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 id="2147483871" r:id="rId2"/>
    <p:sldMasterId id="2147483879" r:id="rId3"/>
    <p:sldMasterId id="2147483891" r:id="rId4"/>
  </p:sldMasterIdLst>
  <p:notesMasterIdLst>
    <p:notesMasterId r:id="rId81"/>
  </p:notesMasterIdLst>
  <p:handoutMasterIdLst>
    <p:handoutMasterId r:id="rId82"/>
  </p:handoutMasterIdLst>
  <p:sldIdLst>
    <p:sldId id="4267" r:id="rId5"/>
    <p:sldId id="1165" r:id="rId6"/>
    <p:sldId id="2545" r:id="rId7"/>
    <p:sldId id="4265" r:id="rId8"/>
    <p:sldId id="2590" r:id="rId9"/>
    <p:sldId id="2604" r:id="rId10"/>
    <p:sldId id="2592" r:id="rId11"/>
    <p:sldId id="2568" r:id="rId12"/>
    <p:sldId id="2399" r:id="rId13"/>
    <p:sldId id="2600" r:id="rId14"/>
    <p:sldId id="2601" r:id="rId15"/>
    <p:sldId id="2602" r:id="rId16"/>
    <p:sldId id="2603" r:id="rId17"/>
    <p:sldId id="2566" r:id="rId18"/>
    <p:sldId id="2606" r:id="rId19"/>
    <p:sldId id="2607" r:id="rId20"/>
    <p:sldId id="4245" r:id="rId21"/>
    <p:sldId id="4246" r:id="rId22"/>
    <p:sldId id="4266" r:id="rId23"/>
    <p:sldId id="4247" r:id="rId24"/>
    <p:sldId id="2605" r:id="rId25"/>
    <p:sldId id="2586" r:id="rId26"/>
    <p:sldId id="2595" r:id="rId27"/>
    <p:sldId id="4248" r:id="rId28"/>
    <p:sldId id="4249" r:id="rId29"/>
    <p:sldId id="4251" r:id="rId30"/>
    <p:sldId id="4252" r:id="rId31"/>
    <p:sldId id="4253" r:id="rId32"/>
    <p:sldId id="4254" r:id="rId33"/>
    <p:sldId id="4255" r:id="rId34"/>
    <p:sldId id="4256" r:id="rId35"/>
    <p:sldId id="4257" r:id="rId36"/>
    <p:sldId id="4258" r:id="rId37"/>
    <p:sldId id="4259" r:id="rId38"/>
    <p:sldId id="4260" r:id="rId39"/>
    <p:sldId id="4261" r:id="rId40"/>
    <p:sldId id="4262" r:id="rId41"/>
    <p:sldId id="4263" r:id="rId42"/>
    <p:sldId id="4264" r:id="rId43"/>
    <p:sldId id="278" r:id="rId44"/>
    <p:sldId id="1184" r:id="rId45"/>
    <p:sldId id="280" r:id="rId46"/>
    <p:sldId id="281" r:id="rId47"/>
    <p:sldId id="1054" r:id="rId48"/>
    <p:sldId id="1042" r:id="rId49"/>
    <p:sldId id="1176" r:id="rId50"/>
    <p:sldId id="1027" r:id="rId51"/>
    <p:sldId id="1034" r:id="rId52"/>
    <p:sldId id="1047" r:id="rId53"/>
    <p:sldId id="1162" r:id="rId54"/>
    <p:sldId id="631" r:id="rId55"/>
    <p:sldId id="1177" r:id="rId56"/>
    <p:sldId id="1179" r:id="rId57"/>
    <p:sldId id="1160" r:id="rId58"/>
    <p:sldId id="1161" r:id="rId59"/>
    <p:sldId id="1187" r:id="rId60"/>
    <p:sldId id="1166" r:id="rId61"/>
    <p:sldId id="1172" r:id="rId62"/>
    <p:sldId id="1185" r:id="rId63"/>
    <p:sldId id="1173" r:id="rId64"/>
    <p:sldId id="1174" r:id="rId65"/>
    <p:sldId id="1170" r:id="rId66"/>
    <p:sldId id="1049" r:id="rId67"/>
    <p:sldId id="1044" r:id="rId68"/>
    <p:sldId id="1046" r:id="rId69"/>
    <p:sldId id="1043" r:id="rId70"/>
    <p:sldId id="1183" r:id="rId71"/>
    <p:sldId id="1163" r:id="rId72"/>
    <p:sldId id="1033" r:id="rId73"/>
    <p:sldId id="1164" r:id="rId74"/>
    <p:sldId id="1040" r:id="rId75"/>
    <p:sldId id="1038" r:id="rId76"/>
    <p:sldId id="1180" r:id="rId77"/>
    <p:sldId id="1186" r:id="rId78"/>
    <p:sldId id="1178" r:id="rId79"/>
    <p:sldId id="1045" r:id="rId80"/>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Arial" panose="020B0604020202020204" pitchFamily="34" charset="0"/>
      </a:defRPr>
    </a:lvl9pPr>
  </p:defaultTextStyle>
  <p:extLst>
    <p:ext uri="{521415D9-36F7-43E2-AB2F-B90AF26B5E84}">
      <p14:sectionLst xmlns:p14="http://schemas.microsoft.com/office/powerpoint/2010/main">
        <p14:section name="Default Section" id="{E20FFC58-6F3C-417F-83D8-C1C55D1CBA16}">
          <p14:sldIdLst>
            <p14:sldId id="4267"/>
            <p14:sldId id="1165"/>
            <p14:sldId id="2545"/>
            <p14:sldId id="4265"/>
            <p14:sldId id="2590"/>
            <p14:sldId id="2604"/>
            <p14:sldId id="2592"/>
            <p14:sldId id="2568"/>
            <p14:sldId id="2399"/>
            <p14:sldId id="2600"/>
            <p14:sldId id="2601"/>
            <p14:sldId id="2602"/>
            <p14:sldId id="2603"/>
            <p14:sldId id="2566"/>
            <p14:sldId id="2606"/>
            <p14:sldId id="2607"/>
            <p14:sldId id="4245"/>
            <p14:sldId id="4246"/>
            <p14:sldId id="4266"/>
            <p14:sldId id="4247"/>
            <p14:sldId id="2605"/>
            <p14:sldId id="2586"/>
            <p14:sldId id="2595"/>
            <p14:sldId id="4248"/>
            <p14:sldId id="4249"/>
            <p14:sldId id="4251"/>
            <p14:sldId id="4252"/>
            <p14:sldId id="4253"/>
            <p14:sldId id="4254"/>
            <p14:sldId id="4255"/>
            <p14:sldId id="4256"/>
            <p14:sldId id="4257"/>
            <p14:sldId id="4258"/>
            <p14:sldId id="4259"/>
            <p14:sldId id="4260"/>
            <p14:sldId id="4261"/>
            <p14:sldId id="4262"/>
            <p14:sldId id="4263"/>
            <p14:sldId id="4264"/>
          </p14:sldIdLst>
        </p14:section>
        <p14:section name="Untitled Section" id="{8321DB31-F0E6-455B-B933-78CFD43BAC89}">
          <p14:sldIdLst/>
        </p14:section>
        <p14:section name="Default Section" id="{900FB535-BDA5-4F48-977C-E41807E8ACEA}">
          <p14:sldIdLst>
            <p14:sldId id="278"/>
            <p14:sldId id="1184"/>
            <p14:sldId id="280"/>
            <p14:sldId id="281"/>
            <p14:sldId id="1054"/>
            <p14:sldId id="1042"/>
            <p14:sldId id="1176"/>
            <p14:sldId id="1027"/>
            <p14:sldId id="1034"/>
            <p14:sldId id="1047"/>
            <p14:sldId id="1162"/>
            <p14:sldId id="631"/>
            <p14:sldId id="1177"/>
            <p14:sldId id="1179"/>
            <p14:sldId id="1160"/>
            <p14:sldId id="1161"/>
            <p14:sldId id="1187"/>
            <p14:sldId id="1166"/>
            <p14:sldId id="1172"/>
            <p14:sldId id="1185"/>
            <p14:sldId id="1173"/>
            <p14:sldId id="1174"/>
            <p14:sldId id="1170"/>
            <p14:sldId id="1049"/>
            <p14:sldId id="1044"/>
            <p14:sldId id="1046"/>
            <p14:sldId id="1043"/>
            <p14:sldId id="1183"/>
            <p14:sldId id="1163"/>
            <p14:sldId id="1033"/>
            <p14:sldId id="1164"/>
            <p14:sldId id="1040"/>
            <p14:sldId id="1038"/>
            <p14:sldId id="1180"/>
            <p14:sldId id="1186"/>
            <p14:sldId id="1178"/>
            <p14:sldId id="1045"/>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C5697"/>
    <a:srgbClr val="A1A1A4"/>
    <a:srgbClr val="005195"/>
    <a:srgbClr val="3D7EDB"/>
    <a:srgbClr val="522398"/>
    <a:srgbClr val="009B48"/>
    <a:srgbClr val="4E84C4"/>
    <a:srgbClr val="00A160"/>
    <a:srgbClr val="492A92"/>
    <a:srgbClr val="A5A6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957" autoAdjust="0"/>
  </p:normalViewPr>
  <p:slideViewPr>
    <p:cSldViewPr snapToGrid="0" snapToObjects="1" showGuides="1">
      <p:cViewPr varScale="1">
        <p:scale>
          <a:sx n="102" d="100"/>
          <a:sy n="102" d="100"/>
        </p:scale>
        <p:origin x="1920" y="11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napToObjects="1" showGuides="1">
      <p:cViewPr varScale="1">
        <p:scale>
          <a:sx n="65" d="100"/>
          <a:sy n="65" d="100"/>
        </p:scale>
        <p:origin x="3246"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haredData.ParkNicollet.com\Project\TRIA%20Hilton\Post%20discharge%20patient%20%20satisfaction%20calls\Total%20Joints%20to%20Home%20Follow%20Up%20calls%20B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171016544280287E-2"/>
          <c:y val="4.2867631277586013E-2"/>
          <c:w val="0.92976971979626144"/>
          <c:h val="0.86786366097192069"/>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149</c:v>
                </c:pt>
                <c:pt idx="1">
                  <c:v>300</c:v>
                </c:pt>
                <c:pt idx="2">
                  <c:v>295</c:v>
                </c:pt>
                <c:pt idx="3">
                  <c:v>388</c:v>
                </c:pt>
                <c:pt idx="4">
                  <c:v>401</c:v>
                </c:pt>
                <c:pt idx="5">
                  <c:v>587</c:v>
                </c:pt>
                <c:pt idx="6">
                  <c:v>951</c:v>
                </c:pt>
                <c:pt idx="7">
                  <c:v>1200</c:v>
                </c:pt>
              </c:numCache>
            </c:numRef>
          </c:val>
          <c:extLst>
            <c:ext xmlns:c16="http://schemas.microsoft.com/office/drawing/2014/chart" uri="{C3380CC4-5D6E-409C-BE32-E72D297353CC}">
              <c16:uniqueId val="{00000000-31AB-4013-BE17-62F6A77A609D}"/>
            </c:ext>
          </c:extLst>
        </c:ser>
        <c:dLbls>
          <c:showLegendKey val="0"/>
          <c:showVal val="0"/>
          <c:showCatName val="0"/>
          <c:showSerName val="0"/>
          <c:showPercent val="0"/>
          <c:showBubbleSize val="0"/>
        </c:dLbls>
        <c:gapWidth val="219"/>
        <c:overlap val="-27"/>
        <c:axId val="740875264"/>
        <c:axId val="740889408"/>
      </c:barChart>
      <c:catAx>
        <c:axId val="74087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0889408"/>
        <c:crosses val="autoZero"/>
        <c:auto val="1"/>
        <c:lblAlgn val="ctr"/>
        <c:lblOffset val="100"/>
        <c:noMultiLvlLbl val="0"/>
      </c:catAx>
      <c:valAx>
        <c:axId val="740889408"/>
        <c:scaling>
          <c:orientation val="minMax"/>
          <c:max val="12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08752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Sheet2!$A$17:$F$17</c:f>
              <c:numCache>
                <c:formatCode>General</c:formatCode>
                <c:ptCount val="6"/>
                <c:pt idx="0">
                  <c:v>2017</c:v>
                </c:pt>
                <c:pt idx="1">
                  <c:v>2018</c:v>
                </c:pt>
                <c:pt idx="2">
                  <c:v>2019</c:v>
                </c:pt>
                <c:pt idx="3">
                  <c:v>2020</c:v>
                </c:pt>
                <c:pt idx="4">
                  <c:v>2021</c:v>
                </c:pt>
                <c:pt idx="5">
                  <c:v>2022</c:v>
                </c:pt>
              </c:numCache>
            </c:numRef>
          </c:cat>
          <c:val>
            <c:numRef>
              <c:f>Sheet2!$A$18:$F$18</c:f>
              <c:numCache>
                <c:formatCode>General</c:formatCode>
                <c:ptCount val="6"/>
                <c:pt idx="0">
                  <c:v>273</c:v>
                </c:pt>
                <c:pt idx="1">
                  <c:v>464</c:v>
                </c:pt>
                <c:pt idx="2">
                  <c:v>583</c:v>
                </c:pt>
                <c:pt idx="3">
                  <c:v>981</c:v>
                </c:pt>
                <c:pt idx="4">
                  <c:v>1404</c:v>
                </c:pt>
                <c:pt idx="5">
                  <c:v>917</c:v>
                </c:pt>
              </c:numCache>
            </c:numRef>
          </c:val>
          <c:extLst>
            <c:ext xmlns:c16="http://schemas.microsoft.com/office/drawing/2014/chart" uri="{C3380CC4-5D6E-409C-BE32-E72D297353CC}">
              <c16:uniqueId val="{00000000-D317-4F1E-BB0E-2F2C5C843A1D}"/>
            </c:ext>
          </c:extLst>
        </c:ser>
        <c:dLbls>
          <c:showLegendKey val="0"/>
          <c:showVal val="0"/>
          <c:showCatName val="0"/>
          <c:showSerName val="0"/>
          <c:showPercent val="0"/>
          <c:showBubbleSize val="0"/>
        </c:dLbls>
        <c:gapWidth val="150"/>
        <c:axId val="9127487"/>
        <c:axId val="9126655"/>
      </c:barChart>
      <c:catAx>
        <c:axId val="9127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126655"/>
        <c:crosses val="autoZero"/>
        <c:auto val="1"/>
        <c:lblAlgn val="ctr"/>
        <c:lblOffset val="100"/>
        <c:noMultiLvlLbl val="0"/>
      </c:catAx>
      <c:valAx>
        <c:axId val="91266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1274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numRef>
              <c:f>Sheet1!$B$4:$B$7</c:f>
              <c:numCache>
                <c:formatCode>General</c:formatCode>
                <c:ptCount val="4"/>
                <c:pt idx="0">
                  <c:v>2019</c:v>
                </c:pt>
                <c:pt idx="1">
                  <c:v>2020</c:v>
                </c:pt>
                <c:pt idx="2">
                  <c:v>2021</c:v>
                </c:pt>
                <c:pt idx="3">
                  <c:v>2022</c:v>
                </c:pt>
              </c:numCache>
            </c:numRef>
          </c:cat>
          <c:val>
            <c:numRef>
              <c:f>Sheet1!$C$4:$C$7</c:f>
              <c:numCache>
                <c:formatCode>General</c:formatCode>
                <c:ptCount val="4"/>
                <c:pt idx="0">
                  <c:v>0.23</c:v>
                </c:pt>
                <c:pt idx="1">
                  <c:v>0.19</c:v>
                </c:pt>
                <c:pt idx="2">
                  <c:v>0.14000000000000001</c:v>
                </c:pt>
                <c:pt idx="3">
                  <c:v>0.12</c:v>
                </c:pt>
              </c:numCache>
            </c:numRef>
          </c:val>
          <c:extLst>
            <c:ext xmlns:c16="http://schemas.microsoft.com/office/drawing/2014/chart" uri="{C3380CC4-5D6E-409C-BE32-E72D297353CC}">
              <c16:uniqueId val="{00000000-1018-42A9-9B94-7C07E1919443}"/>
            </c:ext>
          </c:extLst>
        </c:ser>
        <c:dLbls>
          <c:showLegendKey val="0"/>
          <c:showVal val="0"/>
          <c:showCatName val="0"/>
          <c:showSerName val="0"/>
          <c:showPercent val="0"/>
          <c:showBubbleSize val="0"/>
        </c:dLbls>
        <c:gapWidth val="219"/>
        <c:overlap val="-27"/>
        <c:axId val="1301952256"/>
        <c:axId val="1301942272"/>
      </c:barChart>
      <c:catAx>
        <c:axId val="130195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01942272"/>
        <c:crosses val="autoZero"/>
        <c:auto val="1"/>
        <c:lblAlgn val="ctr"/>
        <c:lblOffset val="100"/>
        <c:noMultiLvlLbl val="0"/>
      </c:catAx>
      <c:valAx>
        <c:axId val="130194227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3019522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Chart!$B$3</c:f>
              <c:strCache>
                <c:ptCount val="1"/>
                <c:pt idx="0">
                  <c:v>2020</c:v>
                </c:pt>
              </c:strCache>
            </c:strRef>
          </c:tx>
          <c:spPr>
            <a:solidFill>
              <a:schemeClr val="accent1"/>
            </a:solidFill>
            <a:ln>
              <a:noFill/>
            </a:ln>
            <a:effectLst/>
          </c:spPr>
          <c:invertIfNegative val="0"/>
          <c:cat>
            <c:strRef>
              <c:f>Chart!$C$2:$D$2</c:f>
              <c:strCache>
                <c:ptCount val="2"/>
                <c:pt idx="0">
                  <c:v>hotel</c:v>
                </c:pt>
                <c:pt idx="1">
                  <c:v>home</c:v>
                </c:pt>
              </c:strCache>
            </c:strRef>
          </c:cat>
          <c:val>
            <c:numRef>
              <c:f>Chart!$C$3:$D$3</c:f>
              <c:numCache>
                <c:formatCode>General</c:formatCode>
                <c:ptCount val="2"/>
                <c:pt idx="0">
                  <c:v>2.8</c:v>
                </c:pt>
                <c:pt idx="1">
                  <c:v>2.9</c:v>
                </c:pt>
              </c:numCache>
            </c:numRef>
          </c:val>
          <c:extLst>
            <c:ext xmlns:c16="http://schemas.microsoft.com/office/drawing/2014/chart" uri="{C3380CC4-5D6E-409C-BE32-E72D297353CC}">
              <c16:uniqueId val="{00000000-215F-43E3-979A-1888763D1231}"/>
            </c:ext>
          </c:extLst>
        </c:ser>
        <c:ser>
          <c:idx val="1"/>
          <c:order val="1"/>
          <c:tx>
            <c:strRef>
              <c:f>Chart!$B$4</c:f>
              <c:strCache>
                <c:ptCount val="1"/>
                <c:pt idx="0">
                  <c:v>2021</c:v>
                </c:pt>
              </c:strCache>
            </c:strRef>
          </c:tx>
          <c:spPr>
            <a:solidFill>
              <a:schemeClr val="accent2"/>
            </a:solidFill>
            <a:ln>
              <a:noFill/>
            </a:ln>
            <a:effectLst/>
          </c:spPr>
          <c:invertIfNegative val="0"/>
          <c:cat>
            <c:strRef>
              <c:f>Chart!$C$2:$D$2</c:f>
              <c:strCache>
                <c:ptCount val="2"/>
                <c:pt idx="0">
                  <c:v>hotel</c:v>
                </c:pt>
                <c:pt idx="1">
                  <c:v>home</c:v>
                </c:pt>
              </c:strCache>
            </c:strRef>
          </c:cat>
          <c:val>
            <c:numRef>
              <c:f>Chart!$C$4:$D$4</c:f>
              <c:numCache>
                <c:formatCode>General</c:formatCode>
                <c:ptCount val="2"/>
                <c:pt idx="0">
                  <c:v>2.7</c:v>
                </c:pt>
                <c:pt idx="1">
                  <c:v>3</c:v>
                </c:pt>
              </c:numCache>
            </c:numRef>
          </c:val>
          <c:extLst>
            <c:ext xmlns:c16="http://schemas.microsoft.com/office/drawing/2014/chart" uri="{C3380CC4-5D6E-409C-BE32-E72D297353CC}">
              <c16:uniqueId val="{00000001-215F-43E3-979A-1888763D1231}"/>
            </c:ext>
          </c:extLst>
        </c:ser>
        <c:ser>
          <c:idx val="2"/>
          <c:order val="2"/>
          <c:tx>
            <c:strRef>
              <c:f>Chart!$B$5</c:f>
              <c:strCache>
                <c:ptCount val="1"/>
                <c:pt idx="0">
                  <c:v>2022</c:v>
                </c:pt>
              </c:strCache>
            </c:strRef>
          </c:tx>
          <c:spPr>
            <a:solidFill>
              <a:schemeClr val="accent3"/>
            </a:solidFill>
            <a:ln>
              <a:noFill/>
            </a:ln>
            <a:effectLst/>
          </c:spPr>
          <c:invertIfNegative val="0"/>
          <c:cat>
            <c:strRef>
              <c:f>Chart!$C$2:$D$2</c:f>
              <c:strCache>
                <c:ptCount val="2"/>
                <c:pt idx="0">
                  <c:v>hotel</c:v>
                </c:pt>
                <c:pt idx="1">
                  <c:v>home</c:v>
                </c:pt>
              </c:strCache>
            </c:strRef>
          </c:cat>
          <c:val>
            <c:numRef>
              <c:f>Chart!$C$5:$D$5</c:f>
              <c:numCache>
                <c:formatCode>General</c:formatCode>
                <c:ptCount val="2"/>
                <c:pt idx="0">
                  <c:v>2.85</c:v>
                </c:pt>
                <c:pt idx="1">
                  <c:v>2.9</c:v>
                </c:pt>
              </c:numCache>
            </c:numRef>
          </c:val>
          <c:extLst>
            <c:ext xmlns:c16="http://schemas.microsoft.com/office/drawing/2014/chart" uri="{C3380CC4-5D6E-409C-BE32-E72D297353CC}">
              <c16:uniqueId val="{00000002-215F-43E3-979A-1888763D1231}"/>
            </c:ext>
          </c:extLst>
        </c:ser>
        <c:dLbls>
          <c:showLegendKey val="0"/>
          <c:showVal val="0"/>
          <c:showCatName val="0"/>
          <c:showSerName val="0"/>
          <c:showPercent val="0"/>
          <c:showBubbleSize val="0"/>
        </c:dLbls>
        <c:gapWidth val="219"/>
        <c:overlap val="-27"/>
        <c:axId val="544140272"/>
        <c:axId val="544150256"/>
      </c:barChart>
      <c:catAx>
        <c:axId val="544140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44150256"/>
        <c:crosses val="autoZero"/>
        <c:auto val="1"/>
        <c:lblAlgn val="ctr"/>
        <c:lblOffset val="100"/>
        <c:noMultiLvlLbl val="0"/>
      </c:catAx>
      <c:valAx>
        <c:axId val="54415025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44140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b="1" i="0" baseline="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cat>
            <c:strRef>
              <c:f>'BL 2021'!$A$7:$A$9</c:f>
              <c:strCache>
                <c:ptCount val="3"/>
                <c:pt idx="0">
                  <c:v>Satisfaction</c:v>
                </c:pt>
                <c:pt idx="1">
                  <c:v>Able to rest</c:v>
                </c:pt>
                <c:pt idx="2">
                  <c:v>Absence of nausea</c:v>
                </c:pt>
              </c:strCache>
            </c:strRef>
          </c:cat>
          <c:val>
            <c:numRef>
              <c:f>'BL 2021'!$B$7:$B$9</c:f>
              <c:numCache>
                <c:formatCode>General</c:formatCode>
                <c:ptCount val="3"/>
                <c:pt idx="0">
                  <c:v>99</c:v>
                </c:pt>
                <c:pt idx="1">
                  <c:v>97</c:v>
                </c:pt>
                <c:pt idx="2">
                  <c:v>78</c:v>
                </c:pt>
              </c:numCache>
            </c:numRef>
          </c:val>
          <c:extLst>
            <c:ext xmlns:c16="http://schemas.microsoft.com/office/drawing/2014/chart" uri="{C3380CC4-5D6E-409C-BE32-E72D297353CC}">
              <c16:uniqueId val="{00000000-59DE-4819-BA8C-280B3BFD5A37}"/>
            </c:ext>
          </c:extLst>
        </c:ser>
        <c:dLbls>
          <c:showLegendKey val="0"/>
          <c:showVal val="0"/>
          <c:showCatName val="0"/>
          <c:showSerName val="0"/>
          <c:showPercent val="0"/>
          <c:showBubbleSize val="0"/>
        </c:dLbls>
        <c:gapWidth val="219"/>
        <c:overlap val="-27"/>
        <c:axId val="230547487"/>
        <c:axId val="230544991"/>
      </c:barChart>
      <c:catAx>
        <c:axId val="230547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30544991"/>
        <c:crosses val="autoZero"/>
        <c:auto val="1"/>
        <c:lblAlgn val="ctr"/>
        <c:lblOffset val="100"/>
        <c:noMultiLvlLbl val="0"/>
      </c:catAx>
      <c:valAx>
        <c:axId val="23054499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230547487"/>
        <c:crosses val="autoZero"/>
        <c:crossBetween val="between"/>
      </c:valAx>
      <c:spPr>
        <a:noFill/>
        <a:ln>
          <a:noFill/>
        </a:ln>
        <a:effectLst/>
      </c:spPr>
    </c:plotArea>
    <c:plotVisOnly val="1"/>
    <c:dispBlanksAs val="gap"/>
    <c:showDLblsOverMax val="0"/>
  </c:chart>
  <c:spPr>
    <a:noFill/>
    <a:ln>
      <a:noFill/>
    </a:ln>
    <a:effectLst/>
  </c:spPr>
  <c:txPr>
    <a:bodyPr/>
    <a:lstStyle/>
    <a:p>
      <a:pPr>
        <a:defRPr sz="1800" b="1" i="0" baseline="0"/>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spPr>
            <a:solidFill>
              <a:schemeClr val="accent1"/>
            </a:solidFill>
            <a:ln>
              <a:noFill/>
            </a:ln>
            <a:effectLst/>
          </c:spPr>
          <c:invertIfNegative val="0"/>
          <c:cat>
            <c:strRef>
              <c:f>'BL 2021'!$M$7:$M$9</c:f>
              <c:strCache>
                <c:ptCount val="3"/>
                <c:pt idx="0">
                  <c:v>Satisfaction</c:v>
                </c:pt>
                <c:pt idx="1">
                  <c:v>Able to rest</c:v>
                </c:pt>
                <c:pt idx="2">
                  <c:v>Absence of nausea</c:v>
                </c:pt>
              </c:strCache>
            </c:strRef>
          </c:cat>
          <c:val>
            <c:numRef>
              <c:f>'BL 2021'!$O$7:$O$9</c:f>
              <c:numCache>
                <c:formatCode>General</c:formatCode>
                <c:ptCount val="3"/>
                <c:pt idx="0">
                  <c:v>98</c:v>
                </c:pt>
                <c:pt idx="1">
                  <c:v>95</c:v>
                </c:pt>
                <c:pt idx="2">
                  <c:v>80</c:v>
                </c:pt>
              </c:numCache>
            </c:numRef>
          </c:val>
          <c:extLst>
            <c:ext xmlns:c16="http://schemas.microsoft.com/office/drawing/2014/chart" uri="{C3380CC4-5D6E-409C-BE32-E72D297353CC}">
              <c16:uniqueId val="{00000000-1959-40FD-95C7-99AFA6305453}"/>
            </c:ext>
          </c:extLst>
        </c:ser>
        <c:dLbls>
          <c:showLegendKey val="0"/>
          <c:showVal val="0"/>
          <c:showCatName val="0"/>
          <c:showSerName val="0"/>
          <c:showPercent val="0"/>
          <c:showBubbleSize val="0"/>
        </c:dLbls>
        <c:gapWidth val="219"/>
        <c:overlap val="-27"/>
        <c:axId val="576668687"/>
        <c:axId val="576676591"/>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'BL 2021'!$M$7:$M$9</c15:sqref>
                        </c15:formulaRef>
                      </c:ext>
                    </c:extLst>
                    <c:strCache>
                      <c:ptCount val="3"/>
                      <c:pt idx="0">
                        <c:v>Satisfaction</c:v>
                      </c:pt>
                      <c:pt idx="1">
                        <c:v>Able to rest</c:v>
                      </c:pt>
                      <c:pt idx="2">
                        <c:v>Absence of nausea</c:v>
                      </c:pt>
                    </c:strCache>
                  </c:strRef>
                </c:cat>
                <c:val>
                  <c:numRef>
                    <c:extLst>
                      <c:ext uri="{02D57815-91ED-43cb-92C2-25804820EDAC}">
                        <c15:formulaRef>
                          <c15:sqref>'BL 2021'!$N$7:$N$9</c15:sqref>
                        </c15:formulaRef>
                      </c:ext>
                    </c:extLst>
                    <c:numCache>
                      <c:formatCode>General</c:formatCode>
                      <c:ptCount val="3"/>
                    </c:numCache>
                  </c:numRef>
                </c:val>
                <c:extLst>
                  <c:ext xmlns:c16="http://schemas.microsoft.com/office/drawing/2014/chart" uri="{C3380CC4-5D6E-409C-BE32-E72D297353CC}">
                    <c16:uniqueId val="{00000001-1959-40FD-95C7-99AFA6305453}"/>
                  </c:ext>
                </c:extLst>
              </c15:ser>
            </c15:filteredBarSeries>
          </c:ext>
        </c:extLst>
      </c:barChart>
      <c:catAx>
        <c:axId val="5766686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76676591"/>
        <c:crosses val="autoZero"/>
        <c:auto val="1"/>
        <c:lblAlgn val="ctr"/>
        <c:lblOffset val="100"/>
        <c:noMultiLvlLbl val="0"/>
      </c:catAx>
      <c:valAx>
        <c:axId val="576676591"/>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57666868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1.svg"/><Relationship Id="rId1" Type="http://schemas.openxmlformats.org/officeDocument/2006/relationships/image" Target="../media/image70.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40953B-C665-4152-A6A5-CAEC0A5B5A08}" type="doc">
      <dgm:prSet loTypeId="urn:microsoft.com/office/officeart/2017/3/layout/DropPinTimeline" loCatId="process" qsTypeId="urn:microsoft.com/office/officeart/2005/8/quickstyle/simple5" qsCatId="simple" csTypeId="urn:microsoft.com/office/officeart/2005/8/colors/accent3_2" csCatId="accent3" phldr="1"/>
      <dgm:spPr/>
      <dgm:t>
        <a:bodyPr/>
        <a:lstStyle/>
        <a:p>
          <a:endParaRPr lang="en-US"/>
        </a:p>
      </dgm:t>
    </dgm:pt>
    <dgm:pt modelId="{4D74DD8A-4F0C-4F83-90A9-0AEFDD8AD93C}">
      <dgm:prSet/>
      <dgm:spPr/>
      <dgm:t>
        <a:bodyPr/>
        <a:lstStyle/>
        <a:p>
          <a:pPr>
            <a:defRPr b="1"/>
          </a:pPr>
          <a:r>
            <a:rPr lang="en-US"/>
            <a:t>2008</a:t>
          </a:r>
        </a:p>
      </dgm:t>
    </dgm:pt>
    <dgm:pt modelId="{AE79E00B-00FE-469C-B0BA-279310CB0918}" type="parTrans" cxnId="{6205C920-06C7-4F1F-AC5D-11837ABA80DB}">
      <dgm:prSet/>
      <dgm:spPr/>
      <dgm:t>
        <a:bodyPr/>
        <a:lstStyle/>
        <a:p>
          <a:endParaRPr lang="en-US"/>
        </a:p>
      </dgm:t>
    </dgm:pt>
    <dgm:pt modelId="{9DA0AB27-8795-4FB3-AF8C-EDAE33E9FD17}" type="sibTrans" cxnId="{6205C920-06C7-4F1F-AC5D-11837ABA80DB}">
      <dgm:prSet/>
      <dgm:spPr/>
      <dgm:t>
        <a:bodyPr/>
        <a:lstStyle/>
        <a:p>
          <a:endParaRPr lang="en-US"/>
        </a:p>
      </dgm:t>
    </dgm:pt>
    <dgm:pt modelId="{22C1A5A6-B325-4BDF-9EF2-79090696202A}">
      <dgm:prSet/>
      <dgm:spPr/>
      <dgm:t>
        <a:bodyPr/>
        <a:lstStyle/>
        <a:p>
          <a:r>
            <a:rPr lang="en-US" dirty="0"/>
            <a:t>Total and Uni Knees, Hotel Recovery Program</a:t>
          </a:r>
        </a:p>
      </dgm:t>
    </dgm:pt>
    <dgm:pt modelId="{E899FBA7-2EEE-47E5-9F0C-3AF72FF946FD}" type="parTrans" cxnId="{D27179F6-924D-4DE6-B49D-C7409F8F5248}">
      <dgm:prSet/>
      <dgm:spPr/>
      <dgm:t>
        <a:bodyPr/>
        <a:lstStyle/>
        <a:p>
          <a:endParaRPr lang="en-US"/>
        </a:p>
      </dgm:t>
    </dgm:pt>
    <dgm:pt modelId="{2D8708E7-7A8C-42C9-B003-8376452EE13F}" type="sibTrans" cxnId="{D27179F6-924D-4DE6-B49D-C7409F8F5248}">
      <dgm:prSet/>
      <dgm:spPr/>
      <dgm:t>
        <a:bodyPr/>
        <a:lstStyle/>
        <a:p>
          <a:endParaRPr lang="en-US"/>
        </a:p>
      </dgm:t>
    </dgm:pt>
    <dgm:pt modelId="{1342DBE8-CA31-41B4-81E9-79DBCF9699C2}">
      <dgm:prSet/>
      <dgm:spPr/>
      <dgm:t>
        <a:bodyPr/>
        <a:lstStyle/>
        <a:p>
          <a:pPr>
            <a:defRPr b="1"/>
          </a:pPr>
          <a:r>
            <a:rPr lang="en-US"/>
            <a:t>2010</a:t>
          </a:r>
        </a:p>
      </dgm:t>
    </dgm:pt>
    <dgm:pt modelId="{6E30AC2D-4810-4DA9-8645-62AE05C63260}" type="parTrans" cxnId="{BA7394BD-5A43-47C3-8894-DB2E8CC72C73}">
      <dgm:prSet/>
      <dgm:spPr/>
      <dgm:t>
        <a:bodyPr/>
        <a:lstStyle/>
        <a:p>
          <a:endParaRPr lang="en-US"/>
        </a:p>
      </dgm:t>
    </dgm:pt>
    <dgm:pt modelId="{39644082-E74C-4927-BFAF-7C29B110F4AE}" type="sibTrans" cxnId="{BA7394BD-5A43-47C3-8894-DB2E8CC72C73}">
      <dgm:prSet/>
      <dgm:spPr/>
      <dgm:t>
        <a:bodyPr/>
        <a:lstStyle/>
        <a:p>
          <a:endParaRPr lang="en-US"/>
        </a:p>
      </dgm:t>
    </dgm:pt>
    <dgm:pt modelId="{FC838107-E206-4A78-BF49-DF7212D6B1DB}">
      <dgm:prSet/>
      <dgm:spPr/>
      <dgm:t>
        <a:bodyPr/>
        <a:lstStyle/>
        <a:p>
          <a:r>
            <a:rPr lang="en-US"/>
            <a:t>Total Hips</a:t>
          </a:r>
        </a:p>
      </dgm:t>
    </dgm:pt>
    <dgm:pt modelId="{FBC6AE18-68E8-44A5-8E79-6C169171E8EA}" type="parTrans" cxnId="{F3C90E37-881E-498B-BE94-2CDADE603893}">
      <dgm:prSet/>
      <dgm:spPr/>
      <dgm:t>
        <a:bodyPr/>
        <a:lstStyle/>
        <a:p>
          <a:endParaRPr lang="en-US"/>
        </a:p>
      </dgm:t>
    </dgm:pt>
    <dgm:pt modelId="{A345184A-F927-41B2-AAA7-4C0F5A7A2131}" type="sibTrans" cxnId="{F3C90E37-881E-498B-BE94-2CDADE603893}">
      <dgm:prSet/>
      <dgm:spPr/>
      <dgm:t>
        <a:bodyPr/>
        <a:lstStyle/>
        <a:p>
          <a:endParaRPr lang="en-US"/>
        </a:p>
      </dgm:t>
    </dgm:pt>
    <dgm:pt modelId="{FD925B43-90B5-43FB-A960-50E26374E487}">
      <dgm:prSet/>
      <dgm:spPr/>
      <dgm:t>
        <a:bodyPr/>
        <a:lstStyle/>
        <a:p>
          <a:pPr>
            <a:defRPr b="1"/>
          </a:pPr>
          <a:r>
            <a:rPr lang="en-US"/>
            <a:t>2017</a:t>
          </a:r>
        </a:p>
      </dgm:t>
    </dgm:pt>
    <dgm:pt modelId="{7F791188-4C99-4E04-A7D9-5AE4F715B65F}" type="parTrans" cxnId="{945A1A58-4D14-4434-BBC5-7220D6EA1362}">
      <dgm:prSet/>
      <dgm:spPr/>
      <dgm:t>
        <a:bodyPr/>
        <a:lstStyle/>
        <a:p>
          <a:endParaRPr lang="en-US"/>
        </a:p>
      </dgm:t>
    </dgm:pt>
    <dgm:pt modelId="{43EAA33A-F51F-4F2F-8DDF-29D787D0019F}" type="sibTrans" cxnId="{945A1A58-4D14-4434-BBC5-7220D6EA1362}">
      <dgm:prSet/>
      <dgm:spPr/>
      <dgm:t>
        <a:bodyPr/>
        <a:lstStyle/>
        <a:p>
          <a:endParaRPr lang="en-US"/>
        </a:p>
      </dgm:t>
    </dgm:pt>
    <dgm:pt modelId="{9F69F4A2-8653-4178-807B-758C97FD339B}">
      <dgm:prSet/>
      <dgm:spPr/>
      <dgm:t>
        <a:bodyPr/>
        <a:lstStyle/>
        <a:p>
          <a:r>
            <a:rPr lang="en-US"/>
            <a:t>TRIA Woodbury opens with discharge to home and hotel recovery option</a:t>
          </a:r>
        </a:p>
      </dgm:t>
    </dgm:pt>
    <dgm:pt modelId="{F01599AE-FF56-46E0-BD3F-18C84C38252B}" type="parTrans" cxnId="{D4213415-890C-48D3-8768-39B9392C50E5}">
      <dgm:prSet/>
      <dgm:spPr/>
      <dgm:t>
        <a:bodyPr/>
        <a:lstStyle/>
        <a:p>
          <a:endParaRPr lang="en-US"/>
        </a:p>
      </dgm:t>
    </dgm:pt>
    <dgm:pt modelId="{2915F397-B2E6-4E89-9C44-FC34D119ACEC}" type="sibTrans" cxnId="{D4213415-890C-48D3-8768-39B9392C50E5}">
      <dgm:prSet/>
      <dgm:spPr/>
      <dgm:t>
        <a:bodyPr/>
        <a:lstStyle/>
        <a:p>
          <a:endParaRPr lang="en-US"/>
        </a:p>
      </dgm:t>
    </dgm:pt>
    <dgm:pt modelId="{1AEAF58B-EBA5-4392-B53E-3C6D87349FB3}">
      <dgm:prSet/>
      <dgm:spPr/>
      <dgm:t>
        <a:bodyPr/>
        <a:lstStyle/>
        <a:p>
          <a:pPr>
            <a:defRPr b="1"/>
          </a:pPr>
          <a:r>
            <a:rPr lang="en-US"/>
            <a:t>2018</a:t>
          </a:r>
        </a:p>
      </dgm:t>
    </dgm:pt>
    <dgm:pt modelId="{A76C471C-6746-453B-8CC5-FA42DBD506BF}" type="parTrans" cxnId="{A24E0E41-4092-4B0F-803B-B2196EF3425E}">
      <dgm:prSet/>
      <dgm:spPr/>
      <dgm:t>
        <a:bodyPr/>
        <a:lstStyle/>
        <a:p>
          <a:endParaRPr lang="en-US"/>
        </a:p>
      </dgm:t>
    </dgm:pt>
    <dgm:pt modelId="{2B9D4B01-F3D6-4788-A615-620309F3CB5A}" type="sibTrans" cxnId="{A24E0E41-4092-4B0F-803B-B2196EF3425E}">
      <dgm:prSet/>
      <dgm:spPr/>
      <dgm:t>
        <a:bodyPr/>
        <a:lstStyle/>
        <a:p>
          <a:endParaRPr lang="en-US"/>
        </a:p>
      </dgm:t>
    </dgm:pt>
    <dgm:pt modelId="{02243C3C-F202-434B-82F3-5BC8F0033E43}">
      <dgm:prSet/>
      <dgm:spPr/>
      <dgm:t>
        <a:bodyPr/>
        <a:lstStyle/>
        <a:p>
          <a:r>
            <a:rPr lang="en-US"/>
            <a:t>Discharge to home at TRIA Bloomington</a:t>
          </a:r>
        </a:p>
      </dgm:t>
    </dgm:pt>
    <dgm:pt modelId="{EC461131-328D-4F8E-A1D2-F846409EC955}" type="parTrans" cxnId="{0C043417-4B4E-4A79-B5FE-F8D6B824FF59}">
      <dgm:prSet/>
      <dgm:spPr/>
      <dgm:t>
        <a:bodyPr/>
        <a:lstStyle/>
        <a:p>
          <a:endParaRPr lang="en-US"/>
        </a:p>
      </dgm:t>
    </dgm:pt>
    <dgm:pt modelId="{94B6DB26-D547-455C-BEBF-403C48B35F3F}" type="sibTrans" cxnId="{0C043417-4B4E-4A79-B5FE-F8D6B824FF59}">
      <dgm:prSet/>
      <dgm:spPr/>
      <dgm:t>
        <a:bodyPr/>
        <a:lstStyle/>
        <a:p>
          <a:endParaRPr lang="en-US"/>
        </a:p>
      </dgm:t>
    </dgm:pt>
    <dgm:pt modelId="{6D1FFEF7-78E6-4E8F-AFF5-BDED4D779B0A}" type="pres">
      <dgm:prSet presAssocID="{C340953B-C665-4152-A6A5-CAEC0A5B5A08}" presName="root" presStyleCnt="0">
        <dgm:presLayoutVars>
          <dgm:chMax/>
          <dgm:chPref/>
          <dgm:animLvl val="lvl"/>
        </dgm:presLayoutVars>
      </dgm:prSet>
      <dgm:spPr/>
      <dgm:t>
        <a:bodyPr/>
        <a:lstStyle/>
        <a:p>
          <a:endParaRPr lang="en-US"/>
        </a:p>
      </dgm:t>
    </dgm:pt>
    <dgm:pt modelId="{F5E4A291-C90C-4C4E-9BC6-2313C1E5BAC9}" type="pres">
      <dgm:prSet presAssocID="{C340953B-C665-4152-A6A5-CAEC0A5B5A08}" presName="divider" presStyleLbl="fgAcc1" presStyleIdx="0" presStyleCnt="5"/>
      <dgm:spPr>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tailEnd type="triangle" w="lg" len="lg"/>
        </a:ln>
        <a:effectLst/>
      </dgm:spPr>
    </dgm:pt>
    <dgm:pt modelId="{A55EFD0B-214D-439D-84A8-EC96CB8E0A7F}" type="pres">
      <dgm:prSet presAssocID="{C340953B-C665-4152-A6A5-CAEC0A5B5A08}" presName="nodes" presStyleCnt="0">
        <dgm:presLayoutVars>
          <dgm:chMax/>
          <dgm:chPref/>
          <dgm:animLvl val="lvl"/>
        </dgm:presLayoutVars>
      </dgm:prSet>
      <dgm:spPr/>
    </dgm:pt>
    <dgm:pt modelId="{D8F5213E-D947-491E-88BA-18174891D780}" type="pres">
      <dgm:prSet presAssocID="{4D74DD8A-4F0C-4F83-90A9-0AEFDD8AD93C}" presName="composite" presStyleCnt="0"/>
      <dgm:spPr/>
    </dgm:pt>
    <dgm:pt modelId="{A0420E1A-A5D7-4034-8FB7-357D587B1E2C}" type="pres">
      <dgm:prSet presAssocID="{4D74DD8A-4F0C-4F83-90A9-0AEFDD8AD93C}" presName="ConnectorPoint" presStyleLbl="lnNode1" presStyleIdx="0" presStyleCnt="4"/>
      <dgm:spPr>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7B953781-A2C1-4971-88BC-C047F5981F54}" type="pres">
      <dgm:prSet presAssocID="{4D74DD8A-4F0C-4F83-90A9-0AEFDD8AD93C}" presName="DropPinPlaceHolder" presStyleCnt="0"/>
      <dgm:spPr/>
    </dgm:pt>
    <dgm:pt modelId="{FF1C0117-AF95-4348-845B-2CCEEF3C41D2}" type="pres">
      <dgm:prSet presAssocID="{4D74DD8A-4F0C-4F83-90A9-0AEFDD8AD93C}" presName="DropPin" presStyleLbl="alignNode1" presStyleIdx="0" presStyleCnt="4"/>
      <dgm:spPr/>
    </dgm:pt>
    <dgm:pt modelId="{4CB921C9-5860-45E4-A743-6B6E99664E45}" type="pres">
      <dgm:prSet presAssocID="{4D74DD8A-4F0C-4F83-90A9-0AEFDD8AD93C}" presName="Ellipse" presStyleLbl="fgAcc1" presStyleIdx="1" presStyleCnt="5"/>
      <dgm:spPr>
        <a:solidFill>
          <a:schemeClr val="lt1">
            <a:alpha val="90000"/>
            <a:hueOff val="0"/>
            <a:satOff val="0"/>
            <a:lumOff val="0"/>
            <a:alphaOff val="0"/>
          </a:schemeClr>
        </a:solidFill>
        <a:ln w="6350" cap="flat" cmpd="sng" algn="ctr">
          <a:noFill/>
          <a:prstDash val="solid"/>
          <a:miter lim="800000"/>
        </a:ln>
        <a:effectLst/>
      </dgm:spPr>
    </dgm:pt>
    <dgm:pt modelId="{B3E50F44-C3E3-47DC-956D-3040E18D45FE}" type="pres">
      <dgm:prSet presAssocID="{4D74DD8A-4F0C-4F83-90A9-0AEFDD8AD93C}" presName="L2TextContainer" presStyleLbl="revTx" presStyleIdx="0" presStyleCnt="8">
        <dgm:presLayoutVars>
          <dgm:bulletEnabled val="1"/>
        </dgm:presLayoutVars>
      </dgm:prSet>
      <dgm:spPr/>
      <dgm:t>
        <a:bodyPr/>
        <a:lstStyle/>
        <a:p>
          <a:endParaRPr lang="en-US"/>
        </a:p>
      </dgm:t>
    </dgm:pt>
    <dgm:pt modelId="{08CF4881-D71B-4635-9411-71418E4C2B0B}" type="pres">
      <dgm:prSet presAssocID="{4D74DD8A-4F0C-4F83-90A9-0AEFDD8AD93C}" presName="L1TextContainer" presStyleLbl="revTx" presStyleIdx="1" presStyleCnt="8">
        <dgm:presLayoutVars>
          <dgm:chMax val="1"/>
          <dgm:chPref val="1"/>
          <dgm:bulletEnabled val="1"/>
        </dgm:presLayoutVars>
      </dgm:prSet>
      <dgm:spPr/>
      <dgm:t>
        <a:bodyPr/>
        <a:lstStyle/>
        <a:p>
          <a:endParaRPr lang="en-US"/>
        </a:p>
      </dgm:t>
    </dgm:pt>
    <dgm:pt modelId="{4AB749C3-B413-4D72-8FF8-D791E2EB4831}" type="pres">
      <dgm:prSet presAssocID="{4D74DD8A-4F0C-4F83-90A9-0AEFDD8AD93C}" presName="ConnectLine" presStyleLbl="sibTrans1D1" presStyleIdx="0" presStyleCnt="4"/>
      <dgm:spPr>
        <a:noFill/>
        <a:ln w="12700" cap="flat" cmpd="sng" algn="ctr">
          <a:solidFill>
            <a:schemeClr val="accent3">
              <a:hueOff val="0"/>
              <a:satOff val="0"/>
              <a:lumOff val="0"/>
              <a:alphaOff val="0"/>
            </a:schemeClr>
          </a:solidFill>
          <a:prstDash val="dash"/>
          <a:miter lim="800000"/>
        </a:ln>
        <a:effectLst/>
      </dgm:spPr>
    </dgm:pt>
    <dgm:pt modelId="{CC581146-8D68-4A41-8FE4-056ACE2A6A8D}" type="pres">
      <dgm:prSet presAssocID="{4D74DD8A-4F0C-4F83-90A9-0AEFDD8AD93C}" presName="EmptyPlaceHolder" presStyleCnt="0"/>
      <dgm:spPr/>
    </dgm:pt>
    <dgm:pt modelId="{9436FA0A-0319-42A4-8621-2F2F2D493AAE}" type="pres">
      <dgm:prSet presAssocID="{9DA0AB27-8795-4FB3-AF8C-EDAE33E9FD17}" presName="spaceBetweenRectangles" presStyleCnt="0"/>
      <dgm:spPr/>
    </dgm:pt>
    <dgm:pt modelId="{FCD9E9A9-527B-41A2-A629-F58C05099D7E}" type="pres">
      <dgm:prSet presAssocID="{1342DBE8-CA31-41B4-81E9-79DBCF9699C2}" presName="composite" presStyleCnt="0"/>
      <dgm:spPr/>
    </dgm:pt>
    <dgm:pt modelId="{A9EEC99D-AF80-4E85-B430-4BF3E89F9B8B}" type="pres">
      <dgm:prSet presAssocID="{1342DBE8-CA31-41B4-81E9-79DBCF9699C2}" presName="ConnectorPoint" presStyleLbl="lnNode1" presStyleIdx="1" presStyleCnt="4"/>
      <dgm:spPr>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C8935C9C-8914-4A45-A7F2-4E3F8AADD2E8}" type="pres">
      <dgm:prSet presAssocID="{1342DBE8-CA31-41B4-81E9-79DBCF9699C2}" presName="DropPinPlaceHolder" presStyleCnt="0"/>
      <dgm:spPr/>
    </dgm:pt>
    <dgm:pt modelId="{C7FCCD13-CC72-44F5-B967-952AFEC59F63}" type="pres">
      <dgm:prSet presAssocID="{1342DBE8-CA31-41B4-81E9-79DBCF9699C2}" presName="DropPin" presStyleLbl="alignNode1" presStyleIdx="1" presStyleCnt="4"/>
      <dgm:spPr/>
    </dgm:pt>
    <dgm:pt modelId="{28D21C60-BB0E-4CAF-A921-AA4E4E8C49DA}" type="pres">
      <dgm:prSet presAssocID="{1342DBE8-CA31-41B4-81E9-79DBCF9699C2}" presName="Ellipse" presStyleLbl="fgAcc1" presStyleIdx="2" presStyleCnt="5"/>
      <dgm:spPr>
        <a:solidFill>
          <a:schemeClr val="lt1">
            <a:alpha val="90000"/>
            <a:hueOff val="0"/>
            <a:satOff val="0"/>
            <a:lumOff val="0"/>
            <a:alphaOff val="0"/>
          </a:schemeClr>
        </a:solidFill>
        <a:ln w="6350" cap="flat" cmpd="sng" algn="ctr">
          <a:noFill/>
          <a:prstDash val="solid"/>
          <a:miter lim="800000"/>
        </a:ln>
        <a:effectLst/>
      </dgm:spPr>
    </dgm:pt>
    <dgm:pt modelId="{141424FE-E44F-460E-AD6F-7E59A73CA1EC}" type="pres">
      <dgm:prSet presAssocID="{1342DBE8-CA31-41B4-81E9-79DBCF9699C2}" presName="L2TextContainer" presStyleLbl="revTx" presStyleIdx="2" presStyleCnt="8">
        <dgm:presLayoutVars>
          <dgm:bulletEnabled val="1"/>
        </dgm:presLayoutVars>
      </dgm:prSet>
      <dgm:spPr/>
      <dgm:t>
        <a:bodyPr/>
        <a:lstStyle/>
        <a:p>
          <a:endParaRPr lang="en-US"/>
        </a:p>
      </dgm:t>
    </dgm:pt>
    <dgm:pt modelId="{7FE1B400-E751-4D46-B63F-FC88D66FA637}" type="pres">
      <dgm:prSet presAssocID="{1342DBE8-CA31-41B4-81E9-79DBCF9699C2}" presName="L1TextContainer" presStyleLbl="revTx" presStyleIdx="3" presStyleCnt="8">
        <dgm:presLayoutVars>
          <dgm:chMax val="1"/>
          <dgm:chPref val="1"/>
          <dgm:bulletEnabled val="1"/>
        </dgm:presLayoutVars>
      </dgm:prSet>
      <dgm:spPr/>
      <dgm:t>
        <a:bodyPr/>
        <a:lstStyle/>
        <a:p>
          <a:endParaRPr lang="en-US"/>
        </a:p>
      </dgm:t>
    </dgm:pt>
    <dgm:pt modelId="{EBB808A2-6510-4EA0-BB44-78A6B10CC313}" type="pres">
      <dgm:prSet presAssocID="{1342DBE8-CA31-41B4-81E9-79DBCF9699C2}" presName="ConnectLine" presStyleLbl="sibTrans1D1" presStyleIdx="1" presStyleCnt="4"/>
      <dgm:spPr>
        <a:noFill/>
        <a:ln w="12700" cap="flat" cmpd="sng" algn="ctr">
          <a:solidFill>
            <a:schemeClr val="accent3">
              <a:hueOff val="0"/>
              <a:satOff val="0"/>
              <a:lumOff val="0"/>
              <a:alphaOff val="0"/>
            </a:schemeClr>
          </a:solidFill>
          <a:prstDash val="dash"/>
          <a:miter lim="800000"/>
        </a:ln>
        <a:effectLst/>
      </dgm:spPr>
    </dgm:pt>
    <dgm:pt modelId="{60001167-AAD0-4BFB-A1D0-E5E0553E4699}" type="pres">
      <dgm:prSet presAssocID="{1342DBE8-CA31-41B4-81E9-79DBCF9699C2}" presName="EmptyPlaceHolder" presStyleCnt="0"/>
      <dgm:spPr/>
    </dgm:pt>
    <dgm:pt modelId="{02809677-99B5-4C43-B797-274F1B8E15FB}" type="pres">
      <dgm:prSet presAssocID="{39644082-E74C-4927-BFAF-7C29B110F4AE}" presName="spaceBetweenRectangles" presStyleCnt="0"/>
      <dgm:spPr/>
    </dgm:pt>
    <dgm:pt modelId="{443BB57D-9E71-4388-8D1A-D2E605C69335}" type="pres">
      <dgm:prSet presAssocID="{FD925B43-90B5-43FB-A960-50E26374E487}" presName="composite" presStyleCnt="0"/>
      <dgm:spPr/>
    </dgm:pt>
    <dgm:pt modelId="{CBCD3CB8-CE40-430F-841A-7DB3A1578E51}" type="pres">
      <dgm:prSet presAssocID="{FD925B43-90B5-43FB-A960-50E26374E487}" presName="ConnectorPoint" presStyleLbl="lnNode1" presStyleIdx="2" presStyleCnt="4"/>
      <dgm:spPr>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BDD2F558-9953-4C90-9C71-62C33F8302EB}" type="pres">
      <dgm:prSet presAssocID="{FD925B43-90B5-43FB-A960-50E26374E487}" presName="DropPinPlaceHolder" presStyleCnt="0"/>
      <dgm:spPr/>
    </dgm:pt>
    <dgm:pt modelId="{694896E0-96F3-482F-9B14-FF045302609A}" type="pres">
      <dgm:prSet presAssocID="{FD925B43-90B5-43FB-A960-50E26374E487}" presName="DropPin" presStyleLbl="alignNode1" presStyleIdx="2" presStyleCnt="4"/>
      <dgm:spPr/>
    </dgm:pt>
    <dgm:pt modelId="{9F97249F-9C3E-42CA-9BFC-7656556486D2}" type="pres">
      <dgm:prSet presAssocID="{FD925B43-90B5-43FB-A960-50E26374E487}" presName="Ellipse" presStyleLbl="fgAcc1" presStyleIdx="3" presStyleCnt="5"/>
      <dgm:spPr>
        <a:solidFill>
          <a:schemeClr val="lt1">
            <a:alpha val="90000"/>
            <a:hueOff val="0"/>
            <a:satOff val="0"/>
            <a:lumOff val="0"/>
            <a:alphaOff val="0"/>
          </a:schemeClr>
        </a:solidFill>
        <a:ln w="6350" cap="flat" cmpd="sng" algn="ctr">
          <a:noFill/>
          <a:prstDash val="solid"/>
          <a:miter lim="800000"/>
        </a:ln>
        <a:effectLst/>
      </dgm:spPr>
    </dgm:pt>
    <dgm:pt modelId="{C120FB7B-F3A9-4F6A-AFAE-78FD6B4B9D2B}" type="pres">
      <dgm:prSet presAssocID="{FD925B43-90B5-43FB-A960-50E26374E487}" presName="L2TextContainer" presStyleLbl="revTx" presStyleIdx="4" presStyleCnt="8">
        <dgm:presLayoutVars>
          <dgm:bulletEnabled val="1"/>
        </dgm:presLayoutVars>
      </dgm:prSet>
      <dgm:spPr/>
      <dgm:t>
        <a:bodyPr/>
        <a:lstStyle/>
        <a:p>
          <a:endParaRPr lang="en-US"/>
        </a:p>
      </dgm:t>
    </dgm:pt>
    <dgm:pt modelId="{87759E74-A53B-4E3E-8E33-8689DB93B8F7}" type="pres">
      <dgm:prSet presAssocID="{FD925B43-90B5-43FB-A960-50E26374E487}" presName="L1TextContainer" presStyleLbl="revTx" presStyleIdx="5" presStyleCnt="8">
        <dgm:presLayoutVars>
          <dgm:chMax val="1"/>
          <dgm:chPref val="1"/>
          <dgm:bulletEnabled val="1"/>
        </dgm:presLayoutVars>
      </dgm:prSet>
      <dgm:spPr/>
      <dgm:t>
        <a:bodyPr/>
        <a:lstStyle/>
        <a:p>
          <a:endParaRPr lang="en-US"/>
        </a:p>
      </dgm:t>
    </dgm:pt>
    <dgm:pt modelId="{C1CCE6E4-1CD4-4175-8EF5-8EAAC8058B6A}" type="pres">
      <dgm:prSet presAssocID="{FD925B43-90B5-43FB-A960-50E26374E487}" presName="ConnectLine" presStyleLbl="sibTrans1D1" presStyleIdx="2" presStyleCnt="4"/>
      <dgm:spPr>
        <a:noFill/>
        <a:ln w="12700" cap="flat" cmpd="sng" algn="ctr">
          <a:solidFill>
            <a:schemeClr val="accent3">
              <a:hueOff val="0"/>
              <a:satOff val="0"/>
              <a:lumOff val="0"/>
              <a:alphaOff val="0"/>
            </a:schemeClr>
          </a:solidFill>
          <a:prstDash val="dash"/>
          <a:miter lim="800000"/>
        </a:ln>
        <a:effectLst/>
      </dgm:spPr>
    </dgm:pt>
    <dgm:pt modelId="{4FD350B7-A48F-40F3-99EF-83A8E6839CF0}" type="pres">
      <dgm:prSet presAssocID="{FD925B43-90B5-43FB-A960-50E26374E487}" presName="EmptyPlaceHolder" presStyleCnt="0"/>
      <dgm:spPr/>
    </dgm:pt>
    <dgm:pt modelId="{9CE7715A-61E1-48F0-A227-2D60A04EB296}" type="pres">
      <dgm:prSet presAssocID="{43EAA33A-F51F-4F2F-8DDF-29D787D0019F}" presName="spaceBetweenRectangles" presStyleCnt="0"/>
      <dgm:spPr/>
    </dgm:pt>
    <dgm:pt modelId="{D8651104-912A-4F41-ADCA-C0FB4DC42211}" type="pres">
      <dgm:prSet presAssocID="{1AEAF58B-EBA5-4392-B53E-3C6D87349FB3}" presName="composite" presStyleCnt="0"/>
      <dgm:spPr/>
    </dgm:pt>
    <dgm:pt modelId="{A18294BE-4DD2-4032-AF7B-62696095F348}" type="pres">
      <dgm:prSet presAssocID="{1AEAF58B-EBA5-4392-B53E-3C6D87349FB3}" presName="ConnectorPoint" presStyleLbl="lnNode1" presStyleIdx="3" presStyleCnt="4"/>
      <dgm:spPr>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a:noFill/>
        </a:ln>
        <a:effectLst>
          <a:outerShdw blurRad="57150" dist="19050" dir="5400000" algn="ctr" rotWithShape="0">
            <a:srgbClr val="000000">
              <a:alpha val="63000"/>
            </a:srgbClr>
          </a:outerShdw>
        </a:effectLst>
      </dgm:spPr>
    </dgm:pt>
    <dgm:pt modelId="{7CA6C2DE-FD61-4CD9-B47A-90314E85BB59}" type="pres">
      <dgm:prSet presAssocID="{1AEAF58B-EBA5-4392-B53E-3C6D87349FB3}" presName="DropPinPlaceHolder" presStyleCnt="0"/>
      <dgm:spPr/>
    </dgm:pt>
    <dgm:pt modelId="{B81CDB7E-A2DD-40AB-8022-B1C8A742862F}" type="pres">
      <dgm:prSet presAssocID="{1AEAF58B-EBA5-4392-B53E-3C6D87349FB3}" presName="DropPin" presStyleLbl="alignNode1" presStyleIdx="3" presStyleCnt="4"/>
      <dgm:spPr/>
    </dgm:pt>
    <dgm:pt modelId="{50D27CA3-2B3C-4615-988B-0C9260F50A52}" type="pres">
      <dgm:prSet presAssocID="{1AEAF58B-EBA5-4392-B53E-3C6D87349FB3}" presName="Ellipse" presStyleLbl="fgAcc1" presStyleIdx="4" presStyleCnt="5"/>
      <dgm:spPr>
        <a:solidFill>
          <a:schemeClr val="lt1">
            <a:alpha val="90000"/>
            <a:hueOff val="0"/>
            <a:satOff val="0"/>
            <a:lumOff val="0"/>
            <a:alphaOff val="0"/>
          </a:schemeClr>
        </a:solidFill>
        <a:ln w="6350" cap="flat" cmpd="sng" algn="ctr">
          <a:noFill/>
          <a:prstDash val="solid"/>
          <a:miter lim="800000"/>
        </a:ln>
        <a:effectLst/>
      </dgm:spPr>
    </dgm:pt>
    <dgm:pt modelId="{58224DA1-1508-4CA7-866C-B2543840A56A}" type="pres">
      <dgm:prSet presAssocID="{1AEAF58B-EBA5-4392-B53E-3C6D87349FB3}" presName="L2TextContainer" presStyleLbl="revTx" presStyleIdx="6" presStyleCnt="8">
        <dgm:presLayoutVars>
          <dgm:bulletEnabled val="1"/>
        </dgm:presLayoutVars>
      </dgm:prSet>
      <dgm:spPr/>
      <dgm:t>
        <a:bodyPr/>
        <a:lstStyle/>
        <a:p>
          <a:endParaRPr lang="en-US"/>
        </a:p>
      </dgm:t>
    </dgm:pt>
    <dgm:pt modelId="{A1739E24-DB6E-4194-A52C-35A716D0CEEA}" type="pres">
      <dgm:prSet presAssocID="{1AEAF58B-EBA5-4392-B53E-3C6D87349FB3}" presName="L1TextContainer" presStyleLbl="revTx" presStyleIdx="7" presStyleCnt="8">
        <dgm:presLayoutVars>
          <dgm:chMax val="1"/>
          <dgm:chPref val="1"/>
          <dgm:bulletEnabled val="1"/>
        </dgm:presLayoutVars>
      </dgm:prSet>
      <dgm:spPr/>
      <dgm:t>
        <a:bodyPr/>
        <a:lstStyle/>
        <a:p>
          <a:endParaRPr lang="en-US"/>
        </a:p>
      </dgm:t>
    </dgm:pt>
    <dgm:pt modelId="{2FBF18DB-0C5E-4886-93A7-BCDDEB232644}" type="pres">
      <dgm:prSet presAssocID="{1AEAF58B-EBA5-4392-B53E-3C6D87349FB3}" presName="ConnectLine" presStyleLbl="sibTrans1D1" presStyleIdx="3" presStyleCnt="4"/>
      <dgm:spPr>
        <a:noFill/>
        <a:ln w="12700" cap="flat" cmpd="sng" algn="ctr">
          <a:solidFill>
            <a:schemeClr val="accent3">
              <a:hueOff val="0"/>
              <a:satOff val="0"/>
              <a:lumOff val="0"/>
              <a:alphaOff val="0"/>
            </a:schemeClr>
          </a:solidFill>
          <a:prstDash val="dash"/>
          <a:miter lim="800000"/>
        </a:ln>
        <a:effectLst/>
      </dgm:spPr>
    </dgm:pt>
    <dgm:pt modelId="{40900E1C-A306-4755-ABC4-07707330BB38}" type="pres">
      <dgm:prSet presAssocID="{1AEAF58B-EBA5-4392-B53E-3C6D87349FB3}" presName="EmptyPlaceHolder" presStyleCnt="0"/>
      <dgm:spPr/>
    </dgm:pt>
  </dgm:ptLst>
  <dgm:cxnLst>
    <dgm:cxn modelId="{D4213415-890C-48D3-8768-39B9392C50E5}" srcId="{FD925B43-90B5-43FB-A960-50E26374E487}" destId="{9F69F4A2-8653-4178-807B-758C97FD339B}" srcOrd="0" destOrd="0" parTransId="{F01599AE-FF56-46E0-BD3F-18C84C38252B}" sibTransId="{2915F397-B2E6-4E89-9C44-FC34D119ACEC}"/>
    <dgm:cxn modelId="{7F9E9273-8F13-4DCC-B691-156480F7C9EE}" type="presOf" srcId="{FC838107-E206-4A78-BF49-DF7212D6B1DB}" destId="{141424FE-E44F-460E-AD6F-7E59A73CA1EC}" srcOrd="0" destOrd="0" presId="urn:microsoft.com/office/officeart/2017/3/layout/DropPinTimeline"/>
    <dgm:cxn modelId="{6205C920-06C7-4F1F-AC5D-11837ABA80DB}" srcId="{C340953B-C665-4152-A6A5-CAEC0A5B5A08}" destId="{4D74DD8A-4F0C-4F83-90A9-0AEFDD8AD93C}" srcOrd="0" destOrd="0" parTransId="{AE79E00B-00FE-469C-B0BA-279310CB0918}" sibTransId="{9DA0AB27-8795-4FB3-AF8C-EDAE33E9FD17}"/>
    <dgm:cxn modelId="{3C9AE3CB-25E3-40D3-BD6E-A181545623FE}" type="presOf" srcId="{1342DBE8-CA31-41B4-81E9-79DBCF9699C2}" destId="{7FE1B400-E751-4D46-B63F-FC88D66FA637}" srcOrd="0" destOrd="0" presId="urn:microsoft.com/office/officeart/2017/3/layout/DropPinTimeline"/>
    <dgm:cxn modelId="{628350DB-1A8D-4BE7-866F-C2885AD2D18A}" type="presOf" srcId="{FD925B43-90B5-43FB-A960-50E26374E487}" destId="{87759E74-A53B-4E3E-8E33-8689DB93B8F7}" srcOrd="0" destOrd="0" presId="urn:microsoft.com/office/officeart/2017/3/layout/DropPinTimeline"/>
    <dgm:cxn modelId="{D27179F6-924D-4DE6-B49D-C7409F8F5248}" srcId="{4D74DD8A-4F0C-4F83-90A9-0AEFDD8AD93C}" destId="{22C1A5A6-B325-4BDF-9EF2-79090696202A}" srcOrd="0" destOrd="0" parTransId="{E899FBA7-2EEE-47E5-9F0C-3AF72FF946FD}" sibTransId="{2D8708E7-7A8C-42C9-B003-8376452EE13F}"/>
    <dgm:cxn modelId="{945A1A58-4D14-4434-BBC5-7220D6EA1362}" srcId="{C340953B-C665-4152-A6A5-CAEC0A5B5A08}" destId="{FD925B43-90B5-43FB-A960-50E26374E487}" srcOrd="2" destOrd="0" parTransId="{7F791188-4C99-4E04-A7D9-5AE4F715B65F}" sibTransId="{43EAA33A-F51F-4F2F-8DDF-29D787D0019F}"/>
    <dgm:cxn modelId="{E258B9E0-E69F-4371-8C31-EC58CC5E5E46}" type="presOf" srcId="{C340953B-C665-4152-A6A5-CAEC0A5B5A08}" destId="{6D1FFEF7-78E6-4E8F-AFF5-BDED4D779B0A}" srcOrd="0" destOrd="0" presId="urn:microsoft.com/office/officeart/2017/3/layout/DropPinTimeline"/>
    <dgm:cxn modelId="{F3C90E37-881E-498B-BE94-2CDADE603893}" srcId="{1342DBE8-CA31-41B4-81E9-79DBCF9699C2}" destId="{FC838107-E206-4A78-BF49-DF7212D6B1DB}" srcOrd="0" destOrd="0" parTransId="{FBC6AE18-68E8-44A5-8E79-6C169171E8EA}" sibTransId="{A345184A-F927-41B2-AAA7-4C0F5A7A2131}"/>
    <dgm:cxn modelId="{53D9A00B-13EF-4EFC-AA10-4FBA1B18B828}" type="presOf" srcId="{22C1A5A6-B325-4BDF-9EF2-79090696202A}" destId="{B3E50F44-C3E3-47DC-956D-3040E18D45FE}" srcOrd="0" destOrd="0" presId="urn:microsoft.com/office/officeart/2017/3/layout/DropPinTimeline"/>
    <dgm:cxn modelId="{BA7394BD-5A43-47C3-8894-DB2E8CC72C73}" srcId="{C340953B-C665-4152-A6A5-CAEC0A5B5A08}" destId="{1342DBE8-CA31-41B4-81E9-79DBCF9699C2}" srcOrd="1" destOrd="0" parTransId="{6E30AC2D-4810-4DA9-8645-62AE05C63260}" sibTransId="{39644082-E74C-4927-BFAF-7C29B110F4AE}"/>
    <dgm:cxn modelId="{6FBE140E-E4FD-4CC9-ADC6-F37D3EB424FC}" type="presOf" srcId="{9F69F4A2-8653-4178-807B-758C97FD339B}" destId="{C120FB7B-F3A9-4F6A-AFAE-78FD6B4B9D2B}" srcOrd="0" destOrd="0" presId="urn:microsoft.com/office/officeart/2017/3/layout/DropPinTimeline"/>
    <dgm:cxn modelId="{839CC667-D973-42F6-8944-C8CBFB2440A3}" type="presOf" srcId="{1AEAF58B-EBA5-4392-B53E-3C6D87349FB3}" destId="{A1739E24-DB6E-4194-A52C-35A716D0CEEA}" srcOrd="0" destOrd="0" presId="urn:microsoft.com/office/officeart/2017/3/layout/DropPinTimeline"/>
    <dgm:cxn modelId="{1AFA08F0-81B2-4E03-ABBB-8B7541B2C6EC}" type="presOf" srcId="{4D74DD8A-4F0C-4F83-90A9-0AEFDD8AD93C}" destId="{08CF4881-D71B-4635-9411-71418E4C2B0B}" srcOrd="0" destOrd="0" presId="urn:microsoft.com/office/officeart/2017/3/layout/DropPinTimeline"/>
    <dgm:cxn modelId="{BA0D50AA-4EBC-4CD0-A05E-D13BAE693F14}" type="presOf" srcId="{02243C3C-F202-434B-82F3-5BC8F0033E43}" destId="{58224DA1-1508-4CA7-866C-B2543840A56A}" srcOrd="0" destOrd="0" presId="urn:microsoft.com/office/officeart/2017/3/layout/DropPinTimeline"/>
    <dgm:cxn modelId="{A24E0E41-4092-4B0F-803B-B2196EF3425E}" srcId="{C340953B-C665-4152-A6A5-CAEC0A5B5A08}" destId="{1AEAF58B-EBA5-4392-B53E-3C6D87349FB3}" srcOrd="3" destOrd="0" parTransId="{A76C471C-6746-453B-8CC5-FA42DBD506BF}" sibTransId="{2B9D4B01-F3D6-4788-A615-620309F3CB5A}"/>
    <dgm:cxn modelId="{0C043417-4B4E-4A79-B5FE-F8D6B824FF59}" srcId="{1AEAF58B-EBA5-4392-B53E-3C6D87349FB3}" destId="{02243C3C-F202-434B-82F3-5BC8F0033E43}" srcOrd="0" destOrd="0" parTransId="{EC461131-328D-4F8E-A1D2-F846409EC955}" sibTransId="{94B6DB26-D547-455C-BEBF-403C48B35F3F}"/>
    <dgm:cxn modelId="{91BB1885-7DD2-4700-9DE4-40BF6A9AF8A2}" type="presParOf" srcId="{6D1FFEF7-78E6-4E8F-AFF5-BDED4D779B0A}" destId="{F5E4A291-C90C-4C4E-9BC6-2313C1E5BAC9}" srcOrd="0" destOrd="0" presId="urn:microsoft.com/office/officeart/2017/3/layout/DropPinTimeline"/>
    <dgm:cxn modelId="{E3CB14E3-EE07-406C-8D4F-B7960533194D}" type="presParOf" srcId="{6D1FFEF7-78E6-4E8F-AFF5-BDED4D779B0A}" destId="{A55EFD0B-214D-439D-84A8-EC96CB8E0A7F}" srcOrd="1" destOrd="0" presId="urn:microsoft.com/office/officeart/2017/3/layout/DropPinTimeline"/>
    <dgm:cxn modelId="{899EC9D8-6C0D-413F-97C3-CB9EB1FE7E62}" type="presParOf" srcId="{A55EFD0B-214D-439D-84A8-EC96CB8E0A7F}" destId="{D8F5213E-D947-491E-88BA-18174891D780}" srcOrd="0" destOrd="0" presId="urn:microsoft.com/office/officeart/2017/3/layout/DropPinTimeline"/>
    <dgm:cxn modelId="{C989E599-790B-4F1B-9882-A4F98D205BA5}" type="presParOf" srcId="{D8F5213E-D947-491E-88BA-18174891D780}" destId="{A0420E1A-A5D7-4034-8FB7-357D587B1E2C}" srcOrd="0" destOrd="0" presId="urn:microsoft.com/office/officeart/2017/3/layout/DropPinTimeline"/>
    <dgm:cxn modelId="{D522B393-293E-4DFD-B996-6E2D751AE822}" type="presParOf" srcId="{D8F5213E-D947-491E-88BA-18174891D780}" destId="{7B953781-A2C1-4971-88BC-C047F5981F54}" srcOrd="1" destOrd="0" presId="urn:microsoft.com/office/officeart/2017/3/layout/DropPinTimeline"/>
    <dgm:cxn modelId="{554F60BA-9BD3-405A-BABD-D1BD5CEC2893}" type="presParOf" srcId="{7B953781-A2C1-4971-88BC-C047F5981F54}" destId="{FF1C0117-AF95-4348-845B-2CCEEF3C41D2}" srcOrd="0" destOrd="0" presId="urn:microsoft.com/office/officeart/2017/3/layout/DropPinTimeline"/>
    <dgm:cxn modelId="{02238EA1-02B1-4552-B753-A3E79E6578AC}" type="presParOf" srcId="{7B953781-A2C1-4971-88BC-C047F5981F54}" destId="{4CB921C9-5860-45E4-A743-6B6E99664E45}" srcOrd="1" destOrd="0" presId="urn:microsoft.com/office/officeart/2017/3/layout/DropPinTimeline"/>
    <dgm:cxn modelId="{1775C3B9-E9FA-483F-BD38-FBD305E64FCF}" type="presParOf" srcId="{D8F5213E-D947-491E-88BA-18174891D780}" destId="{B3E50F44-C3E3-47DC-956D-3040E18D45FE}" srcOrd="2" destOrd="0" presId="urn:microsoft.com/office/officeart/2017/3/layout/DropPinTimeline"/>
    <dgm:cxn modelId="{14988068-D9B2-4E17-959C-D5A34A7F7824}" type="presParOf" srcId="{D8F5213E-D947-491E-88BA-18174891D780}" destId="{08CF4881-D71B-4635-9411-71418E4C2B0B}" srcOrd="3" destOrd="0" presId="urn:microsoft.com/office/officeart/2017/3/layout/DropPinTimeline"/>
    <dgm:cxn modelId="{03B040BC-0969-4D6C-9612-F17660F36000}" type="presParOf" srcId="{D8F5213E-D947-491E-88BA-18174891D780}" destId="{4AB749C3-B413-4D72-8FF8-D791E2EB4831}" srcOrd="4" destOrd="0" presId="urn:microsoft.com/office/officeart/2017/3/layout/DropPinTimeline"/>
    <dgm:cxn modelId="{66543C8E-38E0-4BBC-A2CA-54B026E4ED1D}" type="presParOf" srcId="{D8F5213E-D947-491E-88BA-18174891D780}" destId="{CC581146-8D68-4A41-8FE4-056ACE2A6A8D}" srcOrd="5" destOrd="0" presId="urn:microsoft.com/office/officeart/2017/3/layout/DropPinTimeline"/>
    <dgm:cxn modelId="{8CB09B56-1E44-4999-8BEC-408BE1B17DDE}" type="presParOf" srcId="{A55EFD0B-214D-439D-84A8-EC96CB8E0A7F}" destId="{9436FA0A-0319-42A4-8621-2F2F2D493AAE}" srcOrd="1" destOrd="0" presId="urn:microsoft.com/office/officeart/2017/3/layout/DropPinTimeline"/>
    <dgm:cxn modelId="{C4D8D1A7-EEA4-4D1B-93BC-BE7DCCBDFEE7}" type="presParOf" srcId="{A55EFD0B-214D-439D-84A8-EC96CB8E0A7F}" destId="{FCD9E9A9-527B-41A2-A629-F58C05099D7E}" srcOrd="2" destOrd="0" presId="urn:microsoft.com/office/officeart/2017/3/layout/DropPinTimeline"/>
    <dgm:cxn modelId="{DBF96E84-838B-4051-AC53-4D939175D2E8}" type="presParOf" srcId="{FCD9E9A9-527B-41A2-A629-F58C05099D7E}" destId="{A9EEC99D-AF80-4E85-B430-4BF3E89F9B8B}" srcOrd="0" destOrd="0" presId="urn:microsoft.com/office/officeart/2017/3/layout/DropPinTimeline"/>
    <dgm:cxn modelId="{28EC7E9D-DB64-4335-B8FA-F5ABA7C0CB9C}" type="presParOf" srcId="{FCD9E9A9-527B-41A2-A629-F58C05099D7E}" destId="{C8935C9C-8914-4A45-A7F2-4E3F8AADD2E8}" srcOrd="1" destOrd="0" presId="urn:microsoft.com/office/officeart/2017/3/layout/DropPinTimeline"/>
    <dgm:cxn modelId="{FC504311-3E00-4E15-81EE-C5B4C1A66DB9}" type="presParOf" srcId="{C8935C9C-8914-4A45-A7F2-4E3F8AADD2E8}" destId="{C7FCCD13-CC72-44F5-B967-952AFEC59F63}" srcOrd="0" destOrd="0" presId="urn:microsoft.com/office/officeart/2017/3/layout/DropPinTimeline"/>
    <dgm:cxn modelId="{0A478C01-9CFC-445A-A4E1-04240473795F}" type="presParOf" srcId="{C8935C9C-8914-4A45-A7F2-4E3F8AADD2E8}" destId="{28D21C60-BB0E-4CAF-A921-AA4E4E8C49DA}" srcOrd="1" destOrd="0" presId="urn:microsoft.com/office/officeart/2017/3/layout/DropPinTimeline"/>
    <dgm:cxn modelId="{7FEDC251-06AB-47ED-9301-639BCE4048D2}" type="presParOf" srcId="{FCD9E9A9-527B-41A2-A629-F58C05099D7E}" destId="{141424FE-E44F-460E-AD6F-7E59A73CA1EC}" srcOrd="2" destOrd="0" presId="urn:microsoft.com/office/officeart/2017/3/layout/DropPinTimeline"/>
    <dgm:cxn modelId="{DC801EDE-A3E8-4B0B-A30D-4E9895961F35}" type="presParOf" srcId="{FCD9E9A9-527B-41A2-A629-F58C05099D7E}" destId="{7FE1B400-E751-4D46-B63F-FC88D66FA637}" srcOrd="3" destOrd="0" presId="urn:microsoft.com/office/officeart/2017/3/layout/DropPinTimeline"/>
    <dgm:cxn modelId="{B56E3664-CB17-4DDE-B259-596A563EEC91}" type="presParOf" srcId="{FCD9E9A9-527B-41A2-A629-F58C05099D7E}" destId="{EBB808A2-6510-4EA0-BB44-78A6B10CC313}" srcOrd="4" destOrd="0" presId="urn:microsoft.com/office/officeart/2017/3/layout/DropPinTimeline"/>
    <dgm:cxn modelId="{6CD155FE-0A33-4091-BE81-D581A29FEBDB}" type="presParOf" srcId="{FCD9E9A9-527B-41A2-A629-F58C05099D7E}" destId="{60001167-AAD0-4BFB-A1D0-E5E0553E4699}" srcOrd="5" destOrd="0" presId="urn:microsoft.com/office/officeart/2017/3/layout/DropPinTimeline"/>
    <dgm:cxn modelId="{25E6FDFC-107C-44E8-BA8D-AC564797B55B}" type="presParOf" srcId="{A55EFD0B-214D-439D-84A8-EC96CB8E0A7F}" destId="{02809677-99B5-4C43-B797-274F1B8E15FB}" srcOrd="3" destOrd="0" presId="urn:microsoft.com/office/officeart/2017/3/layout/DropPinTimeline"/>
    <dgm:cxn modelId="{073C4340-D343-427D-962A-F1B6DD224B50}" type="presParOf" srcId="{A55EFD0B-214D-439D-84A8-EC96CB8E0A7F}" destId="{443BB57D-9E71-4388-8D1A-D2E605C69335}" srcOrd="4" destOrd="0" presId="urn:microsoft.com/office/officeart/2017/3/layout/DropPinTimeline"/>
    <dgm:cxn modelId="{A2C9750B-D1F3-4707-B089-32F7CA50B98B}" type="presParOf" srcId="{443BB57D-9E71-4388-8D1A-D2E605C69335}" destId="{CBCD3CB8-CE40-430F-841A-7DB3A1578E51}" srcOrd="0" destOrd="0" presId="urn:microsoft.com/office/officeart/2017/3/layout/DropPinTimeline"/>
    <dgm:cxn modelId="{ECE59A6D-F4AF-4583-AF63-1D710F6A0102}" type="presParOf" srcId="{443BB57D-9E71-4388-8D1A-D2E605C69335}" destId="{BDD2F558-9953-4C90-9C71-62C33F8302EB}" srcOrd="1" destOrd="0" presId="urn:microsoft.com/office/officeart/2017/3/layout/DropPinTimeline"/>
    <dgm:cxn modelId="{E22B3125-E093-4D9E-A8AD-EFDDFD019C21}" type="presParOf" srcId="{BDD2F558-9953-4C90-9C71-62C33F8302EB}" destId="{694896E0-96F3-482F-9B14-FF045302609A}" srcOrd="0" destOrd="0" presId="urn:microsoft.com/office/officeart/2017/3/layout/DropPinTimeline"/>
    <dgm:cxn modelId="{0C9F7588-B149-48B4-A940-5CB43550CACC}" type="presParOf" srcId="{BDD2F558-9953-4C90-9C71-62C33F8302EB}" destId="{9F97249F-9C3E-42CA-9BFC-7656556486D2}" srcOrd="1" destOrd="0" presId="urn:microsoft.com/office/officeart/2017/3/layout/DropPinTimeline"/>
    <dgm:cxn modelId="{12880E41-0166-478E-BFDF-C4739012741C}" type="presParOf" srcId="{443BB57D-9E71-4388-8D1A-D2E605C69335}" destId="{C120FB7B-F3A9-4F6A-AFAE-78FD6B4B9D2B}" srcOrd="2" destOrd="0" presId="urn:microsoft.com/office/officeart/2017/3/layout/DropPinTimeline"/>
    <dgm:cxn modelId="{190419EC-B2FF-4F4B-90C9-7C691FE8E331}" type="presParOf" srcId="{443BB57D-9E71-4388-8D1A-D2E605C69335}" destId="{87759E74-A53B-4E3E-8E33-8689DB93B8F7}" srcOrd="3" destOrd="0" presId="urn:microsoft.com/office/officeart/2017/3/layout/DropPinTimeline"/>
    <dgm:cxn modelId="{DBAFFDD0-B9D8-4646-AB30-C0EC31852A4A}" type="presParOf" srcId="{443BB57D-9E71-4388-8D1A-D2E605C69335}" destId="{C1CCE6E4-1CD4-4175-8EF5-8EAAC8058B6A}" srcOrd="4" destOrd="0" presId="urn:microsoft.com/office/officeart/2017/3/layout/DropPinTimeline"/>
    <dgm:cxn modelId="{77316AFE-AC88-4D11-9A6A-D44289D6B96F}" type="presParOf" srcId="{443BB57D-9E71-4388-8D1A-D2E605C69335}" destId="{4FD350B7-A48F-40F3-99EF-83A8E6839CF0}" srcOrd="5" destOrd="0" presId="urn:microsoft.com/office/officeart/2017/3/layout/DropPinTimeline"/>
    <dgm:cxn modelId="{E34E3264-684B-475E-BC38-368AC1FCFA50}" type="presParOf" srcId="{A55EFD0B-214D-439D-84A8-EC96CB8E0A7F}" destId="{9CE7715A-61E1-48F0-A227-2D60A04EB296}" srcOrd="5" destOrd="0" presId="urn:microsoft.com/office/officeart/2017/3/layout/DropPinTimeline"/>
    <dgm:cxn modelId="{DEDD2132-D02D-490B-B315-8D33EE0C8A09}" type="presParOf" srcId="{A55EFD0B-214D-439D-84A8-EC96CB8E0A7F}" destId="{D8651104-912A-4F41-ADCA-C0FB4DC42211}" srcOrd="6" destOrd="0" presId="urn:microsoft.com/office/officeart/2017/3/layout/DropPinTimeline"/>
    <dgm:cxn modelId="{618E5B5C-C135-484F-ADBA-DC2A43B6C21B}" type="presParOf" srcId="{D8651104-912A-4F41-ADCA-C0FB4DC42211}" destId="{A18294BE-4DD2-4032-AF7B-62696095F348}" srcOrd="0" destOrd="0" presId="urn:microsoft.com/office/officeart/2017/3/layout/DropPinTimeline"/>
    <dgm:cxn modelId="{A09C2FBA-EE75-4166-B12D-F9499F61C2F3}" type="presParOf" srcId="{D8651104-912A-4F41-ADCA-C0FB4DC42211}" destId="{7CA6C2DE-FD61-4CD9-B47A-90314E85BB59}" srcOrd="1" destOrd="0" presId="urn:microsoft.com/office/officeart/2017/3/layout/DropPinTimeline"/>
    <dgm:cxn modelId="{D9475CDC-93EC-4253-BD44-F3CB787737DC}" type="presParOf" srcId="{7CA6C2DE-FD61-4CD9-B47A-90314E85BB59}" destId="{B81CDB7E-A2DD-40AB-8022-B1C8A742862F}" srcOrd="0" destOrd="0" presId="urn:microsoft.com/office/officeart/2017/3/layout/DropPinTimeline"/>
    <dgm:cxn modelId="{5F5B52F1-0AD3-46BF-8BFE-DCCE2D4D2C5A}" type="presParOf" srcId="{7CA6C2DE-FD61-4CD9-B47A-90314E85BB59}" destId="{50D27CA3-2B3C-4615-988B-0C9260F50A52}" srcOrd="1" destOrd="0" presId="urn:microsoft.com/office/officeart/2017/3/layout/DropPinTimeline"/>
    <dgm:cxn modelId="{4645EF01-634C-4D55-A685-0C012011F40F}" type="presParOf" srcId="{D8651104-912A-4F41-ADCA-C0FB4DC42211}" destId="{58224DA1-1508-4CA7-866C-B2543840A56A}" srcOrd="2" destOrd="0" presId="urn:microsoft.com/office/officeart/2017/3/layout/DropPinTimeline"/>
    <dgm:cxn modelId="{8C55C24B-7DCD-47D3-A831-A94B655751A3}" type="presParOf" srcId="{D8651104-912A-4F41-ADCA-C0FB4DC42211}" destId="{A1739E24-DB6E-4194-A52C-35A716D0CEEA}" srcOrd="3" destOrd="0" presId="urn:microsoft.com/office/officeart/2017/3/layout/DropPinTimeline"/>
    <dgm:cxn modelId="{0B0DD81B-EFF1-4164-8177-B2755321AA81}" type="presParOf" srcId="{D8651104-912A-4F41-ADCA-C0FB4DC42211}" destId="{2FBF18DB-0C5E-4886-93A7-BCDDEB232644}" srcOrd="4" destOrd="0" presId="urn:microsoft.com/office/officeart/2017/3/layout/DropPinTimeline"/>
    <dgm:cxn modelId="{D052B409-1C91-44A1-B7D4-F8128B675F9E}" type="presParOf" srcId="{D8651104-912A-4F41-ADCA-C0FB4DC42211}" destId="{40900E1C-A306-4755-ABC4-07707330BB38}"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573CE3-B677-440C-96EC-4ADDF8AF8D4D}"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667C3130-2199-47E1-A15F-33B14176642C}">
      <dgm:prSet/>
      <dgm:spPr/>
      <dgm:t>
        <a:bodyPr/>
        <a:lstStyle/>
        <a:p>
          <a:pPr>
            <a:defRPr b="1"/>
          </a:pPr>
          <a:r>
            <a:rPr lang="en-US" dirty="0"/>
            <a:t>Spinal or TIVA</a:t>
          </a:r>
        </a:p>
      </dgm:t>
    </dgm:pt>
    <dgm:pt modelId="{AD638259-2377-43FC-8C88-DAD999E7F12C}" type="parTrans" cxnId="{96BC8951-2197-4286-B76B-52F7FDF02B46}">
      <dgm:prSet/>
      <dgm:spPr/>
      <dgm:t>
        <a:bodyPr/>
        <a:lstStyle/>
        <a:p>
          <a:endParaRPr lang="en-US"/>
        </a:p>
      </dgm:t>
    </dgm:pt>
    <dgm:pt modelId="{2B2F2B71-55DE-4DBB-8D0A-1CC4BA22862C}" type="sibTrans" cxnId="{96BC8951-2197-4286-B76B-52F7FDF02B46}">
      <dgm:prSet/>
      <dgm:spPr/>
      <dgm:t>
        <a:bodyPr/>
        <a:lstStyle/>
        <a:p>
          <a:endParaRPr lang="en-US"/>
        </a:p>
      </dgm:t>
    </dgm:pt>
    <dgm:pt modelId="{E887B7CE-C442-4D22-8391-5D1CB22A3367}">
      <dgm:prSet/>
      <dgm:spPr/>
      <dgm:t>
        <a:bodyPr/>
        <a:lstStyle/>
        <a:p>
          <a:pPr>
            <a:defRPr b="1"/>
          </a:pPr>
          <a:r>
            <a:rPr lang="en-US"/>
            <a:t>Periarticular block</a:t>
          </a:r>
        </a:p>
      </dgm:t>
    </dgm:pt>
    <dgm:pt modelId="{4F030F8C-464B-4C52-8BC3-5EBA6E96EB40}" type="parTrans" cxnId="{8BC14A71-9714-40C1-A591-EEA590A75F94}">
      <dgm:prSet/>
      <dgm:spPr/>
      <dgm:t>
        <a:bodyPr/>
        <a:lstStyle/>
        <a:p>
          <a:endParaRPr lang="en-US"/>
        </a:p>
      </dgm:t>
    </dgm:pt>
    <dgm:pt modelId="{89BFDF81-4259-42B5-8A0F-E9CC5B2C2C54}" type="sibTrans" cxnId="{8BC14A71-9714-40C1-A591-EEA590A75F94}">
      <dgm:prSet/>
      <dgm:spPr/>
      <dgm:t>
        <a:bodyPr/>
        <a:lstStyle/>
        <a:p>
          <a:endParaRPr lang="en-US"/>
        </a:p>
      </dgm:t>
    </dgm:pt>
    <dgm:pt modelId="{443A398C-FDC3-4D58-BD58-E81746A8FFB5}">
      <dgm:prSet/>
      <dgm:spPr/>
      <dgm:t>
        <a:bodyPr/>
        <a:lstStyle/>
        <a:p>
          <a:r>
            <a:rPr lang="en-US"/>
            <a:t>Exparel</a:t>
          </a:r>
        </a:p>
      </dgm:t>
    </dgm:pt>
    <dgm:pt modelId="{DFCF3553-EBAB-4A5E-B2F9-E85660F25481}" type="parTrans" cxnId="{E48E70E4-2274-4C7B-85D0-B203C55F7464}">
      <dgm:prSet/>
      <dgm:spPr/>
      <dgm:t>
        <a:bodyPr/>
        <a:lstStyle/>
        <a:p>
          <a:endParaRPr lang="en-US"/>
        </a:p>
      </dgm:t>
    </dgm:pt>
    <dgm:pt modelId="{C6A943AE-603D-44E2-882D-DAD910AD397F}" type="sibTrans" cxnId="{E48E70E4-2274-4C7B-85D0-B203C55F7464}">
      <dgm:prSet/>
      <dgm:spPr/>
      <dgm:t>
        <a:bodyPr/>
        <a:lstStyle/>
        <a:p>
          <a:endParaRPr lang="en-US"/>
        </a:p>
      </dgm:t>
    </dgm:pt>
    <dgm:pt modelId="{06C74025-49DF-4FBD-9889-C60058D92303}">
      <dgm:prSet/>
      <dgm:spPr/>
      <dgm:t>
        <a:bodyPr/>
        <a:lstStyle/>
        <a:p>
          <a:r>
            <a:rPr lang="en-US" dirty="0"/>
            <a:t>Joint cocktail</a:t>
          </a:r>
        </a:p>
      </dgm:t>
    </dgm:pt>
    <dgm:pt modelId="{2E9EECB9-0ABC-47B7-AA15-C2B1F2C160EF}" type="parTrans" cxnId="{D83562D8-B4FE-490A-914B-B8EE3930AEFC}">
      <dgm:prSet/>
      <dgm:spPr/>
      <dgm:t>
        <a:bodyPr/>
        <a:lstStyle/>
        <a:p>
          <a:endParaRPr lang="en-US"/>
        </a:p>
      </dgm:t>
    </dgm:pt>
    <dgm:pt modelId="{FAFDB7D8-5724-467A-A9B7-59EF29905617}" type="sibTrans" cxnId="{D83562D8-B4FE-490A-914B-B8EE3930AEFC}">
      <dgm:prSet/>
      <dgm:spPr/>
      <dgm:t>
        <a:bodyPr/>
        <a:lstStyle/>
        <a:p>
          <a:endParaRPr lang="en-US"/>
        </a:p>
      </dgm:t>
    </dgm:pt>
    <dgm:pt modelId="{D6F813A8-EE2B-4B64-8BEA-E2F2096BE141}">
      <dgm:prSet/>
      <dgm:spPr/>
      <dgm:t>
        <a:bodyPr/>
        <a:lstStyle/>
        <a:p>
          <a:r>
            <a:rPr lang="en-US"/>
            <a:t>No femoral or adductor canal blocks</a:t>
          </a:r>
        </a:p>
      </dgm:t>
    </dgm:pt>
    <dgm:pt modelId="{C9B943F7-F520-4DE0-BE76-AAB6EDFC4758}" type="parTrans" cxnId="{446DC3E0-4E73-4BDF-94F6-57F98251F222}">
      <dgm:prSet/>
      <dgm:spPr/>
      <dgm:t>
        <a:bodyPr/>
        <a:lstStyle/>
        <a:p>
          <a:endParaRPr lang="en-US"/>
        </a:p>
      </dgm:t>
    </dgm:pt>
    <dgm:pt modelId="{B5D2992D-4D8C-4E82-B3AF-AB4D28B8DD58}" type="sibTrans" cxnId="{446DC3E0-4E73-4BDF-94F6-57F98251F222}">
      <dgm:prSet/>
      <dgm:spPr/>
      <dgm:t>
        <a:bodyPr/>
        <a:lstStyle/>
        <a:p>
          <a:endParaRPr lang="en-US"/>
        </a:p>
      </dgm:t>
    </dgm:pt>
    <dgm:pt modelId="{9E62BC86-DF12-45FB-9EE2-ECC8C4AA2E87}">
      <dgm:prSet/>
      <dgm:spPr/>
      <dgm:t>
        <a:bodyPr/>
        <a:lstStyle/>
        <a:p>
          <a:r>
            <a:rPr lang="en-US" dirty="0"/>
            <a:t>Multimodal medication plan  includes Oxycodone, Celebrex or Mobic, Gabapentin, Tylenol</a:t>
          </a:r>
        </a:p>
      </dgm:t>
    </dgm:pt>
    <dgm:pt modelId="{F4F58706-B0FC-4CB3-B694-64B82BE3E5F0}" type="parTrans" cxnId="{DD25066B-3D64-402C-A4DA-1153DEDA63A8}">
      <dgm:prSet/>
      <dgm:spPr/>
      <dgm:t>
        <a:bodyPr/>
        <a:lstStyle/>
        <a:p>
          <a:endParaRPr lang="en-US"/>
        </a:p>
      </dgm:t>
    </dgm:pt>
    <dgm:pt modelId="{DE1F5522-A122-41A3-B88D-8EDBC841F0D8}" type="sibTrans" cxnId="{DD25066B-3D64-402C-A4DA-1153DEDA63A8}">
      <dgm:prSet/>
      <dgm:spPr/>
      <dgm:t>
        <a:bodyPr/>
        <a:lstStyle/>
        <a:p>
          <a:endParaRPr lang="en-US"/>
        </a:p>
      </dgm:t>
    </dgm:pt>
    <dgm:pt modelId="{64CC08A8-B46B-4141-A96F-EA629636649D}" type="pres">
      <dgm:prSet presAssocID="{BB573CE3-B677-440C-96EC-4ADDF8AF8D4D}" presName="root" presStyleCnt="0">
        <dgm:presLayoutVars>
          <dgm:dir/>
          <dgm:resizeHandles val="exact"/>
        </dgm:presLayoutVars>
      </dgm:prSet>
      <dgm:spPr/>
      <dgm:t>
        <a:bodyPr/>
        <a:lstStyle/>
        <a:p>
          <a:endParaRPr lang="en-US"/>
        </a:p>
      </dgm:t>
    </dgm:pt>
    <dgm:pt modelId="{F0738FCA-C7FB-4F7E-9FEF-B03633ADC1EC}" type="pres">
      <dgm:prSet presAssocID="{667C3130-2199-47E1-A15F-33B14176642C}" presName="compNode" presStyleCnt="0"/>
      <dgm:spPr/>
    </dgm:pt>
    <dgm:pt modelId="{8C7C4FB4-8725-4FEE-8540-D37F2C0A577F}" type="pres">
      <dgm:prSet presAssocID="{667C3130-2199-47E1-A15F-33B14176642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heckmark"/>
        </a:ext>
      </dgm:extLst>
    </dgm:pt>
    <dgm:pt modelId="{6E375AA2-A78F-4F17-A69F-F45C73A44963}" type="pres">
      <dgm:prSet presAssocID="{667C3130-2199-47E1-A15F-33B14176642C}" presName="iconSpace" presStyleCnt="0"/>
      <dgm:spPr/>
    </dgm:pt>
    <dgm:pt modelId="{78BE13EA-2544-4057-ADEC-07502C12693C}" type="pres">
      <dgm:prSet presAssocID="{667C3130-2199-47E1-A15F-33B14176642C}" presName="parTx" presStyleLbl="revTx" presStyleIdx="0" presStyleCnt="4">
        <dgm:presLayoutVars>
          <dgm:chMax val="0"/>
          <dgm:chPref val="0"/>
        </dgm:presLayoutVars>
      </dgm:prSet>
      <dgm:spPr/>
      <dgm:t>
        <a:bodyPr/>
        <a:lstStyle/>
        <a:p>
          <a:endParaRPr lang="en-US"/>
        </a:p>
      </dgm:t>
    </dgm:pt>
    <dgm:pt modelId="{6319520C-0CBE-4AD5-A713-54DF548D0FF2}" type="pres">
      <dgm:prSet presAssocID="{667C3130-2199-47E1-A15F-33B14176642C}" presName="txSpace" presStyleCnt="0"/>
      <dgm:spPr/>
    </dgm:pt>
    <dgm:pt modelId="{201EBF36-9A66-4B00-AEA8-46F7B8FB8224}" type="pres">
      <dgm:prSet presAssocID="{667C3130-2199-47E1-A15F-33B14176642C}" presName="desTx" presStyleLbl="revTx" presStyleIdx="1" presStyleCnt="4">
        <dgm:presLayoutVars/>
      </dgm:prSet>
      <dgm:spPr/>
    </dgm:pt>
    <dgm:pt modelId="{E27A9857-621B-4DB7-A344-54B3BC312FCC}" type="pres">
      <dgm:prSet presAssocID="{2B2F2B71-55DE-4DBB-8D0A-1CC4BA22862C}" presName="sibTrans" presStyleCnt="0"/>
      <dgm:spPr/>
    </dgm:pt>
    <dgm:pt modelId="{CD6E89D0-F952-4493-AA66-C2BA0BA487DA}" type="pres">
      <dgm:prSet presAssocID="{E887B7CE-C442-4D22-8391-5D1CB22A3367}" presName="compNode" presStyleCnt="0"/>
      <dgm:spPr/>
    </dgm:pt>
    <dgm:pt modelId="{37AFA4B2-CA4C-46BF-AEB7-FAEBBB29AABF}" type="pres">
      <dgm:prSet presAssocID="{E887B7CE-C442-4D22-8391-5D1CB22A336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Medicine"/>
        </a:ext>
      </dgm:extLst>
    </dgm:pt>
    <dgm:pt modelId="{AA5D3CF8-DC97-491C-8F47-78C283F546E6}" type="pres">
      <dgm:prSet presAssocID="{E887B7CE-C442-4D22-8391-5D1CB22A3367}" presName="iconSpace" presStyleCnt="0"/>
      <dgm:spPr/>
    </dgm:pt>
    <dgm:pt modelId="{4EEC96F0-8E46-4C17-AC24-6024B1540632}" type="pres">
      <dgm:prSet presAssocID="{E887B7CE-C442-4D22-8391-5D1CB22A3367}" presName="parTx" presStyleLbl="revTx" presStyleIdx="2" presStyleCnt="4">
        <dgm:presLayoutVars>
          <dgm:chMax val="0"/>
          <dgm:chPref val="0"/>
        </dgm:presLayoutVars>
      </dgm:prSet>
      <dgm:spPr/>
      <dgm:t>
        <a:bodyPr/>
        <a:lstStyle/>
        <a:p>
          <a:endParaRPr lang="en-US"/>
        </a:p>
      </dgm:t>
    </dgm:pt>
    <dgm:pt modelId="{10F13FA8-09F6-4E0D-979C-F8A1FA25A03A}" type="pres">
      <dgm:prSet presAssocID="{E887B7CE-C442-4D22-8391-5D1CB22A3367}" presName="txSpace" presStyleCnt="0"/>
      <dgm:spPr/>
    </dgm:pt>
    <dgm:pt modelId="{DEAB1476-E67F-4F2C-900B-06C1834E56AB}" type="pres">
      <dgm:prSet presAssocID="{E887B7CE-C442-4D22-8391-5D1CB22A3367}" presName="desTx" presStyleLbl="revTx" presStyleIdx="3" presStyleCnt="4">
        <dgm:presLayoutVars/>
      </dgm:prSet>
      <dgm:spPr/>
      <dgm:t>
        <a:bodyPr/>
        <a:lstStyle/>
        <a:p>
          <a:endParaRPr lang="en-US"/>
        </a:p>
      </dgm:t>
    </dgm:pt>
  </dgm:ptLst>
  <dgm:cxnLst>
    <dgm:cxn modelId="{96BC8951-2197-4286-B76B-52F7FDF02B46}" srcId="{BB573CE3-B677-440C-96EC-4ADDF8AF8D4D}" destId="{667C3130-2199-47E1-A15F-33B14176642C}" srcOrd="0" destOrd="0" parTransId="{AD638259-2377-43FC-8C88-DAD999E7F12C}" sibTransId="{2B2F2B71-55DE-4DBB-8D0A-1CC4BA22862C}"/>
    <dgm:cxn modelId="{D83562D8-B4FE-490A-914B-B8EE3930AEFC}" srcId="{E887B7CE-C442-4D22-8391-5D1CB22A3367}" destId="{06C74025-49DF-4FBD-9889-C60058D92303}" srcOrd="1" destOrd="0" parTransId="{2E9EECB9-0ABC-47B7-AA15-C2B1F2C160EF}" sibTransId="{FAFDB7D8-5724-467A-A9B7-59EF29905617}"/>
    <dgm:cxn modelId="{4205626F-C805-4A04-9359-092B3D03667D}" type="presOf" srcId="{BB573CE3-B677-440C-96EC-4ADDF8AF8D4D}" destId="{64CC08A8-B46B-4141-A96F-EA629636649D}" srcOrd="0" destOrd="0" presId="urn:microsoft.com/office/officeart/2018/5/layout/CenteredIconLabelDescriptionList"/>
    <dgm:cxn modelId="{30D60A75-4A47-48CB-A57F-CD92EB7960F7}" type="presOf" srcId="{443A398C-FDC3-4D58-BD58-E81746A8FFB5}" destId="{DEAB1476-E67F-4F2C-900B-06C1834E56AB}" srcOrd="0" destOrd="0" presId="urn:microsoft.com/office/officeart/2018/5/layout/CenteredIconLabelDescriptionList"/>
    <dgm:cxn modelId="{93362894-0F5B-4F82-BFE0-EB0379B10011}" type="presOf" srcId="{667C3130-2199-47E1-A15F-33B14176642C}" destId="{78BE13EA-2544-4057-ADEC-07502C12693C}" srcOrd="0" destOrd="0" presId="urn:microsoft.com/office/officeart/2018/5/layout/CenteredIconLabelDescriptionList"/>
    <dgm:cxn modelId="{8BC14A71-9714-40C1-A591-EEA590A75F94}" srcId="{BB573CE3-B677-440C-96EC-4ADDF8AF8D4D}" destId="{E887B7CE-C442-4D22-8391-5D1CB22A3367}" srcOrd="1" destOrd="0" parTransId="{4F030F8C-464B-4C52-8BC3-5EBA6E96EB40}" sibTransId="{89BFDF81-4259-42B5-8A0F-E9CC5B2C2C54}"/>
    <dgm:cxn modelId="{A351EA01-DE01-4D5C-A598-F39EF8CF76D1}" type="presOf" srcId="{E887B7CE-C442-4D22-8391-5D1CB22A3367}" destId="{4EEC96F0-8E46-4C17-AC24-6024B1540632}" srcOrd="0" destOrd="0" presId="urn:microsoft.com/office/officeart/2018/5/layout/CenteredIconLabelDescriptionList"/>
    <dgm:cxn modelId="{5F06AABF-1F6B-4ECD-8AFD-2E90BD475F2F}" type="presOf" srcId="{06C74025-49DF-4FBD-9889-C60058D92303}" destId="{DEAB1476-E67F-4F2C-900B-06C1834E56AB}" srcOrd="0" destOrd="1" presId="urn:microsoft.com/office/officeart/2018/5/layout/CenteredIconLabelDescriptionList"/>
    <dgm:cxn modelId="{DD25066B-3D64-402C-A4DA-1153DEDA63A8}" srcId="{E887B7CE-C442-4D22-8391-5D1CB22A3367}" destId="{9E62BC86-DF12-45FB-9EE2-ECC8C4AA2E87}" srcOrd="3" destOrd="0" parTransId="{F4F58706-B0FC-4CB3-B694-64B82BE3E5F0}" sibTransId="{DE1F5522-A122-41A3-B88D-8EDBC841F0D8}"/>
    <dgm:cxn modelId="{446DC3E0-4E73-4BDF-94F6-57F98251F222}" srcId="{E887B7CE-C442-4D22-8391-5D1CB22A3367}" destId="{D6F813A8-EE2B-4B64-8BEA-E2F2096BE141}" srcOrd="2" destOrd="0" parTransId="{C9B943F7-F520-4DE0-BE76-AAB6EDFC4758}" sibTransId="{B5D2992D-4D8C-4E82-B3AF-AB4D28B8DD58}"/>
    <dgm:cxn modelId="{61B15C1A-4A39-431E-81CB-AFD4D9F1DEC1}" type="presOf" srcId="{9E62BC86-DF12-45FB-9EE2-ECC8C4AA2E87}" destId="{DEAB1476-E67F-4F2C-900B-06C1834E56AB}" srcOrd="0" destOrd="3" presId="urn:microsoft.com/office/officeart/2018/5/layout/CenteredIconLabelDescriptionList"/>
    <dgm:cxn modelId="{8178C047-0497-4A0C-AB5B-5FF9C99C6971}" type="presOf" srcId="{D6F813A8-EE2B-4B64-8BEA-E2F2096BE141}" destId="{DEAB1476-E67F-4F2C-900B-06C1834E56AB}" srcOrd="0" destOrd="2" presId="urn:microsoft.com/office/officeart/2018/5/layout/CenteredIconLabelDescriptionList"/>
    <dgm:cxn modelId="{E48E70E4-2274-4C7B-85D0-B203C55F7464}" srcId="{E887B7CE-C442-4D22-8391-5D1CB22A3367}" destId="{443A398C-FDC3-4D58-BD58-E81746A8FFB5}" srcOrd="0" destOrd="0" parTransId="{DFCF3553-EBAB-4A5E-B2F9-E85660F25481}" sibTransId="{C6A943AE-603D-44E2-882D-DAD910AD397F}"/>
    <dgm:cxn modelId="{7CA94971-6921-46A4-9707-BDBBC2A85B5B}" type="presParOf" srcId="{64CC08A8-B46B-4141-A96F-EA629636649D}" destId="{F0738FCA-C7FB-4F7E-9FEF-B03633ADC1EC}" srcOrd="0" destOrd="0" presId="urn:microsoft.com/office/officeart/2018/5/layout/CenteredIconLabelDescriptionList"/>
    <dgm:cxn modelId="{3C258506-7BF7-44A7-A73C-8C397B746067}" type="presParOf" srcId="{F0738FCA-C7FB-4F7E-9FEF-B03633ADC1EC}" destId="{8C7C4FB4-8725-4FEE-8540-D37F2C0A577F}" srcOrd="0" destOrd="0" presId="urn:microsoft.com/office/officeart/2018/5/layout/CenteredIconLabelDescriptionList"/>
    <dgm:cxn modelId="{AC8F63A9-5021-4E5F-B249-6C0E846A50E6}" type="presParOf" srcId="{F0738FCA-C7FB-4F7E-9FEF-B03633ADC1EC}" destId="{6E375AA2-A78F-4F17-A69F-F45C73A44963}" srcOrd="1" destOrd="0" presId="urn:microsoft.com/office/officeart/2018/5/layout/CenteredIconLabelDescriptionList"/>
    <dgm:cxn modelId="{A447E8B8-3EF3-4BAF-9C6B-4B33C1291E8E}" type="presParOf" srcId="{F0738FCA-C7FB-4F7E-9FEF-B03633ADC1EC}" destId="{78BE13EA-2544-4057-ADEC-07502C12693C}" srcOrd="2" destOrd="0" presId="urn:microsoft.com/office/officeart/2018/5/layout/CenteredIconLabelDescriptionList"/>
    <dgm:cxn modelId="{2524C1BA-08AA-4C1B-B41C-0ACDF96385AD}" type="presParOf" srcId="{F0738FCA-C7FB-4F7E-9FEF-B03633ADC1EC}" destId="{6319520C-0CBE-4AD5-A713-54DF548D0FF2}" srcOrd="3" destOrd="0" presId="urn:microsoft.com/office/officeart/2018/5/layout/CenteredIconLabelDescriptionList"/>
    <dgm:cxn modelId="{C8E4DAE6-7FF4-4E3B-91CD-84253984E987}" type="presParOf" srcId="{F0738FCA-C7FB-4F7E-9FEF-B03633ADC1EC}" destId="{201EBF36-9A66-4B00-AEA8-46F7B8FB8224}" srcOrd="4" destOrd="0" presId="urn:microsoft.com/office/officeart/2018/5/layout/CenteredIconLabelDescriptionList"/>
    <dgm:cxn modelId="{B0EF7C60-3CCB-4C7C-B4A0-C1D579A32BCF}" type="presParOf" srcId="{64CC08A8-B46B-4141-A96F-EA629636649D}" destId="{E27A9857-621B-4DB7-A344-54B3BC312FCC}" srcOrd="1" destOrd="0" presId="urn:microsoft.com/office/officeart/2018/5/layout/CenteredIconLabelDescriptionList"/>
    <dgm:cxn modelId="{B1A90774-17ED-4E0B-A43A-8A5AD2F8CF69}" type="presParOf" srcId="{64CC08A8-B46B-4141-A96F-EA629636649D}" destId="{CD6E89D0-F952-4493-AA66-C2BA0BA487DA}" srcOrd="2" destOrd="0" presId="urn:microsoft.com/office/officeart/2018/5/layout/CenteredIconLabelDescriptionList"/>
    <dgm:cxn modelId="{D978C86C-3D3C-4630-94B3-D11A6B4E16B4}" type="presParOf" srcId="{CD6E89D0-F952-4493-AA66-C2BA0BA487DA}" destId="{37AFA4B2-CA4C-46BF-AEB7-FAEBBB29AABF}" srcOrd="0" destOrd="0" presId="urn:microsoft.com/office/officeart/2018/5/layout/CenteredIconLabelDescriptionList"/>
    <dgm:cxn modelId="{9F548F8F-8792-4BC5-8806-6FF038D8A5E7}" type="presParOf" srcId="{CD6E89D0-F952-4493-AA66-C2BA0BA487DA}" destId="{AA5D3CF8-DC97-491C-8F47-78C283F546E6}" srcOrd="1" destOrd="0" presId="urn:microsoft.com/office/officeart/2018/5/layout/CenteredIconLabelDescriptionList"/>
    <dgm:cxn modelId="{5B865ADD-D9DD-4DBD-BC3A-010B764CE8B0}" type="presParOf" srcId="{CD6E89D0-F952-4493-AA66-C2BA0BA487DA}" destId="{4EEC96F0-8E46-4C17-AC24-6024B1540632}" srcOrd="2" destOrd="0" presId="urn:microsoft.com/office/officeart/2018/5/layout/CenteredIconLabelDescriptionList"/>
    <dgm:cxn modelId="{7F458D12-BCE2-43F2-965D-4A8FDC41661F}" type="presParOf" srcId="{CD6E89D0-F952-4493-AA66-C2BA0BA487DA}" destId="{10F13FA8-09F6-4E0D-979C-F8A1FA25A03A}" srcOrd="3" destOrd="0" presId="urn:microsoft.com/office/officeart/2018/5/layout/CenteredIconLabelDescriptionList"/>
    <dgm:cxn modelId="{002DFE58-874A-460B-A560-3FC4378FA3C9}" type="presParOf" srcId="{CD6E89D0-F952-4493-AA66-C2BA0BA487DA}" destId="{DEAB1476-E67F-4F2C-900B-06C1834E56AB}"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4A291-C90C-4C4E-9BC6-2313C1E5BAC9}">
      <dsp:nvSpPr>
        <dsp:cNvPr id="0" name=""/>
        <dsp:cNvSpPr/>
      </dsp:nvSpPr>
      <dsp:spPr>
        <a:xfrm>
          <a:off x="0" y="2175669"/>
          <a:ext cx="3886200" cy="0"/>
        </a:xfrm>
        <a:prstGeom prst="lin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tailEnd type="triangle" w="lg" len="lg"/>
        </a:ln>
        <a:effectLst/>
      </dsp:spPr>
      <dsp:style>
        <a:lnRef idx="1">
          <a:scrgbClr r="0" g="0" b="0"/>
        </a:lnRef>
        <a:fillRef idx="1">
          <a:scrgbClr r="0" g="0" b="0"/>
        </a:fillRef>
        <a:effectRef idx="2">
          <a:scrgbClr r="0" g="0" b="0"/>
        </a:effectRef>
        <a:fontRef idx="minor"/>
      </dsp:style>
    </dsp:sp>
    <dsp:sp modelId="{FF1C0117-AF95-4348-845B-2CCEEF3C41D2}">
      <dsp:nvSpPr>
        <dsp:cNvPr id="0" name=""/>
        <dsp:cNvSpPr/>
      </dsp:nvSpPr>
      <dsp:spPr>
        <a:xfrm rot="8100000">
          <a:off x="59264" y="518459"/>
          <a:ext cx="285887" cy="285887"/>
        </a:xfrm>
        <a:prstGeom prst="teardrop">
          <a:avLst>
            <a:gd name="adj" fmla="val 11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CB921C9-5860-45E4-A743-6B6E99664E45}">
      <dsp:nvSpPr>
        <dsp:cNvPr id="0" name=""/>
        <dsp:cNvSpPr/>
      </dsp:nvSpPr>
      <dsp:spPr>
        <a:xfrm>
          <a:off x="91024" y="550219"/>
          <a:ext cx="222368" cy="222368"/>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B3E50F44-C3E3-47DC-956D-3040E18D45FE}">
      <dsp:nvSpPr>
        <dsp:cNvPr id="0" name=""/>
        <dsp:cNvSpPr/>
      </dsp:nvSpPr>
      <dsp:spPr>
        <a:xfrm>
          <a:off x="404361" y="887672"/>
          <a:ext cx="115996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lvl="0" algn="l" defTabSz="577850">
            <a:lnSpc>
              <a:spcPct val="90000"/>
            </a:lnSpc>
            <a:spcBef>
              <a:spcPct val="0"/>
            </a:spcBef>
            <a:spcAft>
              <a:spcPct val="35000"/>
            </a:spcAft>
          </a:pPr>
          <a:r>
            <a:rPr lang="en-US" sz="1300" kern="1200" dirty="0"/>
            <a:t>Total and Uni Knees, Hotel Recovery Program</a:t>
          </a:r>
        </a:p>
      </dsp:txBody>
      <dsp:txXfrm>
        <a:off x="404361" y="887672"/>
        <a:ext cx="1159965" cy="1287996"/>
      </dsp:txXfrm>
    </dsp:sp>
    <dsp:sp modelId="{08CF4881-D71B-4635-9411-71418E4C2B0B}">
      <dsp:nvSpPr>
        <dsp:cNvPr id="0" name=""/>
        <dsp:cNvSpPr/>
      </dsp:nvSpPr>
      <dsp:spPr>
        <a:xfrm>
          <a:off x="404361" y="435133"/>
          <a:ext cx="115996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lvl="0" algn="l" defTabSz="800100">
            <a:lnSpc>
              <a:spcPct val="90000"/>
            </a:lnSpc>
            <a:spcBef>
              <a:spcPct val="0"/>
            </a:spcBef>
            <a:spcAft>
              <a:spcPct val="35000"/>
            </a:spcAft>
            <a:defRPr b="1"/>
          </a:pPr>
          <a:r>
            <a:rPr lang="en-US" sz="1800" kern="1200"/>
            <a:t>2008</a:t>
          </a:r>
        </a:p>
      </dsp:txBody>
      <dsp:txXfrm>
        <a:off x="404361" y="435133"/>
        <a:ext cx="1159965" cy="452539"/>
      </dsp:txXfrm>
    </dsp:sp>
    <dsp:sp modelId="{4AB749C3-B413-4D72-8FF8-D791E2EB4831}">
      <dsp:nvSpPr>
        <dsp:cNvPr id="0" name=""/>
        <dsp:cNvSpPr/>
      </dsp:nvSpPr>
      <dsp:spPr>
        <a:xfrm>
          <a:off x="202208" y="887672"/>
          <a:ext cx="0" cy="1287996"/>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0420E1A-A5D7-4034-8FB7-357D587B1E2C}">
      <dsp:nvSpPr>
        <dsp:cNvPr id="0" name=""/>
        <dsp:cNvSpPr/>
      </dsp:nvSpPr>
      <dsp:spPr>
        <a:xfrm>
          <a:off x="189937" y="2134940"/>
          <a:ext cx="72775" cy="81457"/>
        </a:xfrm>
        <a:prstGeom prst="ellipse">
          <a:avLst/>
        </a:prstGeom>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7FCCD13-CC72-44F5-B967-952AFEC59F63}">
      <dsp:nvSpPr>
        <dsp:cNvPr id="0" name=""/>
        <dsp:cNvSpPr/>
      </dsp:nvSpPr>
      <dsp:spPr>
        <a:xfrm rot="18900000">
          <a:off x="833203" y="3546990"/>
          <a:ext cx="285887" cy="285887"/>
        </a:xfrm>
        <a:prstGeom prst="teardrop">
          <a:avLst>
            <a:gd name="adj" fmla="val 11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8D21C60-BB0E-4CAF-A921-AA4E4E8C49DA}">
      <dsp:nvSpPr>
        <dsp:cNvPr id="0" name=""/>
        <dsp:cNvSpPr/>
      </dsp:nvSpPr>
      <dsp:spPr>
        <a:xfrm>
          <a:off x="864963" y="3578750"/>
          <a:ext cx="222368" cy="222368"/>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141424FE-E44F-460E-AD6F-7E59A73CA1EC}">
      <dsp:nvSpPr>
        <dsp:cNvPr id="0" name=""/>
        <dsp:cNvSpPr/>
      </dsp:nvSpPr>
      <dsp:spPr>
        <a:xfrm>
          <a:off x="1178300" y="2175669"/>
          <a:ext cx="115996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3825" rIns="0" bIns="82550" numCol="1" spcCol="1270" anchor="b" anchorCtr="0">
          <a:noAutofit/>
        </a:bodyPr>
        <a:lstStyle/>
        <a:p>
          <a:pPr lvl="0" algn="l" defTabSz="577850">
            <a:lnSpc>
              <a:spcPct val="90000"/>
            </a:lnSpc>
            <a:spcBef>
              <a:spcPct val="0"/>
            </a:spcBef>
            <a:spcAft>
              <a:spcPct val="35000"/>
            </a:spcAft>
          </a:pPr>
          <a:r>
            <a:rPr lang="en-US" sz="1300" kern="1200"/>
            <a:t>Total Hips</a:t>
          </a:r>
        </a:p>
      </dsp:txBody>
      <dsp:txXfrm>
        <a:off x="1178300" y="2175669"/>
        <a:ext cx="1159965" cy="1287996"/>
      </dsp:txXfrm>
    </dsp:sp>
    <dsp:sp modelId="{7FE1B400-E751-4D46-B63F-FC88D66FA637}">
      <dsp:nvSpPr>
        <dsp:cNvPr id="0" name=""/>
        <dsp:cNvSpPr/>
      </dsp:nvSpPr>
      <dsp:spPr>
        <a:xfrm>
          <a:off x="1178300" y="3463665"/>
          <a:ext cx="115996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lvl="0" algn="l" defTabSz="800100">
            <a:lnSpc>
              <a:spcPct val="90000"/>
            </a:lnSpc>
            <a:spcBef>
              <a:spcPct val="0"/>
            </a:spcBef>
            <a:spcAft>
              <a:spcPct val="35000"/>
            </a:spcAft>
            <a:defRPr b="1"/>
          </a:pPr>
          <a:r>
            <a:rPr lang="en-US" sz="1800" kern="1200"/>
            <a:t>2010</a:t>
          </a:r>
        </a:p>
      </dsp:txBody>
      <dsp:txXfrm>
        <a:off x="1178300" y="3463665"/>
        <a:ext cx="1159965" cy="452539"/>
      </dsp:txXfrm>
    </dsp:sp>
    <dsp:sp modelId="{EBB808A2-6510-4EA0-BB44-78A6B10CC313}">
      <dsp:nvSpPr>
        <dsp:cNvPr id="0" name=""/>
        <dsp:cNvSpPr/>
      </dsp:nvSpPr>
      <dsp:spPr>
        <a:xfrm>
          <a:off x="976147" y="2175669"/>
          <a:ext cx="0" cy="1287996"/>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9EEC99D-AF80-4E85-B430-4BF3E89F9B8B}">
      <dsp:nvSpPr>
        <dsp:cNvPr id="0" name=""/>
        <dsp:cNvSpPr/>
      </dsp:nvSpPr>
      <dsp:spPr>
        <a:xfrm>
          <a:off x="963876" y="2134940"/>
          <a:ext cx="72775" cy="81457"/>
        </a:xfrm>
        <a:prstGeom prst="ellipse">
          <a:avLst/>
        </a:prstGeom>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94896E0-96F3-482F-9B14-FF045302609A}">
      <dsp:nvSpPr>
        <dsp:cNvPr id="0" name=""/>
        <dsp:cNvSpPr/>
      </dsp:nvSpPr>
      <dsp:spPr>
        <a:xfrm rot="8100000">
          <a:off x="1607142" y="518459"/>
          <a:ext cx="285887" cy="285887"/>
        </a:xfrm>
        <a:prstGeom prst="teardrop">
          <a:avLst>
            <a:gd name="adj" fmla="val 11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9F97249F-9C3E-42CA-9BFC-7656556486D2}">
      <dsp:nvSpPr>
        <dsp:cNvPr id="0" name=""/>
        <dsp:cNvSpPr/>
      </dsp:nvSpPr>
      <dsp:spPr>
        <a:xfrm>
          <a:off x="1638902" y="550219"/>
          <a:ext cx="222368" cy="222368"/>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C120FB7B-F3A9-4F6A-AFAE-78FD6B4B9D2B}">
      <dsp:nvSpPr>
        <dsp:cNvPr id="0" name=""/>
        <dsp:cNvSpPr/>
      </dsp:nvSpPr>
      <dsp:spPr>
        <a:xfrm>
          <a:off x="1952240" y="887672"/>
          <a:ext cx="115996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2550" rIns="82550" bIns="123825" numCol="1" spcCol="1270" anchor="t" anchorCtr="0">
          <a:noAutofit/>
        </a:bodyPr>
        <a:lstStyle/>
        <a:p>
          <a:pPr lvl="0" algn="l" defTabSz="577850">
            <a:lnSpc>
              <a:spcPct val="90000"/>
            </a:lnSpc>
            <a:spcBef>
              <a:spcPct val="0"/>
            </a:spcBef>
            <a:spcAft>
              <a:spcPct val="35000"/>
            </a:spcAft>
          </a:pPr>
          <a:r>
            <a:rPr lang="en-US" sz="1300" kern="1200"/>
            <a:t>TRIA Woodbury opens with discharge to home and hotel recovery option</a:t>
          </a:r>
        </a:p>
      </dsp:txBody>
      <dsp:txXfrm>
        <a:off x="1952240" y="887672"/>
        <a:ext cx="1159965" cy="1287996"/>
      </dsp:txXfrm>
    </dsp:sp>
    <dsp:sp modelId="{87759E74-A53B-4E3E-8E33-8689DB93B8F7}">
      <dsp:nvSpPr>
        <dsp:cNvPr id="0" name=""/>
        <dsp:cNvSpPr/>
      </dsp:nvSpPr>
      <dsp:spPr>
        <a:xfrm>
          <a:off x="1952240" y="435133"/>
          <a:ext cx="115996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lvl="0" algn="l" defTabSz="800100">
            <a:lnSpc>
              <a:spcPct val="90000"/>
            </a:lnSpc>
            <a:spcBef>
              <a:spcPct val="0"/>
            </a:spcBef>
            <a:spcAft>
              <a:spcPct val="35000"/>
            </a:spcAft>
            <a:defRPr b="1"/>
          </a:pPr>
          <a:r>
            <a:rPr lang="en-US" sz="1800" kern="1200"/>
            <a:t>2017</a:t>
          </a:r>
        </a:p>
      </dsp:txBody>
      <dsp:txXfrm>
        <a:off x="1952240" y="435133"/>
        <a:ext cx="1159965" cy="452539"/>
      </dsp:txXfrm>
    </dsp:sp>
    <dsp:sp modelId="{C1CCE6E4-1CD4-4175-8EF5-8EAAC8058B6A}">
      <dsp:nvSpPr>
        <dsp:cNvPr id="0" name=""/>
        <dsp:cNvSpPr/>
      </dsp:nvSpPr>
      <dsp:spPr>
        <a:xfrm>
          <a:off x="1750086" y="887672"/>
          <a:ext cx="0" cy="1287996"/>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BCD3CB8-CE40-430F-841A-7DB3A1578E51}">
      <dsp:nvSpPr>
        <dsp:cNvPr id="0" name=""/>
        <dsp:cNvSpPr/>
      </dsp:nvSpPr>
      <dsp:spPr>
        <a:xfrm>
          <a:off x="1737815" y="2134940"/>
          <a:ext cx="72775" cy="81457"/>
        </a:xfrm>
        <a:prstGeom prst="ellipse">
          <a:avLst/>
        </a:prstGeom>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81CDB7E-A2DD-40AB-8022-B1C8A742862F}">
      <dsp:nvSpPr>
        <dsp:cNvPr id="0" name=""/>
        <dsp:cNvSpPr/>
      </dsp:nvSpPr>
      <dsp:spPr>
        <a:xfrm rot="18900000">
          <a:off x="2381081" y="3546990"/>
          <a:ext cx="285887" cy="285887"/>
        </a:xfrm>
        <a:prstGeom prst="teardrop">
          <a:avLst>
            <a:gd name="adj" fmla="val 11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0D27CA3-2B3C-4615-988B-0C9260F50A52}">
      <dsp:nvSpPr>
        <dsp:cNvPr id="0" name=""/>
        <dsp:cNvSpPr/>
      </dsp:nvSpPr>
      <dsp:spPr>
        <a:xfrm>
          <a:off x="2412841" y="3578750"/>
          <a:ext cx="222368" cy="222368"/>
        </a:xfrm>
        <a:prstGeom prst="ellipse">
          <a:avLst/>
        </a:prstGeom>
        <a:solidFill>
          <a:schemeClr val="lt1">
            <a:alpha val="90000"/>
            <a:hueOff val="0"/>
            <a:satOff val="0"/>
            <a:lumOff val="0"/>
            <a:alphaOff val="0"/>
          </a:schemeClr>
        </a:solidFill>
        <a:ln w="6350" cap="flat" cmpd="sng" algn="ctr">
          <a:noFill/>
          <a:prstDash val="solid"/>
          <a:miter lim="800000"/>
        </a:ln>
        <a:effectLst/>
      </dsp:spPr>
      <dsp:style>
        <a:lnRef idx="1">
          <a:scrgbClr r="0" g="0" b="0"/>
        </a:lnRef>
        <a:fillRef idx="1">
          <a:scrgbClr r="0" g="0" b="0"/>
        </a:fillRef>
        <a:effectRef idx="2">
          <a:scrgbClr r="0" g="0" b="0"/>
        </a:effectRef>
        <a:fontRef idx="minor"/>
      </dsp:style>
    </dsp:sp>
    <dsp:sp modelId="{58224DA1-1508-4CA7-866C-B2543840A56A}">
      <dsp:nvSpPr>
        <dsp:cNvPr id="0" name=""/>
        <dsp:cNvSpPr/>
      </dsp:nvSpPr>
      <dsp:spPr>
        <a:xfrm>
          <a:off x="2726179" y="2175669"/>
          <a:ext cx="1159965"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3825" rIns="0" bIns="82550" numCol="1" spcCol="1270" anchor="b" anchorCtr="0">
          <a:noAutofit/>
        </a:bodyPr>
        <a:lstStyle/>
        <a:p>
          <a:pPr lvl="0" algn="l" defTabSz="577850">
            <a:lnSpc>
              <a:spcPct val="90000"/>
            </a:lnSpc>
            <a:spcBef>
              <a:spcPct val="0"/>
            </a:spcBef>
            <a:spcAft>
              <a:spcPct val="35000"/>
            </a:spcAft>
          </a:pPr>
          <a:r>
            <a:rPr lang="en-US" sz="1300" kern="1200"/>
            <a:t>Discharge to home at TRIA Bloomington</a:t>
          </a:r>
        </a:p>
      </dsp:txBody>
      <dsp:txXfrm>
        <a:off x="2726179" y="2175669"/>
        <a:ext cx="1159965" cy="1287996"/>
      </dsp:txXfrm>
    </dsp:sp>
    <dsp:sp modelId="{A1739E24-DB6E-4194-A52C-35A716D0CEEA}">
      <dsp:nvSpPr>
        <dsp:cNvPr id="0" name=""/>
        <dsp:cNvSpPr/>
      </dsp:nvSpPr>
      <dsp:spPr>
        <a:xfrm>
          <a:off x="2726179" y="3463665"/>
          <a:ext cx="1159965"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14300" bIns="0" numCol="1" spcCol="1270" anchor="ctr" anchorCtr="0">
          <a:noAutofit/>
        </a:bodyPr>
        <a:lstStyle/>
        <a:p>
          <a:pPr lvl="0" algn="l" defTabSz="800100">
            <a:lnSpc>
              <a:spcPct val="90000"/>
            </a:lnSpc>
            <a:spcBef>
              <a:spcPct val="0"/>
            </a:spcBef>
            <a:spcAft>
              <a:spcPct val="35000"/>
            </a:spcAft>
            <a:defRPr b="1"/>
          </a:pPr>
          <a:r>
            <a:rPr lang="en-US" sz="1800" kern="1200"/>
            <a:t>2018</a:t>
          </a:r>
        </a:p>
      </dsp:txBody>
      <dsp:txXfrm>
        <a:off x="2726179" y="3463665"/>
        <a:ext cx="1159965" cy="452539"/>
      </dsp:txXfrm>
    </dsp:sp>
    <dsp:sp modelId="{2FBF18DB-0C5E-4886-93A7-BCDDEB232644}">
      <dsp:nvSpPr>
        <dsp:cNvPr id="0" name=""/>
        <dsp:cNvSpPr/>
      </dsp:nvSpPr>
      <dsp:spPr>
        <a:xfrm>
          <a:off x="2524025" y="2175669"/>
          <a:ext cx="0" cy="1287996"/>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18294BE-4DD2-4032-AF7B-62696095F348}">
      <dsp:nvSpPr>
        <dsp:cNvPr id="0" name=""/>
        <dsp:cNvSpPr/>
      </dsp:nvSpPr>
      <dsp:spPr>
        <a:xfrm>
          <a:off x="2511754" y="2134940"/>
          <a:ext cx="72775" cy="81457"/>
        </a:xfrm>
        <a:prstGeom prst="ellipse">
          <a:avLst/>
        </a:prstGeom>
        <a:gradFill rotWithShape="0">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7C4FB4-8725-4FEE-8540-D37F2C0A577F}">
      <dsp:nvSpPr>
        <dsp:cNvPr id="0" name=""/>
        <dsp:cNvSpPr/>
      </dsp:nvSpPr>
      <dsp:spPr>
        <a:xfrm>
          <a:off x="1232549" y="230069"/>
          <a:ext cx="1323000" cy="1323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BE13EA-2544-4057-ADEC-07502C12693C}">
      <dsp:nvSpPr>
        <dsp:cNvPr id="0" name=""/>
        <dsp:cNvSpPr/>
      </dsp:nvSpPr>
      <dsp:spPr>
        <a:xfrm>
          <a:off x="4049" y="1719095"/>
          <a:ext cx="3780000" cy="5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600200">
            <a:lnSpc>
              <a:spcPct val="90000"/>
            </a:lnSpc>
            <a:spcBef>
              <a:spcPct val="0"/>
            </a:spcBef>
            <a:spcAft>
              <a:spcPct val="35000"/>
            </a:spcAft>
            <a:defRPr b="1"/>
          </a:pPr>
          <a:r>
            <a:rPr lang="en-US" sz="3600" kern="1200" dirty="0"/>
            <a:t>Spinal or TIVA</a:t>
          </a:r>
        </a:p>
      </dsp:txBody>
      <dsp:txXfrm>
        <a:off x="4049" y="1719095"/>
        <a:ext cx="3780000" cy="567000"/>
      </dsp:txXfrm>
    </dsp:sp>
    <dsp:sp modelId="{201EBF36-9A66-4B00-AEA8-46F7B8FB8224}">
      <dsp:nvSpPr>
        <dsp:cNvPr id="0" name=""/>
        <dsp:cNvSpPr/>
      </dsp:nvSpPr>
      <dsp:spPr>
        <a:xfrm>
          <a:off x="4049" y="2363316"/>
          <a:ext cx="3780000" cy="1727819"/>
        </a:xfrm>
        <a:prstGeom prst="rect">
          <a:avLst/>
        </a:prstGeom>
        <a:noFill/>
        <a:ln>
          <a:noFill/>
        </a:ln>
        <a:effectLst/>
      </dsp:spPr>
      <dsp:style>
        <a:lnRef idx="0">
          <a:scrgbClr r="0" g="0" b="0"/>
        </a:lnRef>
        <a:fillRef idx="0">
          <a:scrgbClr r="0" g="0" b="0"/>
        </a:fillRef>
        <a:effectRef idx="0">
          <a:scrgbClr r="0" g="0" b="0"/>
        </a:effectRef>
        <a:fontRef idx="minor"/>
      </dsp:style>
    </dsp:sp>
    <dsp:sp modelId="{37AFA4B2-CA4C-46BF-AEB7-FAEBBB29AABF}">
      <dsp:nvSpPr>
        <dsp:cNvPr id="0" name=""/>
        <dsp:cNvSpPr/>
      </dsp:nvSpPr>
      <dsp:spPr>
        <a:xfrm>
          <a:off x="5674050" y="230069"/>
          <a:ext cx="1323000" cy="1323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EC96F0-8E46-4C17-AC24-6024B1540632}">
      <dsp:nvSpPr>
        <dsp:cNvPr id="0" name=""/>
        <dsp:cNvSpPr/>
      </dsp:nvSpPr>
      <dsp:spPr>
        <a:xfrm>
          <a:off x="4445550" y="1719095"/>
          <a:ext cx="3780000" cy="56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1600200">
            <a:lnSpc>
              <a:spcPct val="90000"/>
            </a:lnSpc>
            <a:spcBef>
              <a:spcPct val="0"/>
            </a:spcBef>
            <a:spcAft>
              <a:spcPct val="35000"/>
            </a:spcAft>
            <a:defRPr b="1"/>
          </a:pPr>
          <a:r>
            <a:rPr lang="en-US" sz="3600" kern="1200"/>
            <a:t>Periarticular block</a:t>
          </a:r>
        </a:p>
      </dsp:txBody>
      <dsp:txXfrm>
        <a:off x="4445550" y="1719095"/>
        <a:ext cx="3780000" cy="567000"/>
      </dsp:txXfrm>
    </dsp:sp>
    <dsp:sp modelId="{DEAB1476-E67F-4F2C-900B-06C1834E56AB}">
      <dsp:nvSpPr>
        <dsp:cNvPr id="0" name=""/>
        <dsp:cNvSpPr/>
      </dsp:nvSpPr>
      <dsp:spPr>
        <a:xfrm>
          <a:off x="4445550" y="2363316"/>
          <a:ext cx="3780000" cy="1727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755650">
            <a:lnSpc>
              <a:spcPct val="90000"/>
            </a:lnSpc>
            <a:spcBef>
              <a:spcPct val="0"/>
            </a:spcBef>
            <a:spcAft>
              <a:spcPct val="35000"/>
            </a:spcAft>
          </a:pPr>
          <a:r>
            <a:rPr lang="en-US" sz="1700" kern="1200"/>
            <a:t>Exparel</a:t>
          </a:r>
        </a:p>
        <a:p>
          <a:pPr lvl="0" algn="ctr" defTabSz="755650">
            <a:lnSpc>
              <a:spcPct val="90000"/>
            </a:lnSpc>
            <a:spcBef>
              <a:spcPct val="0"/>
            </a:spcBef>
            <a:spcAft>
              <a:spcPct val="35000"/>
            </a:spcAft>
          </a:pPr>
          <a:r>
            <a:rPr lang="en-US" sz="1700" kern="1200" dirty="0"/>
            <a:t>Joint cocktail</a:t>
          </a:r>
        </a:p>
        <a:p>
          <a:pPr lvl="0" algn="ctr" defTabSz="755650">
            <a:lnSpc>
              <a:spcPct val="90000"/>
            </a:lnSpc>
            <a:spcBef>
              <a:spcPct val="0"/>
            </a:spcBef>
            <a:spcAft>
              <a:spcPct val="35000"/>
            </a:spcAft>
          </a:pPr>
          <a:r>
            <a:rPr lang="en-US" sz="1700" kern="1200"/>
            <a:t>No femoral or adductor canal blocks</a:t>
          </a:r>
        </a:p>
        <a:p>
          <a:pPr lvl="0" algn="ctr" defTabSz="755650">
            <a:lnSpc>
              <a:spcPct val="90000"/>
            </a:lnSpc>
            <a:spcBef>
              <a:spcPct val="0"/>
            </a:spcBef>
            <a:spcAft>
              <a:spcPct val="35000"/>
            </a:spcAft>
          </a:pPr>
          <a:r>
            <a:rPr lang="en-US" sz="1700" kern="1200" dirty="0"/>
            <a:t>Multimodal medication plan  includes Oxycodone, Celebrex or Mobic, Gabapentin, Tylenol</a:t>
          </a:r>
        </a:p>
      </dsp:txBody>
      <dsp:txXfrm>
        <a:off x="4445550" y="2363316"/>
        <a:ext cx="3780000" cy="1727819"/>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xmlns="">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xmlns="">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xmlns="">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xmlns="">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xmlns="">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xmlns="">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xmlns="">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cs typeface="+mn-cs"/>
              </a:defRPr>
            </a:lvl1pPr>
          </a:lstStyle>
          <a:p>
            <a:pPr>
              <a:defRPr/>
            </a:pPr>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7" tIns="46589" rIns="93177" bIns="46589" rtlCol="0"/>
          <a:lstStyle>
            <a:lvl1pPr algn="r">
              <a:defRPr sz="1200" smtClean="0">
                <a:cs typeface="+mn-cs"/>
              </a:defRPr>
            </a:lvl1pPr>
          </a:lstStyle>
          <a:p>
            <a:pPr>
              <a:defRPr/>
            </a:pPr>
            <a:fld id="{51285512-E70A-4B41-A48E-6B9D9F9E647C}" type="datetimeFigureOut">
              <a:rPr lang="en-US"/>
              <a:pPr>
                <a:defRPr/>
              </a:pPr>
              <a:t>10/11/2022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cs typeface="+mn-cs"/>
              </a:defRPr>
            </a:lvl1pPr>
          </a:lstStyle>
          <a:p>
            <a:pPr>
              <a:defRPr/>
            </a:pPr>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755A3D76-345C-43FE-ADC2-01BE4B08881C}" type="slidenum">
              <a:rPr lang="en-US" altLang="en-US"/>
              <a:pPr/>
              <a:t>‹#›</a:t>
            </a:fld>
            <a:endParaRPr lang="en-US" altLang="en-US"/>
          </a:p>
        </p:txBody>
      </p:sp>
    </p:spTree>
    <p:extLst>
      <p:ext uri="{BB962C8B-B14F-4D97-AF65-F5344CB8AC3E}">
        <p14:creationId xmlns:p14="http://schemas.microsoft.com/office/powerpoint/2010/main" val="274067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Calibri" pitchFamily="34" charset="0"/>
                <a:ea typeface="ＭＳ Ｐゴシック" pitchFamily="34" charset="-128"/>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cs typeface="+mn-cs"/>
              </a:defRPr>
            </a:lvl1pPr>
          </a:lstStyle>
          <a:p>
            <a:pPr>
              <a:defRPr/>
            </a:pPr>
            <a:fld id="{90D07846-8746-45E7-B100-DB86D5C785A7}" type="datetimeFigureOut">
              <a:rPr lang="en-US"/>
              <a:pPr>
                <a:defRPr/>
              </a:pPr>
              <a:t>10/11/2022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Calibri"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C43E7890-7E93-4B97-9FDF-7E3C52F45443}" type="slidenum">
              <a:rPr lang="en-US" altLang="en-US"/>
              <a:pPr/>
              <a:t>‹#›</a:t>
            </a:fld>
            <a:endParaRPr lang="en-US" altLang="en-US"/>
          </a:p>
        </p:txBody>
      </p:sp>
    </p:spTree>
    <p:extLst>
      <p:ext uri="{BB962C8B-B14F-4D97-AF65-F5344CB8AC3E}">
        <p14:creationId xmlns:p14="http://schemas.microsoft.com/office/powerpoint/2010/main" val="6472723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it is my pleasure to be talking to you this afternoon.  Today I get the opportunity to speak about our TRIA experience, how we started with outpatient joint replacement and Dr. Huang will talk more about our outpatient robotic assisted total joint arthroplasty.  Hopefully by the end of our talk, you will understand how we started our robotics program, and understand a bit more on how we continue to build our outpatient arthroplasty program.</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43E7890-7E93-4B97-9FDF-7E3C52F4544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128258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our total joint volumes from 2017-2022.   We continue to see growth, and you can see how COVID-19 affected these numbers. Our limited hospital capacity during that time created the opportunity to increase our outpatient joint volume.</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46</a:t>
            </a:fld>
            <a:endParaRPr lang="en-US" altLang="en-US"/>
          </a:p>
        </p:txBody>
      </p:sp>
    </p:spTree>
    <p:extLst>
      <p:ext uri="{BB962C8B-B14F-4D97-AF65-F5344CB8AC3E}">
        <p14:creationId xmlns:p14="http://schemas.microsoft.com/office/powerpoint/2010/main" val="1083707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successful outpatient total joint program, we really need to start with patient identification in the clinic.  Our surgeons are tasked to identify potential patients for outpatient surgery.  Surgeon’s look at a patient’s ability, both physically and mentally to see if they are good candidates.  Patient’s need to have the strength to move independently,  and also have the emotional resilience to endure the stress of surgery as well as the post-op physical therapy.  The patient’s are also assessed to see if they have any failing organ systems.  If they have more than one failing organ system, they usually are not a candidate for outpatient surgery.   </a:t>
            </a:r>
          </a:p>
          <a:p>
            <a:endParaRPr lang="en-US" dirty="0"/>
          </a:p>
          <a:p>
            <a:r>
              <a:rPr lang="en-US" dirty="0"/>
              <a:t>Once patients are identified in the clinic, they get a more detailed screening from our peri-operative nurses.  Here the nurses really identify any additional potential barriers to outpatient surgery.  If they have any concerns, our anesthesiologists will then review patient’s chart as needed.  </a:t>
            </a:r>
          </a:p>
          <a:p>
            <a:endParaRPr lang="en-US" dirty="0"/>
          </a:p>
          <a:p>
            <a:r>
              <a:rPr lang="en-US" dirty="0"/>
              <a:t>We make sure to review the program with the patient’s so that they have a clear understanding of what to expect the days before and the days after the surgery.  We also make sure that the patient has the appropriate post-operative clinic and physical therapy appointments set up prior to their surgery.</a:t>
            </a:r>
          </a:p>
          <a:p>
            <a:endParaRPr lang="en-US" dirty="0"/>
          </a:p>
          <a:p>
            <a:endParaRPr lang="en-US" dirty="0"/>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47</a:t>
            </a:fld>
            <a:endParaRPr lang="en-US" altLang="en-US"/>
          </a:p>
        </p:txBody>
      </p:sp>
    </p:spTree>
    <p:extLst>
      <p:ext uri="{BB962C8B-B14F-4D97-AF65-F5344CB8AC3E}">
        <p14:creationId xmlns:p14="http://schemas.microsoft.com/office/powerpoint/2010/main" val="2064413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our pre-operative workup, the patient’s undergo initial physician and then nursing and possibly anesthesia screen.  They all get MRSA swabbed.  We have a 1:1 nurse education session instead of a “total joint camp”.   All patient’s get a pre-operative physical therapy session where our therapists assess them for strength, and also instruct them on proper assist device usage and activities of daily living.  One important aspect of the session is to go over car transfers, so they are ready at the time of discharge.  The goal is to not have a patient learning a new skill immediately after a surgery.  It all goes much smoother when they have had some practice at home.  </a:t>
            </a:r>
          </a:p>
          <a:p>
            <a:endParaRPr lang="en-US" dirty="0"/>
          </a:p>
          <a:p>
            <a:r>
              <a:rPr lang="en-US" dirty="0"/>
              <a:t>Patient’s are also required to have a caregiver and/or a personal coach. This could be a close friend, or most likely a family member.  This is an active process, not a passive one.  The patients are encouraged to do the therapy, not have the therapy done to them.</a:t>
            </a:r>
          </a:p>
          <a:p>
            <a:endParaRPr lang="en-US" dirty="0"/>
          </a:p>
          <a:p>
            <a:r>
              <a:rPr lang="en-US" dirty="0"/>
              <a:t>Lastly, our patients are instructed to get their home ready.  They make sure they have grab bars where they need them, banisters or railings on the stairways.  They must have enough room to maneuver with a walker in their house.  They should also get rid of all tripping hazards.  If they can stay on one level, that is encouraged, but not required.</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48</a:t>
            </a:fld>
            <a:endParaRPr lang="en-US" altLang="en-US"/>
          </a:p>
        </p:txBody>
      </p:sp>
    </p:spTree>
    <p:extLst>
      <p:ext uri="{BB962C8B-B14F-4D97-AF65-F5344CB8AC3E}">
        <p14:creationId xmlns:p14="http://schemas.microsoft.com/office/powerpoint/2010/main" val="2193261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part of our program, we work hard to keep infection rates low.  We send patients home with chlorohexidine soap for use before surgery.  Again, everyone gets a MRSA screening.  We weight base our peri-operative antibiotic regiment.  We use a dilute intra-wound betadine soaking solution.  We also have a laminar air flow system and positive pressure in the operating rooms.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49</a:t>
            </a:fld>
            <a:endParaRPr lang="en-US" altLang="en-US"/>
          </a:p>
        </p:txBody>
      </p:sp>
    </p:spTree>
    <p:extLst>
      <p:ext uri="{BB962C8B-B14F-4D97-AF65-F5344CB8AC3E}">
        <p14:creationId xmlns:p14="http://schemas.microsoft.com/office/powerpoint/2010/main" val="84655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infection rate for all cases done at our ASC.  As you can see, we continue to trend downward.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50</a:t>
            </a:fld>
            <a:endParaRPr lang="en-US" altLang="en-US"/>
          </a:p>
        </p:txBody>
      </p:sp>
    </p:spTree>
    <p:extLst>
      <p:ext uri="{BB962C8B-B14F-4D97-AF65-F5344CB8AC3E}">
        <p14:creationId xmlns:p14="http://schemas.microsoft.com/office/powerpoint/2010/main" val="3320008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anesthesia, the patients have the option of a spinal or a </a:t>
            </a:r>
            <a:r>
              <a:rPr lang="en-US" i="1" dirty="0"/>
              <a:t>TIVA</a:t>
            </a:r>
            <a:r>
              <a:rPr lang="en-US" dirty="0"/>
              <a:t> anesthetic.  We use local periarticular blocks. At this time, we have moved away from femoral and adductor canal blocks.  Post-operatively, patient’s get a tailored pain management plan.  This is constantly being optimized.  They typically get scheduled Tylenol, a scheduled anti-inflammatory (Celebrex or meloxicam), hydroxyzine, a narcotic (tramadol, oxycodone, </a:t>
            </a:r>
            <a:r>
              <a:rPr lang="en-US" dirty="0" err="1"/>
              <a:t>norco</a:t>
            </a:r>
            <a:r>
              <a:rPr lang="en-US" dirty="0"/>
              <a:t>), and maybe gabapentin.  All dosing is adjusted for age and kidney function.  </a:t>
            </a:r>
          </a:p>
        </p:txBody>
      </p:sp>
      <p:sp>
        <p:nvSpPr>
          <p:cNvPr id="4" name="Slide Number Placeholder 3"/>
          <p:cNvSpPr>
            <a:spLocks noGrp="1"/>
          </p:cNvSpPr>
          <p:nvPr>
            <p:ph type="sldNum" sz="quarter" idx="5"/>
          </p:nvPr>
        </p:nvSpPr>
        <p:spPr/>
        <p:txBody>
          <a:bodyPr/>
          <a:lstStyle/>
          <a:p>
            <a:pPr defTabSz="465887">
              <a:defRPr/>
            </a:pPr>
            <a:fld id="{C43E7890-7E93-4B97-9FDF-7E3C52F45443}" type="slidenum">
              <a:rPr lang="en-US" altLang="en-US">
                <a:solidFill>
                  <a:prstClr val="black"/>
                </a:solidFill>
              </a:rPr>
              <a:pPr defTabSz="465887">
                <a:defRPr/>
              </a:pPr>
              <a:t>51</a:t>
            </a:fld>
            <a:endParaRPr lang="en-US" altLang="en-US">
              <a:solidFill>
                <a:prstClr val="black"/>
              </a:solidFill>
            </a:endParaRPr>
          </a:p>
        </p:txBody>
      </p:sp>
    </p:spTree>
    <p:extLst>
      <p:ext uri="{BB962C8B-B14F-4D97-AF65-F5344CB8AC3E}">
        <p14:creationId xmlns:p14="http://schemas.microsoft.com/office/powerpoint/2010/main" val="4096157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surgery, the focus is on pain management.  We use the Game ready which is an icing and compression device.  We make sure they are able to ambulate and urinate prior to discharge.   Our average time for recovery including phase I and phase II is 3-4 hours.   </a:t>
            </a:r>
          </a:p>
          <a:p>
            <a:r>
              <a:rPr lang="en-US" dirty="0"/>
              <a:t>We call patients the day after discharge and then again 7 days after discharge to evaluate their level of pain, their ability to rest, and their overall wellbeing.  At anytime after surgery, the patients are able to call our 24 hour nurse triage careline with questions or concerns.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52</a:t>
            </a:fld>
            <a:endParaRPr lang="en-US" altLang="en-US"/>
          </a:p>
        </p:txBody>
      </p:sp>
    </p:spTree>
    <p:extLst>
      <p:ext uri="{BB962C8B-B14F-4D97-AF65-F5344CB8AC3E}">
        <p14:creationId xmlns:p14="http://schemas.microsoft.com/office/powerpoint/2010/main" val="448091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1 week post-op pain scores are in the 2-3 rage based off a 1-10 VAS(visual analog scale) scale </a:t>
            </a:r>
            <a:r>
              <a:rPr lang="en-US" i="1" dirty="0"/>
              <a:t>(check with Mary)</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53</a:t>
            </a:fld>
            <a:endParaRPr lang="en-US" altLang="en-US"/>
          </a:p>
        </p:txBody>
      </p:sp>
    </p:spTree>
    <p:extLst>
      <p:ext uri="{BB962C8B-B14F-4D97-AF65-F5344CB8AC3E}">
        <p14:creationId xmlns:p14="http://schemas.microsoft.com/office/powerpoint/2010/main" val="34761785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post-operative satisfaction rates are quite high, but we still have a small percentage of patient’s who </a:t>
            </a:r>
            <a:r>
              <a:rPr lang="en-US" i="0" dirty="0"/>
              <a:t>experience post-operative nausea, typically because of anesthesia medications and narcotic medications.  These results only indicate the presence of nausea not the severity.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54</a:t>
            </a:fld>
            <a:endParaRPr lang="en-US" altLang="en-US"/>
          </a:p>
        </p:txBody>
      </p:sp>
    </p:spTree>
    <p:extLst>
      <p:ext uri="{BB962C8B-B14F-4D97-AF65-F5344CB8AC3E}">
        <p14:creationId xmlns:p14="http://schemas.microsoft.com/office/powerpoint/2010/main" val="1728546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discharge to home data mirror’s our hotel experience, with a very high level of overall patient satisfaction.  Now I’ll turn it over to Dr. Huang to talk about how we got started with our robotic total joint program.</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55</a:t>
            </a:fld>
            <a:endParaRPr lang="en-US" altLang="en-US"/>
          </a:p>
        </p:txBody>
      </p:sp>
    </p:spTree>
    <p:extLst>
      <p:ext uri="{BB962C8B-B14F-4D97-AF65-F5344CB8AC3E}">
        <p14:creationId xmlns:p14="http://schemas.microsoft.com/office/powerpoint/2010/main" val="2341708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298159D-A043-5D40-8E65-89E710178AF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3032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everyone for inviting me to speak this afternoon.  It is my pleasure to be here.  Here’s a little bit about my background.  I have an undergraduate degree in biomedical engineering.  I received my MD from Dartmouth Medical School, did my residency here in MN, and then did a fellowship in Total joint Arthroplasty in Los Angeles CA, under Dr. Thomas </a:t>
            </a:r>
            <a:r>
              <a:rPr lang="en-US" dirty="0" err="1"/>
              <a:t>Schmalzried</a:t>
            </a:r>
            <a:r>
              <a:rPr lang="en-US" dirty="0"/>
              <a:t> and Dr. Ed </a:t>
            </a:r>
            <a:r>
              <a:rPr lang="en-US" dirty="0" err="1"/>
              <a:t>Mcpherson</a:t>
            </a:r>
            <a:r>
              <a:rPr lang="en-US" dirty="0"/>
              <a:t>.  </a:t>
            </a:r>
          </a:p>
          <a:p>
            <a:endParaRPr lang="en-US" dirty="0"/>
          </a:p>
          <a:p>
            <a:r>
              <a:rPr lang="en-US" dirty="0"/>
              <a:t>I joined Health partners in 2017, just before we opened the TRIA </a:t>
            </a:r>
            <a:r>
              <a:rPr lang="en-US" dirty="0" err="1"/>
              <a:t>woodbury</a:t>
            </a:r>
            <a:r>
              <a:rPr lang="en-US" dirty="0"/>
              <a:t> ASC.   In 2018, I helped create the outpatient discharge to home program, and in 2022, I performed our first robotic assisted total knee arthroplasty at TRIA.</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57</a:t>
            </a:fld>
            <a:endParaRPr lang="en-US" altLang="en-US"/>
          </a:p>
        </p:txBody>
      </p:sp>
    </p:spTree>
    <p:extLst>
      <p:ext uri="{BB962C8B-B14F-4D97-AF65-F5344CB8AC3E}">
        <p14:creationId xmlns:p14="http://schemas.microsoft.com/office/powerpoint/2010/main" val="1753036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So from my perspective, to really get a robotics program off the ground, you need a surgeon champion and nurse champions.  If you don’t have an interested surgeon, you don’t have a program.  We started looking into robotics in 2014, and really started reviewing the technology in 2017.  One of our unique dynamics at TRIA is that we are a very large institution and we cover a large geographic area.  We had surgeons in the west metro, who were not interested in robotics, and we had only a handful of surgeons on the east metro interested in building a robotics program.  Because we are all operating within the same system, we had to sell this idea to our colleagues and involve them in the process.  Within our organization, Dr. Paul Johnson from Methodist hospital had already been tasked with standardizing total joint pathways between the west metro and the east metro.  At that time, the west metro had a very successful tried and true hotel program.  While the east metro had started to push the envelope with a discharge straight to home program.</a:t>
            </a:r>
          </a:p>
          <a:p>
            <a:endParaRPr lang="en-US" dirty="0"/>
          </a:p>
          <a:p>
            <a:r>
              <a:rPr lang="en-US" dirty="0"/>
              <a:t>To get our surgeon colleagues interested, we had to create some excitement around robotics.  We invited all the surgeons within our group to see the different robotic offerings available from various vendors.  We invited our industry partners to bring in their unique systems for hands on experience and testing.  Several of us went as far as to go visits other surgeons with well established robotics programs to see how they performed their surgeries and how they maintained their operating efficiency. (This included us visiting and observing Dr. Mulder’s group)</a:t>
            </a:r>
          </a:p>
          <a:p>
            <a:endParaRPr lang="en-US" dirty="0"/>
          </a:p>
          <a:p>
            <a:r>
              <a:rPr lang="en-US" dirty="0"/>
              <a:t>Once everyone had the opportunity to evaluate the different robotic systems, we ranked the robots as a group, and sent our recommendations to the administrative and purchasing department.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58</a:t>
            </a:fld>
            <a:endParaRPr lang="en-US" altLang="en-US"/>
          </a:p>
        </p:txBody>
      </p:sp>
    </p:spTree>
    <p:extLst>
      <p:ext uri="{BB962C8B-B14F-4D97-AF65-F5344CB8AC3E}">
        <p14:creationId xmlns:p14="http://schemas.microsoft.com/office/powerpoint/2010/main" val="2295052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Why am I interested in robotic surgery. These robotic assisted surgeries allow us to deliver a more precise and accurate joint replacement and decrease our surgical outliers. With this technology, we hope to decrease the number of patients who are unhappy with their knee replacements. I also serve as a clinical instructor with the Region trauma/arthroplasty fellowship and I believe robotics is part of a comprehensive educational program.  Another important aspect of robotic assisted surgery is that we have the opportunity to use this technology to increase our local market share.  I also truly believe that this is the future of joint replacement surgery.  Just like how collision alert and lane assist technology has enhanced the driving experience, robotics will ultimately enhance the surgical experience.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59</a:t>
            </a:fld>
            <a:endParaRPr lang="en-US" altLang="en-US"/>
          </a:p>
        </p:txBody>
      </p:sp>
    </p:spTree>
    <p:extLst>
      <p:ext uri="{BB962C8B-B14F-4D97-AF65-F5344CB8AC3E}">
        <p14:creationId xmlns:p14="http://schemas.microsoft.com/office/powerpoint/2010/main" val="2572591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42424"/>
                </a:solidFill>
                <a:effectLst/>
                <a:latin typeface="-apple-system"/>
              </a:rPr>
              <a:t>So as we were looking at the different robotics systems, we did have several metrics in mind.  As you know, surgeons do not do the same surgeries in the same manner.  Technique varies, and we all think our way is the best way.  As we were choosing a robotics system, we wanted to make sure that individual surgical work flow was not adversely affected.  The system had to be able to adapt to multiple surgical techniques.  We also wanted the system to be easy to setup, and easy to use.  Also, we had to be able to do this without breaking the bank. </a:t>
            </a:r>
            <a:endParaRPr lang="en-US" dirty="0"/>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60</a:t>
            </a:fld>
            <a:endParaRPr lang="en-US" altLang="en-US"/>
          </a:p>
        </p:txBody>
      </p:sp>
    </p:spTree>
    <p:extLst>
      <p:ext uri="{BB962C8B-B14F-4D97-AF65-F5344CB8AC3E}">
        <p14:creationId xmlns:p14="http://schemas.microsoft.com/office/powerpoint/2010/main" val="2553715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dirty="0">
                <a:effectLst/>
                <a:latin typeface="-apple-system"/>
              </a:rPr>
              <a:t>When we started looking at this technology in 2017, the robotics systems were rapidly advancing.  New software and hardware advances were being made every year.  Our key surgeons evaluated the re-evaluated the different systems as they evolved.  In 2021, we rolled out the evaluations to all the surgeons within the TRIA system.  Once the surgeons gave their opinions on their preferred robotic system, the administration and purchasing department then looked the over cost of care and how this would impact our total joint bundle as well as our bottom line.  As part of this process, we also reached out to our patients and asked them what they thought robotic surgery was all about.  </a:t>
            </a:r>
            <a:endParaRPr lang="en-US" dirty="0">
              <a:effectLst/>
              <a:latin typeface="-apple-system"/>
            </a:endParaRP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61</a:t>
            </a:fld>
            <a:endParaRPr lang="en-US" altLang="en-US"/>
          </a:p>
        </p:txBody>
      </p:sp>
    </p:spTree>
    <p:extLst>
      <p:ext uri="{BB962C8B-B14F-4D97-AF65-F5344CB8AC3E}">
        <p14:creationId xmlns:p14="http://schemas.microsoft.com/office/powerpoint/2010/main" val="2855216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patient survey responses ranged from robot assisting the surgeon, a surgeon performing the surgery remotely,  to the robot doing the surgery independently.   It turns out patients are not yet knowledgeable on this topic.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62</a:t>
            </a:fld>
            <a:endParaRPr lang="en-US" altLang="en-US"/>
          </a:p>
        </p:txBody>
      </p:sp>
    </p:spTree>
    <p:extLst>
      <p:ext uri="{BB962C8B-B14F-4D97-AF65-F5344CB8AC3E}">
        <p14:creationId xmlns:p14="http://schemas.microsoft.com/office/powerpoint/2010/main" val="2513580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42424"/>
                </a:solidFill>
                <a:effectLst/>
                <a:latin typeface="-apple-system"/>
              </a:rPr>
              <a:t>Once we selected our robotics platform, all interested surgeons were required to undergo certification to use the robot.  Each company has their own training program, and the surgeons need to be familiar with both the software and the hardware to execute the surgery well.  There is a definitely a learning curve.  Most surgeons will take somewhere between 10-50 cases to become time neutral.  In regards to case scheduling, we took this into account and built in additional time for the surgeon and surgical staff to learn the robotics system.</a:t>
            </a:r>
            <a:endParaRPr lang="en-US" dirty="0"/>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63</a:t>
            </a:fld>
            <a:endParaRPr lang="en-US" altLang="en-US"/>
          </a:p>
        </p:txBody>
      </p:sp>
    </p:spTree>
    <p:extLst>
      <p:ext uri="{BB962C8B-B14F-4D97-AF65-F5344CB8AC3E}">
        <p14:creationId xmlns:p14="http://schemas.microsoft.com/office/powerpoint/2010/main" val="892500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solidFill>
                  <a:srgbClr val="242424"/>
                </a:solidFill>
                <a:effectLst/>
                <a:latin typeface="-apple-system"/>
              </a:rPr>
              <a:t>Once purchased, our robotic system arrived very quickly at the end of 2021. Implementation into the operating rooms began rapidly.</a:t>
            </a:r>
            <a:endParaRPr lang="en-US" dirty="0">
              <a:solidFill>
                <a:srgbClr val="242424"/>
              </a:solidFill>
              <a:effectLst/>
              <a:latin typeface="-apple-system"/>
            </a:endParaRPr>
          </a:p>
          <a:p>
            <a:pPr algn="l"/>
            <a:r>
              <a:rPr lang="en-US" sz="1800" dirty="0">
                <a:solidFill>
                  <a:srgbClr val="242424"/>
                </a:solidFill>
                <a:effectLst/>
                <a:latin typeface="-apple-system"/>
              </a:rPr>
              <a:t>As with anything new, there is always apprehension and reservation, but as the surgeons became excited about the technology, the team members were eager to perform the first case.   Our philosophy was to start slow.  If we started slow, we can make the process smooth, and if everything goes smoothly, then we can go fast.</a:t>
            </a:r>
            <a:endParaRPr lang="en-US" dirty="0">
              <a:solidFill>
                <a:srgbClr val="242424"/>
              </a:solidFill>
              <a:effectLst/>
              <a:latin typeface="-apple-system"/>
            </a:endParaRP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64</a:t>
            </a:fld>
            <a:endParaRPr lang="en-US" altLang="en-US"/>
          </a:p>
        </p:txBody>
      </p:sp>
    </p:spTree>
    <p:extLst>
      <p:ext uri="{BB962C8B-B14F-4D97-AF65-F5344CB8AC3E}">
        <p14:creationId xmlns:p14="http://schemas.microsoft.com/office/powerpoint/2010/main" val="20153513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42424"/>
                </a:solidFill>
                <a:effectLst/>
                <a:latin typeface="-apple-system"/>
              </a:rPr>
              <a:t>We also needed to create new surgery preference cards for robotic surgery.  We verified our instructions for use to ensure instrumentation was safe for patient use. We add our implants and consumables into our supply chain system.  We standardized instruments sets for both sites, and developed guidelines for case scheduling.  This was only a small portion of the behind the scenes house-keeping tasks that needed to be done.  We also had a fun name the robot contest to increase staff interest. </a:t>
            </a:r>
            <a:endParaRPr lang="en-US" i="1" dirty="0">
              <a:solidFill>
                <a:srgbClr val="C00000"/>
              </a:solidFill>
            </a:endParaRP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65</a:t>
            </a:fld>
            <a:endParaRPr lang="en-US" altLang="en-US"/>
          </a:p>
        </p:txBody>
      </p:sp>
    </p:spTree>
    <p:extLst>
      <p:ext uri="{BB962C8B-B14F-4D97-AF65-F5344CB8AC3E}">
        <p14:creationId xmlns:p14="http://schemas.microsoft.com/office/powerpoint/2010/main" val="8494909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1800" dirty="0">
                <a:solidFill>
                  <a:srgbClr val="242424"/>
                </a:solidFill>
                <a:effectLst/>
                <a:latin typeface="-apple-system"/>
              </a:rPr>
              <a:t>As part of this slow is smooth and smooth is fast philosophy, we educated all of our teams across both ASC’s.  We hosted several </a:t>
            </a:r>
            <a:r>
              <a:rPr lang="en-US" sz="1800" dirty="0" err="1">
                <a:solidFill>
                  <a:srgbClr val="242424"/>
                </a:solidFill>
                <a:effectLst/>
                <a:latin typeface="-apple-system"/>
              </a:rPr>
              <a:t>bioskills</a:t>
            </a:r>
            <a:r>
              <a:rPr lang="en-US" sz="1800" dirty="0">
                <a:solidFill>
                  <a:srgbClr val="242424"/>
                </a:solidFill>
                <a:effectLst/>
                <a:latin typeface="-apple-system"/>
              </a:rPr>
              <a:t> labs for the surgeon and their teams to become familiar with the systems. We did the same for our surgical techs.  We also had a mock surgery the night before our first case to essentially have a dry run with the robot to ensure that everything would go smoothly.</a:t>
            </a:r>
            <a:endParaRPr lang="en-US" dirty="0">
              <a:solidFill>
                <a:srgbClr val="242424"/>
              </a:solidFill>
              <a:effectLst/>
              <a:latin typeface="-apple-system"/>
            </a:endParaRPr>
          </a:p>
          <a:p>
            <a:pPr algn="l"/>
            <a:r>
              <a:rPr lang="en-US" dirty="0">
                <a:solidFill>
                  <a:srgbClr val="242424"/>
                </a:solidFill>
                <a:effectLst/>
                <a:latin typeface="-apple-system"/>
              </a:rPr>
              <a:t/>
            </a:r>
            <a:br>
              <a:rPr lang="en-US" dirty="0">
                <a:solidFill>
                  <a:srgbClr val="242424"/>
                </a:solidFill>
                <a:effectLst/>
                <a:latin typeface="-apple-system"/>
              </a:rPr>
            </a:br>
            <a:endParaRPr lang="en-US" dirty="0">
              <a:solidFill>
                <a:srgbClr val="242424"/>
              </a:solidFill>
              <a:effectLst/>
              <a:latin typeface="-apple-system"/>
            </a:endParaRPr>
          </a:p>
          <a:p>
            <a:pPr algn="l"/>
            <a:r>
              <a:rPr lang="en-US" sz="1800" dirty="0">
                <a:solidFill>
                  <a:srgbClr val="242424"/>
                </a:solidFill>
                <a:effectLst/>
                <a:latin typeface="-apple-system"/>
              </a:rPr>
              <a:t>Outside of surgery, we also had to work with our imaging department so that they could learn how to take the appropriate XRs for our robotic system.  We also created additional privileges for robotics as a part of our credentialing process.</a:t>
            </a:r>
            <a:endParaRPr lang="en-US" dirty="0">
              <a:solidFill>
                <a:srgbClr val="242424"/>
              </a:solidFill>
              <a:effectLst/>
              <a:latin typeface="-apple-system"/>
            </a:endParaRP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66</a:t>
            </a:fld>
            <a:endParaRPr lang="en-US" altLang="en-US"/>
          </a:p>
        </p:txBody>
      </p:sp>
    </p:spTree>
    <p:extLst>
      <p:ext uri="{BB962C8B-B14F-4D97-AF65-F5344CB8AC3E}">
        <p14:creationId xmlns:p14="http://schemas.microsoft.com/office/powerpoint/2010/main" val="299345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0F5F41-B1BE-D349-B5C6-C17A8CC4C605}"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88501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from our dry run.  We had our techs practice draping the robot the night before our first case, and had the surgical team practice with saw bones in the operating room with all the instrumentation to ensure that everything would go smoothly.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67</a:t>
            </a:fld>
            <a:endParaRPr lang="en-US" altLang="en-US"/>
          </a:p>
        </p:txBody>
      </p:sp>
    </p:spTree>
    <p:extLst>
      <p:ext uri="{BB962C8B-B14F-4D97-AF65-F5344CB8AC3E}">
        <p14:creationId xmlns:p14="http://schemas.microsoft.com/office/powerpoint/2010/main" val="587935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everything was in place, we performed our first robotics case March of this year.  We started with one surgeon on the west side and one surgeon on the east side.  This was largely done to work out any remaining kinks in the system.   Due to the preparation done before hand, the execution went smoothy.  I would say within the group, we now have 6 surgeons already proficient with robotics, and another 3 starting on their robotics journey.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68</a:t>
            </a:fld>
            <a:endParaRPr lang="en-US" altLang="en-US"/>
          </a:p>
        </p:txBody>
      </p:sp>
    </p:spTree>
    <p:extLst>
      <p:ext uri="{BB962C8B-B14F-4D97-AF65-F5344CB8AC3E}">
        <p14:creationId xmlns:p14="http://schemas.microsoft.com/office/powerpoint/2010/main" val="2934617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we have not broken out our data specific to robotics, but we have not noticed any change in infection rate, hospital transfer rate or revision rate.  Patient satisfaction remains high, and this has not had any effect on our home or hotel program discharge options.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69</a:t>
            </a:fld>
            <a:endParaRPr lang="en-US" altLang="en-US"/>
          </a:p>
        </p:txBody>
      </p:sp>
    </p:spTree>
    <p:extLst>
      <p:ext uri="{BB962C8B-B14F-4D97-AF65-F5344CB8AC3E}">
        <p14:creationId xmlns:p14="http://schemas.microsoft.com/office/powerpoint/2010/main" val="2757433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time, our early robotics experience has been pretty positive.  Anecdotally, our patient’s are reporting less pain, and seem to have better post-operative motion.  We do not have any outcomes data as of yet, but we are collecting it prospectively.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70</a:t>
            </a:fld>
            <a:endParaRPr lang="en-US" altLang="en-US"/>
          </a:p>
        </p:txBody>
      </p:sp>
    </p:spTree>
    <p:extLst>
      <p:ext uri="{BB962C8B-B14F-4D97-AF65-F5344CB8AC3E}">
        <p14:creationId xmlns:p14="http://schemas.microsoft.com/office/powerpoint/2010/main" val="3682476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42424"/>
                </a:solidFill>
                <a:effectLst/>
                <a:latin typeface="-apple-system"/>
              </a:rPr>
              <a:t>Once we’ve proven to ourselves that this is doable and a course that we want to continue pursuing; we then involved our marketing department.  They started working on digital banner ads, search engine marketing ads, social medial posts, and using our large clinic monitors to display advertisement information.   We also created stick cards or basically pocket-sized information cards for the program at TRIA.   Our marketing department also started working on business 2 business and business to consumer ads.</a:t>
            </a:r>
            <a:endParaRPr lang="en-US" dirty="0"/>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71</a:t>
            </a:fld>
            <a:endParaRPr lang="en-US" altLang="en-US"/>
          </a:p>
        </p:txBody>
      </p:sp>
    </p:spTree>
    <p:extLst>
      <p:ext uri="{BB962C8B-B14F-4D97-AF65-F5344CB8AC3E}">
        <p14:creationId xmlns:p14="http://schemas.microsoft.com/office/powerpoint/2010/main" val="3549298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apple-system"/>
              </a:rPr>
              <a:t>As part of this process, we also created a new web page with a brief explanation to educate patients on the technology, as well as adding some information to our main websites and blogs. </a:t>
            </a:r>
            <a:endParaRPr lang="en-US" dirty="0"/>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72</a:t>
            </a:fld>
            <a:endParaRPr lang="en-US" altLang="en-US"/>
          </a:p>
        </p:txBody>
      </p:sp>
    </p:spTree>
    <p:extLst>
      <p:ext uri="{BB962C8B-B14F-4D97-AF65-F5344CB8AC3E}">
        <p14:creationId xmlns:p14="http://schemas.microsoft.com/office/powerpoint/2010/main" val="2448249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included patient testimonials.  This particular patient had a wonderful robotic experience and was extremely satisfied with her surgeon.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73</a:t>
            </a:fld>
            <a:endParaRPr lang="en-US" altLang="en-US"/>
          </a:p>
        </p:txBody>
      </p:sp>
    </p:spTree>
    <p:extLst>
      <p:ext uri="{BB962C8B-B14F-4D97-AF65-F5344CB8AC3E}">
        <p14:creationId xmlns:p14="http://schemas.microsoft.com/office/powerpoint/2010/main" val="1760082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74</a:t>
            </a:fld>
            <a:endParaRPr lang="en-US" altLang="en-US"/>
          </a:p>
        </p:txBody>
      </p:sp>
    </p:spTree>
    <p:extLst>
      <p:ext uri="{BB962C8B-B14F-4D97-AF65-F5344CB8AC3E}">
        <p14:creationId xmlns:p14="http://schemas.microsoft.com/office/powerpoint/2010/main" val="1448560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apple-system"/>
              </a:rPr>
              <a:t>As of right now, we have only performed robotic total knee replacements.  Our next step with the robot is to start our planning process for robotic assisted total hip replacements.  We are also going to start rolling out our marketing directives, and we will continue to gather data on our outcomes to ensure we are providing high quality care.</a:t>
            </a:r>
            <a:endParaRPr lang="en-US" dirty="0"/>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75</a:t>
            </a:fld>
            <a:endParaRPr lang="en-US" altLang="en-US"/>
          </a:p>
        </p:txBody>
      </p:sp>
    </p:spTree>
    <p:extLst>
      <p:ext uri="{BB962C8B-B14F-4D97-AF65-F5344CB8AC3E}">
        <p14:creationId xmlns:p14="http://schemas.microsoft.com/office/powerpoint/2010/main" val="1606557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algn="l"/>
            <a:r>
              <a:rPr lang="en-US" sz="1800" dirty="0">
                <a:solidFill>
                  <a:srgbClr val="242424"/>
                </a:solidFill>
                <a:effectLst/>
                <a:latin typeface="-apple-system"/>
              </a:rPr>
              <a:t>In summary, the key to developing a successful robotics program, starts with a surgeon and nurse champion to push the idea, and an administration that is willing to engage in the process.  Do not underestimate the amount of time it takes to evaluate and select a robotics platform.  Planning and implementation needs to be thoughtful and inclusive of all team members. Go slow to go fast.</a:t>
            </a:r>
            <a:endParaRPr lang="en-US" dirty="0">
              <a:solidFill>
                <a:srgbClr val="242424"/>
              </a:solidFill>
              <a:effectLst/>
              <a:latin typeface="-apple-system"/>
            </a:endParaRPr>
          </a:p>
          <a:p>
            <a:pPr algn="l"/>
            <a:endParaRPr lang="en-US" dirty="0">
              <a:solidFill>
                <a:srgbClr val="242424"/>
              </a:solidFill>
              <a:effectLst/>
              <a:latin typeface="-apple-system"/>
            </a:endParaRPr>
          </a:p>
          <a:p>
            <a:pPr algn="l"/>
            <a:r>
              <a:rPr lang="en-US" sz="1800" dirty="0">
                <a:solidFill>
                  <a:srgbClr val="242424"/>
                </a:solidFill>
                <a:effectLst/>
                <a:latin typeface="-apple-system"/>
              </a:rPr>
              <a:t>In regards to outpatient surgery, the patient selection process is very important.  You need to have a good screening process and criteria established for the ASC.  There is a lot more front-end education and question answering to set up patients for success.  It is important that the patients have a coach.  We encourage them to work on their pre-</a:t>
            </a:r>
            <a:r>
              <a:rPr lang="en-US" sz="1800" dirty="0" err="1">
                <a:solidFill>
                  <a:srgbClr val="242424"/>
                </a:solidFill>
                <a:effectLst/>
                <a:latin typeface="-apple-system"/>
              </a:rPr>
              <a:t>hab</a:t>
            </a:r>
            <a:r>
              <a:rPr lang="en-US" sz="1800" dirty="0">
                <a:solidFill>
                  <a:srgbClr val="242424"/>
                </a:solidFill>
                <a:effectLst/>
                <a:latin typeface="-apple-system"/>
              </a:rPr>
              <a:t> exercises, practice transfers and walking with assist devices all prior to the surgery so that they are not learning a new skill in the immediate post-op period.  If you focus on patient education, patient safety, and patient preparedness, you will be setting your program up for success.  Thank you.</a:t>
            </a:r>
            <a:endParaRPr lang="en-US" dirty="0">
              <a:solidFill>
                <a:srgbClr val="242424"/>
              </a:solidFill>
              <a:effectLst/>
              <a:latin typeface="-apple-system"/>
            </a:endParaRP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76</a:t>
            </a:fld>
            <a:endParaRPr lang="en-US" altLang="en-US"/>
          </a:p>
        </p:txBody>
      </p:sp>
    </p:spTree>
    <p:extLst>
      <p:ext uri="{BB962C8B-B14F-4D97-AF65-F5344CB8AC3E}">
        <p14:creationId xmlns:p14="http://schemas.microsoft.com/office/powerpoint/2010/main" val="296660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40</a:t>
            </a:fld>
            <a:endParaRPr lang="en-US" altLang="en-US"/>
          </a:p>
        </p:txBody>
      </p:sp>
    </p:spTree>
    <p:extLst>
      <p:ext uri="{BB962C8B-B14F-4D97-AF65-F5344CB8AC3E}">
        <p14:creationId xmlns:p14="http://schemas.microsoft.com/office/powerpoint/2010/main" val="3959306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me to introduce myself.  My name is Megan Lauersdorf and I am the OR/SPD supervisor at TRIA Orthopedics.  I hold bachelors degrees in Kinesiology and Nursing from the University of Wisconsin- </a:t>
            </a:r>
            <a:r>
              <a:rPr lang="en-US" dirty="0" err="1"/>
              <a:t>Eau</a:t>
            </a:r>
            <a:r>
              <a:rPr lang="en-US" dirty="0"/>
              <a:t> Claire. My journey with TRIA started back in 2017 where I was able to help open the ASC in Woodbury.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41</a:t>
            </a:fld>
            <a:endParaRPr lang="en-US" altLang="en-US"/>
          </a:p>
        </p:txBody>
      </p:sp>
    </p:spTree>
    <p:extLst>
      <p:ext uri="{BB962C8B-B14F-4D97-AF65-F5344CB8AC3E}">
        <p14:creationId xmlns:p14="http://schemas.microsoft.com/office/powerpoint/2010/main" val="272478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TRIA was originally started in 2005.  It started as a collaboration between Park Nicollet, the University of Minnesota, and the Orthopedic Center, a group of private practice physicians.  The original concept was to create a program that would craft an exceptional experience for the patient that simultaneously would provide expert care.  We wanted all our physicians to be fellowship trained to provide top level care, and to most importantly, to be patient centric.</a:t>
            </a:r>
          </a:p>
          <a:p>
            <a:endParaRPr lang="en-US" dirty="0"/>
          </a:p>
          <a:p>
            <a:r>
              <a:rPr lang="en-US" dirty="0"/>
              <a:t>In 2005, TRIA opened the first stand-alone full service orthopedic center here in the Midwest.  We had all of our orthopedic services (clinic, imaging, physical therapy, and surgery) all in one location.  Ultimately, this program expanded to the suburbs, with multiple locations opening between 2015 and 2021.</a:t>
            </a:r>
          </a:p>
          <a:p>
            <a:endParaRPr lang="en-US" dirty="0"/>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42</a:t>
            </a:fld>
            <a:endParaRPr lang="en-US" altLang="en-US"/>
          </a:p>
        </p:txBody>
      </p:sp>
    </p:spTree>
    <p:extLst>
      <p:ext uri="{BB962C8B-B14F-4D97-AF65-F5344CB8AC3E}">
        <p14:creationId xmlns:p14="http://schemas.microsoft.com/office/powerpoint/2010/main" val="427590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each of our locations, we offer an urgent care, sub-specialty clinic appointments, and imaging.  Physical therapy and hand therapy are  on site.   Two of our locations have orthopedic focused ambulatory surgery centers.  The TRIA in Bloomington has 7 operating rooms, and the TRIA in Woodbury has 4 operating rooms.  Our complete TRIA team includes over 100 physicians, 90+ therapists, and over 1250 supporting team members.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43</a:t>
            </a:fld>
            <a:endParaRPr lang="en-US" altLang="en-US"/>
          </a:p>
        </p:txBody>
      </p:sp>
    </p:spTree>
    <p:extLst>
      <p:ext uri="{BB962C8B-B14F-4D97-AF65-F5344CB8AC3E}">
        <p14:creationId xmlns:p14="http://schemas.microsoft.com/office/powerpoint/2010/main" val="116557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our clinical practice, we also participate in research and education.  Many of our physicians are involved in fellowship education, and we also work closely with the University of MN residency program.  Over the last 17 years, we have created a geriatric fracture network, pioneered the hotel recovery program, brought many outpatient hand procedures into the clinic setting, and in the last 5 years, have seen real growth in the outpatient discharge to home total joint arthroplasty.  </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44</a:t>
            </a:fld>
            <a:endParaRPr lang="en-US" altLang="en-US"/>
          </a:p>
        </p:txBody>
      </p:sp>
    </p:spTree>
    <p:extLst>
      <p:ext uri="{BB962C8B-B14F-4D97-AF65-F5344CB8AC3E}">
        <p14:creationId xmlns:p14="http://schemas.microsoft.com/office/powerpoint/2010/main" val="145477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started our outpatient total joint program, we had the vision of performing surgeries on healthy patients that did not need hospitalization.  We wanted to focus on safety, and drafted anesthesia criteria for proper patient selection in an ASC setting.  We created a total joint program focusing on decreasing the total cost of care, improved utilization of healthcare resources, improve the patient experience, and to improve the overall quality of care.  We started in 2008 with total knees, and partial knees with the hotel recovery program, which then ultimately, evolved to include a discharge to home program.</a:t>
            </a:r>
          </a:p>
        </p:txBody>
      </p:sp>
      <p:sp>
        <p:nvSpPr>
          <p:cNvPr id="4" name="Slide Number Placeholder 3"/>
          <p:cNvSpPr>
            <a:spLocks noGrp="1"/>
          </p:cNvSpPr>
          <p:nvPr>
            <p:ph type="sldNum" sz="quarter" idx="5"/>
          </p:nvPr>
        </p:nvSpPr>
        <p:spPr/>
        <p:txBody>
          <a:bodyPr/>
          <a:lstStyle/>
          <a:p>
            <a:fld id="{C43E7890-7E93-4B97-9FDF-7E3C52F45443}" type="slidenum">
              <a:rPr lang="en-US" altLang="en-US" smtClean="0"/>
              <a:pPr/>
              <a:t>45</a:t>
            </a:fld>
            <a:endParaRPr lang="en-US" altLang="en-US"/>
          </a:p>
        </p:txBody>
      </p:sp>
    </p:spTree>
    <p:extLst>
      <p:ext uri="{BB962C8B-B14F-4D97-AF65-F5344CB8AC3E}">
        <p14:creationId xmlns:p14="http://schemas.microsoft.com/office/powerpoint/2010/main" val="1652865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a:off x="1528763" y="2876550"/>
            <a:ext cx="6086475" cy="0"/>
          </a:xfrm>
          <a:prstGeom prst="line">
            <a:avLst/>
          </a:prstGeom>
          <a:ln w="19050" cmpd="sng">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7"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2500014" y="1517650"/>
            <a:ext cx="414397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ctrTitle"/>
          </p:nvPr>
        </p:nvSpPr>
        <p:spPr>
          <a:xfrm>
            <a:off x="1529556" y="3318031"/>
            <a:ext cx="6084888" cy="965212"/>
          </a:xfrm>
        </p:spPr>
        <p:txBody>
          <a:bodyPr/>
          <a:lstStyle>
            <a:lvl1pPr algn="ctr">
              <a:defRPr sz="3600">
                <a:solidFill>
                  <a:schemeClr val="tx1">
                    <a:lumMod val="75000"/>
                    <a:lumOff val="25000"/>
                  </a:schemeClr>
                </a:solidFill>
                <a:latin typeface="Tahoma" pitchFamily="34" charset="0"/>
                <a:cs typeface="Tahoma" pitchFamily="34" charset="0"/>
              </a:defRPr>
            </a:lvl1pPr>
          </a:lstStyle>
          <a:p>
            <a:r>
              <a:rPr lang="en-US" dirty="0"/>
              <a:t>Click to edit Master title style</a:t>
            </a:r>
          </a:p>
        </p:txBody>
      </p:sp>
      <p:sp>
        <p:nvSpPr>
          <p:cNvPr id="15" name="Subtitle 2"/>
          <p:cNvSpPr>
            <a:spLocks noGrp="1"/>
          </p:cNvSpPr>
          <p:nvPr>
            <p:ph type="subTitle" idx="1"/>
          </p:nvPr>
        </p:nvSpPr>
        <p:spPr>
          <a:xfrm>
            <a:off x="1529557" y="4419600"/>
            <a:ext cx="6084888" cy="737937"/>
          </a:xfrm>
        </p:spPr>
        <p:txBody>
          <a:bodyPr/>
          <a:lstStyle>
            <a:lvl1pPr marL="0" indent="0" algn="ctr">
              <a:buNone/>
              <a:defRPr sz="24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Date Placeholder 3"/>
          <p:cNvSpPr>
            <a:spLocks noGrp="1"/>
          </p:cNvSpPr>
          <p:nvPr>
            <p:ph type="dt" sz="half" idx="10"/>
          </p:nvPr>
        </p:nvSpPr>
        <p:spPr/>
        <p:txBody>
          <a:bodyPr/>
          <a:lstStyle>
            <a:lvl1pPr>
              <a:defRPr smtClean="0"/>
            </a:lvl1pPr>
          </a:lstStyle>
          <a:p>
            <a:pPr>
              <a:defRPr/>
            </a:pPr>
            <a:fld id="{E6254B7C-6EC2-48D3-96F2-A39AA77C95B9}" type="datetime1">
              <a:rPr lang="en-US"/>
              <a:pPr>
                <a:defRPr/>
              </a:pPr>
              <a:t>10/11/2022</a:t>
            </a:fld>
            <a:endParaRPr lang="en-US"/>
          </a:p>
        </p:txBody>
      </p:sp>
    </p:spTree>
    <p:extLst>
      <p:ext uri="{BB962C8B-B14F-4D97-AF65-F5344CB8AC3E}">
        <p14:creationId xmlns:p14="http://schemas.microsoft.com/office/powerpoint/2010/main" val="1204492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3" name="Rectangle 2"/>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10"/>
          </p:nvPr>
        </p:nvSpPr>
        <p:spPr/>
        <p:txBody>
          <a:bodyPr/>
          <a:lstStyle>
            <a:lvl1pPr>
              <a:defRPr smtClean="0"/>
            </a:lvl1pPr>
          </a:lstStyle>
          <a:p>
            <a:pPr>
              <a:defRPr/>
            </a:pPr>
            <a:fld id="{D0424B4B-96B3-419C-8C73-997D1D2F4704}" type="datetime1">
              <a:rPr lang="en-US"/>
              <a:pPr>
                <a:defRPr/>
              </a:pPr>
              <a:t>10/11/2022</a:t>
            </a:fld>
            <a:endParaRPr lang="en-US"/>
          </a:p>
        </p:txBody>
      </p:sp>
    </p:spTree>
    <p:extLst>
      <p:ext uri="{BB962C8B-B14F-4D97-AF65-F5344CB8AC3E}">
        <p14:creationId xmlns:p14="http://schemas.microsoft.com/office/powerpoint/2010/main" val="4276528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A000D6-D877-8447-A736-D3265560A6B6}"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CA988-53E2-BE40-9E3C-CF3BE0B24466}" type="slidenum">
              <a:rPr lang="en-US" smtClean="0"/>
              <a:pPr/>
              <a:t>‹#›</a:t>
            </a:fld>
            <a:endParaRPr lang="en-US"/>
          </a:p>
        </p:txBody>
      </p:sp>
    </p:spTree>
    <p:extLst>
      <p:ext uri="{BB962C8B-B14F-4D97-AF65-F5344CB8AC3E}">
        <p14:creationId xmlns:p14="http://schemas.microsoft.com/office/powerpoint/2010/main" val="4020982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A000D6-D877-8447-A736-D3265560A6B6}"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CA988-53E2-BE40-9E3C-CF3BE0B24466}" type="slidenum">
              <a:rPr lang="en-US" smtClean="0"/>
              <a:pPr/>
              <a:t>‹#›</a:t>
            </a:fld>
            <a:endParaRPr lang="en-US"/>
          </a:p>
        </p:txBody>
      </p:sp>
    </p:spTree>
    <p:extLst>
      <p:ext uri="{BB962C8B-B14F-4D97-AF65-F5344CB8AC3E}">
        <p14:creationId xmlns:p14="http://schemas.microsoft.com/office/powerpoint/2010/main" val="1549480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FFFFFF"/>
                </a:solidFill>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FF"/>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A000D6-D877-8447-A736-D3265560A6B6}"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5CA988-53E2-BE40-9E3C-CF3BE0B24466}" type="slidenum">
              <a:rPr lang="en-US" smtClean="0"/>
              <a:pPr/>
              <a:t>‹#›</a:t>
            </a:fld>
            <a:endParaRPr lang="en-US"/>
          </a:p>
        </p:txBody>
      </p:sp>
    </p:spTree>
    <p:extLst>
      <p:ext uri="{BB962C8B-B14F-4D97-AF65-F5344CB8AC3E}">
        <p14:creationId xmlns:p14="http://schemas.microsoft.com/office/powerpoint/2010/main" val="4128371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A000D6-D877-8447-A736-D3265560A6B6}" type="datetimeFigureOut">
              <a:rPr lang="en-US" smtClean="0"/>
              <a:pPr/>
              <a:t>10/11/2022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5CA988-53E2-BE40-9E3C-CF3BE0B24466}" type="slidenum">
              <a:rPr lang="en-US" smtClean="0"/>
              <a:pPr/>
              <a:t>‹#›</a:t>
            </a:fld>
            <a:endParaRPr lang="en-US"/>
          </a:p>
        </p:txBody>
      </p:sp>
    </p:spTree>
    <p:extLst>
      <p:ext uri="{BB962C8B-B14F-4D97-AF65-F5344CB8AC3E}">
        <p14:creationId xmlns:p14="http://schemas.microsoft.com/office/powerpoint/2010/main" val="939122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A000D6-D877-8447-A736-D3265560A6B6}" type="datetimeFigureOut">
              <a:rPr lang="en-US" smtClean="0"/>
              <a:pPr/>
              <a:t>10/11/2022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5CA988-53E2-BE40-9E3C-CF3BE0B24466}" type="slidenum">
              <a:rPr lang="en-US" smtClean="0"/>
              <a:pPr/>
              <a:t>‹#›</a:t>
            </a:fld>
            <a:endParaRPr lang="en-US"/>
          </a:p>
        </p:txBody>
      </p:sp>
    </p:spTree>
    <p:extLst>
      <p:ext uri="{BB962C8B-B14F-4D97-AF65-F5344CB8AC3E}">
        <p14:creationId xmlns:p14="http://schemas.microsoft.com/office/powerpoint/2010/main" val="1037062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A000D6-D877-8447-A736-D3265560A6B6}" type="datetimeFigureOut">
              <a:rPr lang="en-US" smtClean="0"/>
              <a:pPr/>
              <a:t>10/11/2022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5CA988-53E2-BE40-9E3C-CF3BE0B24466}" type="slidenum">
              <a:rPr lang="en-US" smtClean="0"/>
              <a:pPr/>
              <a:t>‹#›</a:t>
            </a:fld>
            <a:endParaRPr lang="en-US"/>
          </a:p>
        </p:txBody>
      </p:sp>
    </p:spTree>
    <p:extLst>
      <p:ext uri="{BB962C8B-B14F-4D97-AF65-F5344CB8AC3E}">
        <p14:creationId xmlns:p14="http://schemas.microsoft.com/office/powerpoint/2010/main" val="1427650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A000D6-D877-8447-A736-D3265560A6B6}" type="datetimeFigureOut">
              <a:rPr lang="en-US" smtClean="0"/>
              <a:pPr/>
              <a:t>10/11/2022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5CA988-53E2-BE40-9E3C-CF3BE0B24466}" type="slidenum">
              <a:rPr lang="en-US" smtClean="0"/>
              <a:pPr/>
              <a:t>‹#›</a:t>
            </a:fld>
            <a:endParaRPr lang="en-US"/>
          </a:p>
        </p:txBody>
      </p:sp>
    </p:spTree>
    <p:extLst>
      <p:ext uri="{BB962C8B-B14F-4D97-AF65-F5344CB8AC3E}">
        <p14:creationId xmlns:p14="http://schemas.microsoft.com/office/powerpoint/2010/main" val="2735302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5" name="Rectangle 4"/>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cxnSp>
        <p:nvCxnSpPr>
          <p:cNvPr id="6" name="Straight Connector 5"/>
          <p:cNvCxnSpPr/>
          <p:nvPr/>
        </p:nvCxnSpPr>
        <p:spPr>
          <a:xfrm>
            <a:off x="1528763" y="2876550"/>
            <a:ext cx="6086475" cy="0"/>
          </a:xfrm>
          <a:prstGeom prst="line">
            <a:avLst/>
          </a:prstGeom>
          <a:ln w="19050" cmpd="sng">
            <a:solidFill>
              <a:schemeClr val="bg1">
                <a:lumMod val="75000"/>
              </a:schemeClr>
            </a:solidFill>
          </a:ln>
        </p:spPr>
        <p:style>
          <a:lnRef idx="1">
            <a:schemeClr val="dk1"/>
          </a:lnRef>
          <a:fillRef idx="0">
            <a:schemeClr val="dk1"/>
          </a:fillRef>
          <a:effectRef idx="0">
            <a:schemeClr val="dk1"/>
          </a:effectRef>
          <a:fontRef idx="minor">
            <a:schemeClr val="tx1"/>
          </a:fontRef>
        </p:style>
      </p:cxnSp>
      <p:pic>
        <p:nvPicPr>
          <p:cNvPr id="7"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2500014" y="1517650"/>
            <a:ext cx="414397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a:spLocks noGrp="1"/>
          </p:cNvSpPr>
          <p:nvPr>
            <p:ph type="ctrTitle"/>
          </p:nvPr>
        </p:nvSpPr>
        <p:spPr>
          <a:xfrm>
            <a:off x="1529556" y="3318031"/>
            <a:ext cx="6084888" cy="965212"/>
          </a:xfrm>
        </p:spPr>
        <p:txBody>
          <a:bodyPr/>
          <a:lstStyle>
            <a:lvl1pPr algn="ctr">
              <a:defRPr sz="2700">
                <a:solidFill>
                  <a:schemeClr val="tx1">
                    <a:lumMod val="75000"/>
                    <a:lumOff val="25000"/>
                  </a:schemeClr>
                </a:solidFill>
                <a:latin typeface="Tahoma" pitchFamily="34" charset="0"/>
                <a:cs typeface="Tahoma" pitchFamily="34" charset="0"/>
              </a:defRPr>
            </a:lvl1pPr>
          </a:lstStyle>
          <a:p>
            <a:r>
              <a:rPr lang="en-US"/>
              <a:t>Click to edit Master title style</a:t>
            </a:r>
            <a:endParaRPr lang="en-US" dirty="0"/>
          </a:p>
        </p:txBody>
      </p:sp>
      <p:sp>
        <p:nvSpPr>
          <p:cNvPr id="15" name="Subtitle 2"/>
          <p:cNvSpPr>
            <a:spLocks noGrp="1"/>
          </p:cNvSpPr>
          <p:nvPr>
            <p:ph type="subTitle" idx="1"/>
          </p:nvPr>
        </p:nvSpPr>
        <p:spPr>
          <a:xfrm>
            <a:off x="1529557" y="4419602"/>
            <a:ext cx="6084888" cy="737937"/>
          </a:xfrm>
        </p:spPr>
        <p:txBody>
          <a:bodyPr/>
          <a:lstStyle>
            <a:lvl1pPr marL="0" indent="0" algn="ctr">
              <a:buNone/>
              <a:defRPr sz="1800">
                <a:solidFill>
                  <a:schemeClr val="tx1">
                    <a:tint val="75000"/>
                  </a:schemeClr>
                </a:solidFill>
                <a:latin typeface="Tahoma" pitchFamily="34" charset="0"/>
                <a:cs typeface="Tahom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8" name="Date Placeholder 3"/>
          <p:cNvSpPr>
            <a:spLocks noGrp="1"/>
          </p:cNvSpPr>
          <p:nvPr>
            <p:ph type="dt" sz="half" idx="10"/>
          </p:nvPr>
        </p:nvSpPr>
        <p:spPr/>
        <p:txBody>
          <a:bodyPr/>
          <a:lstStyle>
            <a:lvl1pPr>
              <a:defRPr smtClean="0"/>
            </a:lvl1pPr>
          </a:lstStyle>
          <a:p>
            <a:fld id="{18BDB761-4F52-462F-9999-8E9E1DC27F50}" type="datetime1">
              <a:rPr lang="en-US" smtClean="0"/>
              <a:t>10/11/2022</a:t>
            </a:fld>
            <a:endParaRPr lang="en-US" dirty="0"/>
          </a:p>
        </p:txBody>
      </p:sp>
    </p:spTree>
    <p:extLst>
      <p:ext uri="{BB962C8B-B14F-4D97-AF65-F5344CB8AC3E}">
        <p14:creationId xmlns:p14="http://schemas.microsoft.com/office/powerpoint/2010/main" val="6801876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4" name="Straight Connector 3"/>
          <p:cNvCxnSpPr/>
          <p:nvPr/>
        </p:nvCxnSpPr>
        <p:spPr>
          <a:xfrm>
            <a:off x="1568450" y="3406775"/>
            <a:ext cx="6229350" cy="0"/>
          </a:xfrm>
          <a:prstGeom prst="line">
            <a:avLst/>
          </a:prstGeom>
          <a:ln w="76200" cmpd="sng">
            <a:solidFill>
              <a:srgbClr val="009B48"/>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1568450" y="3406775"/>
            <a:ext cx="6229350" cy="0"/>
          </a:xfrm>
          <a:prstGeom prst="line">
            <a:avLst/>
          </a:prstGeom>
          <a:ln w="76200" cmpd="sng">
            <a:solidFill>
              <a:srgbClr val="2C5697"/>
            </a:solidFill>
          </a:ln>
        </p:spPr>
        <p:style>
          <a:lnRef idx="1">
            <a:schemeClr val="dk1"/>
          </a:lnRef>
          <a:fillRef idx="0">
            <a:schemeClr val="dk1"/>
          </a:fillRef>
          <a:effectRef idx="0">
            <a:schemeClr val="dk1"/>
          </a:effectRef>
          <a:fontRef idx="minor">
            <a:schemeClr val="tx1"/>
          </a:fontRef>
        </p:style>
      </p:cxnSp>
      <p:sp>
        <p:nvSpPr>
          <p:cNvPr id="8" name="Rectangle 7"/>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6" name="Title 1"/>
          <p:cNvSpPr>
            <a:spLocks noGrp="1"/>
          </p:cNvSpPr>
          <p:nvPr>
            <p:ph type="ctrTitle"/>
          </p:nvPr>
        </p:nvSpPr>
        <p:spPr>
          <a:xfrm>
            <a:off x="678096" y="1675598"/>
            <a:ext cx="8008704" cy="1470025"/>
          </a:xfrm>
        </p:spPr>
        <p:txBody>
          <a:bodyPr/>
          <a:lstStyle>
            <a:lvl1pPr algn="ctr">
              <a:defRPr sz="2850">
                <a:solidFill>
                  <a:schemeClr val="tx1">
                    <a:lumMod val="75000"/>
                    <a:lumOff val="25000"/>
                  </a:schemeClr>
                </a:solidFill>
                <a:latin typeface="Tahoma" pitchFamily="34" charset="0"/>
                <a:cs typeface="Tahoma"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678096" y="3714005"/>
            <a:ext cx="8008704" cy="1316755"/>
          </a:xfrm>
        </p:spPr>
        <p:txBody>
          <a:bodyPr/>
          <a:lstStyle>
            <a:lvl1pPr marL="0" indent="0" algn="ctr">
              <a:buNone/>
              <a:defRPr sz="2100">
                <a:solidFill>
                  <a:schemeClr val="tx1">
                    <a:tint val="75000"/>
                  </a:schemeClr>
                </a:solidFill>
                <a:latin typeface="Tahoma" pitchFamily="34" charset="0"/>
                <a:cs typeface="Tahom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p:cNvSpPr>
            <a:spLocks noGrp="1"/>
          </p:cNvSpPr>
          <p:nvPr>
            <p:ph type="dt" sz="half" idx="10"/>
          </p:nvPr>
        </p:nvSpPr>
        <p:spPr/>
        <p:txBody>
          <a:bodyPr/>
          <a:lstStyle>
            <a:lvl1pPr>
              <a:defRPr smtClean="0"/>
            </a:lvl1pPr>
          </a:lstStyle>
          <a:p>
            <a:fld id="{7AF109E0-E625-4D51-AE32-94114F22695F}" type="datetime1">
              <a:rPr lang="en-US" smtClean="0"/>
              <a:t>10/11/2022</a:t>
            </a:fld>
            <a:endParaRPr lang="en-US" dirty="0"/>
          </a:p>
        </p:txBody>
      </p:sp>
    </p:spTree>
    <p:extLst>
      <p:ext uri="{BB962C8B-B14F-4D97-AF65-F5344CB8AC3E}">
        <p14:creationId xmlns:p14="http://schemas.microsoft.com/office/powerpoint/2010/main" val="305765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cxnSp>
        <p:nvCxnSpPr>
          <p:cNvPr id="4" name="Straight Connector 3"/>
          <p:cNvCxnSpPr/>
          <p:nvPr/>
        </p:nvCxnSpPr>
        <p:spPr>
          <a:xfrm>
            <a:off x="1568450" y="3406775"/>
            <a:ext cx="6229350" cy="0"/>
          </a:xfrm>
          <a:prstGeom prst="line">
            <a:avLst/>
          </a:prstGeom>
          <a:ln w="76200" cmpd="sng">
            <a:solidFill>
              <a:srgbClr val="009B48"/>
            </a:solidFill>
          </a:ln>
        </p:spPr>
        <p:style>
          <a:lnRef idx="1">
            <a:schemeClr val="dk1"/>
          </a:lnRef>
          <a:fillRef idx="0">
            <a:schemeClr val="dk1"/>
          </a:fillRef>
          <a:effectRef idx="0">
            <a:schemeClr val="dk1"/>
          </a:effectRef>
          <a:fontRef idx="minor">
            <a:schemeClr val="tx1"/>
          </a:fontRef>
        </p:style>
      </p:cxnSp>
      <p:cxnSp>
        <p:nvCxnSpPr>
          <p:cNvPr id="5" name="Straight Connector 4"/>
          <p:cNvCxnSpPr/>
          <p:nvPr/>
        </p:nvCxnSpPr>
        <p:spPr>
          <a:xfrm>
            <a:off x="1568450" y="3406775"/>
            <a:ext cx="6229350" cy="0"/>
          </a:xfrm>
          <a:prstGeom prst="line">
            <a:avLst/>
          </a:prstGeom>
          <a:ln w="76200" cmpd="sng">
            <a:solidFill>
              <a:srgbClr val="2C5697"/>
            </a:solidFill>
          </a:ln>
        </p:spPr>
        <p:style>
          <a:lnRef idx="1">
            <a:schemeClr val="dk1"/>
          </a:lnRef>
          <a:fillRef idx="0">
            <a:schemeClr val="dk1"/>
          </a:fillRef>
          <a:effectRef idx="0">
            <a:schemeClr val="dk1"/>
          </a:effectRef>
          <a:fontRef idx="minor">
            <a:schemeClr val="tx1"/>
          </a:fontRef>
        </p:style>
      </p:cxnSp>
      <p:sp>
        <p:nvSpPr>
          <p:cNvPr id="8" name="Rectangle 7"/>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a:spLocks noGrp="1"/>
          </p:cNvSpPr>
          <p:nvPr>
            <p:ph type="ctrTitle"/>
          </p:nvPr>
        </p:nvSpPr>
        <p:spPr>
          <a:xfrm>
            <a:off x="678096" y="1675596"/>
            <a:ext cx="8008704" cy="1470025"/>
          </a:xfrm>
        </p:spPr>
        <p:txBody>
          <a:bodyPr/>
          <a:lstStyle>
            <a:lvl1pPr algn="ctr">
              <a:defRPr sz="3800">
                <a:solidFill>
                  <a:schemeClr val="tx1">
                    <a:lumMod val="75000"/>
                    <a:lumOff val="25000"/>
                  </a:schemeClr>
                </a:solidFill>
                <a:latin typeface="Tahoma" pitchFamily="34" charset="0"/>
                <a:cs typeface="Tahoma" pitchFamily="34" charset="0"/>
              </a:defRPr>
            </a:lvl1pPr>
          </a:lstStyle>
          <a:p>
            <a:r>
              <a:rPr lang="en-US"/>
              <a:t>Click to edit Master title style</a:t>
            </a:r>
            <a:endParaRPr lang="en-US" dirty="0"/>
          </a:p>
        </p:txBody>
      </p:sp>
      <p:sp>
        <p:nvSpPr>
          <p:cNvPr id="7" name="Subtitle 2"/>
          <p:cNvSpPr>
            <a:spLocks noGrp="1"/>
          </p:cNvSpPr>
          <p:nvPr>
            <p:ph type="subTitle" idx="1"/>
          </p:nvPr>
        </p:nvSpPr>
        <p:spPr>
          <a:xfrm>
            <a:off x="678096" y="3714003"/>
            <a:ext cx="8008704" cy="1316755"/>
          </a:xfrm>
        </p:spPr>
        <p:txBody>
          <a:bodyPr/>
          <a:lstStyle>
            <a:lvl1pPr marL="0" indent="0" algn="ctr">
              <a:buNone/>
              <a:defRPr sz="2800">
                <a:solidFill>
                  <a:schemeClr val="tx1">
                    <a:tint val="75000"/>
                  </a:schemeClr>
                </a:solidFill>
                <a:latin typeface="Tahoma" pitchFamily="34" charset="0"/>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p:cNvSpPr>
            <a:spLocks noGrp="1"/>
          </p:cNvSpPr>
          <p:nvPr>
            <p:ph type="dt" sz="half" idx="10"/>
          </p:nvPr>
        </p:nvSpPr>
        <p:spPr/>
        <p:txBody>
          <a:bodyPr/>
          <a:lstStyle>
            <a:lvl1pPr>
              <a:defRPr smtClean="0"/>
            </a:lvl1pPr>
          </a:lstStyle>
          <a:p>
            <a:pPr>
              <a:defRPr/>
            </a:pPr>
            <a:fld id="{ABBA404C-4D75-4EFB-A0A1-B741C8FA4C3E}" type="datetime1">
              <a:rPr lang="en-US"/>
              <a:pPr>
                <a:defRPr/>
              </a:pPr>
              <a:t>10/11/2022</a:t>
            </a:fld>
            <a:endParaRPr lang="en-US"/>
          </a:p>
        </p:txBody>
      </p:sp>
    </p:spTree>
    <p:extLst>
      <p:ext uri="{BB962C8B-B14F-4D97-AF65-F5344CB8AC3E}">
        <p14:creationId xmlns:p14="http://schemas.microsoft.com/office/powerpoint/2010/main" val="1149596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_Title Ba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300" b="0"/>
            </a:lvl1pPr>
          </a:lstStyle>
          <a:p>
            <a:r>
              <a:rPr lang="en-US"/>
              <a:t>Click to edit Master title style</a:t>
            </a:r>
            <a:endParaRPr lang="en-US" dirty="0"/>
          </a:p>
        </p:txBody>
      </p:sp>
      <p:sp>
        <p:nvSpPr>
          <p:cNvPr id="8" name="Content Placeholder 2"/>
          <p:cNvSpPr>
            <a:spLocks noGrp="1"/>
          </p:cNvSpPr>
          <p:nvPr>
            <p:ph idx="1"/>
          </p:nvPr>
        </p:nvSpPr>
        <p:spPr>
          <a:xfrm>
            <a:off x="457200" y="1768642"/>
            <a:ext cx="8229600" cy="4321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fld id="{951A6A58-44D9-4B11-8F55-E8E8603DEF3B}" type="datetime1">
              <a:rPr lang="en-US" smtClean="0"/>
              <a:t>10/11/2022</a:t>
            </a:fld>
            <a:endParaRPr lang="en-US" dirty="0"/>
          </a:p>
        </p:txBody>
      </p:sp>
    </p:spTree>
    <p:extLst>
      <p:ext uri="{BB962C8B-B14F-4D97-AF65-F5344CB8AC3E}">
        <p14:creationId xmlns:p14="http://schemas.microsoft.com/office/powerpoint/2010/main" val="4765766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_Titl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2198" cy="1143000"/>
          </a:xfrm>
        </p:spPr>
        <p:txBody>
          <a:bodyPr>
            <a:normAutofit/>
          </a:bodyPr>
          <a:lstStyle>
            <a:lvl1pPr algn="l">
              <a:defRPr sz="3300" b="0">
                <a:solidFill>
                  <a:schemeClr val="bg1"/>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smtClean="0"/>
            </a:lvl1pPr>
          </a:lstStyle>
          <a:p>
            <a:fld id="{CAB96471-834E-484C-BBA9-A39310DD63C8}" type="datetime1">
              <a:rPr lang="en-US" smtClean="0"/>
              <a:t>10/11/2022</a:t>
            </a:fld>
            <a:endParaRPr lang="en-US" dirty="0"/>
          </a:p>
        </p:txBody>
      </p:sp>
      <p:pic>
        <p:nvPicPr>
          <p:cNvPr id="4" name="Picture 3"/>
          <p:cNvPicPr>
            <a:picLocks noChangeAspect="1"/>
          </p:cNvPicPr>
          <p:nvPr/>
        </p:nvPicPr>
        <p:blipFill>
          <a:blip r:embed="rId2"/>
          <a:stretch>
            <a:fillRect/>
          </a:stretch>
        </p:blipFill>
        <p:spPr>
          <a:xfrm>
            <a:off x="295642" y="2242918"/>
            <a:ext cx="8250048" cy="2943618"/>
          </a:xfrm>
          <a:prstGeom prst="rect">
            <a:avLst/>
          </a:prstGeom>
        </p:spPr>
      </p:pic>
    </p:spTree>
    <p:extLst>
      <p:ext uri="{BB962C8B-B14F-4D97-AF65-F5344CB8AC3E}">
        <p14:creationId xmlns:p14="http://schemas.microsoft.com/office/powerpoint/2010/main" val="3692626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5_Block Title">
    <p:spTree>
      <p:nvGrpSpPr>
        <p:cNvPr id="1" name=""/>
        <p:cNvGrpSpPr/>
        <p:nvPr/>
      </p:nvGrpSpPr>
      <p:grpSpPr>
        <a:xfrm>
          <a:off x="0" y="0"/>
          <a:ext cx="0" cy="0"/>
          <a:chOff x="0" y="0"/>
          <a:chExt cx="0" cy="0"/>
        </a:xfrm>
      </p:grpSpPr>
      <p:sp>
        <p:nvSpPr>
          <p:cNvPr id="3" name="Rectangle 2"/>
          <p:cNvSpPr/>
          <p:nvPr/>
        </p:nvSpPr>
        <p:spPr>
          <a:xfrm>
            <a:off x="0" y="0"/>
            <a:ext cx="9144000" cy="1600200"/>
          </a:xfrm>
          <a:prstGeom prst="rect">
            <a:avLst/>
          </a:prstGeom>
          <a:solidFill>
            <a:srgbClr val="009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4" name="Rectangle 3"/>
          <p:cNvSpPr/>
          <p:nvPr/>
        </p:nvSpPr>
        <p:spPr>
          <a:xfrm>
            <a:off x="0" y="0"/>
            <a:ext cx="9144000" cy="5988050"/>
          </a:xfrm>
          <a:prstGeom prst="rect">
            <a:avLst/>
          </a:prstGeom>
          <a:solidFill>
            <a:srgbClr val="2C56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13" name="Title 1"/>
          <p:cNvSpPr>
            <a:spLocks noGrp="1"/>
          </p:cNvSpPr>
          <p:nvPr>
            <p:ph type="title"/>
          </p:nvPr>
        </p:nvSpPr>
        <p:spPr>
          <a:xfrm>
            <a:off x="605901" y="2051100"/>
            <a:ext cx="7932198" cy="1143000"/>
          </a:xfrm>
        </p:spPr>
        <p:txBody>
          <a:bodyPr/>
          <a:lstStyle>
            <a:lvl1pPr algn="ctr">
              <a:defRPr b="0">
                <a:solidFill>
                  <a:schemeClr val="bg1"/>
                </a:solidFill>
              </a:defRPr>
            </a:lvl1pPr>
          </a:lstStyle>
          <a:p>
            <a:r>
              <a:rPr lang="en-US" dirty="0"/>
              <a:t>Click to edit Master title style</a:t>
            </a:r>
          </a:p>
        </p:txBody>
      </p:sp>
      <p:sp>
        <p:nvSpPr>
          <p:cNvPr id="5" name="Date Placeholder 3"/>
          <p:cNvSpPr>
            <a:spLocks noGrp="1"/>
          </p:cNvSpPr>
          <p:nvPr>
            <p:ph type="dt" sz="half" idx="10"/>
          </p:nvPr>
        </p:nvSpPr>
        <p:spPr/>
        <p:txBody>
          <a:bodyPr/>
          <a:lstStyle>
            <a:lvl1pPr>
              <a:defRPr smtClean="0"/>
            </a:lvl1pPr>
          </a:lstStyle>
          <a:p>
            <a:fld id="{68BCDD04-0F13-4B53-A0C2-DE7846FD3DA4}" type="datetime1">
              <a:rPr lang="en-US" smtClean="0"/>
              <a:t>10/11/2022</a:t>
            </a:fld>
            <a:endParaRPr lang="en-US" dirty="0"/>
          </a:p>
        </p:txBody>
      </p:sp>
    </p:spTree>
    <p:extLst>
      <p:ext uri="{BB962C8B-B14F-4D97-AF65-F5344CB8AC3E}">
        <p14:creationId xmlns:p14="http://schemas.microsoft.com/office/powerpoint/2010/main" val="1077225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6_Solid Background">
    <p:spTree>
      <p:nvGrpSpPr>
        <p:cNvPr id="1" name=""/>
        <p:cNvGrpSpPr/>
        <p:nvPr/>
      </p:nvGrpSpPr>
      <p:grpSpPr>
        <a:xfrm>
          <a:off x="0" y="0"/>
          <a:ext cx="0" cy="0"/>
          <a:chOff x="0" y="0"/>
          <a:chExt cx="0" cy="0"/>
        </a:xfrm>
      </p:grpSpPr>
      <p:sp>
        <p:nvSpPr>
          <p:cNvPr id="2" name="Rectangle 1"/>
          <p:cNvSpPr/>
          <p:nvPr/>
        </p:nvSpPr>
        <p:spPr>
          <a:xfrm>
            <a:off x="0" y="0"/>
            <a:ext cx="9144000" cy="1600200"/>
          </a:xfrm>
          <a:prstGeom prst="rect">
            <a:avLst/>
          </a:prstGeom>
          <a:solidFill>
            <a:srgbClr val="009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3" name="Rectangle 2"/>
          <p:cNvSpPr/>
          <p:nvPr/>
        </p:nvSpPr>
        <p:spPr>
          <a:xfrm>
            <a:off x="0" y="0"/>
            <a:ext cx="9144000" cy="5988050"/>
          </a:xfrm>
          <a:prstGeom prst="rect">
            <a:avLst/>
          </a:prstGeom>
          <a:solidFill>
            <a:srgbClr val="2C56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4" name="Date Placeholder 3"/>
          <p:cNvSpPr>
            <a:spLocks noGrp="1"/>
          </p:cNvSpPr>
          <p:nvPr>
            <p:ph type="dt" sz="half" idx="10"/>
          </p:nvPr>
        </p:nvSpPr>
        <p:spPr/>
        <p:txBody>
          <a:bodyPr/>
          <a:lstStyle>
            <a:lvl1pPr>
              <a:defRPr smtClean="0"/>
            </a:lvl1pPr>
          </a:lstStyle>
          <a:p>
            <a:fld id="{E206AFB5-30FA-4C1B-B85F-C4FB3594DEB5}" type="datetime1">
              <a:rPr lang="en-US" smtClean="0"/>
              <a:t>10/11/2022</a:t>
            </a:fld>
            <a:endParaRPr lang="en-US" dirty="0"/>
          </a:p>
        </p:txBody>
      </p:sp>
    </p:spTree>
    <p:extLst>
      <p:ext uri="{BB962C8B-B14F-4D97-AF65-F5344CB8AC3E}">
        <p14:creationId xmlns:p14="http://schemas.microsoft.com/office/powerpoint/2010/main" val="2788477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ectangle 4"/>
          <p:cNvSpPr/>
          <p:nvPr/>
        </p:nvSpPr>
        <p:spPr>
          <a:xfrm>
            <a:off x="0" y="0"/>
            <a:ext cx="9144000" cy="1600200"/>
          </a:xfrm>
          <a:prstGeom prst="rect">
            <a:avLst/>
          </a:prstGeom>
          <a:solidFill>
            <a:srgbClr val="2C56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cxnSp>
        <p:nvCxnSpPr>
          <p:cNvPr id="6" name="Straight Connector 5"/>
          <p:cNvCxnSpPr/>
          <p:nvPr/>
        </p:nvCxnSpPr>
        <p:spPr>
          <a:xfrm>
            <a:off x="4570329" y="2156745"/>
            <a:ext cx="0" cy="3395662"/>
          </a:xfrm>
          <a:prstGeom prst="line">
            <a:avLst/>
          </a:prstGeom>
          <a:ln>
            <a:solidFill>
              <a:srgbClr val="A1A1A4"/>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lvl1pPr algn="l">
              <a:defRPr sz="3300" b="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8203" y="1769478"/>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1576" y="1769478"/>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fld id="{D6B6FEC1-DACC-49EE-B810-5FE76128FB62}" type="datetime1">
              <a:rPr lang="en-US" smtClean="0"/>
              <a:t>10/11/2022</a:t>
            </a:fld>
            <a:endParaRPr lang="en-US" dirty="0"/>
          </a:p>
        </p:txBody>
      </p:sp>
    </p:spTree>
    <p:extLst>
      <p:ext uri="{BB962C8B-B14F-4D97-AF65-F5344CB8AC3E}">
        <p14:creationId xmlns:p14="http://schemas.microsoft.com/office/powerpoint/2010/main" val="1445004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5" name="Rectangle 4"/>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 name="Title 1"/>
          <p:cNvSpPr>
            <a:spLocks noGrp="1"/>
          </p:cNvSpPr>
          <p:nvPr>
            <p:ph type="title"/>
          </p:nvPr>
        </p:nvSpPr>
        <p:spPr>
          <a:xfrm>
            <a:off x="629841" y="457200"/>
            <a:ext cx="2949178" cy="1600200"/>
          </a:xfrm>
        </p:spPr>
        <p:txBody>
          <a:bodyPr anchor="b"/>
          <a:lstStyle>
            <a:lvl1pPr>
              <a:defRPr sz="1800">
                <a:solidFill>
                  <a:schemeClr val="tx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fld id="{2F5FB66B-2EA5-4E9E-9A68-FC56DD22E9B0}" type="datetime1">
              <a:rPr lang="en-US" smtClean="0"/>
              <a:t>10/11/2022</a:t>
            </a:fld>
            <a:endParaRPr lang="en-US" dirty="0"/>
          </a:p>
        </p:txBody>
      </p:sp>
    </p:spTree>
    <p:extLst>
      <p:ext uri="{BB962C8B-B14F-4D97-AF65-F5344CB8AC3E}">
        <p14:creationId xmlns:p14="http://schemas.microsoft.com/office/powerpoint/2010/main" val="7290942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5" name="Rectangle 4"/>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2" name="Title 1"/>
          <p:cNvSpPr>
            <a:spLocks noGrp="1"/>
          </p:cNvSpPr>
          <p:nvPr>
            <p:ph type="title"/>
          </p:nvPr>
        </p:nvSpPr>
        <p:spPr>
          <a:xfrm>
            <a:off x="629841" y="457200"/>
            <a:ext cx="2949178" cy="1600200"/>
          </a:xfrm>
        </p:spPr>
        <p:txBody>
          <a:bodyPr anchor="b"/>
          <a:lstStyle>
            <a:lvl1pPr>
              <a:defRPr sz="180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fld id="{CC77DC18-70A0-44C9-9CC7-F7BA2D881177}" type="datetime1">
              <a:rPr lang="en-US" smtClean="0"/>
              <a:t>10/11/2022</a:t>
            </a:fld>
            <a:endParaRPr lang="en-US" dirty="0"/>
          </a:p>
        </p:txBody>
      </p:sp>
    </p:spTree>
    <p:extLst>
      <p:ext uri="{BB962C8B-B14F-4D97-AF65-F5344CB8AC3E}">
        <p14:creationId xmlns:p14="http://schemas.microsoft.com/office/powerpoint/2010/main" val="2787871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0_Blank">
    <p:spTree>
      <p:nvGrpSpPr>
        <p:cNvPr id="1" name=""/>
        <p:cNvGrpSpPr/>
        <p:nvPr/>
      </p:nvGrpSpPr>
      <p:grpSpPr>
        <a:xfrm>
          <a:off x="0" y="0"/>
          <a:ext cx="0" cy="0"/>
          <a:chOff x="0" y="0"/>
          <a:chExt cx="0" cy="0"/>
        </a:xfrm>
      </p:grpSpPr>
      <p:sp>
        <p:nvSpPr>
          <p:cNvPr id="3" name="Rectangle 2"/>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4" name="Date Placeholder 3"/>
          <p:cNvSpPr>
            <a:spLocks noGrp="1"/>
          </p:cNvSpPr>
          <p:nvPr>
            <p:ph type="dt" sz="half" idx="10"/>
          </p:nvPr>
        </p:nvSpPr>
        <p:spPr/>
        <p:txBody>
          <a:bodyPr/>
          <a:lstStyle>
            <a:lvl1pPr>
              <a:defRPr smtClean="0"/>
            </a:lvl1pPr>
          </a:lstStyle>
          <a:p>
            <a:fld id="{5CF614F3-D82B-4B67-B327-8CC2E5A8D9CE}" type="datetime1">
              <a:rPr lang="en-US" smtClean="0"/>
              <a:t>10/11/2022</a:t>
            </a:fld>
            <a:endParaRPr lang="en-US" dirty="0"/>
          </a:p>
        </p:txBody>
      </p:sp>
    </p:spTree>
    <p:extLst>
      <p:ext uri="{BB962C8B-B14F-4D97-AF65-F5344CB8AC3E}">
        <p14:creationId xmlns:p14="http://schemas.microsoft.com/office/powerpoint/2010/main" val="8472958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62496D3-46BD-4297-A1FA-530C2D446F69}" type="datetimeFigureOut">
              <a:rPr lang="en-US" smtClean="0"/>
              <a:pPr/>
              <a:t>10/11/2022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79349-6E71-445D-B47C-9B77D2FF03D0}" type="slidenum">
              <a:rPr lang="en-US" smtClean="0"/>
              <a:pPr/>
              <a:t>‹#›</a:t>
            </a:fld>
            <a:endParaRPr lang="en-US"/>
          </a:p>
        </p:txBody>
      </p:sp>
    </p:spTree>
    <p:extLst>
      <p:ext uri="{BB962C8B-B14F-4D97-AF65-F5344CB8AC3E}">
        <p14:creationId xmlns:p14="http://schemas.microsoft.com/office/powerpoint/2010/main" val="3888741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Cover 1">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72059"/>
            <a:ext cx="7772400" cy="2387600"/>
          </a:xfrm>
        </p:spPr>
        <p:txBody>
          <a:bodyPr anchor="b">
            <a:normAutofit/>
          </a:bodyPr>
          <a:lstStyle>
            <a:lvl1pPr algn="ctr">
              <a:defRPr sz="2800" b="1">
                <a:solidFill>
                  <a:srgbClr val="143963"/>
                </a:solidFill>
              </a:defRPr>
            </a:lvl1pPr>
          </a:lstStyle>
          <a:p>
            <a:r>
              <a:rPr lang="en-US" dirty="0"/>
              <a:t>CLICK TO EDIT MASTER TITLE SLIDE</a:t>
            </a:r>
          </a:p>
        </p:txBody>
      </p:sp>
      <p:sp>
        <p:nvSpPr>
          <p:cNvPr id="3" name="Subtitle 2"/>
          <p:cNvSpPr>
            <a:spLocks noGrp="1"/>
          </p:cNvSpPr>
          <p:nvPr>
            <p:ph type="subTitle" idx="1"/>
          </p:nvPr>
        </p:nvSpPr>
        <p:spPr>
          <a:xfrm>
            <a:off x="1143000" y="3540552"/>
            <a:ext cx="6858000" cy="1655763"/>
          </a:xfrm>
        </p:spPr>
        <p:txBody>
          <a:bodyPr>
            <a:normAutofit/>
          </a:bodyPr>
          <a:lstStyle>
            <a:lvl1pPr marL="0" indent="0" algn="ctr">
              <a:buNone/>
              <a:defRPr sz="2200">
                <a:solidFill>
                  <a:srgbClr val="1439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8BD49643-F791-0349-B361-30C17D978BA5}"/>
              </a:ext>
            </a:extLst>
          </p:cNvPr>
          <p:cNvPicPr>
            <a:picLocks noChangeAspect="1"/>
          </p:cNvPicPr>
          <p:nvPr userDrawn="1"/>
        </p:nvPicPr>
        <p:blipFill>
          <a:blip r:embed="rId2"/>
          <a:stretch>
            <a:fillRect/>
          </a:stretch>
        </p:blipFill>
        <p:spPr>
          <a:xfrm>
            <a:off x="7936232" y="6192079"/>
            <a:ext cx="923409" cy="350663"/>
          </a:xfrm>
          <a:prstGeom prst="rect">
            <a:avLst/>
          </a:prstGeom>
        </p:spPr>
      </p:pic>
      <p:pic>
        <p:nvPicPr>
          <p:cNvPr id="9" name="Picture 8">
            <a:extLst>
              <a:ext uri="{FF2B5EF4-FFF2-40B4-BE49-F238E27FC236}">
                <a16:creationId xmlns:a16="http://schemas.microsoft.com/office/drawing/2014/main" id="{753F02D3-51F4-044F-AC20-6EBB278B5B79}"/>
              </a:ext>
            </a:extLst>
          </p:cNvPr>
          <p:cNvPicPr>
            <a:picLocks noChangeAspect="1"/>
          </p:cNvPicPr>
          <p:nvPr userDrawn="1"/>
        </p:nvPicPr>
        <p:blipFill>
          <a:blip r:embed="rId3"/>
          <a:stretch>
            <a:fillRect/>
          </a:stretch>
        </p:blipFill>
        <p:spPr>
          <a:xfrm>
            <a:off x="8056689" y="6058739"/>
            <a:ext cx="926012" cy="617341"/>
          </a:xfrm>
          <a:prstGeom prst="rect">
            <a:avLst/>
          </a:prstGeom>
        </p:spPr>
      </p:pic>
      <p:grpSp>
        <p:nvGrpSpPr>
          <p:cNvPr id="15" name="Group 14">
            <a:extLst>
              <a:ext uri="{FF2B5EF4-FFF2-40B4-BE49-F238E27FC236}">
                <a16:creationId xmlns:a16="http://schemas.microsoft.com/office/drawing/2014/main" id="{45134CB2-1C55-E54A-B515-E089D0419AC8}"/>
              </a:ext>
            </a:extLst>
          </p:cNvPr>
          <p:cNvGrpSpPr/>
          <p:nvPr userDrawn="1"/>
        </p:nvGrpSpPr>
        <p:grpSpPr>
          <a:xfrm>
            <a:off x="7075831" y="181920"/>
            <a:ext cx="1906870" cy="1655763"/>
            <a:chOff x="7038125" y="172786"/>
            <a:chExt cx="1895358" cy="1283854"/>
          </a:xfrm>
        </p:grpSpPr>
        <p:sp>
          <p:nvSpPr>
            <p:cNvPr id="16" name="Parallelogram 15">
              <a:extLst>
                <a:ext uri="{FF2B5EF4-FFF2-40B4-BE49-F238E27FC236}">
                  <a16:creationId xmlns:a16="http://schemas.microsoft.com/office/drawing/2014/main" id="{262D7F2B-E68E-4C47-A874-2D7BAF38741D}"/>
                </a:ext>
              </a:extLst>
            </p:cNvPr>
            <p:cNvSpPr/>
            <p:nvPr userDrawn="1"/>
          </p:nvSpPr>
          <p:spPr>
            <a:xfrm>
              <a:off x="7038125" y="839298"/>
              <a:ext cx="999988" cy="617342"/>
            </a:xfrm>
            <a:prstGeom prst="parallelogram">
              <a:avLst>
                <a:gd name="adj" fmla="val 57487"/>
              </a:avLst>
            </a:prstGeom>
            <a:solidFill>
              <a:srgbClr val="63B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17" name="Parallelogram 16">
              <a:extLst>
                <a:ext uri="{FF2B5EF4-FFF2-40B4-BE49-F238E27FC236}">
                  <a16:creationId xmlns:a16="http://schemas.microsoft.com/office/drawing/2014/main" id="{46ED7DBB-09B2-3649-A696-9FC5C696C9AF}"/>
                </a:ext>
              </a:extLst>
            </p:cNvPr>
            <p:cNvSpPr/>
            <p:nvPr userDrawn="1"/>
          </p:nvSpPr>
          <p:spPr>
            <a:xfrm>
              <a:off x="7933495" y="507960"/>
              <a:ext cx="999988" cy="617342"/>
            </a:xfrm>
            <a:prstGeom prst="parallelogram">
              <a:avLst>
                <a:gd name="adj" fmla="val 57487"/>
              </a:avLst>
            </a:prstGeom>
            <a:solidFill>
              <a:srgbClr val="EA8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18" name="Parallelogram 17">
              <a:extLst>
                <a:ext uri="{FF2B5EF4-FFF2-40B4-BE49-F238E27FC236}">
                  <a16:creationId xmlns:a16="http://schemas.microsoft.com/office/drawing/2014/main" id="{6B9D61B8-7628-5F49-8A76-37AC44D05ABB}"/>
                </a:ext>
              </a:extLst>
            </p:cNvPr>
            <p:cNvSpPr/>
            <p:nvPr userDrawn="1"/>
          </p:nvSpPr>
          <p:spPr>
            <a:xfrm>
              <a:off x="7414982" y="172786"/>
              <a:ext cx="999988" cy="617342"/>
            </a:xfrm>
            <a:prstGeom prst="parallelogram">
              <a:avLst>
                <a:gd name="adj" fmla="val 574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grpSp>
    </p:spTree>
    <p:extLst>
      <p:ext uri="{BB962C8B-B14F-4D97-AF65-F5344CB8AC3E}">
        <p14:creationId xmlns:p14="http://schemas.microsoft.com/office/powerpoint/2010/main" val="329512001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Ba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400" b="0"/>
            </a:lvl1pPr>
          </a:lstStyle>
          <a:p>
            <a:r>
              <a:rPr lang="en-US"/>
              <a:t>Click to edit Master title style</a:t>
            </a:r>
            <a:endParaRPr lang="en-US" dirty="0"/>
          </a:p>
        </p:txBody>
      </p:sp>
      <p:sp>
        <p:nvSpPr>
          <p:cNvPr id="8" name="Content Placeholder 2"/>
          <p:cNvSpPr>
            <a:spLocks noGrp="1"/>
          </p:cNvSpPr>
          <p:nvPr>
            <p:ph idx="1"/>
          </p:nvPr>
        </p:nvSpPr>
        <p:spPr>
          <a:xfrm>
            <a:off x="457200" y="1768642"/>
            <a:ext cx="8229600" cy="4321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fld id="{7A97D999-1E5B-490F-89CF-90744D8FECE3}" type="datetime1">
              <a:rPr lang="en-US"/>
              <a:pPr>
                <a:defRPr/>
              </a:pPr>
              <a:t>10/11/2022</a:t>
            </a:fld>
            <a:endParaRPr lang="en-US"/>
          </a:p>
        </p:txBody>
      </p:sp>
    </p:spTree>
    <p:extLst>
      <p:ext uri="{BB962C8B-B14F-4D97-AF65-F5344CB8AC3E}">
        <p14:creationId xmlns:p14="http://schemas.microsoft.com/office/powerpoint/2010/main" val="1855852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5E0AE4-7438-5A4A-8437-B1F915DA25F6}"/>
              </a:ext>
            </a:extLst>
          </p:cNvPr>
          <p:cNvSpPr>
            <a:spLocks noGrp="1"/>
          </p:cNvSpPr>
          <p:nvPr>
            <p:ph type="ctrTitle" hasCustomPrompt="1"/>
          </p:nvPr>
        </p:nvSpPr>
        <p:spPr>
          <a:xfrm>
            <a:off x="2044367" y="1797957"/>
            <a:ext cx="6797629" cy="1655763"/>
          </a:xfrm>
        </p:spPr>
        <p:txBody>
          <a:bodyPr anchor="b">
            <a:normAutofit/>
          </a:bodyPr>
          <a:lstStyle>
            <a:lvl1pPr algn="l">
              <a:defRPr sz="2400" b="1">
                <a:solidFill>
                  <a:srgbClr val="143963"/>
                </a:solidFill>
              </a:defRPr>
            </a:lvl1pPr>
          </a:lstStyle>
          <a:p>
            <a:r>
              <a:rPr lang="en-US" dirty="0"/>
              <a:t>CLICK TO EDIT MASTER TITLE SLIDE</a:t>
            </a:r>
          </a:p>
        </p:txBody>
      </p:sp>
      <p:sp>
        <p:nvSpPr>
          <p:cNvPr id="7" name="Subtitle 2">
            <a:extLst>
              <a:ext uri="{FF2B5EF4-FFF2-40B4-BE49-F238E27FC236}">
                <a16:creationId xmlns:a16="http://schemas.microsoft.com/office/drawing/2014/main" id="{5E31A5E8-9224-854D-99EE-219BEAD6F987}"/>
              </a:ext>
            </a:extLst>
          </p:cNvPr>
          <p:cNvSpPr>
            <a:spLocks noGrp="1"/>
          </p:cNvSpPr>
          <p:nvPr>
            <p:ph type="subTitle" idx="1"/>
          </p:nvPr>
        </p:nvSpPr>
        <p:spPr>
          <a:xfrm>
            <a:off x="2049715" y="3442532"/>
            <a:ext cx="5691614" cy="1655763"/>
          </a:xfrm>
        </p:spPr>
        <p:txBody>
          <a:bodyPr>
            <a:normAutofit/>
          </a:bodyPr>
          <a:lstStyle>
            <a:lvl1pPr marL="0" indent="0" algn="l">
              <a:buNone/>
              <a:defRPr sz="2200">
                <a:solidFill>
                  <a:srgbClr val="14396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a:extLst>
              <a:ext uri="{FF2B5EF4-FFF2-40B4-BE49-F238E27FC236}">
                <a16:creationId xmlns:a16="http://schemas.microsoft.com/office/drawing/2014/main" id="{5B1C942C-E5B5-3949-9751-1F4998D6FEC3}"/>
              </a:ext>
            </a:extLst>
          </p:cNvPr>
          <p:cNvPicPr>
            <a:picLocks noChangeAspect="1"/>
          </p:cNvPicPr>
          <p:nvPr userDrawn="1"/>
        </p:nvPicPr>
        <p:blipFill>
          <a:blip r:embed="rId2"/>
          <a:stretch>
            <a:fillRect/>
          </a:stretch>
        </p:blipFill>
        <p:spPr>
          <a:xfrm>
            <a:off x="8056689" y="6058739"/>
            <a:ext cx="926012" cy="617341"/>
          </a:xfrm>
          <a:prstGeom prst="rect">
            <a:avLst/>
          </a:prstGeom>
        </p:spPr>
      </p:pic>
      <p:grpSp>
        <p:nvGrpSpPr>
          <p:cNvPr id="18" name="Group 17">
            <a:extLst>
              <a:ext uri="{FF2B5EF4-FFF2-40B4-BE49-F238E27FC236}">
                <a16:creationId xmlns:a16="http://schemas.microsoft.com/office/drawing/2014/main" id="{31DE26F1-F157-9744-87A2-3BB7204D3173}"/>
              </a:ext>
            </a:extLst>
          </p:cNvPr>
          <p:cNvGrpSpPr/>
          <p:nvPr userDrawn="1"/>
        </p:nvGrpSpPr>
        <p:grpSpPr>
          <a:xfrm>
            <a:off x="137494" y="2310728"/>
            <a:ext cx="1911892" cy="1655763"/>
            <a:chOff x="7038125" y="172786"/>
            <a:chExt cx="1900350" cy="1283854"/>
          </a:xfrm>
        </p:grpSpPr>
        <p:sp>
          <p:nvSpPr>
            <p:cNvPr id="19" name="Parallelogram 18">
              <a:extLst>
                <a:ext uri="{FF2B5EF4-FFF2-40B4-BE49-F238E27FC236}">
                  <a16:creationId xmlns:a16="http://schemas.microsoft.com/office/drawing/2014/main" id="{76829095-0FB2-754C-88B6-70D94683D60C}"/>
                </a:ext>
              </a:extLst>
            </p:cNvPr>
            <p:cNvSpPr/>
            <p:nvPr userDrawn="1"/>
          </p:nvSpPr>
          <p:spPr>
            <a:xfrm>
              <a:off x="7038125" y="839298"/>
              <a:ext cx="999988" cy="617342"/>
            </a:xfrm>
            <a:prstGeom prst="parallelogram">
              <a:avLst>
                <a:gd name="adj" fmla="val 57487"/>
              </a:avLst>
            </a:prstGeom>
            <a:solidFill>
              <a:srgbClr val="63B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20" name="Parallelogram 19">
              <a:extLst>
                <a:ext uri="{FF2B5EF4-FFF2-40B4-BE49-F238E27FC236}">
                  <a16:creationId xmlns:a16="http://schemas.microsoft.com/office/drawing/2014/main" id="{D4AC146F-512C-B344-9747-FEC0F6507CEA}"/>
                </a:ext>
              </a:extLst>
            </p:cNvPr>
            <p:cNvSpPr/>
            <p:nvPr userDrawn="1"/>
          </p:nvSpPr>
          <p:spPr>
            <a:xfrm>
              <a:off x="7938487" y="507960"/>
              <a:ext cx="999988" cy="617342"/>
            </a:xfrm>
            <a:prstGeom prst="parallelogram">
              <a:avLst>
                <a:gd name="adj" fmla="val 57487"/>
              </a:avLst>
            </a:prstGeom>
            <a:solidFill>
              <a:srgbClr val="EA8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21" name="Parallelogram 20">
              <a:extLst>
                <a:ext uri="{FF2B5EF4-FFF2-40B4-BE49-F238E27FC236}">
                  <a16:creationId xmlns:a16="http://schemas.microsoft.com/office/drawing/2014/main" id="{9A4A4C2B-40EC-2141-876D-857A7099828E}"/>
                </a:ext>
              </a:extLst>
            </p:cNvPr>
            <p:cNvSpPr/>
            <p:nvPr userDrawn="1"/>
          </p:nvSpPr>
          <p:spPr>
            <a:xfrm>
              <a:off x="7414982" y="172786"/>
              <a:ext cx="999988" cy="617342"/>
            </a:xfrm>
            <a:prstGeom prst="parallelogram">
              <a:avLst>
                <a:gd name="adj" fmla="val 5748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grpSp>
    </p:spTree>
    <p:extLst>
      <p:ext uri="{BB962C8B-B14F-4D97-AF65-F5344CB8AC3E}">
        <p14:creationId xmlns:p14="http://schemas.microsoft.com/office/powerpoint/2010/main" val="17635317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5E0AE4-7438-5A4A-8437-B1F915DA25F6}"/>
              </a:ext>
            </a:extLst>
          </p:cNvPr>
          <p:cNvSpPr>
            <a:spLocks noGrp="1"/>
          </p:cNvSpPr>
          <p:nvPr>
            <p:ph type="ctrTitle" hasCustomPrompt="1"/>
          </p:nvPr>
        </p:nvSpPr>
        <p:spPr>
          <a:xfrm>
            <a:off x="2038428" y="1797957"/>
            <a:ext cx="6797629" cy="1655763"/>
          </a:xfrm>
        </p:spPr>
        <p:txBody>
          <a:bodyPr anchor="b">
            <a:normAutofit/>
          </a:bodyPr>
          <a:lstStyle>
            <a:lvl1pPr algn="l">
              <a:defRPr sz="2400" b="1">
                <a:solidFill>
                  <a:schemeClr val="bg1"/>
                </a:solidFill>
              </a:defRPr>
            </a:lvl1pPr>
          </a:lstStyle>
          <a:p>
            <a:r>
              <a:rPr lang="en-US" dirty="0"/>
              <a:t>CLICK TO EDIT MASTER TITLE SLIDE</a:t>
            </a:r>
          </a:p>
        </p:txBody>
      </p:sp>
      <p:sp>
        <p:nvSpPr>
          <p:cNvPr id="7" name="Subtitle 2">
            <a:extLst>
              <a:ext uri="{FF2B5EF4-FFF2-40B4-BE49-F238E27FC236}">
                <a16:creationId xmlns:a16="http://schemas.microsoft.com/office/drawing/2014/main" id="{5E31A5E8-9224-854D-99EE-219BEAD6F987}"/>
              </a:ext>
            </a:extLst>
          </p:cNvPr>
          <p:cNvSpPr>
            <a:spLocks noGrp="1"/>
          </p:cNvSpPr>
          <p:nvPr>
            <p:ph type="subTitle" idx="1"/>
          </p:nvPr>
        </p:nvSpPr>
        <p:spPr>
          <a:xfrm>
            <a:off x="2043776" y="3450449"/>
            <a:ext cx="5691614" cy="1655763"/>
          </a:xfrm>
        </p:spPr>
        <p:txBody>
          <a:bodyPr>
            <a:normAutofit/>
          </a:bodyPr>
          <a:lstStyle>
            <a:lvl1pPr marL="0" indent="0" algn="l">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a:extLst>
              <a:ext uri="{FF2B5EF4-FFF2-40B4-BE49-F238E27FC236}">
                <a16:creationId xmlns:a16="http://schemas.microsoft.com/office/drawing/2014/main" id="{06FE41D7-BD64-EF44-81F1-2638576D6816}"/>
              </a:ext>
            </a:extLst>
          </p:cNvPr>
          <p:cNvPicPr>
            <a:picLocks noChangeAspect="1"/>
          </p:cNvPicPr>
          <p:nvPr userDrawn="1"/>
        </p:nvPicPr>
        <p:blipFill>
          <a:blip r:embed="rId2"/>
          <a:stretch>
            <a:fillRect/>
          </a:stretch>
        </p:blipFill>
        <p:spPr>
          <a:xfrm>
            <a:off x="8070153" y="6071440"/>
            <a:ext cx="909945" cy="590411"/>
          </a:xfrm>
          <a:prstGeom prst="rect">
            <a:avLst/>
          </a:prstGeom>
        </p:spPr>
      </p:pic>
      <p:grpSp>
        <p:nvGrpSpPr>
          <p:cNvPr id="9" name="Group 8">
            <a:extLst>
              <a:ext uri="{FF2B5EF4-FFF2-40B4-BE49-F238E27FC236}">
                <a16:creationId xmlns:a16="http://schemas.microsoft.com/office/drawing/2014/main" id="{44F62C1E-CDBA-974A-B48C-0836285F737F}"/>
              </a:ext>
            </a:extLst>
          </p:cNvPr>
          <p:cNvGrpSpPr/>
          <p:nvPr userDrawn="1"/>
        </p:nvGrpSpPr>
        <p:grpSpPr>
          <a:xfrm>
            <a:off x="195911" y="2254685"/>
            <a:ext cx="1832708" cy="1655763"/>
            <a:chOff x="6970093" y="0"/>
            <a:chExt cx="1894740" cy="1283854"/>
          </a:xfrm>
        </p:grpSpPr>
        <p:sp>
          <p:nvSpPr>
            <p:cNvPr id="10" name="Parallelogram 9">
              <a:extLst>
                <a:ext uri="{FF2B5EF4-FFF2-40B4-BE49-F238E27FC236}">
                  <a16:creationId xmlns:a16="http://schemas.microsoft.com/office/drawing/2014/main" id="{33100E31-BFF5-D042-8EF5-0635B65A7AD4}"/>
                </a:ext>
              </a:extLst>
            </p:cNvPr>
            <p:cNvSpPr/>
            <p:nvPr userDrawn="1"/>
          </p:nvSpPr>
          <p:spPr>
            <a:xfrm>
              <a:off x="6970093" y="666512"/>
              <a:ext cx="999988" cy="617342"/>
            </a:xfrm>
            <a:prstGeom prst="parallelogram">
              <a:avLst>
                <a:gd name="adj" fmla="val 57487"/>
              </a:avLst>
            </a:prstGeom>
            <a:solidFill>
              <a:srgbClr val="63B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11" name="Parallelogram 10">
              <a:extLst>
                <a:ext uri="{FF2B5EF4-FFF2-40B4-BE49-F238E27FC236}">
                  <a16:creationId xmlns:a16="http://schemas.microsoft.com/office/drawing/2014/main" id="{CE345A86-BCB3-304D-9D27-AA5770AC9D08}"/>
                </a:ext>
              </a:extLst>
            </p:cNvPr>
            <p:cNvSpPr/>
            <p:nvPr userDrawn="1"/>
          </p:nvSpPr>
          <p:spPr>
            <a:xfrm>
              <a:off x="7864845" y="335174"/>
              <a:ext cx="999988" cy="617342"/>
            </a:xfrm>
            <a:prstGeom prst="parallelogram">
              <a:avLst>
                <a:gd name="adj" fmla="val 57487"/>
              </a:avLst>
            </a:prstGeom>
            <a:solidFill>
              <a:srgbClr val="EA8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16" name="Parallelogram 15">
              <a:extLst>
                <a:ext uri="{FF2B5EF4-FFF2-40B4-BE49-F238E27FC236}">
                  <a16:creationId xmlns:a16="http://schemas.microsoft.com/office/drawing/2014/main" id="{1969ECE5-EFA7-3B41-82F0-162D9111A027}"/>
                </a:ext>
              </a:extLst>
            </p:cNvPr>
            <p:cNvSpPr/>
            <p:nvPr userDrawn="1"/>
          </p:nvSpPr>
          <p:spPr>
            <a:xfrm>
              <a:off x="7352782" y="0"/>
              <a:ext cx="999988" cy="617342"/>
            </a:xfrm>
            <a:prstGeom prst="parallelogram">
              <a:avLst>
                <a:gd name="adj" fmla="val 574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grpSp>
    </p:spTree>
    <p:extLst>
      <p:ext uri="{BB962C8B-B14F-4D97-AF65-F5344CB8AC3E}">
        <p14:creationId xmlns:p14="http://schemas.microsoft.com/office/powerpoint/2010/main" val="41972342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172059"/>
            <a:ext cx="7772400" cy="2387600"/>
          </a:xfrm>
        </p:spPr>
        <p:txBody>
          <a:bodyPr anchor="b">
            <a:normAutofit/>
          </a:bodyPr>
          <a:lstStyle>
            <a:lvl1pPr algn="ctr">
              <a:defRPr sz="2400" b="1">
                <a:solidFill>
                  <a:schemeClr val="bg1"/>
                </a:solidFill>
              </a:defRPr>
            </a:lvl1pPr>
          </a:lstStyle>
          <a:p>
            <a:r>
              <a:rPr lang="en-US" dirty="0"/>
              <a:t>CLICK TO EDIT MASTER TITLE SLIDE</a:t>
            </a:r>
          </a:p>
        </p:txBody>
      </p:sp>
      <p:sp>
        <p:nvSpPr>
          <p:cNvPr id="3" name="Subtitle 2"/>
          <p:cNvSpPr>
            <a:spLocks noGrp="1"/>
          </p:cNvSpPr>
          <p:nvPr>
            <p:ph type="subTitle" idx="1"/>
          </p:nvPr>
        </p:nvSpPr>
        <p:spPr>
          <a:xfrm>
            <a:off x="1143000" y="3548469"/>
            <a:ext cx="6858000" cy="1655763"/>
          </a:xfrm>
        </p:spPr>
        <p:txBody>
          <a:bodyPr>
            <a:normAutofit/>
          </a:bodyPr>
          <a:lstStyle>
            <a:lvl1pPr marL="0" indent="0" algn="ctr">
              <a:buNone/>
              <a:defRPr sz="2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 name="Picture 9">
            <a:extLst>
              <a:ext uri="{FF2B5EF4-FFF2-40B4-BE49-F238E27FC236}">
                <a16:creationId xmlns:a16="http://schemas.microsoft.com/office/drawing/2014/main" id="{9C8A543B-9833-DD49-9475-FA221BF46653}"/>
              </a:ext>
            </a:extLst>
          </p:cNvPr>
          <p:cNvPicPr>
            <a:picLocks noChangeAspect="1"/>
          </p:cNvPicPr>
          <p:nvPr userDrawn="1"/>
        </p:nvPicPr>
        <p:blipFill>
          <a:blip r:embed="rId2"/>
          <a:stretch>
            <a:fillRect/>
          </a:stretch>
        </p:blipFill>
        <p:spPr>
          <a:xfrm>
            <a:off x="8070153" y="6071440"/>
            <a:ext cx="909945" cy="590411"/>
          </a:xfrm>
          <a:prstGeom prst="rect">
            <a:avLst/>
          </a:prstGeom>
        </p:spPr>
      </p:pic>
      <p:grpSp>
        <p:nvGrpSpPr>
          <p:cNvPr id="9" name="Group 8">
            <a:extLst>
              <a:ext uri="{FF2B5EF4-FFF2-40B4-BE49-F238E27FC236}">
                <a16:creationId xmlns:a16="http://schemas.microsoft.com/office/drawing/2014/main" id="{28F754F5-FDF7-074D-B6A7-561AFDC6E59A}"/>
              </a:ext>
            </a:extLst>
          </p:cNvPr>
          <p:cNvGrpSpPr/>
          <p:nvPr userDrawn="1"/>
        </p:nvGrpSpPr>
        <p:grpSpPr>
          <a:xfrm>
            <a:off x="7152413" y="248133"/>
            <a:ext cx="1827684" cy="1655763"/>
            <a:chOff x="6970093" y="0"/>
            <a:chExt cx="1889546" cy="1283854"/>
          </a:xfrm>
        </p:grpSpPr>
        <p:sp>
          <p:nvSpPr>
            <p:cNvPr id="11" name="Parallelogram 10">
              <a:extLst>
                <a:ext uri="{FF2B5EF4-FFF2-40B4-BE49-F238E27FC236}">
                  <a16:creationId xmlns:a16="http://schemas.microsoft.com/office/drawing/2014/main" id="{C961C2BA-AB84-7441-BB22-869EAC141329}"/>
                </a:ext>
              </a:extLst>
            </p:cNvPr>
            <p:cNvSpPr/>
            <p:nvPr userDrawn="1"/>
          </p:nvSpPr>
          <p:spPr>
            <a:xfrm>
              <a:off x="6970093" y="666512"/>
              <a:ext cx="999988" cy="617342"/>
            </a:xfrm>
            <a:prstGeom prst="parallelogram">
              <a:avLst>
                <a:gd name="adj" fmla="val 57487"/>
              </a:avLst>
            </a:prstGeom>
            <a:solidFill>
              <a:srgbClr val="63B1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12" name="Parallelogram 11">
              <a:extLst>
                <a:ext uri="{FF2B5EF4-FFF2-40B4-BE49-F238E27FC236}">
                  <a16:creationId xmlns:a16="http://schemas.microsoft.com/office/drawing/2014/main" id="{0ABB086D-5772-4A46-869D-619221E2F59E}"/>
                </a:ext>
              </a:extLst>
            </p:cNvPr>
            <p:cNvSpPr/>
            <p:nvPr userDrawn="1"/>
          </p:nvSpPr>
          <p:spPr>
            <a:xfrm>
              <a:off x="7859651" y="335174"/>
              <a:ext cx="999988" cy="617342"/>
            </a:xfrm>
            <a:prstGeom prst="parallelogram">
              <a:avLst>
                <a:gd name="adj" fmla="val 57487"/>
              </a:avLst>
            </a:prstGeom>
            <a:solidFill>
              <a:srgbClr val="EA8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sp>
          <p:nvSpPr>
            <p:cNvPr id="13" name="Parallelogram 12">
              <a:extLst>
                <a:ext uri="{FF2B5EF4-FFF2-40B4-BE49-F238E27FC236}">
                  <a16:creationId xmlns:a16="http://schemas.microsoft.com/office/drawing/2014/main" id="{AC07D3C2-1FF7-3149-81BC-F0D5B0682222}"/>
                </a:ext>
              </a:extLst>
            </p:cNvPr>
            <p:cNvSpPr/>
            <p:nvPr userDrawn="1"/>
          </p:nvSpPr>
          <p:spPr>
            <a:xfrm>
              <a:off x="7352782" y="0"/>
              <a:ext cx="999988" cy="617342"/>
            </a:xfrm>
            <a:prstGeom prst="parallelogram">
              <a:avLst>
                <a:gd name="adj" fmla="val 5748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dirty="0">
                  <a:latin typeface="Arial" panose="020B0604020202020204" pitchFamily="34" charset="0"/>
                </a:rPr>
                <a:t> </a:t>
              </a:r>
            </a:p>
          </p:txBody>
        </p:sp>
      </p:grpSp>
    </p:spTree>
    <p:extLst>
      <p:ext uri="{BB962C8B-B14F-4D97-AF65-F5344CB8AC3E}">
        <p14:creationId xmlns:p14="http://schemas.microsoft.com/office/powerpoint/2010/main" val="393165868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OC">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7"/>
            <a:ext cx="8390708" cy="396875"/>
          </a:xfrm>
        </p:spPr>
        <p:txBody>
          <a:bodyPr/>
          <a:lstStyle>
            <a:lvl1pPr>
              <a:defRPr sz="2200"/>
            </a:lvl1pPr>
          </a:lstStyle>
          <a:p>
            <a:r>
              <a:rPr lang="en-US"/>
              <a:t>Click to edit Master title style</a:t>
            </a:r>
            <a:endParaRPr lang="en-US" dirty="0"/>
          </a:p>
        </p:txBody>
      </p:sp>
      <p:sp>
        <p:nvSpPr>
          <p:cNvPr id="3" name="Content Placeholder 2"/>
          <p:cNvSpPr>
            <a:spLocks noGrp="1"/>
          </p:cNvSpPr>
          <p:nvPr>
            <p:ph sz="half" idx="1"/>
          </p:nvPr>
        </p:nvSpPr>
        <p:spPr>
          <a:xfrm>
            <a:off x="457200" y="921165"/>
            <a:ext cx="4057650" cy="525103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21165"/>
            <a:ext cx="4057650" cy="5251035"/>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arallelogram 6">
            <a:extLst>
              <a:ext uri="{FF2B5EF4-FFF2-40B4-BE49-F238E27FC236}">
                <a16:creationId xmlns:a16="http://schemas.microsoft.com/office/drawing/2014/main" id="{7AD0D413-3876-7749-9155-AB6B81126519}"/>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8" name="Slide Number Placeholder 5">
            <a:extLst>
              <a:ext uri="{FF2B5EF4-FFF2-40B4-BE49-F238E27FC236}">
                <a16:creationId xmlns:a16="http://schemas.microsoft.com/office/drawing/2014/main" id="{101DB182-75DA-254D-91E2-E202AC7C8E6C}"/>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3D4C80B9-EAAE-B64D-B730-F588CC68C232}"/>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38589725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1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9"/>
            <a:ext cx="7911846" cy="396873"/>
          </a:xfrm>
        </p:spPr>
        <p:txBody>
          <a:bodyPr>
            <a:noAutofit/>
          </a:bodyPr>
          <a:lstStyle>
            <a:lvl1pPr>
              <a:defRPr sz="2200" b="1"/>
            </a:lvl1pPr>
          </a:lstStyle>
          <a:p>
            <a:r>
              <a:rPr lang="en-US"/>
              <a:t>Click to edit Master title style</a:t>
            </a:r>
            <a:endParaRPr lang="en-US" dirty="0"/>
          </a:p>
        </p:txBody>
      </p:sp>
      <p:sp>
        <p:nvSpPr>
          <p:cNvPr id="3" name="Content Placeholder 2"/>
          <p:cNvSpPr>
            <a:spLocks noGrp="1"/>
          </p:cNvSpPr>
          <p:nvPr>
            <p:ph idx="1"/>
          </p:nvPr>
        </p:nvSpPr>
        <p:spPr>
          <a:xfrm>
            <a:off x="457200" y="920751"/>
            <a:ext cx="7911846" cy="5256213"/>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arallelogram 8">
            <a:extLst>
              <a:ext uri="{FF2B5EF4-FFF2-40B4-BE49-F238E27FC236}">
                <a16:creationId xmlns:a16="http://schemas.microsoft.com/office/drawing/2014/main" id="{E558A851-AA2A-BB49-AA19-210EF43F2AC8}"/>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7" name="Slide Number Placeholder 5">
            <a:extLst>
              <a:ext uri="{FF2B5EF4-FFF2-40B4-BE49-F238E27FC236}">
                <a16:creationId xmlns:a16="http://schemas.microsoft.com/office/drawing/2014/main" id="{D1CC72B4-084D-754D-B219-B15EE41B7ABF}"/>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8" name="Picture 7">
            <a:extLst>
              <a:ext uri="{FF2B5EF4-FFF2-40B4-BE49-F238E27FC236}">
                <a16:creationId xmlns:a16="http://schemas.microsoft.com/office/drawing/2014/main" id="{A0C5D0E8-EA31-9244-918B-3DE072EC72C9}"/>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3255873586"/>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itle and 2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7"/>
            <a:ext cx="8390708" cy="396875"/>
          </a:xfrm>
        </p:spPr>
        <p:txBody>
          <a:bodyPr/>
          <a:lstStyle>
            <a:lvl1pPr>
              <a:defRPr sz="2200"/>
            </a:lvl1pPr>
          </a:lstStyle>
          <a:p>
            <a:r>
              <a:rPr lang="en-US"/>
              <a:t>Click to edit Master title style</a:t>
            </a:r>
            <a:endParaRPr lang="en-US" dirty="0"/>
          </a:p>
        </p:txBody>
      </p:sp>
      <p:sp>
        <p:nvSpPr>
          <p:cNvPr id="3" name="Content Placeholder 2"/>
          <p:cNvSpPr>
            <a:spLocks noGrp="1"/>
          </p:cNvSpPr>
          <p:nvPr>
            <p:ph sz="half" idx="1"/>
          </p:nvPr>
        </p:nvSpPr>
        <p:spPr>
          <a:xfrm>
            <a:off x="457200" y="921165"/>
            <a:ext cx="4057650" cy="525103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921165"/>
            <a:ext cx="4057650" cy="5251035"/>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arallelogram 11">
            <a:extLst>
              <a:ext uri="{FF2B5EF4-FFF2-40B4-BE49-F238E27FC236}">
                <a16:creationId xmlns:a16="http://schemas.microsoft.com/office/drawing/2014/main" id="{C221B878-2110-5246-BD79-7108B30486AA}"/>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3" name="Slide Number Placeholder 5">
            <a:extLst>
              <a:ext uri="{FF2B5EF4-FFF2-40B4-BE49-F238E27FC236}">
                <a16:creationId xmlns:a16="http://schemas.microsoft.com/office/drawing/2014/main" id="{C4EBCE79-A50C-3D4F-98D5-95BB87E4367B}"/>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4" name="Picture 13">
            <a:extLst>
              <a:ext uri="{FF2B5EF4-FFF2-40B4-BE49-F238E27FC236}">
                <a16:creationId xmlns:a16="http://schemas.microsoft.com/office/drawing/2014/main" id="{11877631-726E-8040-B9C9-E530CEA51700}"/>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19625117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2" name="Title 1"/>
          <p:cNvSpPr>
            <a:spLocks noGrp="1"/>
          </p:cNvSpPr>
          <p:nvPr>
            <p:ph type="title"/>
          </p:nvPr>
        </p:nvSpPr>
        <p:spPr>
          <a:xfrm>
            <a:off x="457201" y="365127"/>
            <a:ext cx="8390708" cy="396875"/>
          </a:xfrm>
        </p:spPr>
        <p:txBody>
          <a:bodyPr/>
          <a:lstStyle>
            <a:lvl1pPr>
              <a:defRPr sz="2200"/>
            </a:lvl1pPr>
          </a:lstStyle>
          <a:p>
            <a:r>
              <a:rPr lang="en-US"/>
              <a:t>Click to edit Master title style</a:t>
            </a:r>
            <a:endParaRPr lang="en-US" dirty="0"/>
          </a:p>
        </p:txBody>
      </p:sp>
      <p:sp>
        <p:nvSpPr>
          <p:cNvPr id="3" name="Content Placeholder 2"/>
          <p:cNvSpPr>
            <a:spLocks noGrp="1"/>
          </p:cNvSpPr>
          <p:nvPr>
            <p:ph sz="half" idx="1"/>
          </p:nvPr>
        </p:nvSpPr>
        <p:spPr>
          <a:xfrm>
            <a:off x="457200" y="921165"/>
            <a:ext cx="2644074" cy="556176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8" name="Content Placeholder 2">
            <a:extLst>
              <a:ext uri="{FF2B5EF4-FFF2-40B4-BE49-F238E27FC236}">
                <a16:creationId xmlns:a16="http://schemas.microsoft.com/office/drawing/2014/main" id="{1A43A348-095C-A645-A6D6-B2A81CE2DD57}"/>
              </a:ext>
            </a:extLst>
          </p:cNvPr>
          <p:cNvSpPr>
            <a:spLocks noGrp="1"/>
          </p:cNvSpPr>
          <p:nvPr>
            <p:ph sz="half" idx="10"/>
          </p:nvPr>
        </p:nvSpPr>
        <p:spPr>
          <a:xfrm>
            <a:off x="3227832" y="908941"/>
            <a:ext cx="2708576" cy="556176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9" name="Content Placeholder 2">
            <a:extLst>
              <a:ext uri="{FF2B5EF4-FFF2-40B4-BE49-F238E27FC236}">
                <a16:creationId xmlns:a16="http://schemas.microsoft.com/office/drawing/2014/main" id="{9B52B626-5722-B949-AC50-3A3A14901805}"/>
              </a:ext>
            </a:extLst>
          </p:cNvPr>
          <p:cNvSpPr>
            <a:spLocks noGrp="1"/>
          </p:cNvSpPr>
          <p:nvPr>
            <p:ph sz="half" idx="11"/>
          </p:nvPr>
        </p:nvSpPr>
        <p:spPr>
          <a:xfrm>
            <a:off x="6062966" y="921165"/>
            <a:ext cx="2708576" cy="5561769"/>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2" name="Parallelogram 11">
            <a:extLst>
              <a:ext uri="{FF2B5EF4-FFF2-40B4-BE49-F238E27FC236}">
                <a16:creationId xmlns:a16="http://schemas.microsoft.com/office/drawing/2014/main" id="{21A2E6DB-05B4-514D-B393-4B590C6AD97B}"/>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Slide Number Placeholder 5">
            <a:extLst>
              <a:ext uri="{FF2B5EF4-FFF2-40B4-BE49-F238E27FC236}">
                <a16:creationId xmlns:a16="http://schemas.microsoft.com/office/drawing/2014/main" id="{2D91A8A5-DF5A-2548-932E-B5B625FECE7A}"/>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5" name="Picture 14">
            <a:extLst>
              <a:ext uri="{FF2B5EF4-FFF2-40B4-BE49-F238E27FC236}">
                <a16:creationId xmlns:a16="http://schemas.microsoft.com/office/drawing/2014/main" id="{90E6DEB3-39BA-0749-B4B7-48BCFD4A8715}"/>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237496216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457201" y="365127"/>
            <a:ext cx="8390708" cy="396875"/>
          </a:xfrm>
        </p:spPr>
        <p:txBody>
          <a:bodyPr/>
          <a:lstStyle>
            <a:lvl1pPr>
              <a:defRPr sz="2200"/>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A61145B-C521-DC4B-8D01-68AE002AE5E1}"/>
              </a:ext>
            </a:extLst>
          </p:cNvPr>
          <p:cNvSpPr>
            <a:spLocks noGrp="1"/>
          </p:cNvSpPr>
          <p:nvPr>
            <p:ph sz="quarter" idx="10"/>
          </p:nvPr>
        </p:nvSpPr>
        <p:spPr>
          <a:xfrm>
            <a:off x="457202" y="1126553"/>
            <a:ext cx="2621415" cy="5045647"/>
          </a:xfrm>
        </p:spPr>
        <p:txBody>
          <a:bodyPr/>
          <a:lstStyle>
            <a:lvl1pPr marL="0" indent="0">
              <a:buNone/>
              <a:defRPr/>
            </a:lvl1pPr>
          </a:lstStyle>
          <a:p>
            <a:pPr lvl="0"/>
            <a:r>
              <a:rPr lang="en-US"/>
              <a:t>Click to edit Master text styles</a:t>
            </a:r>
          </a:p>
        </p:txBody>
      </p:sp>
      <p:sp>
        <p:nvSpPr>
          <p:cNvPr id="13" name="Content Placeholder 3">
            <a:extLst>
              <a:ext uri="{FF2B5EF4-FFF2-40B4-BE49-F238E27FC236}">
                <a16:creationId xmlns:a16="http://schemas.microsoft.com/office/drawing/2014/main" id="{650979CF-8567-7749-87AB-C05096859E90}"/>
              </a:ext>
            </a:extLst>
          </p:cNvPr>
          <p:cNvSpPr>
            <a:spLocks noGrp="1"/>
          </p:cNvSpPr>
          <p:nvPr>
            <p:ph sz="quarter" idx="11"/>
          </p:nvPr>
        </p:nvSpPr>
        <p:spPr>
          <a:xfrm>
            <a:off x="3226274" y="1126553"/>
            <a:ext cx="2587750" cy="5045647"/>
          </a:xfrm>
        </p:spPr>
        <p:txBody>
          <a:bodyPr/>
          <a:lstStyle>
            <a:lvl1pPr marL="0" indent="0">
              <a:buNone/>
              <a:defRPr/>
            </a:lvl1pPr>
          </a:lstStyle>
          <a:p>
            <a:pPr lvl="0"/>
            <a:r>
              <a:rPr lang="en-US"/>
              <a:t>Click to edit Master text styles</a:t>
            </a:r>
          </a:p>
        </p:txBody>
      </p:sp>
      <p:sp>
        <p:nvSpPr>
          <p:cNvPr id="14" name="Content Placeholder 3">
            <a:extLst>
              <a:ext uri="{FF2B5EF4-FFF2-40B4-BE49-F238E27FC236}">
                <a16:creationId xmlns:a16="http://schemas.microsoft.com/office/drawing/2014/main" id="{CDD1880C-9F67-F145-BE3A-F06B480A851B}"/>
              </a:ext>
            </a:extLst>
          </p:cNvPr>
          <p:cNvSpPr>
            <a:spLocks noGrp="1"/>
          </p:cNvSpPr>
          <p:nvPr>
            <p:ph sz="quarter" idx="12"/>
          </p:nvPr>
        </p:nvSpPr>
        <p:spPr>
          <a:xfrm>
            <a:off x="5961681" y="1126553"/>
            <a:ext cx="2624328" cy="5045647"/>
          </a:xfrm>
        </p:spPr>
        <p:txBody>
          <a:bodyPr/>
          <a:lstStyle>
            <a:lvl1pPr marL="0" indent="0">
              <a:buNone/>
              <a:defRPr/>
            </a:lvl1pPr>
          </a:lstStyle>
          <a:p>
            <a:pPr lvl="0"/>
            <a:r>
              <a:rPr lang="en-US"/>
              <a:t>Click to edit Master text styles</a:t>
            </a:r>
          </a:p>
        </p:txBody>
      </p:sp>
      <p:sp>
        <p:nvSpPr>
          <p:cNvPr id="10" name="Parallelogram 9">
            <a:extLst>
              <a:ext uri="{FF2B5EF4-FFF2-40B4-BE49-F238E27FC236}">
                <a16:creationId xmlns:a16="http://schemas.microsoft.com/office/drawing/2014/main" id="{E61B93CF-68C5-1D49-A33C-D16DE58F8F29}"/>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2" name="Slide Number Placeholder 5">
            <a:extLst>
              <a:ext uri="{FF2B5EF4-FFF2-40B4-BE49-F238E27FC236}">
                <a16:creationId xmlns:a16="http://schemas.microsoft.com/office/drawing/2014/main" id="{52648C4E-70BD-7245-918F-19D29E2F2BF7}"/>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5" name="Picture 14">
            <a:extLst>
              <a:ext uri="{FF2B5EF4-FFF2-40B4-BE49-F238E27FC236}">
                <a16:creationId xmlns:a16="http://schemas.microsoft.com/office/drawing/2014/main" id="{6450D3FD-785A-1545-BA32-0B999968C351}"/>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763691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1 column with 3 images">
    <p:spTree>
      <p:nvGrpSpPr>
        <p:cNvPr id="1" name=""/>
        <p:cNvGrpSpPr/>
        <p:nvPr/>
      </p:nvGrpSpPr>
      <p:grpSpPr>
        <a:xfrm>
          <a:off x="0" y="0"/>
          <a:ext cx="0" cy="0"/>
          <a:chOff x="0" y="0"/>
          <a:chExt cx="0" cy="0"/>
        </a:xfrm>
      </p:grpSpPr>
      <p:sp>
        <p:nvSpPr>
          <p:cNvPr id="2" name="Title 1"/>
          <p:cNvSpPr>
            <a:spLocks noGrp="1"/>
          </p:cNvSpPr>
          <p:nvPr>
            <p:ph type="title"/>
          </p:nvPr>
        </p:nvSpPr>
        <p:spPr>
          <a:xfrm>
            <a:off x="457200" y="365129"/>
            <a:ext cx="8058150" cy="396873"/>
          </a:xfrm>
        </p:spPr>
        <p:txBody>
          <a:bodyPr>
            <a:noAutofit/>
          </a:bodyPr>
          <a:lstStyle>
            <a:lvl1pPr>
              <a:defRPr sz="2200" b="1"/>
            </a:lvl1pPr>
          </a:lstStyle>
          <a:p>
            <a:r>
              <a:rPr lang="en-US"/>
              <a:t>Click to edit Master title style</a:t>
            </a:r>
            <a:endParaRPr lang="en-US" dirty="0"/>
          </a:p>
        </p:txBody>
      </p:sp>
      <p:sp>
        <p:nvSpPr>
          <p:cNvPr id="3" name="Content Placeholder 2"/>
          <p:cNvSpPr>
            <a:spLocks noGrp="1"/>
          </p:cNvSpPr>
          <p:nvPr>
            <p:ph idx="1"/>
          </p:nvPr>
        </p:nvSpPr>
        <p:spPr>
          <a:xfrm>
            <a:off x="457200" y="920751"/>
            <a:ext cx="8085088" cy="1452060"/>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F94A74A4-A76B-9C46-BB38-2DB0E469FC87}"/>
              </a:ext>
            </a:extLst>
          </p:cNvPr>
          <p:cNvSpPr>
            <a:spLocks noGrp="1"/>
          </p:cNvSpPr>
          <p:nvPr>
            <p:ph sz="quarter" idx="10"/>
          </p:nvPr>
        </p:nvSpPr>
        <p:spPr>
          <a:xfrm>
            <a:off x="457201" y="2531562"/>
            <a:ext cx="2523121" cy="3640639"/>
          </a:xfrm>
        </p:spPr>
        <p:txBody>
          <a:bodyPr/>
          <a:lstStyle/>
          <a:p>
            <a:pPr lvl="0"/>
            <a:r>
              <a:rPr lang="en-US"/>
              <a:t>Click to edit Master text styles</a:t>
            </a:r>
          </a:p>
          <a:p>
            <a:pPr lvl="1"/>
            <a:r>
              <a:rPr lang="en-US"/>
              <a:t>Second level</a:t>
            </a:r>
          </a:p>
          <a:p>
            <a:pPr lvl="2"/>
            <a:r>
              <a:rPr lang="en-US"/>
              <a:t>Third level</a:t>
            </a:r>
          </a:p>
        </p:txBody>
      </p:sp>
      <p:sp>
        <p:nvSpPr>
          <p:cNvPr id="10" name="Content Placeholder 3">
            <a:extLst>
              <a:ext uri="{FF2B5EF4-FFF2-40B4-BE49-F238E27FC236}">
                <a16:creationId xmlns:a16="http://schemas.microsoft.com/office/drawing/2014/main" id="{DAA5B262-7871-0B46-BB21-ADF58DE2A3D3}"/>
              </a:ext>
            </a:extLst>
          </p:cNvPr>
          <p:cNvSpPr>
            <a:spLocks noGrp="1"/>
          </p:cNvSpPr>
          <p:nvPr>
            <p:ph sz="quarter" idx="11"/>
          </p:nvPr>
        </p:nvSpPr>
        <p:spPr>
          <a:xfrm>
            <a:off x="3182112" y="2531562"/>
            <a:ext cx="2587752" cy="3640639"/>
          </a:xfrm>
        </p:spPr>
        <p:txBody>
          <a:bodyPr/>
          <a:lstStyle/>
          <a:p>
            <a:pPr lvl="0"/>
            <a:r>
              <a:rPr lang="en-US"/>
              <a:t>Click to 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91F56FD1-6338-0B4E-983F-4F090D8DD2AF}"/>
              </a:ext>
            </a:extLst>
          </p:cNvPr>
          <p:cNvSpPr>
            <a:spLocks noGrp="1"/>
          </p:cNvSpPr>
          <p:nvPr>
            <p:ph sz="quarter" idx="12"/>
          </p:nvPr>
        </p:nvSpPr>
        <p:spPr>
          <a:xfrm>
            <a:off x="5961680" y="2531562"/>
            <a:ext cx="2725121" cy="3640639"/>
          </a:xfrm>
        </p:spPr>
        <p:txBody>
          <a:bodyPr/>
          <a:lstStyle/>
          <a:p>
            <a:pPr lvl="0"/>
            <a:r>
              <a:rPr lang="en-US"/>
              <a:t>Click to edit Master text styles</a:t>
            </a:r>
          </a:p>
          <a:p>
            <a:pPr lvl="1"/>
            <a:r>
              <a:rPr lang="en-US"/>
              <a:t>Second level</a:t>
            </a:r>
          </a:p>
          <a:p>
            <a:pPr lvl="2"/>
            <a:r>
              <a:rPr lang="en-US"/>
              <a:t>Third level</a:t>
            </a:r>
          </a:p>
        </p:txBody>
      </p:sp>
      <p:sp>
        <p:nvSpPr>
          <p:cNvPr id="14" name="Parallelogram 13">
            <a:extLst>
              <a:ext uri="{FF2B5EF4-FFF2-40B4-BE49-F238E27FC236}">
                <a16:creationId xmlns:a16="http://schemas.microsoft.com/office/drawing/2014/main" id="{4C104CD6-B61D-6E4F-998D-99DF8C38B19D}"/>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5" name="Slide Number Placeholder 5">
            <a:extLst>
              <a:ext uri="{FF2B5EF4-FFF2-40B4-BE49-F238E27FC236}">
                <a16:creationId xmlns:a16="http://schemas.microsoft.com/office/drawing/2014/main" id="{6AE3D8D8-0F29-A147-BF48-42D8B2B2BEB0}"/>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6" name="Picture 15">
            <a:extLst>
              <a:ext uri="{FF2B5EF4-FFF2-40B4-BE49-F238E27FC236}">
                <a16:creationId xmlns:a16="http://schemas.microsoft.com/office/drawing/2014/main" id="{6AAED3C3-8143-DC45-A00E-F5E1E0448432}"/>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1575671076"/>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1" y="365127"/>
            <a:ext cx="8390708" cy="396875"/>
          </a:xfrm>
        </p:spPr>
        <p:txBody>
          <a:bodyPr/>
          <a:lstStyle>
            <a:lvl1pPr>
              <a:defRPr sz="2200"/>
            </a:lvl1pPr>
          </a:lstStyle>
          <a:p>
            <a:r>
              <a:rPr lang="en-US"/>
              <a:t>Click to edit Master title style</a:t>
            </a:r>
            <a:endParaRPr lang="en-US" dirty="0"/>
          </a:p>
        </p:txBody>
      </p:sp>
      <p:sp>
        <p:nvSpPr>
          <p:cNvPr id="7" name="Parallelogram 6">
            <a:extLst>
              <a:ext uri="{FF2B5EF4-FFF2-40B4-BE49-F238E27FC236}">
                <a16:creationId xmlns:a16="http://schemas.microsoft.com/office/drawing/2014/main" id="{434F4D0E-5873-224B-819E-05F1387FBBF2}"/>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9" name="Slide Number Placeholder 5">
            <a:extLst>
              <a:ext uri="{FF2B5EF4-FFF2-40B4-BE49-F238E27FC236}">
                <a16:creationId xmlns:a16="http://schemas.microsoft.com/office/drawing/2014/main" id="{59870981-D868-FA4A-9EF7-DACBE688A420}"/>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0" name="Picture 9">
            <a:extLst>
              <a:ext uri="{FF2B5EF4-FFF2-40B4-BE49-F238E27FC236}">
                <a16:creationId xmlns:a16="http://schemas.microsoft.com/office/drawing/2014/main" id="{E121B32D-111E-0A47-BB3E-3EBDA397FBD3}"/>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1896441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Bar">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932198" cy="1143000"/>
          </a:xfrm>
        </p:spPr>
        <p:txBody>
          <a:bodyPr>
            <a:normAutofit/>
          </a:bodyPr>
          <a:lstStyle>
            <a:lvl1pPr algn="l">
              <a:defRPr sz="4400" b="0">
                <a:solidFill>
                  <a:schemeClr val="bg1"/>
                </a:solidFill>
              </a:defRPr>
            </a:lvl1p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smtClean="0"/>
            </a:lvl1pPr>
          </a:lstStyle>
          <a:p>
            <a:pPr>
              <a:defRPr/>
            </a:pPr>
            <a:fld id="{59F5BEED-CBC7-4965-975B-5D4B612E6E9E}" type="datetime1">
              <a:rPr lang="en-US"/>
              <a:pPr>
                <a:defRPr/>
              </a:pPr>
              <a:t>10/11/2022</a:t>
            </a:fld>
            <a:endParaRPr lang="en-US"/>
          </a:p>
        </p:txBody>
      </p:sp>
      <p:pic>
        <p:nvPicPr>
          <p:cNvPr id="4" name="Picture 3"/>
          <p:cNvPicPr>
            <a:picLocks noChangeAspect="1"/>
          </p:cNvPicPr>
          <p:nvPr userDrawn="1"/>
        </p:nvPicPr>
        <p:blipFill>
          <a:blip r:embed="rId2"/>
          <a:stretch>
            <a:fillRect/>
          </a:stretch>
        </p:blipFill>
        <p:spPr>
          <a:xfrm>
            <a:off x="295642" y="2242918"/>
            <a:ext cx="8250048" cy="2943618"/>
          </a:xfrm>
          <a:prstGeom prst="rect">
            <a:avLst/>
          </a:prstGeom>
        </p:spPr>
      </p:pic>
    </p:spTree>
    <p:extLst>
      <p:ext uri="{BB962C8B-B14F-4D97-AF65-F5344CB8AC3E}">
        <p14:creationId xmlns:p14="http://schemas.microsoft.com/office/powerpoint/2010/main" val="7585594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 Title">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654999AD-8965-AF45-B161-F798EC6F51C5}"/>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8" name="Slide Number Placeholder 5">
            <a:extLst>
              <a:ext uri="{FF2B5EF4-FFF2-40B4-BE49-F238E27FC236}">
                <a16:creationId xmlns:a16="http://schemas.microsoft.com/office/drawing/2014/main" id="{DCADAC25-7759-AF41-8CE4-4DC8B9AE876A}"/>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9" name="Picture 8">
            <a:extLst>
              <a:ext uri="{FF2B5EF4-FFF2-40B4-BE49-F238E27FC236}">
                <a16:creationId xmlns:a16="http://schemas.microsoft.com/office/drawing/2014/main" id="{5B06FB26-FE9F-8147-832E-5E858398E40E}"/>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42030319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079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920753"/>
            <a:ext cx="8234049" cy="786129"/>
          </a:xfrm>
        </p:spPr>
        <p:txBody>
          <a:bodyPr>
            <a:noAutofit/>
          </a:bodyPr>
          <a:lstStyle>
            <a:lvl1pPr marL="0" indent="0">
              <a:buFontTx/>
              <a:buNone/>
              <a:defRPr sz="1600"/>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8" name="Content Placeholder 2">
            <a:extLst>
              <a:ext uri="{FF2B5EF4-FFF2-40B4-BE49-F238E27FC236}">
                <a16:creationId xmlns:a16="http://schemas.microsoft.com/office/drawing/2014/main" id="{DA631122-6406-624F-BE50-C5A22B416A72}"/>
              </a:ext>
            </a:extLst>
          </p:cNvPr>
          <p:cNvSpPr>
            <a:spLocks noGrp="1"/>
          </p:cNvSpPr>
          <p:nvPr>
            <p:ph idx="10" hasCustomPrompt="1"/>
          </p:nvPr>
        </p:nvSpPr>
        <p:spPr>
          <a:xfrm>
            <a:off x="457200" y="1930402"/>
            <a:ext cx="8234050" cy="4006849"/>
          </a:xfrm>
        </p:spPr>
        <p:txBody>
          <a:bodyPr>
            <a:noAutofit/>
          </a:bodyPr>
          <a:lstStyle>
            <a:lvl1pPr>
              <a:defRPr sz="1600"/>
            </a:lvl1pPr>
            <a:lvl2pPr>
              <a:defRPr sz="1200"/>
            </a:lvl2pPr>
            <a:lvl3pPr>
              <a:defRPr sz="1200"/>
            </a:lvl3pPr>
            <a:lvl4pPr>
              <a:defRPr sz="1200"/>
            </a:lvl4pPr>
            <a:lvl5pPr>
              <a:defRPr sz="1200"/>
            </a:lvl5pPr>
          </a:lstStyle>
          <a:p>
            <a:pPr lvl="0"/>
            <a:r>
              <a:rPr lang="en-US" dirty="0"/>
              <a:t>Click to add text</a:t>
            </a:r>
          </a:p>
        </p:txBody>
      </p:sp>
      <p:cxnSp>
        <p:nvCxnSpPr>
          <p:cNvPr id="5" name="Straight Connector 4">
            <a:extLst>
              <a:ext uri="{FF2B5EF4-FFF2-40B4-BE49-F238E27FC236}">
                <a16:creationId xmlns:a16="http://schemas.microsoft.com/office/drawing/2014/main" id="{22126807-C96B-A743-8A28-9A9057761B6F}"/>
              </a:ext>
            </a:extLst>
          </p:cNvPr>
          <p:cNvCxnSpPr/>
          <p:nvPr userDrawn="1"/>
        </p:nvCxnSpPr>
        <p:spPr>
          <a:xfrm>
            <a:off x="457201" y="1818640"/>
            <a:ext cx="8234049" cy="0"/>
          </a:xfrm>
          <a:prstGeom prst="line">
            <a:avLst/>
          </a:prstGeom>
          <a:ln w="12700"/>
          <a:effec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CD01ECB-ECD4-5B4F-BBCE-7C7C8B6713B6}"/>
              </a:ext>
            </a:extLst>
          </p:cNvPr>
          <p:cNvSpPr>
            <a:spLocks noGrp="1"/>
          </p:cNvSpPr>
          <p:nvPr>
            <p:ph type="title"/>
          </p:nvPr>
        </p:nvSpPr>
        <p:spPr>
          <a:xfrm>
            <a:off x="457201" y="365127"/>
            <a:ext cx="8390708" cy="396875"/>
          </a:xfrm>
        </p:spPr>
        <p:txBody>
          <a:bodyPr/>
          <a:lstStyle>
            <a:lvl1pPr>
              <a:defRPr sz="2200"/>
            </a:lvl1pPr>
          </a:lstStyle>
          <a:p>
            <a:r>
              <a:rPr lang="en-US"/>
              <a:t>Click to edit Master title style</a:t>
            </a:r>
            <a:endParaRPr lang="en-US" dirty="0"/>
          </a:p>
        </p:txBody>
      </p:sp>
      <p:sp>
        <p:nvSpPr>
          <p:cNvPr id="11" name="Parallelogram 10">
            <a:extLst>
              <a:ext uri="{FF2B5EF4-FFF2-40B4-BE49-F238E27FC236}">
                <a16:creationId xmlns:a16="http://schemas.microsoft.com/office/drawing/2014/main" id="{BDACBAF2-C68A-D84A-BA60-0FF1E3B8F5BA}"/>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2" name="Slide Number Placeholder 5">
            <a:extLst>
              <a:ext uri="{FF2B5EF4-FFF2-40B4-BE49-F238E27FC236}">
                <a16:creationId xmlns:a16="http://schemas.microsoft.com/office/drawing/2014/main" id="{2E94DA99-4244-274B-BC35-5939E979B8DA}"/>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4" name="Picture 13">
            <a:extLst>
              <a:ext uri="{FF2B5EF4-FFF2-40B4-BE49-F238E27FC236}">
                <a16:creationId xmlns:a16="http://schemas.microsoft.com/office/drawing/2014/main" id="{108B1CBA-AD4A-884E-B379-72E0F720DBE6}"/>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3476200887"/>
      </p:ext>
    </p:extLst>
  </p:cSld>
  <p:clrMapOvr>
    <a:masterClrMapping/>
  </p:clrMapOvr>
  <p:extLst>
    <p:ext uri="{DCECCB84-F9BA-43D5-87BE-67443E8EF086}">
      <p15:sldGuideLst xmlns:p15="http://schemas.microsoft.com/office/powerpoint/2012/main">
        <p15:guide id="2" orient="horz" pos="22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and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908192"/>
            <a:ext cx="4003041" cy="375848"/>
          </a:xfrm>
          <a:solidFill>
            <a:schemeClr val="accent1"/>
          </a:solidFill>
        </p:spPr>
        <p:txBody>
          <a:bodyPr anchor="ctr">
            <a:noAutofit/>
          </a:bodyPr>
          <a:lstStyle>
            <a:lvl1pPr marL="0" indent="0" algn="ctr">
              <a:buFontTx/>
              <a:buNone/>
              <a:defRPr sz="1600">
                <a:solidFill>
                  <a:schemeClr val="bg1"/>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8" name="Content Placeholder 2">
            <a:extLst>
              <a:ext uri="{FF2B5EF4-FFF2-40B4-BE49-F238E27FC236}">
                <a16:creationId xmlns:a16="http://schemas.microsoft.com/office/drawing/2014/main" id="{DA631122-6406-624F-BE50-C5A22B416A72}"/>
              </a:ext>
            </a:extLst>
          </p:cNvPr>
          <p:cNvSpPr>
            <a:spLocks noGrp="1"/>
          </p:cNvSpPr>
          <p:nvPr>
            <p:ph idx="10" hasCustomPrompt="1"/>
          </p:nvPr>
        </p:nvSpPr>
        <p:spPr>
          <a:xfrm>
            <a:off x="457200" y="1430233"/>
            <a:ext cx="4003040" cy="4933739"/>
          </a:xfrm>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to add text</a:t>
            </a:r>
          </a:p>
        </p:txBody>
      </p:sp>
      <p:sp>
        <p:nvSpPr>
          <p:cNvPr id="10" name="Content Placeholder 2">
            <a:extLst>
              <a:ext uri="{FF2B5EF4-FFF2-40B4-BE49-F238E27FC236}">
                <a16:creationId xmlns:a16="http://schemas.microsoft.com/office/drawing/2014/main" id="{782DCF85-DEA6-BB43-B9A1-4D0588C8ADA5}"/>
              </a:ext>
            </a:extLst>
          </p:cNvPr>
          <p:cNvSpPr>
            <a:spLocks noGrp="1"/>
          </p:cNvSpPr>
          <p:nvPr>
            <p:ph idx="11" hasCustomPrompt="1"/>
          </p:nvPr>
        </p:nvSpPr>
        <p:spPr>
          <a:xfrm>
            <a:off x="4683762" y="908192"/>
            <a:ext cx="4003041" cy="375848"/>
          </a:xfrm>
          <a:solidFill>
            <a:schemeClr val="accent1"/>
          </a:solidFill>
        </p:spPr>
        <p:txBody>
          <a:bodyPr anchor="ctr">
            <a:noAutofit/>
          </a:bodyPr>
          <a:lstStyle>
            <a:lvl1pPr marL="0" indent="0" algn="ctr">
              <a:buFontTx/>
              <a:buNone/>
              <a:defRPr sz="1600">
                <a:solidFill>
                  <a:schemeClr val="bg1"/>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11" name="Content Placeholder 2">
            <a:extLst>
              <a:ext uri="{FF2B5EF4-FFF2-40B4-BE49-F238E27FC236}">
                <a16:creationId xmlns:a16="http://schemas.microsoft.com/office/drawing/2014/main" id="{AA2D2ED7-3C7C-E140-9ACD-01B046A7770B}"/>
              </a:ext>
            </a:extLst>
          </p:cNvPr>
          <p:cNvSpPr>
            <a:spLocks noGrp="1"/>
          </p:cNvSpPr>
          <p:nvPr>
            <p:ph idx="12" hasCustomPrompt="1"/>
          </p:nvPr>
        </p:nvSpPr>
        <p:spPr>
          <a:xfrm>
            <a:off x="4683761" y="1447884"/>
            <a:ext cx="4003041" cy="4933739"/>
          </a:xfrm>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to add text</a:t>
            </a:r>
          </a:p>
        </p:txBody>
      </p:sp>
      <p:sp>
        <p:nvSpPr>
          <p:cNvPr id="12" name="Title 1">
            <a:extLst>
              <a:ext uri="{FF2B5EF4-FFF2-40B4-BE49-F238E27FC236}">
                <a16:creationId xmlns:a16="http://schemas.microsoft.com/office/drawing/2014/main" id="{6E44714B-4C28-B142-B2E5-28EB6B81C948}"/>
              </a:ext>
            </a:extLst>
          </p:cNvPr>
          <p:cNvSpPr>
            <a:spLocks noGrp="1"/>
          </p:cNvSpPr>
          <p:nvPr>
            <p:ph type="title"/>
          </p:nvPr>
        </p:nvSpPr>
        <p:spPr>
          <a:xfrm>
            <a:off x="457201" y="365127"/>
            <a:ext cx="8390708" cy="396875"/>
          </a:xfrm>
        </p:spPr>
        <p:txBody>
          <a:bodyPr/>
          <a:lstStyle>
            <a:lvl1pPr>
              <a:defRPr sz="2200"/>
            </a:lvl1pPr>
          </a:lstStyle>
          <a:p>
            <a:r>
              <a:rPr lang="en-US"/>
              <a:t>Click to edit Master title style</a:t>
            </a:r>
            <a:endParaRPr lang="en-US" dirty="0"/>
          </a:p>
        </p:txBody>
      </p:sp>
      <p:sp>
        <p:nvSpPr>
          <p:cNvPr id="15" name="Parallelogram 14">
            <a:extLst>
              <a:ext uri="{FF2B5EF4-FFF2-40B4-BE49-F238E27FC236}">
                <a16:creationId xmlns:a16="http://schemas.microsoft.com/office/drawing/2014/main" id="{A11B9B27-5EC6-D343-8681-3C86019C5010}"/>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6" name="Slide Number Placeholder 5">
            <a:extLst>
              <a:ext uri="{FF2B5EF4-FFF2-40B4-BE49-F238E27FC236}">
                <a16:creationId xmlns:a16="http://schemas.microsoft.com/office/drawing/2014/main" id="{6CDBA161-6CE8-5C4B-A404-92339C576F8C}"/>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7" name="Picture 16">
            <a:extLst>
              <a:ext uri="{FF2B5EF4-FFF2-40B4-BE49-F238E27FC236}">
                <a16:creationId xmlns:a16="http://schemas.microsoft.com/office/drawing/2014/main" id="{EAE2A902-A321-864A-BA70-1AB35E1C9283}"/>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2785363975"/>
      </p:ext>
    </p:extLst>
  </p:cSld>
  <p:clrMapOvr>
    <a:masterClrMapping/>
  </p:clrMapOvr>
  <p:extLst>
    <p:ext uri="{DCECCB84-F9BA-43D5-87BE-67443E8EF086}">
      <p15:sldGuideLst xmlns:p15="http://schemas.microsoft.com/office/powerpoint/2012/main">
        <p15:guide id="2" orient="horz" pos="22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and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920753"/>
            <a:ext cx="8234049" cy="786129"/>
          </a:xfrm>
        </p:spPr>
        <p:txBody>
          <a:bodyPr>
            <a:noAutofit/>
          </a:bodyPr>
          <a:lstStyle>
            <a:lvl1pPr marL="0" indent="0">
              <a:buFontTx/>
              <a:buNone/>
              <a:defRPr sz="1600"/>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10" name="Content Placeholder 2">
            <a:extLst>
              <a:ext uri="{FF2B5EF4-FFF2-40B4-BE49-F238E27FC236}">
                <a16:creationId xmlns:a16="http://schemas.microsoft.com/office/drawing/2014/main" id="{D2B443E8-5D4C-864D-AB24-66AAFDD7AB8D}"/>
              </a:ext>
            </a:extLst>
          </p:cNvPr>
          <p:cNvSpPr>
            <a:spLocks noGrp="1"/>
          </p:cNvSpPr>
          <p:nvPr>
            <p:ph idx="10" hasCustomPrompt="1"/>
          </p:nvPr>
        </p:nvSpPr>
        <p:spPr>
          <a:xfrm>
            <a:off x="461648" y="1802272"/>
            <a:ext cx="4003041" cy="375848"/>
          </a:xfrm>
          <a:solidFill>
            <a:schemeClr val="accent1"/>
          </a:solidFill>
        </p:spPr>
        <p:txBody>
          <a:bodyPr anchor="ctr">
            <a:noAutofit/>
          </a:bodyPr>
          <a:lstStyle>
            <a:lvl1pPr marL="0" indent="0" algn="ctr">
              <a:buFontTx/>
              <a:buNone/>
              <a:defRPr sz="1600">
                <a:solidFill>
                  <a:schemeClr val="bg1"/>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11" name="Content Placeholder 2">
            <a:extLst>
              <a:ext uri="{FF2B5EF4-FFF2-40B4-BE49-F238E27FC236}">
                <a16:creationId xmlns:a16="http://schemas.microsoft.com/office/drawing/2014/main" id="{8C0E585B-7153-6540-9436-80F97E5BDEB7}"/>
              </a:ext>
            </a:extLst>
          </p:cNvPr>
          <p:cNvSpPr>
            <a:spLocks noGrp="1"/>
          </p:cNvSpPr>
          <p:nvPr>
            <p:ph idx="11" hasCustomPrompt="1"/>
          </p:nvPr>
        </p:nvSpPr>
        <p:spPr>
          <a:xfrm>
            <a:off x="461647" y="2324314"/>
            <a:ext cx="4003040" cy="4116044"/>
          </a:xfrm>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to add text</a:t>
            </a:r>
          </a:p>
        </p:txBody>
      </p:sp>
      <p:sp>
        <p:nvSpPr>
          <p:cNvPr id="12" name="Content Placeholder 2">
            <a:extLst>
              <a:ext uri="{FF2B5EF4-FFF2-40B4-BE49-F238E27FC236}">
                <a16:creationId xmlns:a16="http://schemas.microsoft.com/office/drawing/2014/main" id="{800258FF-2295-5043-9700-AC5AB6A7E2DA}"/>
              </a:ext>
            </a:extLst>
          </p:cNvPr>
          <p:cNvSpPr>
            <a:spLocks noGrp="1"/>
          </p:cNvSpPr>
          <p:nvPr>
            <p:ph idx="12" hasCustomPrompt="1"/>
          </p:nvPr>
        </p:nvSpPr>
        <p:spPr>
          <a:xfrm>
            <a:off x="4688209" y="1802272"/>
            <a:ext cx="4003041" cy="375848"/>
          </a:xfrm>
          <a:solidFill>
            <a:schemeClr val="accent1"/>
          </a:solidFill>
        </p:spPr>
        <p:txBody>
          <a:bodyPr anchor="ctr">
            <a:noAutofit/>
          </a:bodyPr>
          <a:lstStyle>
            <a:lvl1pPr marL="0" indent="0" algn="ctr">
              <a:buFontTx/>
              <a:buNone/>
              <a:defRPr sz="1600">
                <a:solidFill>
                  <a:schemeClr val="bg1"/>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14" name="Content Placeholder 2">
            <a:extLst>
              <a:ext uri="{FF2B5EF4-FFF2-40B4-BE49-F238E27FC236}">
                <a16:creationId xmlns:a16="http://schemas.microsoft.com/office/drawing/2014/main" id="{F13A573A-30F2-DA43-8DC6-FEDAF64E1AB9}"/>
              </a:ext>
            </a:extLst>
          </p:cNvPr>
          <p:cNvSpPr>
            <a:spLocks noGrp="1"/>
          </p:cNvSpPr>
          <p:nvPr>
            <p:ph idx="13" hasCustomPrompt="1"/>
          </p:nvPr>
        </p:nvSpPr>
        <p:spPr>
          <a:xfrm>
            <a:off x="4688208" y="2341965"/>
            <a:ext cx="4003041" cy="4116044"/>
          </a:xfrm>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to add text</a:t>
            </a:r>
          </a:p>
        </p:txBody>
      </p:sp>
      <p:sp>
        <p:nvSpPr>
          <p:cNvPr id="15" name="Title 1">
            <a:extLst>
              <a:ext uri="{FF2B5EF4-FFF2-40B4-BE49-F238E27FC236}">
                <a16:creationId xmlns:a16="http://schemas.microsoft.com/office/drawing/2014/main" id="{EE187A03-792A-FD46-8C71-45D1B1981A81}"/>
              </a:ext>
            </a:extLst>
          </p:cNvPr>
          <p:cNvSpPr>
            <a:spLocks noGrp="1"/>
          </p:cNvSpPr>
          <p:nvPr>
            <p:ph type="title"/>
          </p:nvPr>
        </p:nvSpPr>
        <p:spPr>
          <a:xfrm>
            <a:off x="457201" y="365127"/>
            <a:ext cx="8390708" cy="396875"/>
          </a:xfrm>
        </p:spPr>
        <p:txBody>
          <a:bodyPr/>
          <a:lstStyle>
            <a:lvl1pPr>
              <a:defRPr sz="2200"/>
            </a:lvl1pPr>
          </a:lstStyle>
          <a:p>
            <a:r>
              <a:rPr lang="en-US"/>
              <a:t>Click to edit Master title style</a:t>
            </a:r>
            <a:endParaRPr lang="en-US" dirty="0"/>
          </a:p>
        </p:txBody>
      </p:sp>
      <p:sp>
        <p:nvSpPr>
          <p:cNvPr id="16" name="Parallelogram 15">
            <a:extLst>
              <a:ext uri="{FF2B5EF4-FFF2-40B4-BE49-F238E27FC236}">
                <a16:creationId xmlns:a16="http://schemas.microsoft.com/office/drawing/2014/main" id="{1EB8C362-DDB1-674E-837F-93BD526581E2}"/>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7" name="Slide Number Placeholder 5">
            <a:extLst>
              <a:ext uri="{FF2B5EF4-FFF2-40B4-BE49-F238E27FC236}">
                <a16:creationId xmlns:a16="http://schemas.microsoft.com/office/drawing/2014/main" id="{896EAC53-0A5A-0649-9281-3D8003A8D4A8}"/>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8" name="Picture 17">
            <a:extLst>
              <a:ext uri="{FF2B5EF4-FFF2-40B4-BE49-F238E27FC236}">
                <a16:creationId xmlns:a16="http://schemas.microsoft.com/office/drawing/2014/main" id="{E2FA5215-E5D1-9A47-BA46-144D04134F88}"/>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4238598901"/>
      </p:ext>
    </p:extLst>
  </p:cSld>
  <p:clrMapOvr>
    <a:masterClrMapping/>
  </p:clrMapOvr>
  <p:extLst>
    <p:ext uri="{DCECCB84-F9BA-43D5-87BE-67443E8EF086}">
      <p15:sldGuideLst xmlns:p15="http://schemas.microsoft.com/office/powerpoint/2012/main">
        <p15:guide id="2" orient="horz" pos="22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itle and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908192"/>
            <a:ext cx="8229601" cy="375848"/>
          </a:xfrm>
          <a:solidFill>
            <a:schemeClr val="accent1"/>
          </a:solidFill>
        </p:spPr>
        <p:txBody>
          <a:bodyPr anchor="ctr">
            <a:noAutofit/>
          </a:bodyPr>
          <a:lstStyle>
            <a:lvl1pPr marL="0" indent="0" algn="ctr">
              <a:buFontTx/>
              <a:buNone/>
              <a:defRPr sz="1600">
                <a:solidFill>
                  <a:schemeClr val="bg1"/>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8" name="Content Placeholder 2">
            <a:extLst>
              <a:ext uri="{FF2B5EF4-FFF2-40B4-BE49-F238E27FC236}">
                <a16:creationId xmlns:a16="http://schemas.microsoft.com/office/drawing/2014/main" id="{DA631122-6406-624F-BE50-C5A22B416A72}"/>
              </a:ext>
            </a:extLst>
          </p:cNvPr>
          <p:cNvSpPr>
            <a:spLocks noGrp="1"/>
          </p:cNvSpPr>
          <p:nvPr>
            <p:ph idx="10" hasCustomPrompt="1"/>
          </p:nvPr>
        </p:nvSpPr>
        <p:spPr>
          <a:xfrm>
            <a:off x="457200" y="1430234"/>
            <a:ext cx="4003040" cy="2353353"/>
          </a:xfrm>
          <a:ln w="6350">
            <a:solidFill>
              <a:schemeClr val="bg1">
                <a:lumMod val="50000"/>
              </a:schemeClr>
            </a:solidFill>
          </a:ln>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icon to add chart</a:t>
            </a:r>
          </a:p>
        </p:txBody>
      </p:sp>
      <p:sp>
        <p:nvSpPr>
          <p:cNvPr id="11" name="Content Placeholder 2">
            <a:extLst>
              <a:ext uri="{FF2B5EF4-FFF2-40B4-BE49-F238E27FC236}">
                <a16:creationId xmlns:a16="http://schemas.microsoft.com/office/drawing/2014/main" id="{AA2D2ED7-3C7C-E140-9ACD-01B046A7770B}"/>
              </a:ext>
            </a:extLst>
          </p:cNvPr>
          <p:cNvSpPr>
            <a:spLocks noGrp="1"/>
          </p:cNvSpPr>
          <p:nvPr>
            <p:ph idx="12" hasCustomPrompt="1"/>
          </p:nvPr>
        </p:nvSpPr>
        <p:spPr>
          <a:xfrm>
            <a:off x="4683761" y="1430234"/>
            <a:ext cx="4003041" cy="2353353"/>
          </a:xfrm>
          <a:ln w="6350">
            <a:solidFill>
              <a:schemeClr val="bg1">
                <a:lumMod val="50000"/>
              </a:schemeClr>
            </a:solidFill>
          </a:ln>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icon to add chart</a:t>
            </a:r>
          </a:p>
        </p:txBody>
      </p:sp>
      <p:sp>
        <p:nvSpPr>
          <p:cNvPr id="12" name="Content Placeholder 2">
            <a:extLst>
              <a:ext uri="{FF2B5EF4-FFF2-40B4-BE49-F238E27FC236}">
                <a16:creationId xmlns:a16="http://schemas.microsoft.com/office/drawing/2014/main" id="{4D52D45C-D6DD-364A-ABE7-B93235B05E34}"/>
              </a:ext>
            </a:extLst>
          </p:cNvPr>
          <p:cNvSpPr>
            <a:spLocks noGrp="1"/>
          </p:cNvSpPr>
          <p:nvPr>
            <p:ph idx="13" hasCustomPrompt="1"/>
          </p:nvPr>
        </p:nvSpPr>
        <p:spPr>
          <a:xfrm>
            <a:off x="457200" y="3930683"/>
            <a:ext cx="4003040" cy="2446973"/>
          </a:xfrm>
          <a:ln w="6350">
            <a:solidFill>
              <a:schemeClr val="bg1">
                <a:lumMod val="50000"/>
              </a:schemeClr>
            </a:solidFill>
          </a:ln>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icon to add chart</a:t>
            </a:r>
          </a:p>
        </p:txBody>
      </p:sp>
      <p:sp>
        <p:nvSpPr>
          <p:cNvPr id="14" name="Content Placeholder 2">
            <a:extLst>
              <a:ext uri="{FF2B5EF4-FFF2-40B4-BE49-F238E27FC236}">
                <a16:creationId xmlns:a16="http://schemas.microsoft.com/office/drawing/2014/main" id="{E026909A-2675-4743-8B92-5845E26809DF}"/>
              </a:ext>
            </a:extLst>
          </p:cNvPr>
          <p:cNvSpPr>
            <a:spLocks noGrp="1"/>
          </p:cNvSpPr>
          <p:nvPr>
            <p:ph idx="14" hasCustomPrompt="1"/>
          </p:nvPr>
        </p:nvSpPr>
        <p:spPr>
          <a:xfrm>
            <a:off x="4683761" y="3930683"/>
            <a:ext cx="4003041" cy="2446973"/>
          </a:xfrm>
          <a:ln w="6350">
            <a:solidFill>
              <a:schemeClr val="bg1">
                <a:lumMod val="50000"/>
              </a:schemeClr>
            </a:solidFill>
          </a:ln>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icon to add chart</a:t>
            </a:r>
          </a:p>
        </p:txBody>
      </p:sp>
      <p:sp>
        <p:nvSpPr>
          <p:cNvPr id="15" name="Title 1">
            <a:extLst>
              <a:ext uri="{FF2B5EF4-FFF2-40B4-BE49-F238E27FC236}">
                <a16:creationId xmlns:a16="http://schemas.microsoft.com/office/drawing/2014/main" id="{FE8A82CD-75E0-074E-9B81-723617A19EFA}"/>
              </a:ext>
            </a:extLst>
          </p:cNvPr>
          <p:cNvSpPr>
            <a:spLocks noGrp="1"/>
          </p:cNvSpPr>
          <p:nvPr>
            <p:ph type="title"/>
          </p:nvPr>
        </p:nvSpPr>
        <p:spPr>
          <a:xfrm>
            <a:off x="457201" y="365127"/>
            <a:ext cx="8390708" cy="396875"/>
          </a:xfrm>
        </p:spPr>
        <p:txBody>
          <a:bodyPr/>
          <a:lstStyle>
            <a:lvl1pPr>
              <a:defRPr sz="2200"/>
            </a:lvl1pPr>
          </a:lstStyle>
          <a:p>
            <a:r>
              <a:rPr lang="en-US"/>
              <a:t>Click to edit Master title style</a:t>
            </a:r>
            <a:endParaRPr lang="en-US" dirty="0"/>
          </a:p>
        </p:txBody>
      </p:sp>
      <p:sp>
        <p:nvSpPr>
          <p:cNvPr id="16" name="Parallelogram 15">
            <a:extLst>
              <a:ext uri="{FF2B5EF4-FFF2-40B4-BE49-F238E27FC236}">
                <a16:creationId xmlns:a16="http://schemas.microsoft.com/office/drawing/2014/main" id="{514B3553-6DCC-274C-A75E-18DF25C066B9}"/>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7" name="Slide Number Placeholder 5">
            <a:extLst>
              <a:ext uri="{FF2B5EF4-FFF2-40B4-BE49-F238E27FC236}">
                <a16:creationId xmlns:a16="http://schemas.microsoft.com/office/drawing/2014/main" id="{D77C86D2-CE61-E34A-9D40-5CF7FEF98910}"/>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8" name="Picture 17">
            <a:extLst>
              <a:ext uri="{FF2B5EF4-FFF2-40B4-BE49-F238E27FC236}">
                <a16:creationId xmlns:a16="http://schemas.microsoft.com/office/drawing/2014/main" id="{E5686BC7-FE82-D247-832D-21FA57EE1727}"/>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4135067333"/>
      </p:ext>
    </p:extLst>
  </p:cSld>
  <p:clrMapOvr>
    <a:masterClrMapping/>
  </p:clrMapOvr>
  <p:extLst>
    <p:ext uri="{DCECCB84-F9BA-43D5-87BE-67443E8EF086}">
      <p15:sldGuideLst xmlns:p15="http://schemas.microsoft.com/office/powerpoint/2012/main">
        <p15:guide id="2" orient="horz" pos="22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1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201" y="908192"/>
            <a:ext cx="2887885" cy="375848"/>
          </a:xfrm>
          <a:solidFill>
            <a:schemeClr val="accent1"/>
          </a:solidFill>
        </p:spPr>
        <p:txBody>
          <a:bodyPr anchor="ctr">
            <a:noAutofit/>
          </a:bodyPr>
          <a:lstStyle>
            <a:lvl1pPr marL="0" indent="0" algn="ctr">
              <a:buFontTx/>
              <a:buNone/>
              <a:defRPr sz="1600">
                <a:solidFill>
                  <a:schemeClr val="bg1"/>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8" name="Content Placeholder 2">
            <a:extLst>
              <a:ext uri="{FF2B5EF4-FFF2-40B4-BE49-F238E27FC236}">
                <a16:creationId xmlns:a16="http://schemas.microsoft.com/office/drawing/2014/main" id="{DA631122-6406-624F-BE50-C5A22B416A72}"/>
              </a:ext>
            </a:extLst>
          </p:cNvPr>
          <p:cNvSpPr>
            <a:spLocks noGrp="1"/>
          </p:cNvSpPr>
          <p:nvPr>
            <p:ph idx="10" hasCustomPrompt="1"/>
          </p:nvPr>
        </p:nvSpPr>
        <p:spPr>
          <a:xfrm>
            <a:off x="457200" y="1430233"/>
            <a:ext cx="2887884" cy="2335299"/>
          </a:xfrm>
          <a:ln w="6350">
            <a:solidFill>
              <a:schemeClr val="bg1">
                <a:lumMod val="50000"/>
              </a:schemeClr>
            </a:solidFill>
          </a:ln>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to add picture</a:t>
            </a:r>
          </a:p>
        </p:txBody>
      </p:sp>
      <p:sp>
        <p:nvSpPr>
          <p:cNvPr id="15" name="Content Placeholder 2">
            <a:extLst>
              <a:ext uri="{FF2B5EF4-FFF2-40B4-BE49-F238E27FC236}">
                <a16:creationId xmlns:a16="http://schemas.microsoft.com/office/drawing/2014/main" id="{3D2C5534-9B47-CD4C-9C85-E1D83B8BE4B6}"/>
              </a:ext>
            </a:extLst>
          </p:cNvPr>
          <p:cNvSpPr>
            <a:spLocks noGrp="1"/>
          </p:cNvSpPr>
          <p:nvPr>
            <p:ph idx="15" hasCustomPrompt="1"/>
          </p:nvPr>
        </p:nvSpPr>
        <p:spPr>
          <a:xfrm>
            <a:off x="3561143" y="908192"/>
            <a:ext cx="5125657" cy="375848"/>
          </a:xfrm>
          <a:solidFill>
            <a:schemeClr val="accent1"/>
          </a:solidFill>
        </p:spPr>
        <p:txBody>
          <a:bodyPr anchor="ctr">
            <a:noAutofit/>
          </a:bodyPr>
          <a:lstStyle>
            <a:lvl1pPr marL="0" indent="0" algn="ctr">
              <a:buFontTx/>
              <a:buNone/>
              <a:defRPr sz="1600">
                <a:solidFill>
                  <a:schemeClr val="bg1"/>
                </a:solidFill>
              </a:defRPr>
            </a:lvl1pPr>
            <a:lvl2pPr marL="0" indent="0">
              <a:buFontTx/>
              <a:buNone/>
              <a:defRPr sz="1200"/>
            </a:lvl2pPr>
            <a:lvl3pPr marL="0" indent="0">
              <a:buFontTx/>
              <a:buNone/>
              <a:defRPr sz="1200"/>
            </a:lvl3pPr>
            <a:lvl4pPr marL="0" indent="0">
              <a:buFontTx/>
              <a:buNone/>
              <a:defRPr sz="1200"/>
            </a:lvl4pPr>
            <a:lvl5pPr marL="0" indent="0">
              <a:buFontTx/>
              <a:buNone/>
              <a:defRPr sz="1200"/>
            </a:lvl5pPr>
          </a:lstStyle>
          <a:p>
            <a:pPr lvl="0"/>
            <a:r>
              <a:rPr lang="en-US" dirty="0"/>
              <a:t>Click to add text</a:t>
            </a:r>
          </a:p>
        </p:txBody>
      </p:sp>
      <p:sp>
        <p:nvSpPr>
          <p:cNvPr id="16" name="Content Placeholder 2">
            <a:extLst>
              <a:ext uri="{FF2B5EF4-FFF2-40B4-BE49-F238E27FC236}">
                <a16:creationId xmlns:a16="http://schemas.microsoft.com/office/drawing/2014/main" id="{181E5394-57D4-6046-BFFB-9546A7161FF7}"/>
              </a:ext>
            </a:extLst>
          </p:cNvPr>
          <p:cNvSpPr>
            <a:spLocks noGrp="1"/>
          </p:cNvSpPr>
          <p:nvPr>
            <p:ph idx="13" hasCustomPrompt="1"/>
          </p:nvPr>
        </p:nvSpPr>
        <p:spPr>
          <a:xfrm>
            <a:off x="3561143" y="1430232"/>
            <a:ext cx="5125657" cy="4808523"/>
          </a:xfrm>
        </p:spPr>
        <p:txBody>
          <a:bodyPr>
            <a:noAutofit/>
          </a:bodyPr>
          <a:lstStyle>
            <a:lvl1pPr indent="-102870">
              <a:defRPr sz="1600"/>
            </a:lvl1pPr>
            <a:lvl2pPr indent="-102870">
              <a:defRPr sz="1200"/>
            </a:lvl2pPr>
            <a:lvl3pPr indent="-102870">
              <a:defRPr sz="1200"/>
            </a:lvl3pPr>
            <a:lvl4pPr indent="-102870">
              <a:defRPr sz="1200"/>
            </a:lvl4pPr>
            <a:lvl5pPr indent="-102870">
              <a:defRPr sz="1200"/>
            </a:lvl5pPr>
          </a:lstStyle>
          <a:p>
            <a:pPr lvl="0"/>
            <a:r>
              <a:rPr lang="en-US" dirty="0"/>
              <a:t>Click to add text</a:t>
            </a:r>
          </a:p>
        </p:txBody>
      </p:sp>
      <p:sp>
        <p:nvSpPr>
          <p:cNvPr id="10" name="Title 1">
            <a:extLst>
              <a:ext uri="{FF2B5EF4-FFF2-40B4-BE49-F238E27FC236}">
                <a16:creationId xmlns:a16="http://schemas.microsoft.com/office/drawing/2014/main" id="{42B6C1F9-CB14-5040-A417-5DF80E1B605A}"/>
              </a:ext>
            </a:extLst>
          </p:cNvPr>
          <p:cNvSpPr>
            <a:spLocks noGrp="1"/>
          </p:cNvSpPr>
          <p:nvPr>
            <p:ph type="title"/>
          </p:nvPr>
        </p:nvSpPr>
        <p:spPr>
          <a:xfrm>
            <a:off x="457201" y="365127"/>
            <a:ext cx="8390708" cy="396875"/>
          </a:xfrm>
        </p:spPr>
        <p:txBody>
          <a:bodyPr/>
          <a:lstStyle>
            <a:lvl1pPr>
              <a:defRPr sz="2200"/>
            </a:lvl1pPr>
          </a:lstStyle>
          <a:p>
            <a:r>
              <a:rPr lang="en-US"/>
              <a:t>Click to edit Master title style</a:t>
            </a:r>
            <a:endParaRPr lang="en-US" dirty="0"/>
          </a:p>
        </p:txBody>
      </p:sp>
      <p:sp>
        <p:nvSpPr>
          <p:cNvPr id="11" name="Parallelogram 10">
            <a:extLst>
              <a:ext uri="{FF2B5EF4-FFF2-40B4-BE49-F238E27FC236}">
                <a16:creationId xmlns:a16="http://schemas.microsoft.com/office/drawing/2014/main" id="{9BDFD9A7-9141-BD46-A834-97B43EB4EF50}"/>
              </a:ext>
            </a:extLst>
          </p:cNvPr>
          <p:cNvSpPr/>
          <p:nvPr userDrawn="1"/>
        </p:nvSpPr>
        <p:spPr>
          <a:xfrm>
            <a:off x="141440" y="6549223"/>
            <a:ext cx="8363086" cy="218804"/>
          </a:xfrm>
          <a:prstGeom prst="parallelogram">
            <a:avLst>
              <a:gd name="adj" fmla="val 53545"/>
            </a:avLst>
          </a:prstGeom>
          <a:pattFill prst="wdUpDiag">
            <a:fgClr>
              <a:srgbClr val="143963"/>
            </a:fgClr>
            <a:bgClr>
              <a:srgbClr val="14396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2" name="Slide Number Placeholder 5">
            <a:extLst>
              <a:ext uri="{FF2B5EF4-FFF2-40B4-BE49-F238E27FC236}">
                <a16:creationId xmlns:a16="http://schemas.microsoft.com/office/drawing/2014/main" id="{868C48A2-DEA7-F44A-8A2A-3D2552D75798}"/>
              </a:ext>
            </a:extLst>
          </p:cNvPr>
          <p:cNvSpPr txBox="1">
            <a:spLocks/>
          </p:cNvSpPr>
          <p:nvPr userDrawn="1"/>
        </p:nvSpPr>
        <p:spPr>
          <a:xfrm>
            <a:off x="7757198" y="6498683"/>
            <a:ext cx="688849" cy="288596"/>
          </a:xfrm>
          <a:prstGeom prst="rect">
            <a:avLst/>
          </a:prstGeom>
        </p:spPr>
        <p:txBody>
          <a:bodyPr/>
          <a:lstStyle>
            <a:defPPr>
              <a:defRPr lang="en-US"/>
            </a:defPPr>
            <a:lvl1pPr marL="0" algn="r" defTabSz="914400" rtl="0" eaLnBrk="1" latinLnBrk="0" hangingPunct="1">
              <a:defRPr sz="1000" kern="1200">
                <a:solidFill>
                  <a:schemeClr val="bg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ED5CDD4-94A3-3B4B-B6A5-1AD382EFC7C9}" type="slidenum">
              <a:rPr lang="en-US" sz="900" b="0" i="0" smtClean="0">
                <a:solidFill>
                  <a:schemeClr val="bg1"/>
                </a:solidFill>
                <a:latin typeface="Arial" panose="020B0604020202020204" pitchFamily="34" charset="0"/>
              </a:rPr>
              <a:pPr algn="r"/>
              <a:t>‹#›</a:t>
            </a:fld>
            <a:endParaRPr lang="en-US" sz="900" b="0" i="0" dirty="0">
              <a:solidFill>
                <a:schemeClr val="bg1"/>
              </a:solidFill>
              <a:latin typeface="Arial" panose="020B0604020202020204" pitchFamily="34" charset="0"/>
            </a:endParaRPr>
          </a:p>
        </p:txBody>
      </p:sp>
      <p:pic>
        <p:nvPicPr>
          <p:cNvPr id="14" name="Picture 13">
            <a:extLst>
              <a:ext uri="{FF2B5EF4-FFF2-40B4-BE49-F238E27FC236}">
                <a16:creationId xmlns:a16="http://schemas.microsoft.com/office/drawing/2014/main" id="{67688B87-5F9C-F244-BD79-EB9A4CF968DB}"/>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4171913767"/>
      </p:ext>
    </p:extLst>
  </p:cSld>
  <p:clrMapOvr>
    <a:masterClrMapping/>
  </p:clrMapOvr>
  <p:extLst>
    <p:ext uri="{DCECCB84-F9BA-43D5-87BE-67443E8EF086}">
      <p15:sldGuideLst xmlns:p15="http://schemas.microsoft.com/office/powerpoint/2012/main">
        <p15:guide id="2" orient="horz" pos="22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Dark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5974" y="2782958"/>
            <a:ext cx="6698973" cy="718972"/>
          </a:xfrm>
        </p:spPr>
        <p:txBody>
          <a:bodyPr anchor="b"/>
          <a:lstStyle>
            <a:lvl1pPr algn="l">
              <a:defRPr sz="2400" b="1">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75974" y="3491993"/>
            <a:ext cx="6698973" cy="622809"/>
          </a:xfr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5" name="Group 4">
            <a:extLst>
              <a:ext uri="{FF2B5EF4-FFF2-40B4-BE49-F238E27FC236}">
                <a16:creationId xmlns:a16="http://schemas.microsoft.com/office/drawing/2014/main" id="{8EE1DF31-8BB6-F94C-9879-580BCD05CA8E}"/>
              </a:ext>
            </a:extLst>
          </p:cNvPr>
          <p:cNvGrpSpPr/>
          <p:nvPr userDrawn="1"/>
        </p:nvGrpSpPr>
        <p:grpSpPr>
          <a:xfrm>
            <a:off x="-1" y="2963119"/>
            <a:ext cx="2084129" cy="528872"/>
            <a:chOff x="0" y="2963119"/>
            <a:chExt cx="1900524" cy="528872"/>
          </a:xfrm>
          <a:solidFill>
            <a:schemeClr val="accent4"/>
          </a:solidFill>
        </p:grpSpPr>
        <p:sp>
          <p:nvSpPr>
            <p:cNvPr id="6" name="Rectangle 5">
              <a:extLst>
                <a:ext uri="{FF2B5EF4-FFF2-40B4-BE49-F238E27FC236}">
                  <a16:creationId xmlns:a16="http://schemas.microsoft.com/office/drawing/2014/main" id="{920142CA-CEEE-BB44-9A2B-584986F6B141}"/>
                </a:ext>
              </a:extLst>
            </p:cNvPr>
            <p:cNvSpPr/>
            <p:nvPr userDrawn="1"/>
          </p:nvSpPr>
          <p:spPr>
            <a:xfrm>
              <a:off x="0" y="2963119"/>
              <a:ext cx="1621134" cy="52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arallelogram 7">
              <a:extLst>
                <a:ext uri="{FF2B5EF4-FFF2-40B4-BE49-F238E27FC236}">
                  <a16:creationId xmlns:a16="http://schemas.microsoft.com/office/drawing/2014/main" id="{80AA3A32-7B7F-7343-A67D-DC880AFA283E}"/>
                </a:ext>
              </a:extLst>
            </p:cNvPr>
            <p:cNvSpPr/>
            <p:nvPr userDrawn="1"/>
          </p:nvSpPr>
          <p:spPr>
            <a:xfrm>
              <a:off x="1322139" y="2963119"/>
              <a:ext cx="578385" cy="528872"/>
            </a:xfrm>
            <a:prstGeom prst="parallelogram">
              <a:avLst>
                <a:gd name="adj" fmla="val 503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0" name="Picture 9" descr="A close up of a logo&#10;&#10;Description automatically generated">
            <a:extLst>
              <a:ext uri="{FF2B5EF4-FFF2-40B4-BE49-F238E27FC236}">
                <a16:creationId xmlns:a16="http://schemas.microsoft.com/office/drawing/2014/main" id="{92C16C63-CCF9-A74F-8781-1A49E5CFC062}"/>
              </a:ext>
            </a:extLst>
          </p:cNvPr>
          <p:cNvPicPr>
            <a:picLocks noChangeAspect="1"/>
          </p:cNvPicPr>
          <p:nvPr userDrawn="1"/>
        </p:nvPicPr>
        <p:blipFill>
          <a:blip r:embed="rId2"/>
          <a:stretch>
            <a:fillRect/>
          </a:stretch>
        </p:blipFill>
        <p:spPr>
          <a:xfrm>
            <a:off x="8555609" y="6539850"/>
            <a:ext cx="461010" cy="307340"/>
          </a:xfrm>
          <a:prstGeom prst="rect">
            <a:avLst/>
          </a:prstGeom>
        </p:spPr>
      </p:pic>
    </p:spTree>
    <p:extLst>
      <p:ext uri="{BB962C8B-B14F-4D97-AF65-F5344CB8AC3E}">
        <p14:creationId xmlns:p14="http://schemas.microsoft.com/office/powerpoint/2010/main" val="37919736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Dark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5974" y="2782958"/>
            <a:ext cx="6698973" cy="718972"/>
          </a:xfrm>
        </p:spPr>
        <p:txBody>
          <a:bodyPr anchor="b"/>
          <a:lstStyle>
            <a:lvl1pPr algn="l">
              <a:defRPr sz="2400" b="1">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75974" y="3491993"/>
            <a:ext cx="6698973" cy="622809"/>
          </a:xfr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5" name="Group 4">
            <a:extLst>
              <a:ext uri="{FF2B5EF4-FFF2-40B4-BE49-F238E27FC236}">
                <a16:creationId xmlns:a16="http://schemas.microsoft.com/office/drawing/2014/main" id="{8EE1DF31-8BB6-F94C-9879-580BCD05CA8E}"/>
              </a:ext>
            </a:extLst>
          </p:cNvPr>
          <p:cNvGrpSpPr/>
          <p:nvPr userDrawn="1"/>
        </p:nvGrpSpPr>
        <p:grpSpPr>
          <a:xfrm>
            <a:off x="-1" y="2963119"/>
            <a:ext cx="2084129" cy="528872"/>
            <a:chOff x="0" y="2963119"/>
            <a:chExt cx="1900524" cy="528872"/>
          </a:xfrm>
          <a:solidFill>
            <a:srgbClr val="EA8651"/>
          </a:solidFill>
        </p:grpSpPr>
        <p:sp>
          <p:nvSpPr>
            <p:cNvPr id="6" name="Rectangle 5">
              <a:extLst>
                <a:ext uri="{FF2B5EF4-FFF2-40B4-BE49-F238E27FC236}">
                  <a16:creationId xmlns:a16="http://schemas.microsoft.com/office/drawing/2014/main" id="{920142CA-CEEE-BB44-9A2B-584986F6B141}"/>
                </a:ext>
              </a:extLst>
            </p:cNvPr>
            <p:cNvSpPr/>
            <p:nvPr userDrawn="1"/>
          </p:nvSpPr>
          <p:spPr>
            <a:xfrm>
              <a:off x="0" y="2963119"/>
              <a:ext cx="1621134" cy="52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arallelogram 7">
              <a:extLst>
                <a:ext uri="{FF2B5EF4-FFF2-40B4-BE49-F238E27FC236}">
                  <a16:creationId xmlns:a16="http://schemas.microsoft.com/office/drawing/2014/main" id="{80AA3A32-7B7F-7343-A67D-DC880AFA283E}"/>
                </a:ext>
              </a:extLst>
            </p:cNvPr>
            <p:cNvSpPr/>
            <p:nvPr userDrawn="1"/>
          </p:nvSpPr>
          <p:spPr>
            <a:xfrm>
              <a:off x="1322139" y="2963119"/>
              <a:ext cx="578385" cy="528872"/>
            </a:xfrm>
            <a:prstGeom prst="parallelogram">
              <a:avLst>
                <a:gd name="adj" fmla="val 503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0" name="Picture 9" descr="A close up of a logo&#10;&#10;Description automatically generated">
            <a:extLst>
              <a:ext uri="{FF2B5EF4-FFF2-40B4-BE49-F238E27FC236}">
                <a16:creationId xmlns:a16="http://schemas.microsoft.com/office/drawing/2014/main" id="{58D9F9D9-324B-CD44-AA7D-0134935320A2}"/>
              </a:ext>
            </a:extLst>
          </p:cNvPr>
          <p:cNvPicPr>
            <a:picLocks noChangeAspect="1"/>
          </p:cNvPicPr>
          <p:nvPr userDrawn="1"/>
        </p:nvPicPr>
        <p:blipFill>
          <a:blip r:embed="rId2"/>
          <a:stretch>
            <a:fillRect/>
          </a:stretch>
        </p:blipFill>
        <p:spPr>
          <a:xfrm>
            <a:off x="8555609" y="6539850"/>
            <a:ext cx="461010" cy="307340"/>
          </a:xfrm>
          <a:prstGeom prst="rect">
            <a:avLst/>
          </a:prstGeom>
        </p:spPr>
      </p:pic>
    </p:spTree>
    <p:extLst>
      <p:ext uri="{BB962C8B-B14F-4D97-AF65-F5344CB8AC3E}">
        <p14:creationId xmlns:p14="http://schemas.microsoft.com/office/powerpoint/2010/main" val="28505376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Dark 3">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5974" y="2782958"/>
            <a:ext cx="6698973" cy="718972"/>
          </a:xfrm>
        </p:spPr>
        <p:txBody>
          <a:bodyPr anchor="b"/>
          <a:lstStyle>
            <a:lvl1pPr algn="l">
              <a:defRPr sz="2400" b="1">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75974" y="3491993"/>
            <a:ext cx="6698973" cy="622809"/>
          </a:xfrm>
        </p:spPr>
        <p:txBody>
          <a:bodyPr>
            <a:normAutofit/>
          </a:bodyPr>
          <a:lstStyle>
            <a:lvl1pPr marL="0" indent="0" algn="l">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5" name="Group 4">
            <a:extLst>
              <a:ext uri="{FF2B5EF4-FFF2-40B4-BE49-F238E27FC236}">
                <a16:creationId xmlns:a16="http://schemas.microsoft.com/office/drawing/2014/main" id="{8EE1DF31-8BB6-F94C-9879-580BCD05CA8E}"/>
              </a:ext>
            </a:extLst>
          </p:cNvPr>
          <p:cNvGrpSpPr/>
          <p:nvPr userDrawn="1"/>
        </p:nvGrpSpPr>
        <p:grpSpPr>
          <a:xfrm>
            <a:off x="-1" y="2963119"/>
            <a:ext cx="2084129" cy="528872"/>
            <a:chOff x="0" y="2963119"/>
            <a:chExt cx="1900524" cy="528872"/>
          </a:xfrm>
          <a:solidFill>
            <a:srgbClr val="C5B9AC"/>
          </a:solidFill>
        </p:grpSpPr>
        <p:sp>
          <p:nvSpPr>
            <p:cNvPr id="6" name="Rectangle 5">
              <a:extLst>
                <a:ext uri="{FF2B5EF4-FFF2-40B4-BE49-F238E27FC236}">
                  <a16:creationId xmlns:a16="http://schemas.microsoft.com/office/drawing/2014/main" id="{920142CA-CEEE-BB44-9A2B-584986F6B141}"/>
                </a:ext>
              </a:extLst>
            </p:cNvPr>
            <p:cNvSpPr/>
            <p:nvPr userDrawn="1"/>
          </p:nvSpPr>
          <p:spPr>
            <a:xfrm>
              <a:off x="0" y="2963119"/>
              <a:ext cx="1621134" cy="52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Parallelogram 7">
              <a:extLst>
                <a:ext uri="{FF2B5EF4-FFF2-40B4-BE49-F238E27FC236}">
                  <a16:creationId xmlns:a16="http://schemas.microsoft.com/office/drawing/2014/main" id="{80AA3A32-7B7F-7343-A67D-DC880AFA283E}"/>
                </a:ext>
              </a:extLst>
            </p:cNvPr>
            <p:cNvSpPr/>
            <p:nvPr userDrawn="1"/>
          </p:nvSpPr>
          <p:spPr>
            <a:xfrm>
              <a:off x="1322139" y="2963119"/>
              <a:ext cx="578385" cy="528872"/>
            </a:xfrm>
            <a:prstGeom prst="parallelogram">
              <a:avLst>
                <a:gd name="adj" fmla="val 503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0" name="Picture 9" descr="A close up of a logo&#10;&#10;Description automatically generated">
            <a:extLst>
              <a:ext uri="{FF2B5EF4-FFF2-40B4-BE49-F238E27FC236}">
                <a16:creationId xmlns:a16="http://schemas.microsoft.com/office/drawing/2014/main" id="{A6E03775-BEB5-B44E-B6BB-49729189A7A7}"/>
              </a:ext>
            </a:extLst>
          </p:cNvPr>
          <p:cNvPicPr>
            <a:picLocks noChangeAspect="1"/>
          </p:cNvPicPr>
          <p:nvPr userDrawn="1"/>
        </p:nvPicPr>
        <p:blipFill>
          <a:blip r:embed="rId2"/>
          <a:stretch>
            <a:fillRect/>
          </a:stretch>
        </p:blipFill>
        <p:spPr>
          <a:xfrm>
            <a:off x="8555609" y="6539850"/>
            <a:ext cx="461010" cy="307340"/>
          </a:xfrm>
          <a:prstGeom prst="rect">
            <a:avLst/>
          </a:prstGeom>
        </p:spPr>
      </p:pic>
    </p:spTree>
    <p:extLst>
      <p:ext uri="{BB962C8B-B14F-4D97-AF65-F5344CB8AC3E}">
        <p14:creationId xmlns:p14="http://schemas.microsoft.com/office/powerpoint/2010/main" val="2850205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Block Title">
    <p:spTree>
      <p:nvGrpSpPr>
        <p:cNvPr id="1" name=""/>
        <p:cNvGrpSpPr/>
        <p:nvPr/>
      </p:nvGrpSpPr>
      <p:grpSpPr>
        <a:xfrm>
          <a:off x="0" y="0"/>
          <a:ext cx="0" cy="0"/>
          <a:chOff x="0" y="0"/>
          <a:chExt cx="0" cy="0"/>
        </a:xfrm>
      </p:grpSpPr>
      <p:sp>
        <p:nvSpPr>
          <p:cNvPr id="3" name="Rectangle 2"/>
          <p:cNvSpPr/>
          <p:nvPr/>
        </p:nvSpPr>
        <p:spPr>
          <a:xfrm>
            <a:off x="0" y="0"/>
            <a:ext cx="9144000" cy="1600200"/>
          </a:xfrm>
          <a:prstGeom prst="rect">
            <a:avLst/>
          </a:prstGeom>
          <a:solidFill>
            <a:srgbClr val="009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ectangle 3"/>
          <p:cNvSpPr/>
          <p:nvPr/>
        </p:nvSpPr>
        <p:spPr>
          <a:xfrm>
            <a:off x="0" y="0"/>
            <a:ext cx="9144000" cy="5988050"/>
          </a:xfrm>
          <a:prstGeom prst="rect">
            <a:avLst/>
          </a:prstGeom>
          <a:solidFill>
            <a:srgbClr val="2C56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Title 1"/>
          <p:cNvSpPr>
            <a:spLocks noGrp="1"/>
          </p:cNvSpPr>
          <p:nvPr>
            <p:ph type="title"/>
          </p:nvPr>
        </p:nvSpPr>
        <p:spPr>
          <a:xfrm>
            <a:off x="605901" y="2051100"/>
            <a:ext cx="7932198" cy="1143000"/>
          </a:xfrm>
        </p:spPr>
        <p:txBody>
          <a:bodyPr/>
          <a:lstStyle>
            <a:lvl1pPr algn="ctr">
              <a:defRPr b="0">
                <a:solidFill>
                  <a:schemeClr val="bg1"/>
                </a:solidFill>
              </a:defRPr>
            </a:lvl1pPr>
          </a:lstStyle>
          <a:p>
            <a:r>
              <a:rPr lang="en-US" dirty="0"/>
              <a:t>Click to edit Master title style</a:t>
            </a:r>
          </a:p>
        </p:txBody>
      </p:sp>
      <p:sp>
        <p:nvSpPr>
          <p:cNvPr id="5" name="Date Placeholder 3"/>
          <p:cNvSpPr>
            <a:spLocks noGrp="1"/>
          </p:cNvSpPr>
          <p:nvPr>
            <p:ph type="dt" sz="half" idx="10"/>
          </p:nvPr>
        </p:nvSpPr>
        <p:spPr/>
        <p:txBody>
          <a:bodyPr/>
          <a:lstStyle>
            <a:lvl1pPr>
              <a:defRPr smtClean="0"/>
            </a:lvl1pPr>
          </a:lstStyle>
          <a:p>
            <a:pPr>
              <a:defRPr/>
            </a:pPr>
            <a:fld id="{C00C18E9-9762-473A-811D-4E6BC3F104E7}" type="datetime1">
              <a:rPr lang="en-US"/>
              <a:pPr>
                <a:defRPr/>
              </a:pPr>
              <a:t>10/11/2022</a:t>
            </a:fld>
            <a:endParaRPr lang="en-US"/>
          </a:p>
        </p:txBody>
      </p:sp>
    </p:spTree>
    <p:extLst>
      <p:ext uri="{BB962C8B-B14F-4D97-AF65-F5344CB8AC3E}">
        <p14:creationId xmlns:p14="http://schemas.microsoft.com/office/powerpoint/2010/main" val="36567828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White 1">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5027B9-04F3-8747-86A3-4377A16A94CF}"/>
              </a:ext>
            </a:extLst>
          </p:cNvPr>
          <p:cNvSpPr>
            <a:spLocks noGrp="1"/>
          </p:cNvSpPr>
          <p:nvPr>
            <p:ph type="title"/>
          </p:nvPr>
        </p:nvSpPr>
        <p:spPr>
          <a:xfrm>
            <a:off x="2069711" y="2782958"/>
            <a:ext cx="6698973" cy="718972"/>
          </a:xfrm>
        </p:spPr>
        <p:txBody>
          <a:bodyPr anchor="b"/>
          <a:lstStyle>
            <a:lvl1pPr algn="l">
              <a:defRPr sz="2400" b="1">
                <a:solidFill>
                  <a:schemeClr val="accent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FAAF46D1-7332-144C-93EE-6F8025F4D5DC}"/>
              </a:ext>
            </a:extLst>
          </p:cNvPr>
          <p:cNvSpPr>
            <a:spLocks noGrp="1"/>
          </p:cNvSpPr>
          <p:nvPr>
            <p:ph type="body" idx="1"/>
          </p:nvPr>
        </p:nvSpPr>
        <p:spPr>
          <a:xfrm>
            <a:off x="2069711" y="3491993"/>
            <a:ext cx="6698973" cy="622809"/>
          </a:xfrm>
        </p:spPr>
        <p:txBody>
          <a:bodyPr>
            <a:normAutofit/>
          </a:bodyPr>
          <a:lstStyle>
            <a:lvl1pPr marL="0" indent="0" algn="l">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B3477E95-6436-264A-8888-CB2B3FCF2444}"/>
              </a:ext>
            </a:extLst>
          </p:cNvPr>
          <p:cNvGrpSpPr/>
          <p:nvPr userDrawn="1"/>
        </p:nvGrpSpPr>
        <p:grpSpPr>
          <a:xfrm>
            <a:off x="0" y="2963119"/>
            <a:ext cx="2077866" cy="528872"/>
            <a:chOff x="0" y="2963119"/>
            <a:chExt cx="1900524" cy="528872"/>
          </a:xfrm>
          <a:solidFill>
            <a:schemeClr val="accent4"/>
          </a:solidFill>
        </p:grpSpPr>
        <p:sp>
          <p:nvSpPr>
            <p:cNvPr id="13" name="Rectangle 12">
              <a:extLst>
                <a:ext uri="{FF2B5EF4-FFF2-40B4-BE49-F238E27FC236}">
                  <a16:creationId xmlns:a16="http://schemas.microsoft.com/office/drawing/2014/main" id="{EC715596-7471-AC4A-8F54-886F314BD8AD}"/>
                </a:ext>
              </a:extLst>
            </p:cNvPr>
            <p:cNvSpPr/>
            <p:nvPr userDrawn="1"/>
          </p:nvSpPr>
          <p:spPr>
            <a:xfrm>
              <a:off x="0" y="2963119"/>
              <a:ext cx="1621134" cy="52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arallelogram 13">
              <a:extLst>
                <a:ext uri="{FF2B5EF4-FFF2-40B4-BE49-F238E27FC236}">
                  <a16:creationId xmlns:a16="http://schemas.microsoft.com/office/drawing/2014/main" id="{F0DF38BC-6D62-A04B-AB10-661CC67CA187}"/>
                </a:ext>
              </a:extLst>
            </p:cNvPr>
            <p:cNvSpPr/>
            <p:nvPr userDrawn="1"/>
          </p:nvSpPr>
          <p:spPr>
            <a:xfrm>
              <a:off x="1322139" y="2963119"/>
              <a:ext cx="578385" cy="528872"/>
            </a:xfrm>
            <a:prstGeom prst="parallelogram">
              <a:avLst>
                <a:gd name="adj" fmla="val 503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8" name="Picture 7">
            <a:extLst>
              <a:ext uri="{FF2B5EF4-FFF2-40B4-BE49-F238E27FC236}">
                <a16:creationId xmlns:a16="http://schemas.microsoft.com/office/drawing/2014/main" id="{54A4837A-2123-7B40-A5EA-77EEB2C58451}"/>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17073275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White 2">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5027B9-04F3-8747-86A3-4377A16A94CF}"/>
              </a:ext>
            </a:extLst>
          </p:cNvPr>
          <p:cNvSpPr>
            <a:spLocks noGrp="1"/>
          </p:cNvSpPr>
          <p:nvPr>
            <p:ph type="title"/>
          </p:nvPr>
        </p:nvSpPr>
        <p:spPr>
          <a:xfrm>
            <a:off x="2069711" y="2782958"/>
            <a:ext cx="6698973" cy="718972"/>
          </a:xfrm>
        </p:spPr>
        <p:txBody>
          <a:bodyPr anchor="b"/>
          <a:lstStyle>
            <a:lvl1pPr algn="l">
              <a:defRPr sz="2400" b="1">
                <a:solidFill>
                  <a:schemeClr val="accent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FAAF46D1-7332-144C-93EE-6F8025F4D5DC}"/>
              </a:ext>
            </a:extLst>
          </p:cNvPr>
          <p:cNvSpPr>
            <a:spLocks noGrp="1"/>
          </p:cNvSpPr>
          <p:nvPr>
            <p:ph type="body" idx="1"/>
          </p:nvPr>
        </p:nvSpPr>
        <p:spPr>
          <a:xfrm>
            <a:off x="2069711" y="3491993"/>
            <a:ext cx="6698973" cy="622809"/>
          </a:xfrm>
        </p:spPr>
        <p:txBody>
          <a:bodyPr>
            <a:normAutofit/>
          </a:bodyPr>
          <a:lstStyle>
            <a:lvl1pPr marL="0" indent="0" algn="l">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B3477E95-6436-264A-8888-CB2B3FCF2444}"/>
              </a:ext>
            </a:extLst>
          </p:cNvPr>
          <p:cNvGrpSpPr/>
          <p:nvPr userDrawn="1"/>
        </p:nvGrpSpPr>
        <p:grpSpPr>
          <a:xfrm>
            <a:off x="0" y="2963119"/>
            <a:ext cx="2077866" cy="528872"/>
            <a:chOff x="0" y="2963119"/>
            <a:chExt cx="1900524" cy="528872"/>
          </a:xfrm>
          <a:solidFill>
            <a:schemeClr val="accent2"/>
          </a:solidFill>
        </p:grpSpPr>
        <p:sp>
          <p:nvSpPr>
            <p:cNvPr id="13" name="Rectangle 12">
              <a:extLst>
                <a:ext uri="{FF2B5EF4-FFF2-40B4-BE49-F238E27FC236}">
                  <a16:creationId xmlns:a16="http://schemas.microsoft.com/office/drawing/2014/main" id="{EC715596-7471-AC4A-8F54-886F314BD8AD}"/>
                </a:ext>
              </a:extLst>
            </p:cNvPr>
            <p:cNvSpPr/>
            <p:nvPr userDrawn="1"/>
          </p:nvSpPr>
          <p:spPr>
            <a:xfrm>
              <a:off x="0" y="2963119"/>
              <a:ext cx="1621134" cy="52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arallelogram 13">
              <a:extLst>
                <a:ext uri="{FF2B5EF4-FFF2-40B4-BE49-F238E27FC236}">
                  <a16:creationId xmlns:a16="http://schemas.microsoft.com/office/drawing/2014/main" id="{F0DF38BC-6D62-A04B-AB10-661CC67CA187}"/>
                </a:ext>
              </a:extLst>
            </p:cNvPr>
            <p:cNvSpPr/>
            <p:nvPr userDrawn="1"/>
          </p:nvSpPr>
          <p:spPr>
            <a:xfrm>
              <a:off x="1322139" y="2963119"/>
              <a:ext cx="578385" cy="528872"/>
            </a:xfrm>
            <a:prstGeom prst="parallelogram">
              <a:avLst>
                <a:gd name="adj" fmla="val 503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8" name="Picture 7">
            <a:extLst>
              <a:ext uri="{FF2B5EF4-FFF2-40B4-BE49-F238E27FC236}">
                <a16:creationId xmlns:a16="http://schemas.microsoft.com/office/drawing/2014/main" id="{FC33A21D-AA55-E14F-8C13-A779768B327D}"/>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2004507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White 3">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B5027B9-04F3-8747-86A3-4377A16A94CF}"/>
              </a:ext>
            </a:extLst>
          </p:cNvPr>
          <p:cNvSpPr>
            <a:spLocks noGrp="1"/>
          </p:cNvSpPr>
          <p:nvPr>
            <p:ph type="title"/>
          </p:nvPr>
        </p:nvSpPr>
        <p:spPr>
          <a:xfrm>
            <a:off x="2069711" y="2782958"/>
            <a:ext cx="6698973" cy="718972"/>
          </a:xfrm>
        </p:spPr>
        <p:txBody>
          <a:bodyPr anchor="b"/>
          <a:lstStyle>
            <a:lvl1pPr algn="l">
              <a:defRPr sz="2400" b="1">
                <a:solidFill>
                  <a:schemeClr val="accent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FAAF46D1-7332-144C-93EE-6F8025F4D5DC}"/>
              </a:ext>
            </a:extLst>
          </p:cNvPr>
          <p:cNvSpPr>
            <a:spLocks noGrp="1"/>
          </p:cNvSpPr>
          <p:nvPr>
            <p:ph type="body" idx="1"/>
          </p:nvPr>
        </p:nvSpPr>
        <p:spPr>
          <a:xfrm>
            <a:off x="2069711" y="3491993"/>
            <a:ext cx="6698973" cy="622809"/>
          </a:xfrm>
        </p:spPr>
        <p:txBody>
          <a:bodyPr>
            <a:normAutofit/>
          </a:bodyPr>
          <a:lstStyle>
            <a:lvl1pPr marL="0" indent="0" algn="l">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2" name="Group 11">
            <a:extLst>
              <a:ext uri="{FF2B5EF4-FFF2-40B4-BE49-F238E27FC236}">
                <a16:creationId xmlns:a16="http://schemas.microsoft.com/office/drawing/2014/main" id="{B3477E95-6436-264A-8888-CB2B3FCF2444}"/>
              </a:ext>
            </a:extLst>
          </p:cNvPr>
          <p:cNvGrpSpPr/>
          <p:nvPr userDrawn="1"/>
        </p:nvGrpSpPr>
        <p:grpSpPr>
          <a:xfrm>
            <a:off x="0" y="2963119"/>
            <a:ext cx="2077866" cy="528872"/>
            <a:chOff x="0" y="2963119"/>
            <a:chExt cx="1900524" cy="528872"/>
          </a:xfrm>
          <a:solidFill>
            <a:schemeClr val="accent3"/>
          </a:solidFill>
        </p:grpSpPr>
        <p:sp>
          <p:nvSpPr>
            <p:cNvPr id="13" name="Rectangle 12">
              <a:extLst>
                <a:ext uri="{FF2B5EF4-FFF2-40B4-BE49-F238E27FC236}">
                  <a16:creationId xmlns:a16="http://schemas.microsoft.com/office/drawing/2014/main" id="{EC715596-7471-AC4A-8F54-886F314BD8AD}"/>
                </a:ext>
              </a:extLst>
            </p:cNvPr>
            <p:cNvSpPr/>
            <p:nvPr userDrawn="1"/>
          </p:nvSpPr>
          <p:spPr>
            <a:xfrm>
              <a:off x="0" y="2963119"/>
              <a:ext cx="1621134" cy="528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Parallelogram 13">
              <a:extLst>
                <a:ext uri="{FF2B5EF4-FFF2-40B4-BE49-F238E27FC236}">
                  <a16:creationId xmlns:a16="http://schemas.microsoft.com/office/drawing/2014/main" id="{F0DF38BC-6D62-A04B-AB10-661CC67CA187}"/>
                </a:ext>
              </a:extLst>
            </p:cNvPr>
            <p:cNvSpPr/>
            <p:nvPr userDrawn="1"/>
          </p:nvSpPr>
          <p:spPr>
            <a:xfrm>
              <a:off x="1322139" y="2963119"/>
              <a:ext cx="578385" cy="528872"/>
            </a:xfrm>
            <a:prstGeom prst="parallelogram">
              <a:avLst>
                <a:gd name="adj" fmla="val 5033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8" name="Picture 7">
            <a:extLst>
              <a:ext uri="{FF2B5EF4-FFF2-40B4-BE49-F238E27FC236}">
                <a16:creationId xmlns:a16="http://schemas.microsoft.com/office/drawing/2014/main" id="{8534BC18-0F52-464E-BAA5-38BCE5306E42}"/>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13639928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Full image with white text overla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 y="2402957"/>
            <a:ext cx="9143999" cy="1871331"/>
          </a:xfrm>
        </p:spPr>
        <p:txBody>
          <a:bodyPr anchor="ctr">
            <a:normAutofit/>
          </a:bodyPr>
          <a:lstStyle>
            <a:lvl1pPr algn="ctr">
              <a:defRPr sz="2400" b="1">
                <a:solidFill>
                  <a:schemeClr val="bg1"/>
                </a:solidFill>
              </a:defRPr>
            </a:lvl1pPr>
          </a:lstStyle>
          <a:p>
            <a:r>
              <a:rPr lang="en-US"/>
              <a:t>Click to edit Master title style</a:t>
            </a:r>
            <a:endParaRPr lang="en-US" dirty="0"/>
          </a:p>
        </p:txBody>
      </p:sp>
      <p:pic>
        <p:nvPicPr>
          <p:cNvPr id="5" name="Picture 4">
            <a:extLst>
              <a:ext uri="{FF2B5EF4-FFF2-40B4-BE49-F238E27FC236}">
                <a16:creationId xmlns:a16="http://schemas.microsoft.com/office/drawing/2014/main" id="{2428D1C7-F490-3940-8F4B-7D24D680A824}"/>
              </a:ext>
            </a:extLst>
          </p:cNvPr>
          <p:cNvPicPr>
            <a:picLocks noChangeAspect="1"/>
          </p:cNvPicPr>
          <p:nvPr userDrawn="1"/>
        </p:nvPicPr>
        <p:blipFill>
          <a:blip r:embed="rId2"/>
          <a:stretch>
            <a:fillRect/>
          </a:stretch>
        </p:blipFill>
        <p:spPr>
          <a:xfrm>
            <a:off x="8542288" y="6571051"/>
            <a:ext cx="495300" cy="247651"/>
          </a:xfrm>
          <a:prstGeom prst="rect">
            <a:avLst/>
          </a:prstGeom>
        </p:spPr>
      </p:pic>
      <p:pic>
        <p:nvPicPr>
          <p:cNvPr id="7" name="Picture 6" descr="A close up of a logo&#10;&#10;Description automatically generated">
            <a:extLst>
              <a:ext uri="{FF2B5EF4-FFF2-40B4-BE49-F238E27FC236}">
                <a16:creationId xmlns:a16="http://schemas.microsoft.com/office/drawing/2014/main" id="{83AC7091-93C8-AC47-94BA-03AB8A3E1C80}"/>
              </a:ext>
            </a:extLst>
          </p:cNvPr>
          <p:cNvPicPr>
            <a:picLocks noChangeAspect="1"/>
          </p:cNvPicPr>
          <p:nvPr userDrawn="1"/>
        </p:nvPicPr>
        <p:blipFill>
          <a:blip r:embed="rId3"/>
          <a:stretch>
            <a:fillRect/>
          </a:stretch>
        </p:blipFill>
        <p:spPr>
          <a:xfrm>
            <a:off x="8555609" y="6539850"/>
            <a:ext cx="461010" cy="307340"/>
          </a:xfrm>
          <a:prstGeom prst="rect">
            <a:avLst/>
          </a:prstGeom>
        </p:spPr>
      </p:pic>
    </p:spTree>
    <p:extLst>
      <p:ext uri="{BB962C8B-B14F-4D97-AF65-F5344CB8AC3E}">
        <p14:creationId xmlns:p14="http://schemas.microsoft.com/office/powerpoint/2010/main" val="2815786038"/>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image with blue text overlay">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 y="2402957"/>
            <a:ext cx="9143999" cy="1871331"/>
          </a:xfrm>
        </p:spPr>
        <p:txBody>
          <a:bodyPr anchor="ctr">
            <a:normAutofit/>
          </a:bodyPr>
          <a:lstStyle>
            <a:lvl1pPr algn="ctr">
              <a:defRPr sz="2800" b="1">
                <a:solidFill>
                  <a:schemeClr val="accent1"/>
                </a:solidFill>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6E1A3137-AD42-A945-9AF8-EE5472F4A34C}"/>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96752803"/>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Image with text on right">
    <p:spTree>
      <p:nvGrpSpPr>
        <p:cNvPr id="1" name=""/>
        <p:cNvGrpSpPr/>
        <p:nvPr/>
      </p:nvGrpSpPr>
      <p:grpSpPr>
        <a:xfrm>
          <a:off x="0" y="0"/>
          <a:ext cx="0" cy="0"/>
          <a:chOff x="0" y="0"/>
          <a:chExt cx="0" cy="0"/>
        </a:xfrm>
      </p:grpSpPr>
      <p:sp>
        <p:nvSpPr>
          <p:cNvPr id="2" name="Title 1"/>
          <p:cNvSpPr>
            <a:spLocks noGrp="1"/>
          </p:cNvSpPr>
          <p:nvPr>
            <p:ph type="title"/>
          </p:nvPr>
        </p:nvSpPr>
        <p:spPr>
          <a:xfrm>
            <a:off x="6239933" y="287079"/>
            <a:ext cx="2723314" cy="6315740"/>
          </a:xfrm>
        </p:spPr>
        <p:txBody>
          <a:bodyPr anchor="ctr">
            <a:normAutofit/>
          </a:bodyPr>
          <a:lstStyle>
            <a:lvl1pPr>
              <a:defRPr sz="2200" b="1"/>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047DC015-A2B8-7343-8612-2C7A618FBACF}"/>
              </a:ext>
            </a:extLst>
          </p:cNvPr>
          <p:cNvSpPr>
            <a:spLocks noGrp="1"/>
          </p:cNvSpPr>
          <p:nvPr>
            <p:ph type="pic" sz="quarter" idx="10"/>
          </p:nvPr>
        </p:nvSpPr>
        <p:spPr>
          <a:xfrm>
            <a:off x="2" y="0"/>
            <a:ext cx="5794375" cy="6858000"/>
          </a:xfrm>
        </p:spPr>
        <p:txBody>
          <a:bodyPr/>
          <a:lstStyle/>
          <a:p>
            <a:r>
              <a:rPr lang="en-US"/>
              <a:t>Click icon to add picture</a:t>
            </a:r>
            <a:endParaRPr lang="en-US" dirty="0"/>
          </a:p>
        </p:txBody>
      </p:sp>
      <p:pic>
        <p:nvPicPr>
          <p:cNvPr id="6" name="Picture 5">
            <a:extLst>
              <a:ext uri="{FF2B5EF4-FFF2-40B4-BE49-F238E27FC236}">
                <a16:creationId xmlns:a16="http://schemas.microsoft.com/office/drawing/2014/main" id="{C5E79D7D-83BF-A745-B5A7-0735E7790F17}"/>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2261927381"/>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with text at bottom">
    <p:spTree>
      <p:nvGrpSpPr>
        <p:cNvPr id="1" name=""/>
        <p:cNvGrpSpPr/>
        <p:nvPr/>
      </p:nvGrpSpPr>
      <p:grpSpPr>
        <a:xfrm>
          <a:off x="0" y="0"/>
          <a:ext cx="0" cy="0"/>
          <a:chOff x="0" y="0"/>
          <a:chExt cx="0" cy="0"/>
        </a:xfrm>
      </p:grpSpPr>
      <p:sp>
        <p:nvSpPr>
          <p:cNvPr id="2" name="Title 1"/>
          <p:cNvSpPr>
            <a:spLocks noGrp="1"/>
          </p:cNvSpPr>
          <p:nvPr>
            <p:ph type="title"/>
          </p:nvPr>
        </p:nvSpPr>
        <p:spPr>
          <a:xfrm>
            <a:off x="180755" y="5329749"/>
            <a:ext cx="8782493" cy="1254641"/>
          </a:xfrm>
        </p:spPr>
        <p:txBody>
          <a:bodyPr anchor="ctr">
            <a:normAutofit/>
          </a:bodyPr>
          <a:lstStyle>
            <a:lvl1pPr algn="ctr">
              <a:defRPr sz="2200" b="1"/>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6A12B8F3-D1CB-224C-9BC6-63EFED52A94A}"/>
              </a:ext>
            </a:extLst>
          </p:cNvPr>
          <p:cNvSpPr>
            <a:spLocks noGrp="1"/>
          </p:cNvSpPr>
          <p:nvPr>
            <p:ph type="pic" sz="quarter" idx="10"/>
          </p:nvPr>
        </p:nvSpPr>
        <p:spPr>
          <a:xfrm>
            <a:off x="0" y="1"/>
            <a:ext cx="9144000" cy="5263116"/>
          </a:xfrm>
        </p:spPr>
        <p:txBody>
          <a:bodyPr/>
          <a:lstStyle/>
          <a:p>
            <a:r>
              <a:rPr lang="en-US"/>
              <a:t>Click icon to add picture</a:t>
            </a:r>
          </a:p>
        </p:txBody>
      </p:sp>
      <p:pic>
        <p:nvPicPr>
          <p:cNvPr id="6" name="Picture 5">
            <a:extLst>
              <a:ext uri="{FF2B5EF4-FFF2-40B4-BE49-F238E27FC236}">
                <a16:creationId xmlns:a16="http://schemas.microsoft.com/office/drawing/2014/main" id="{D9B9DA37-CF4C-A341-89C8-C3F358D94150}"/>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263892222"/>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image with white text overla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A12B8F3-D1CB-224C-9BC6-63EFED52A94A}"/>
              </a:ext>
            </a:extLst>
          </p:cNvPr>
          <p:cNvSpPr>
            <a:spLocks noGrp="1"/>
          </p:cNvSpPr>
          <p:nvPr>
            <p:ph type="pic" sz="quarter" idx="10"/>
          </p:nvPr>
        </p:nvSpPr>
        <p:spPr>
          <a:xfrm>
            <a:off x="0" y="0"/>
            <a:ext cx="9144000" cy="6858000"/>
          </a:xfrm>
          <a:ln>
            <a:noFill/>
          </a:ln>
          <a:effectLst>
            <a:outerShdw sx="1000" sy="1000" algn="ctr" rotWithShape="0">
              <a:srgbClr val="000000"/>
            </a:outerShdw>
          </a:effectLst>
        </p:spPr>
        <p:txBody>
          <a:bodyPr/>
          <a:lstStyle/>
          <a:p>
            <a:r>
              <a:rPr lang="en-US"/>
              <a:t>Click icon to add picture</a:t>
            </a:r>
            <a:endParaRPr lang="en-US" dirty="0"/>
          </a:p>
        </p:txBody>
      </p:sp>
      <p:sp>
        <p:nvSpPr>
          <p:cNvPr id="2" name="Title 1"/>
          <p:cNvSpPr>
            <a:spLocks noGrp="1"/>
          </p:cNvSpPr>
          <p:nvPr>
            <p:ph type="title"/>
          </p:nvPr>
        </p:nvSpPr>
        <p:spPr>
          <a:xfrm>
            <a:off x="4837816" y="2402957"/>
            <a:ext cx="4306185" cy="1871331"/>
          </a:xfrm>
        </p:spPr>
        <p:txBody>
          <a:bodyPr anchor="ctr">
            <a:normAutofit/>
          </a:bodyPr>
          <a:lstStyle>
            <a:lvl1pPr algn="l">
              <a:defRPr sz="2200" b="1">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CDEB699C-63BD-434B-92AD-88AFF9858A19}"/>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2444198711"/>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Full image with blue text overla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A12B8F3-D1CB-224C-9BC6-63EFED52A94A}"/>
              </a:ext>
            </a:extLst>
          </p:cNvPr>
          <p:cNvSpPr>
            <a:spLocks noGrp="1"/>
          </p:cNvSpPr>
          <p:nvPr>
            <p:ph type="pic" sz="quarter" idx="10"/>
          </p:nvPr>
        </p:nvSpPr>
        <p:spPr>
          <a:xfrm>
            <a:off x="0" y="0"/>
            <a:ext cx="9144000" cy="6858000"/>
          </a:xfrm>
          <a:ln>
            <a:noFill/>
          </a:ln>
          <a:effectLst>
            <a:outerShdw sx="1000" sy="1000" algn="ctr" rotWithShape="0">
              <a:srgbClr val="000000"/>
            </a:outerShdw>
          </a:effectLst>
        </p:spPr>
        <p:txBody>
          <a:bodyPr/>
          <a:lstStyle/>
          <a:p>
            <a:r>
              <a:rPr lang="en-US"/>
              <a:t>Click icon to add picture</a:t>
            </a:r>
            <a:endParaRPr lang="en-US" dirty="0"/>
          </a:p>
        </p:txBody>
      </p:sp>
      <p:sp>
        <p:nvSpPr>
          <p:cNvPr id="2" name="Title 1"/>
          <p:cNvSpPr>
            <a:spLocks noGrp="1"/>
          </p:cNvSpPr>
          <p:nvPr>
            <p:ph type="title"/>
          </p:nvPr>
        </p:nvSpPr>
        <p:spPr>
          <a:xfrm>
            <a:off x="4837816" y="2402957"/>
            <a:ext cx="4306185" cy="1871331"/>
          </a:xfrm>
        </p:spPr>
        <p:txBody>
          <a:bodyPr anchor="ctr">
            <a:normAutofit/>
          </a:bodyPr>
          <a:lstStyle>
            <a:lvl1pPr algn="l">
              <a:defRPr sz="2200" b="1">
                <a:solidFill>
                  <a:schemeClr val="accent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72629D35-3107-7846-B346-2D5B8CB6DEDD}"/>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1575172104"/>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lide with text overlay">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A12B8F3-D1CB-224C-9BC6-63EFED52A94A}"/>
              </a:ext>
            </a:extLst>
          </p:cNvPr>
          <p:cNvSpPr>
            <a:spLocks noGrp="1"/>
          </p:cNvSpPr>
          <p:nvPr>
            <p:ph type="pic" sz="quarter" idx="10"/>
          </p:nvPr>
        </p:nvSpPr>
        <p:spPr>
          <a:xfrm>
            <a:off x="0" y="0"/>
            <a:ext cx="9144000" cy="6858000"/>
          </a:xfrm>
          <a:ln>
            <a:noFill/>
          </a:ln>
          <a:effectLst>
            <a:outerShdw sx="1000" sy="1000" algn="ctr" rotWithShape="0">
              <a:srgbClr val="000000"/>
            </a:outerShdw>
          </a:effectLst>
        </p:spPr>
        <p:txBody>
          <a:bodyPr/>
          <a:lstStyle/>
          <a:p>
            <a:r>
              <a:rPr lang="en-US"/>
              <a:t>Click icon to add picture</a:t>
            </a:r>
            <a:endParaRPr lang="en-US" dirty="0"/>
          </a:p>
        </p:txBody>
      </p:sp>
      <p:sp>
        <p:nvSpPr>
          <p:cNvPr id="2" name="Title 1"/>
          <p:cNvSpPr>
            <a:spLocks noGrp="1"/>
          </p:cNvSpPr>
          <p:nvPr>
            <p:ph type="title"/>
          </p:nvPr>
        </p:nvSpPr>
        <p:spPr>
          <a:xfrm>
            <a:off x="4837817" y="3795824"/>
            <a:ext cx="4306185" cy="1871331"/>
          </a:xfrm>
        </p:spPr>
        <p:txBody>
          <a:bodyPr anchor="ctr">
            <a:normAutofit/>
          </a:bodyPr>
          <a:lstStyle>
            <a:lvl1pPr algn="l">
              <a:defRPr sz="2400" b="1">
                <a:solidFill>
                  <a:schemeClr val="bg1"/>
                </a:solidFill>
              </a:defRPr>
            </a:lvl1pPr>
          </a:lstStyle>
          <a:p>
            <a:r>
              <a:rPr lang="en-US"/>
              <a:t>Click to edit Master title style</a:t>
            </a:r>
            <a:endParaRPr lang="en-US" dirty="0"/>
          </a:p>
        </p:txBody>
      </p:sp>
      <p:pic>
        <p:nvPicPr>
          <p:cNvPr id="6" name="Picture 5">
            <a:extLst>
              <a:ext uri="{FF2B5EF4-FFF2-40B4-BE49-F238E27FC236}">
                <a16:creationId xmlns:a16="http://schemas.microsoft.com/office/drawing/2014/main" id="{D06C8931-D149-EF45-99C2-7D330B73576D}"/>
              </a:ext>
            </a:extLst>
          </p:cNvPr>
          <p:cNvPicPr>
            <a:picLocks noChangeAspect="1"/>
          </p:cNvPicPr>
          <p:nvPr userDrawn="1"/>
        </p:nvPicPr>
        <p:blipFill>
          <a:blip r:embed="rId2"/>
          <a:stretch>
            <a:fillRect/>
          </a:stretch>
        </p:blipFill>
        <p:spPr>
          <a:xfrm>
            <a:off x="8569667" y="6549223"/>
            <a:ext cx="432894" cy="288596"/>
          </a:xfrm>
          <a:prstGeom prst="rect">
            <a:avLst/>
          </a:prstGeom>
        </p:spPr>
      </p:pic>
    </p:spTree>
    <p:extLst>
      <p:ext uri="{BB962C8B-B14F-4D97-AF65-F5344CB8AC3E}">
        <p14:creationId xmlns:p14="http://schemas.microsoft.com/office/powerpoint/2010/main" val="2301627132"/>
      </p:ext>
    </p:extLst>
  </p:cSld>
  <p:clrMapOvr>
    <a:masterClrMapping/>
  </p:clrMapOvr>
  <p:extLst>
    <p:ext uri="{DCECCB84-F9BA-43D5-87BE-67443E8EF086}">
      <p15:sldGuideLst xmlns:p15="http://schemas.microsoft.com/office/powerpoint/2012/main">
        <p15:guide id="2" orient="horz" pos="169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olid Background">
    <p:spTree>
      <p:nvGrpSpPr>
        <p:cNvPr id="1" name=""/>
        <p:cNvGrpSpPr/>
        <p:nvPr/>
      </p:nvGrpSpPr>
      <p:grpSpPr>
        <a:xfrm>
          <a:off x="0" y="0"/>
          <a:ext cx="0" cy="0"/>
          <a:chOff x="0" y="0"/>
          <a:chExt cx="0" cy="0"/>
        </a:xfrm>
      </p:grpSpPr>
      <p:sp>
        <p:nvSpPr>
          <p:cNvPr id="2" name="Rectangle 1"/>
          <p:cNvSpPr/>
          <p:nvPr/>
        </p:nvSpPr>
        <p:spPr>
          <a:xfrm>
            <a:off x="0" y="0"/>
            <a:ext cx="9144000" cy="1600200"/>
          </a:xfrm>
          <a:prstGeom prst="rect">
            <a:avLst/>
          </a:prstGeom>
          <a:solidFill>
            <a:srgbClr val="009B4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ectangle 2"/>
          <p:cNvSpPr/>
          <p:nvPr/>
        </p:nvSpPr>
        <p:spPr>
          <a:xfrm>
            <a:off x="0" y="0"/>
            <a:ext cx="9144000" cy="5988050"/>
          </a:xfrm>
          <a:prstGeom prst="rect">
            <a:avLst/>
          </a:prstGeom>
          <a:solidFill>
            <a:srgbClr val="2C56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10"/>
          </p:nvPr>
        </p:nvSpPr>
        <p:spPr/>
        <p:txBody>
          <a:bodyPr/>
          <a:lstStyle>
            <a:lvl1pPr>
              <a:defRPr smtClean="0"/>
            </a:lvl1pPr>
          </a:lstStyle>
          <a:p>
            <a:pPr>
              <a:defRPr/>
            </a:pPr>
            <a:fld id="{D87E74A0-A01D-4CB5-A60C-A6E6E2C974CC}" type="datetime1">
              <a:rPr lang="en-US"/>
              <a:pPr>
                <a:defRPr/>
              </a:pPr>
              <a:t>10/11/2022</a:t>
            </a:fld>
            <a:endParaRPr lang="en-US"/>
          </a:p>
        </p:txBody>
      </p:sp>
    </p:spTree>
    <p:extLst>
      <p:ext uri="{BB962C8B-B14F-4D97-AF65-F5344CB8AC3E}">
        <p14:creationId xmlns:p14="http://schemas.microsoft.com/office/powerpoint/2010/main" val="3033532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ck cover ">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08C4672-6F8B-A346-9EC2-805F05E011FB}"/>
              </a:ext>
            </a:extLst>
          </p:cNvPr>
          <p:cNvSpPr>
            <a:spLocks noGrp="1"/>
          </p:cNvSpPr>
          <p:nvPr>
            <p:ph type="body" sz="quarter" idx="10"/>
          </p:nvPr>
        </p:nvSpPr>
        <p:spPr>
          <a:xfrm>
            <a:off x="706438" y="2962276"/>
            <a:ext cx="7645400" cy="741045"/>
          </a:xfrm>
        </p:spPr>
        <p:txBody>
          <a:bodyPr anchor="ctr">
            <a:normAutofit/>
          </a:bodyPr>
          <a:lstStyle>
            <a:lvl1pPr marL="0" indent="0" algn="ctr">
              <a:buNone/>
              <a:defRPr sz="2400" b="1">
                <a:solidFill>
                  <a:schemeClr val="accent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E9EDC348-0D36-B846-A61E-9659085565C5}"/>
              </a:ext>
            </a:extLst>
          </p:cNvPr>
          <p:cNvPicPr>
            <a:picLocks noChangeAspect="1"/>
          </p:cNvPicPr>
          <p:nvPr userDrawn="1"/>
        </p:nvPicPr>
        <p:blipFill>
          <a:blip r:embed="rId2"/>
          <a:stretch>
            <a:fillRect/>
          </a:stretch>
        </p:blipFill>
        <p:spPr>
          <a:xfrm>
            <a:off x="8056689" y="6058739"/>
            <a:ext cx="926012" cy="617341"/>
          </a:xfrm>
          <a:prstGeom prst="rect">
            <a:avLst/>
          </a:prstGeom>
        </p:spPr>
      </p:pic>
    </p:spTree>
    <p:extLst>
      <p:ext uri="{BB962C8B-B14F-4D97-AF65-F5344CB8AC3E}">
        <p14:creationId xmlns:p14="http://schemas.microsoft.com/office/powerpoint/2010/main" val="6162040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746245"/>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3_Title Ba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400" b="0"/>
            </a:lvl1pPr>
          </a:lstStyle>
          <a:p>
            <a:r>
              <a:rPr lang="en-US"/>
              <a:t>Click to edit Master title style</a:t>
            </a:r>
            <a:endParaRPr lang="en-US" dirty="0"/>
          </a:p>
        </p:txBody>
      </p:sp>
      <p:sp>
        <p:nvSpPr>
          <p:cNvPr id="8" name="Content Placeholder 2"/>
          <p:cNvSpPr>
            <a:spLocks noGrp="1"/>
          </p:cNvSpPr>
          <p:nvPr>
            <p:ph idx="1"/>
          </p:nvPr>
        </p:nvSpPr>
        <p:spPr>
          <a:xfrm>
            <a:off x="457200" y="1768642"/>
            <a:ext cx="8229600" cy="43212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marL="0" marR="0" lvl="0" indent="0" algn="ctr" defTabSz="457200" rtl="0" eaLnBrk="1" fontAlgn="base" latinLnBrk="0" hangingPunct="1">
              <a:lnSpc>
                <a:spcPct val="100000"/>
              </a:lnSpc>
              <a:spcBef>
                <a:spcPct val="0"/>
              </a:spcBef>
              <a:spcAft>
                <a:spcPct val="0"/>
              </a:spcAft>
              <a:buClrTx/>
              <a:buSzTx/>
              <a:buFontTx/>
              <a:buNone/>
              <a:tabLst/>
              <a:defRPr/>
            </a:pPr>
            <a:fld id="{7A97D999-1E5B-490F-89CF-90744D8FECE3}" type="datetime1">
              <a:rPr kumimoji="0" lang="en-US" sz="1200" b="0" i="0" u="none" strike="noStrike" kern="1200" cap="none" spc="0" normalizeH="0" baseline="0" noProof="0">
                <a:ln>
                  <a:noFill/>
                </a:ln>
                <a:solidFill>
                  <a:srgbClr val="A1A1A4"/>
                </a:solidFill>
                <a:effectLst/>
                <a:uLnTx/>
                <a:uFillTx/>
                <a:latin typeface="Calibri" panose="020F0502020204030204" pitchFamily="34" charset="0"/>
                <a:ea typeface="MS PGothic" panose="020B0600070205080204" pitchFamily="34" charset="-128"/>
                <a:cs typeface="+mn-cs"/>
              </a:rPr>
              <a:pPr marL="0" marR="0" lvl="0" indent="0" algn="ctr" defTabSz="457200" rtl="0" eaLnBrk="1" fontAlgn="base" latinLnBrk="0" hangingPunct="1">
                <a:lnSpc>
                  <a:spcPct val="100000"/>
                </a:lnSpc>
                <a:spcBef>
                  <a:spcPct val="0"/>
                </a:spcBef>
                <a:spcAft>
                  <a:spcPct val="0"/>
                </a:spcAft>
                <a:buClrTx/>
                <a:buSzTx/>
                <a:buFontTx/>
                <a:buNone/>
                <a:tabLst/>
                <a:defRPr/>
              </a:pPr>
              <a:t>10/11/2022</a:t>
            </a:fld>
            <a:endParaRPr kumimoji="0" lang="en-US" sz="1200" b="0" i="0" u="none" strike="noStrike" kern="1200" cap="none" spc="0" normalizeH="0" baseline="0" noProof="0">
              <a:ln>
                <a:noFill/>
              </a:ln>
              <a:solidFill>
                <a:srgbClr val="A1A1A4"/>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985083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5" name="Rectangle 4"/>
          <p:cNvSpPr/>
          <p:nvPr/>
        </p:nvSpPr>
        <p:spPr>
          <a:xfrm>
            <a:off x="0" y="0"/>
            <a:ext cx="9144000" cy="1600200"/>
          </a:xfrm>
          <a:prstGeom prst="rect">
            <a:avLst/>
          </a:prstGeom>
          <a:solidFill>
            <a:srgbClr val="2C56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6" name="Straight Connector 5"/>
          <p:cNvCxnSpPr/>
          <p:nvPr/>
        </p:nvCxnSpPr>
        <p:spPr>
          <a:xfrm>
            <a:off x="4570329" y="2156745"/>
            <a:ext cx="0" cy="3395662"/>
          </a:xfrm>
          <a:prstGeom prst="line">
            <a:avLst/>
          </a:prstGeom>
          <a:ln>
            <a:solidFill>
              <a:srgbClr val="A1A1A4"/>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lvl1pPr algn="l">
              <a:defRPr sz="4400" b="0">
                <a:solidFill>
                  <a:schemeClr val="bg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8203" y="1769478"/>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91576" y="1769478"/>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smtClean="0"/>
            </a:lvl1pPr>
          </a:lstStyle>
          <a:p>
            <a:pPr>
              <a:defRPr/>
            </a:pPr>
            <a:fld id="{DCA6190D-8016-4997-9C19-19C450760A8F}" type="datetime1">
              <a:rPr lang="en-US"/>
              <a:pPr>
                <a:defRPr/>
              </a:pPr>
              <a:t>10/11/2022</a:t>
            </a:fld>
            <a:endParaRPr lang="en-US"/>
          </a:p>
        </p:txBody>
      </p:sp>
    </p:spTree>
    <p:extLst>
      <p:ext uri="{BB962C8B-B14F-4D97-AF65-F5344CB8AC3E}">
        <p14:creationId xmlns:p14="http://schemas.microsoft.com/office/powerpoint/2010/main" val="1801472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8_Content with Caption">
    <p:spTree>
      <p:nvGrpSpPr>
        <p:cNvPr id="1" name=""/>
        <p:cNvGrpSpPr/>
        <p:nvPr/>
      </p:nvGrpSpPr>
      <p:grpSpPr>
        <a:xfrm>
          <a:off x="0" y="0"/>
          <a:ext cx="0" cy="0"/>
          <a:chOff x="0" y="0"/>
          <a:chExt cx="0" cy="0"/>
        </a:xfrm>
      </p:grpSpPr>
      <p:sp>
        <p:nvSpPr>
          <p:cNvPr id="5" name="Rectangle 4"/>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9841" y="457200"/>
            <a:ext cx="2949178" cy="1600200"/>
          </a:xfrm>
        </p:spPr>
        <p:txBody>
          <a:bodyPr anchor="b"/>
          <a:lstStyle>
            <a:lvl1pPr>
              <a:defRPr sz="2400">
                <a:solidFill>
                  <a:schemeClr val="tx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91A2662C-A615-45B6-A597-938A380D7754}" type="datetime1">
              <a:rPr lang="en-US"/>
              <a:pPr>
                <a:defRPr/>
              </a:pPr>
              <a:t>10/11/2022</a:t>
            </a:fld>
            <a:endParaRPr lang="en-US"/>
          </a:p>
        </p:txBody>
      </p:sp>
    </p:spTree>
    <p:extLst>
      <p:ext uri="{BB962C8B-B14F-4D97-AF65-F5344CB8AC3E}">
        <p14:creationId xmlns:p14="http://schemas.microsoft.com/office/powerpoint/2010/main" val="3822771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9_Picture with Caption">
    <p:spTree>
      <p:nvGrpSpPr>
        <p:cNvPr id="1" name=""/>
        <p:cNvGrpSpPr/>
        <p:nvPr/>
      </p:nvGrpSpPr>
      <p:grpSpPr>
        <a:xfrm>
          <a:off x="0" y="0"/>
          <a:ext cx="0" cy="0"/>
          <a:chOff x="0" y="0"/>
          <a:chExt cx="0" cy="0"/>
        </a:xfrm>
      </p:grpSpPr>
      <p:sp>
        <p:nvSpPr>
          <p:cNvPr id="5" name="Rectangle 4"/>
          <p:cNvSpPr/>
          <p:nvPr/>
        </p:nvSpPr>
        <p:spPr bwMode="white">
          <a:xfrm>
            <a:off x="0" y="-25400"/>
            <a:ext cx="9144000" cy="167481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29841" y="457200"/>
            <a:ext cx="2949178" cy="1600200"/>
          </a:xfrm>
        </p:spPr>
        <p:txBody>
          <a:bodyPr anchor="b"/>
          <a:lstStyle>
            <a:lvl1pPr>
              <a:defRPr sz="240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Date Placeholder 3"/>
          <p:cNvSpPr>
            <a:spLocks noGrp="1"/>
          </p:cNvSpPr>
          <p:nvPr>
            <p:ph type="dt" sz="half" idx="10"/>
          </p:nvPr>
        </p:nvSpPr>
        <p:spPr/>
        <p:txBody>
          <a:bodyPr/>
          <a:lstStyle>
            <a:lvl1pPr>
              <a:defRPr smtClean="0"/>
            </a:lvl1pPr>
          </a:lstStyle>
          <a:p>
            <a:pPr>
              <a:defRPr/>
            </a:pPr>
            <a:fld id="{705F3BF6-177F-4616-95B2-CAFCB260C185}" type="datetime1">
              <a:rPr lang="en-US"/>
              <a:pPr>
                <a:defRPr/>
              </a:pPr>
              <a:t>10/11/2022</a:t>
            </a:fld>
            <a:endParaRPr lang="en-US"/>
          </a:p>
        </p:txBody>
      </p:sp>
    </p:spTree>
    <p:extLst>
      <p:ext uri="{BB962C8B-B14F-4D97-AF65-F5344CB8AC3E}">
        <p14:creationId xmlns:p14="http://schemas.microsoft.com/office/powerpoint/2010/main" val="4275684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6.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4.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600200"/>
          </a:xfrm>
          <a:prstGeom prst="rect">
            <a:avLst/>
          </a:prstGeom>
          <a:solidFill>
            <a:srgbClr val="2C56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76864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4060723" y="6334228"/>
            <a:ext cx="1022555"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A1A1A4"/>
                </a:solidFill>
                <a:cs typeface="+mn-cs"/>
              </a:defRPr>
            </a:lvl1pPr>
          </a:lstStyle>
          <a:p>
            <a:pPr>
              <a:defRPr/>
            </a:pPr>
            <a:fld id="{9DBD11E6-1DF2-4422-B89C-DAE3E877C02B}" type="datetime1">
              <a:rPr lang="en-US" smtClean="0"/>
              <a:pPr>
                <a:defRPr/>
              </a:pPr>
              <a:t>10/11/2022</a:t>
            </a:fld>
            <a:endParaRPr lang="en-US" dirty="0"/>
          </a:p>
        </p:txBody>
      </p:sp>
      <p:pic>
        <p:nvPicPr>
          <p:cNvPr id="1032"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bwMode="auto">
          <a:xfrm>
            <a:off x="7275718" y="6265688"/>
            <a:ext cx="1399764"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2780" y="6275128"/>
            <a:ext cx="264813" cy="402336"/>
          </a:xfrm>
          <a:prstGeom prst="rect">
            <a:avLst/>
          </a:prstGeom>
        </p:spPr>
      </p:pic>
      <p:sp>
        <p:nvSpPr>
          <p:cNvPr id="2" name="MSIPCMContentMarking" descr="{&quot;HashCode&quot;:-1043203500,&quot;Placement&quot;:&quot;Footer&quot;,&quot;Top&quot;:519.343,&quot;Left&quot;:297.848572,&quot;SlideWidth&quot;:720,&quot;SlideHeight&quot;:540}">
            <a:extLst>
              <a:ext uri="{FF2B5EF4-FFF2-40B4-BE49-F238E27FC236}">
                <a16:creationId xmlns:a16="http://schemas.microsoft.com/office/drawing/2014/main" id="{6928D532-152A-73C0-3720-A91D88FAD81B}"/>
              </a:ext>
            </a:extLst>
          </p:cNvPr>
          <p:cNvSpPr txBox="1"/>
          <p:nvPr userDrawn="1"/>
        </p:nvSpPr>
        <p:spPr>
          <a:xfrm>
            <a:off x="3782677" y="6595656"/>
            <a:ext cx="1578646" cy="262344"/>
          </a:xfrm>
          <a:prstGeom prst="rect">
            <a:avLst/>
          </a:prstGeom>
          <a:noFill/>
        </p:spPr>
        <p:txBody>
          <a:bodyPr vert="horz" wrap="square" lIns="0" tIns="0" rIns="0" bIns="0" rtlCol="0" anchor="ctr" anchorCtr="1">
            <a:spAutoFit/>
          </a:bodyPr>
          <a:lstStyle/>
          <a:p>
            <a:pPr algn="ctr">
              <a:spcBef>
                <a:spcPct val="0"/>
              </a:spcBef>
              <a:spcAft>
                <a:spcPct val="0"/>
              </a:spcAft>
            </a:pPr>
            <a:r>
              <a:rPr lang="en-US" sz="1000">
                <a:solidFill>
                  <a:srgbClr val="000000"/>
                </a:solidFill>
                <a:latin typeface="Calibri" panose="020F0502020204030204" pitchFamily="34" charset="0"/>
              </a:rPr>
              <a:t>Classified as Confidential</a:t>
            </a:r>
          </a:p>
        </p:txBody>
      </p:sp>
    </p:spTree>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Lst>
  <p:hf sldNum="0" hdr="0" ftr="0" dt="0"/>
  <p:txStyles>
    <p:titleStyle>
      <a:lvl1pPr algn="l" defTabSz="457200" rtl="0" eaLnBrk="1" fontAlgn="base" hangingPunct="1">
        <a:spcBef>
          <a:spcPct val="0"/>
        </a:spcBef>
        <a:spcAft>
          <a:spcPct val="0"/>
        </a:spcAft>
        <a:defRPr sz="4400" kern="1200">
          <a:solidFill>
            <a:schemeClr val="bg1"/>
          </a:solidFill>
          <a:latin typeface="+mj-lt"/>
          <a:ea typeface="MS PGothic" pitchFamily="34" charset="-128"/>
          <a:cs typeface="ＭＳ Ｐゴシック" charset="0"/>
        </a:defRPr>
      </a:lvl1pPr>
      <a:lvl2pPr algn="l" defTabSz="457200" rtl="0" eaLnBrk="1" fontAlgn="base" hangingPunct="1">
        <a:spcBef>
          <a:spcPct val="0"/>
        </a:spcBef>
        <a:spcAft>
          <a:spcPct val="0"/>
        </a:spcAft>
        <a:defRPr sz="4400">
          <a:solidFill>
            <a:schemeClr val="bg1"/>
          </a:solidFill>
          <a:latin typeface="Calibri" charset="0"/>
          <a:ea typeface="MS PGothic" pitchFamily="34" charset="-128"/>
          <a:cs typeface="ＭＳ Ｐゴシック" charset="0"/>
        </a:defRPr>
      </a:lvl2pPr>
      <a:lvl3pPr algn="l" defTabSz="457200" rtl="0" eaLnBrk="1" fontAlgn="base" hangingPunct="1">
        <a:spcBef>
          <a:spcPct val="0"/>
        </a:spcBef>
        <a:spcAft>
          <a:spcPct val="0"/>
        </a:spcAft>
        <a:defRPr sz="4400">
          <a:solidFill>
            <a:schemeClr val="bg1"/>
          </a:solidFill>
          <a:latin typeface="Calibri" charset="0"/>
          <a:ea typeface="MS PGothic" pitchFamily="34" charset="-128"/>
          <a:cs typeface="ＭＳ Ｐゴシック" charset="0"/>
        </a:defRPr>
      </a:lvl3pPr>
      <a:lvl4pPr algn="l" defTabSz="457200" rtl="0" eaLnBrk="1" fontAlgn="base" hangingPunct="1">
        <a:spcBef>
          <a:spcPct val="0"/>
        </a:spcBef>
        <a:spcAft>
          <a:spcPct val="0"/>
        </a:spcAft>
        <a:defRPr sz="4400">
          <a:solidFill>
            <a:schemeClr val="bg1"/>
          </a:solidFill>
          <a:latin typeface="Calibri" charset="0"/>
          <a:ea typeface="MS PGothic" pitchFamily="34" charset="-128"/>
          <a:cs typeface="ＭＳ Ｐゴシック" charset="0"/>
        </a:defRPr>
      </a:lvl4pPr>
      <a:lvl5pPr algn="l" defTabSz="457200" rtl="0" eaLnBrk="1" fontAlgn="base" hangingPunct="1">
        <a:spcBef>
          <a:spcPct val="0"/>
        </a:spcBef>
        <a:spcAft>
          <a:spcPct val="0"/>
        </a:spcAft>
        <a:defRPr sz="4400">
          <a:solidFill>
            <a:schemeClr val="bg1"/>
          </a:solidFill>
          <a:latin typeface="Calibri" charset="0"/>
          <a:ea typeface="MS PGothic" pitchFamily="34" charset="-128"/>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cstate="email"/>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000D6-D877-8447-A736-D3265560A6B6}" type="datetimeFigureOut">
              <a:rPr lang="en-US" smtClean="0"/>
              <a:pPr/>
              <a:t>10/11/2022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5CA988-53E2-BE40-9E3C-CF3BE0B24466}" type="slidenum">
              <a:rPr lang="en-US" smtClean="0"/>
              <a:pPr/>
              <a:t>‹#›</a:t>
            </a:fld>
            <a:endParaRPr lang="en-US"/>
          </a:p>
        </p:txBody>
      </p:sp>
      <p:sp>
        <p:nvSpPr>
          <p:cNvPr id="7" name="MSIPCMContentMarking" descr="{&quot;HashCode&quot;:-1043203500,&quot;Placement&quot;:&quot;Footer&quot;,&quot;Top&quot;:519.343,&quot;Left&quot;:297.848572,&quot;SlideWidth&quot;:720,&quot;SlideHeight&quot;:540}">
            <a:extLst>
              <a:ext uri="{FF2B5EF4-FFF2-40B4-BE49-F238E27FC236}">
                <a16:creationId xmlns:a16="http://schemas.microsoft.com/office/drawing/2014/main" id="{57E7BF47-44D0-6983-8FD2-F23AD66FEFEA}"/>
              </a:ext>
            </a:extLst>
          </p:cNvPr>
          <p:cNvSpPr txBox="1"/>
          <p:nvPr userDrawn="1"/>
        </p:nvSpPr>
        <p:spPr>
          <a:xfrm>
            <a:off x="3782677" y="6595656"/>
            <a:ext cx="1578646" cy="262344"/>
          </a:xfrm>
          <a:prstGeom prst="rect">
            <a:avLst/>
          </a:prstGeom>
          <a:noFill/>
        </p:spPr>
        <p:txBody>
          <a:bodyPr vert="horz" wrap="square" lIns="0" tIns="0" rIns="0" bIns="0" rtlCol="0" anchor="ctr" anchorCtr="1">
            <a:spAutoFit/>
          </a:bodyPr>
          <a:lstStyle/>
          <a:p>
            <a:pPr algn="ctr">
              <a:spcBef>
                <a:spcPct val="0"/>
              </a:spcBef>
              <a:spcAft>
                <a:spcPct val="0"/>
              </a:spcAft>
            </a:pPr>
            <a:r>
              <a:rPr lang="en-US" sz="1000">
                <a:solidFill>
                  <a:srgbClr val="000000"/>
                </a:solidFill>
                <a:latin typeface="Calibri" panose="020F0502020204030204" pitchFamily="34" charset="0"/>
              </a:rPr>
              <a:t>Classified as Confidential</a:t>
            </a:r>
          </a:p>
        </p:txBody>
      </p:sp>
    </p:spTree>
    <p:extLst>
      <p:ext uri="{BB962C8B-B14F-4D97-AF65-F5344CB8AC3E}">
        <p14:creationId xmlns:p14="http://schemas.microsoft.com/office/powerpoint/2010/main" val="674680906"/>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1600200"/>
          </a:xfrm>
          <a:prstGeom prst="rect">
            <a:avLst/>
          </a:prstGeom>
          <a:solidFill>
            <a:srgbClr val="2C569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dirty="0"/>
          </a:p>
        </p:txBody>
      </p:sp>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p:cNvSpPr>
            <a:spLocks noGrp="1"/>
          </p:cNvSpPr>
          <p:nvPr>
            <p:ph type="body" idx="1"/>
          </p:nvPr>
        </p:nvSpPr>
        <p:spPr bwMode="auto">
          <a:xfrm>
            <a:off x="457200" y="176864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Date Placeholder 3"/>
          <p:cNvSpPr>
            <a:spLocks noGrp="1"/>
          </p:cNvSpPr>
          <p:nvPr>
            <p:ph type="dt" sz="half" idx="2"/>
          </p:nvPr>
        </p:nvSpPr>
        <p:spPr>
          <a:xfrm>
            <a:off x="4060724" y="6334230"/>
            <a:ext cx="1022555" cy="365125"/>
          </a:xfrm>
          <a:prstGeom prst="rect">
            <a:avLst/>
          </a:prstGeom>
        </p:spPr>
        <p:txBody>
          <a:bodyPr vert="horz" wrap="square" lIns="91440" tIns="45720" rIns="91440" bIns="45720" numCol="1" anchor="ctr" anchorCtr="0" compatLnSpc="1">
            <a:prstTxWarp prst="textNoShape">
              <a:avLst/>
            </a:prstTxWarp>
          </a:bodyPr>
          <a:lstStyle>
            <a:lvl1pPr algn="ctr">
              <a:defRPr sz="900" smtClean="0">
                <a:solidFill>
                  <a:srgbClr val="A1A1A4"/>
                </a:solidFill>
                <a:cs typeface="+mn-cs"/>
              </a:defRPr>
            </a:lvl1pPr>
          </a:lstStyle>
          <a:p>
            <a:fld id="{D8A66DCE-606A-46D6-9B25-D58E5377DE9B}" type="datetime1">
              <a:rPr lang="en-US" smtClean="0"/>
              <a:t>10/11/2022</a:t>
            </a:fld>
            <a:endParaRPr lang="en-US" dirty="0"/>
          </a:p>
        </p:txBody>
      </p:sp>
      <p:pic>
        <p:nvPicPr>
          <p:cNvPr id="1032"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bwMode="auto">
          <a:xfrm>
            <a:off x="7275718" y="6265690"/>
            <a:ext cx="1399764"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2781" y="6275128"/>
            <a:ext cx="264813" cy="402336"/>
          </a:xfrm>
          <a:prstGeom prst="rect">
            <a:avLst/>
          </a:prstGeom>
        </p:spPr>
      </p:pic>
      <p:sp>
        <p:nvSpPr>
          <p:cNvPr id="2" name="MSIPCMContentMarking" descr="{&quot;HashCode&quot;:-1043203500,&quot;Placement&quot;:&quot;Footer&quot;,&quot;Top&quot;:519.343,&quot;Left&quot;:297.848572,&quot;SlideWidth&quot;:720,&quot;SlideHeight&quot;:540}">
            <a:extLst>
              <a:ext uri="{FF2B5EF4-FFF2-40B4-BE49-F238E27FC236}">
                <a16:creationId xmlns:a16="http://schemas.microsoft.com/office/drawing/2014/main" id="{6E1DAC0E-9DD4-EE4F-78AA-23D53EBD9E1C}"/>
              </a:ext>
            </a:extLst>
          </p:cNvPr>
          <p:cNvSpPr txBox="1"/>
          <p:nvPr userDrawn="1"/>
        </p:nvSpPr>
        <p:spPr>
          <a:xfrm>
            <a:off x="3782677" y="6595656"/>
            <a:ext cx="1578646" cy="262344"/>
          </a:xfrm>
          <a:prstGeom prst="rect">
            <a:avLst/>
          </a:prstGeom>
          <a:noFill/>
        </p:spPr>
        <p:txBody>
          <a:bodyPr vert="horz" wrap="square" lIns="0" tIns="0" rIns="0" bIns="0" rtlCol="0" anchor="ctr" anchorCtr="1">
            <a:spAutoFit/>
          </a:bodyPr>
          <a:lstStyle/>
          <a:p>
            <a:pPr algn="ctr">
              <a:spcBef>
                <a:spcPct val="0"/>
              </a:spcBef>
              <a:spcAft>
                <a:spcPct val="0"/>
              </a:spcAft>
            </a:pPr>
            <a:r>
              <a:rPr lang="en-US" sz="1000">
                <a:solidFill>
                  <a:srgbClr val="000000"/>
                </a:solidFill>
                <a:latin typeface="Calibri" panose="020F0502020204030204" pitchFamily="34" charset="0"/>
              </a:rPr>
              <a:t>Classified as Confidential</a:t>
            </a:r>
          </a:p>
        </p:txBody>
      </p:sp>
    </p:spTree>
    <p:extLst>
      <p:ext uri="{BB962C8B-B14F-4D97-AF65-F5344CB8AC3E}">
        <p14:creationId xmlns:p14="http://schemas.microsoft.com/office/powerpoint/2010/main" val="284780894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hf sldNum="0" hdr="0" dt="0"/>
  <p:txStyles>
    <p:titleStyle>
      <a:lvl1pPr algn="l" defTabSz="342900" rtl="0" eaLnBrk="1" fontAlgn="base" hangingPunct="1">
        <a:spcBef>
          <a:spcPct val="0"/>
        </a:spcBef>
        <a:spcAft>
          <a:spcPct val="0"/>
        </a:spcAft>
        <a:defRPr sz="3300" kern="1200">
          <a:solidFill>
            <a:schemeClr val="bg1"/>
          </a:solidFill>
          <a:latin typeface="+mj-lt"/>
          <a:ea typeface="MS PGothic" pitchFamily="34" charset="-128"/>
          <a:cs typeface="ＭＳ Ｐゴシック" charset="0"/>
        </a:defRPr>
      </a:lvl1pPr>
      <a:lvl2pPr algn="l" defTabSz="342900" rtl="0" eaLnBrk="1" fontAlgn="base" hangingPunct="1">
        <a:spcBef>
          <a:spcPct val="0"/>
        </a:spcBef>
        <a:spcAft>
          <a:spcPct val="0"/>
        </a:spcAft>
        <a:defRPr sz="3300">
          <a:solidFill>
            <a:schemeClr val="bg1"/>
          </a:solidFill>
          <a:latin typeface="Calibri" charset="0"/>
          <a:ea typeface="MS PGothic" pitchFamily="34" charset="-128"/>
          <a:cs typeface="ＭＳ Ｐゴシック" charset="0"/>
        </a:defRPr>
      </a:lvl2pPr>
      <a:lvl3pPr algn="l" defTabSz="342900" rtl="0" eaLnBrk="1" fontAlgn="base" hangingPunct="1">
        <a:spcBef>
          <a:spcPct val="0"/>
        </a:spcBef>
        <a:spcAft>
          <a:spcPct val="0"/>
        </a:spcAft>
        <a:defRPr sz="3300">
          <a:solidFill>
            <a:schemeClr val="bg1"/>
          </a:solidFill>
          <a:latin typeface="Calibri" charset="0"/>
          <a:ea typeface="MS PGothic" pitchFamily="34" charset="-128"/>
          <a:cs typeface="ＭＳ Ｐゴシック" charset="0"/>
        </a:defRPr>
      </a:lvl3pPr>
      <a:lvl4pPr algn="l" defTabSz="342900" rtl="0" eaLnBrk="1" fontAlgn="base" hangingPunct="1">
        <a:spcBef>
          <a:spcPct val="0"/>
        </a:spcBef>
        <a:spcAft>
          <a:spcPct val="0"/>
        </a:spcAft>
        <a:defRPr sz="3300">
          <a:solidFill>
            <a:schemeClr val="bg1"/>
          </a:solidFill>
          <a:latin typeface="Calibri" charset="0"/>
          <a:ea typeface="MS PGothic" pitchFamily="34" charset="-128"/>
          <a:cs typeface="ＭＳ Ｐゴシック" charset="0"/>
        </a:defRPr>
      </a:lvl4pPr>
      <a:lvl5pPr algn="l" defTabSz="342900" rtl="0" eaLnBrk="1" fontAlgn="base" hangingPunct="1">
        <a:spcBef>
          <a:spcPct val="0"/>
        </a:spcBef>
        <a:spcAft>
          <a:spcPct val="0"/>
        </a:spcAft>
        <a:defRPr sz="3300">
          <a:solidFill>
            <a:schemeClr val="bg1"/>
          </a:solidFill>
          <a:latin typeface="Calibri" charset="0"/>
          <a:ea typeface="MS PGothic" pitchFamily="34" charset="-128"/>
          <a:cs typeface="ＭＳ Ｐゴシック" charset="0"/>
        </a:defRPr>
      </a:lvl5pPr>
      <a:lvl6pPr marL="342900" algn="ctr" defTabSz="342900" rtl="0" eaLnBrk="1" fontAlgn="base" hangingPunct="1">
        <a:spcBef>
          <a:spcPct val="0"/>
        </a:spcBef>
        <a:spcAft>
          <a:spcPct val="0"/>
        </a:spcAft>
        <a:defRPr sz="3300">
          <a:solidFill>
            <a:schemeClr val="tx1"/>
          </a:solidFill>
          <a:latin typeface="Calibri" charset="0"/>
          <a:ea typeface="ＭＳ Ｐゴシック" charset="0"/>
        </a:defRPr>
      </a:lvl6pPr>
      <a:lvl7pPr marL="685800" algn="ctr" defTabSz="342900" rtl="0" eaLnBrk="1" fontAlgn="base" hangingPunct="1">
        <a:spcBef>
          <a:spcPct val="0"/>
        </a:spcBef>
        <a:spcAft>
          <a:spcPct val="0"/>
        </a:spcAft>
        <a:defRPr sz="3300">
          <a:solidFill>
            <a:schemeClr val="tx1"/>
          </a:solidFill>
          <a:latin typeface="Calibri" charset="0"/>
          <a:ea typeface="ＭＳ Ｐゴシック" charset="0"/>
        </a:defRPr>
      </a:lvl7pPr>
      <a:lvl8pPr marL="1028700" algn="ctr" defTabSz="342900" rtl="0" eaLnBrk="1" fontAlgn="base" hangingPunct="1">
        <a:spcBef>
          <a:spcPct val="0"/>
        </a:spcBef>
        <a:spcAft>
          <a:spcPct val="0"/>
        </a:spcAft>
        <a:defRPr sz="3300">
          <a:solidFill>
            <a:schemeClr val="tx1"/>
          </a:solidFill>
          <a:latin typeface="Calibri" charset="0"/>
          <a:ea typeface="ＭＳ Ｐゴシック" charset="0"/>
        </a:defRPr>
      </a:lvl8pPr>
      <a:lvl9pPr marL="1371600" algn="ctr" defTabSz="342900" rtl="0" eaLnBrk="1" fontAlgn="base" hangingPunct="1">
        <a:spcBef>
          <a:spcPct val="0"/>
        </a:spcBef>
        <a:spcAft>
          <a:spcPct val="0"/>
        </a:spcAft>
        <a:defRPr sz="3300">
          <a:solidFill>
            <a:schemeClr val="tx1"/>
          </a:solidFill>
          <a:latin typeface="Calibri" charset="0"/>
          <a:ea typeface="ＭＳ Ｐゴシック" charset="0"/>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ＭＳ Ｐゴシック" charset="0"/>
        </a:defRPr>
      </a:lvl1pPr>
      <a:lvl2pPr marL="557213" indent="-214313"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mn-lt"/>
          <a:ea typeface="MS PGothic" pitchFamily="34"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800" kern="1200">
          <a:solidFill>
            <a:schemeClr val="tx1"/>
          </a:solidFill>
          <a:latin typeface="+mn-lt"/>
          <a:ea typeface="MS PGothic" pitchFamily="34"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mn-lt"/>
          <a:ea typeface="MS PGothic" pitchFamily="34"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7"/>
            <a:ext cx="8219259" cy="3968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28650" y="927847"/>
            <a:ext cx="8219258" cy="54642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MSIPCMContentMarking" descr="{&quot;HashCode&quot;:-1043203500,&quot;Placement&quot;:&quot;Footer&quot;,&quot;Top&quot;:519.343,&quot;Left&quot;:297.848572,&quot;SlideWidth&quot;:720,&quot;SlideHeight&quot;:540}">
            <a:extLst>
              <a:ext uri="{FF2B5EF4-FFF2-40B4-BE49-F238E27FC236}">
                <a16:creationId xmlns:a16="http://schemas.microsoft.com/office/drawing/2014/main" id="{CA729E3D-A48C-16FA-148F-D08F7891A644}"/>
              </a:ext>
            </a:extLst>
          </p:cNvPr>
          <p:cNvSpPr txBox="1"/>
          <p:nvPr userDrawn="1"/>
        </p:nvSpPr>
        <p:spPr>
          <a:xfrm>
            <a:off x="3782677" y="6595656"/>
            <a:ext cx="1578646" cy="262344"/>
          </a:xfrm>
          <a:prstGeom prst="rect">
            <a:avLst/>
          </a:prstGeom>
          <a:noFill/>
        </p:spPr>
        <p:txBody>
          <a:bodyPr vert="horz" wrap="square" lIns="0" tIns="0" rIns="0" bIns="0" rtlCol="0" anchor="ctr" anchorCtr="1">
            <a:spAutoFit/>
          </a:bodyPr>
          <a:lstStyle/>
          <a:p>
            <a:pPr algn="ctr">
              <a:spcBef>
                <a:spcPct val="0"/>
              </a:spcBef>
              <a:spcAft>
                <a:spcPct val="0"/>
              </a:spcAft>
            </a:pPr>
            <a:r>
              <a:rPr lang="en-US" sz="1000">
                <a:solidFill>
                  <a:srgbClr val="000000"/>
                </a:solidFill>
                <a:latin typeface="Calibri" panose="020F0502020204030204" pitchFamily="34" charset="0"/>
              </a:rPr>
              <a:t>Classified as Confidential</a:t>
            </a:r>
          </a:p>
        </p:txBody>
      </p:sp>
    </p:spTree>
    <p:extLst>
      <p:ext uri="{BB962C8B-B14F-4D97-AF65-F5344CB8AC3E}">
        <p14:creationId xmlns:p14="http://schemas.microsoft.com/office/powerpoint/2010/main" val="3351154496"/>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 id="2147483920" r:id="rId29"/>
    <p:sldLayoutId id="2147483921" r:id="rId30"/>
    <p:sldLayoutId id="2147483922" r:id="rId31"/>
    <p:sldLayoutId id="2147483923" r:id="rId32"/>
    <p:sldLayoutId id="2147483924" r:id="rId33"/>
    <p:sldLayoutId id="2147483925" r:id="rId34"/>
  </p:sldLayoutIdLst>
  <p:hf sldNum="0" hdr="0" dt="0"/>
  <p:txStyles>
    <p:titleStyle>
      <a:lvl1pPr algn="l" defTabSz="914400" rtl="0" eaLnBrk="1" latinLnBrk="0" hangingPunct="1">
        <a:lnSpc>
          <a:spcPct val="90000"/>
        </a:lnSpc>
        <a:spcBef>
          <a:spcPct val="0"/>
        </a:spcBef>
        <a:buNone/>
        <a:defRPr sz="2200" b="1" i="0" kern="1200">
          <a:solidFill>
            <a:srgbClr val="143963"/>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3" orient="horz" pos="2916">
          <p15:clr>
            <a:srgbClr val="F26B43"/>
          </p15:clr>
        </p15:guide>
        <p15:guide id="4" pos="129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61.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4.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24.jpeg"/><Relationship Id="rId12" Type="http://schemas.openxmlformats.org/officeDocument/2006/relationships/image" Target="../media/image29.gif"/><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png"/><Relationship Id="rId1" Type="http://schemas.openxmlformats.org/officeDocument/2006/relationships/slideLayout" Target="../slideLayouts/slideLayout42.xml"/><Relationship Id="rId6" Type="http://schemas.openxmlformats.org/officeDocument/2006/relationships/image" Target="../media/image23.gif"/><Relationship Id="rId11" Type="http://schemas.openxmlformats.org/officeDocument/2006/relationships/image" Target="../media/image28.png"/><Relationship Id="rId5" Type="http://schemas.openxmlformats.org/officeDocument/2006/relationships/image" Target="../media/image22.gif"/><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D505-AE7F-023D-8D7F-7BB7A2BE4232}"/>
              </a:ext>
            </a:extLst>
          </p:cNvPr>
          <p:cNvSpPr>
            <a:spLocks noGrp="1"/>
          </p:cNvSpPr>
          <p:nvPr>
            <p:ph type="ctrTitle"/>
          </p:nvPr>
        </p:nvSpPr>
        <p:spPr/>
        <p:txBody>
          <a:bodyPr>
            <a:normAutofit/>
          </a:bodyPr>
          <a:lstStyle/>
          <a:p>
            <a:r>
              <a:rPr lang="en-US" sz="3600" dirty="0"/>
              <a:t>Building A Robotic Program</a:t>
            </a:r>
          </a:p>
        </p:txBody>
      </p:sp>
    </p:spTree>
    <p:extLst>
      <p:ext uri="{BB962C8B-B14F-4D97-AF65-F5344CB8AC3E}">
        <p14:creationId xmlns:p14="http://schemas.microsoft.com/office/powerpoint/2010/main" val="820202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9F9C-BAA0-956C-BE32-CCF4D76568B0}"/>
              </a:ext>
            </a:extLst>
          </p:cNvPr>
          <p:cNvSpPr>
            <a:spLocks noGrp="1"/>
          </p:cNvSpPr>
          <p:nvPr>
            <p:ph type="title"/>
          </p:nvPr>
        </p:nvSpPr>
        <p:spPr/>
        <p:txBody>
          <a:bodyPr/>
          <a:lstStyle/>
          <a:p>
            <a:r>
              <a:rPr lang="en-US" dirty="0"/>
              <a:t>Why do outpatient total joints?</a:t>
            </a:r>
          </a:p>
        </p:txBody>
      </p:sp>
      <p:sp>
        <p:nvSpPr>
          <p:cNvPr id="3" name="Content Placeholder 2">
            <a:extLst>
              <a:ext uri="{FF2B5EF4-FFF2-40B4-BE49-F238E27FC236}">
                <a16:creationId xmlns:a16="http://schemas.microsoft.com/office/drawing/2014/main" id="{2620AB10-413F-4D20-E743-99FE3059A0EA}"/>
              </a:ext>
            </a:extLst>
          </p:cNvPr>
          <p:cNvSpPr>
            <a:spLocks noGrp="1"/>
          </p:cNvSpPr>
          <p:nvPr>
            <p:ph idx="1"/>
          </p:nvPr>
        </p:nvSpPr>
        <p:spPr/>
        <p:txBody>
          <a:bodyPr/>
          <a:lstStyle/>
          <a:p>
            <a:pPr marL="285750" indent="-285750" defTabSz="457181">
              <a:lnSpc>
                <a:spcPct val="150000"/>
              </a:lnSpc>
              <a:spcBef>
                <a:spcPts val="0"/>
              </a:spcBef>
              <a:buFont typeface="Wingdings" pitchFamily="2" charset="2"/>
              <a:buChar char="§"/>
              <a:defRPr/>
            </a:pPr>
            <a:r>
              <a:rPr lang="en-US" sz="1400" dirty="0">
                <a:solidFill>
                  <a:prstClr val="black"/>
                </a:solidFill>
                <a:latin typeface="Verdana" panose="020B0604030504040204" pitchFamily="34" charset="0"/>
                <a:ea typeface="Verdana" panose="020B0604030504040204" pitchFamily="34" charset="0"/>
              </a:rPr>
              <a:t>Understand your community needs</a:t>
            </a:r>
          </a:p>
          <a:p>
            <a:pPr marL="0" indent="0" defTabSz="457181">
              <a:lnSpc>
                <a:spcPct val="15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endParaRPr>
          </a:p>
          <a:p>
            <a:pPr marL="742315" lvl="1" indent="-285750" defTabSz="457181">
              <a:lnSpc>
                <a:spcPct val="10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We are a city and surrounding area of approximately 190,000</a:t>
            </a:r>
          </a:p>
          <a:p>
            <a:pPr marL="456565" lvl="1" indent="0" defTabSz="457181">
              <a:lnSpc>
                <a:spcPct val="10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cs typeface="Calibri"/>
            </a:endParaRPr>
          </a:p>
          <a:p>
            <a:pPr marL="742315" lvl="1" indent="-285750" defTabSz="457181">
              <a:lnSpc>
                <a:spcPct val="15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We have only one hospital within a 30-mile radius</a:t>
            </a:r>
          </a:p>
          <a:p>
            <a:pPr marL="456565" lvl="1" indent="0" defTabSz="457181">
              <a:lnSpc>
                <a:spcPct val="15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cs typeface="Calibri"/>
            </a:endParaRPr>
          </a:p>
          <a:p>
            <a:pPr marL="742315" lvl="1" indent="-285750" defTabSz="457181">
              <a:lnSpc>
                <a:spcPct val="10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We have one large health care system that includes a flagship hospital and 6 smaller community hospitals within approximately 60 miles</a:t>
            </a:r>
          </a:p>
          <a:p>
            <a:pPr marL="456565" lvl="1" indent="0" defTabSz="457181">
              <a:lnSpc>
                <a:spcPct val="10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endParaRPr>
          </a:p>
          <a:p>
            <a:pPr marL="742315" lvl="1" indent="-285750" defTabSz="457181">
              <a:lnSpc>
                <a:spcPct val="10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Limited access to services outside of this system without the capacity within those ORs to handle the volume of total joints our group was producing</a:t>
            </a:r>
            <a:endParaRPr lang="en-US" sz="1400" dirty="0">
              <a:solidFill>
                <a:prstClr val="black"/>
              </a:solidFill>
              <a:latin typeface="Verdana" panose="020B0604030504040204" pitchFamily="34" charset="0"/>
              <a:ea typeface="Verdana" panose="020B0604030504040204" pitchFamily="34" charset="0"/>
              <a:cs typeface="Calibri"/>
            </a:endParaRPr>
          </a:p>
          <a:p>
            <a:endParaRPr lang="en-US" dirty="0"/>
          </a:p>
        </p:txBody>
      </p:sp>
    </p:spTree>
    <p:extLst>
      <p:ext uri="{BB962C8B-B14F-4D97-AF65-F5344CB8AC3E}">
        <p14:creationId xmlns:p14="http://schemas.microsoft.com/office/powerpoint/2010/main" val="626170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97E8-7051-3383-2983-F0740D92F715}"/>
              </a:ext>
            </a:extLst>
          </p:cNvPr>
          <p:cNvSpPr>
            <a:spLocks noGrp="1"/>
          </p:cNvSpPr>
          <p:nvPr>
            <p:ph type="title"/>
          </p:nvPr>
        </p:nvSpPr>
        <p:spPr/>
        <p:txBody>
          <a:bodyPr/>
          <a:lstStyle/>
          <a:p>
            <a:r>
              <a:rPr lang="en-US" dirty="0"/>
              <a:t>Where to do Outpatient Total Joints?</a:t>
            </a:r>
          </a:p>
        </p:txBody>
      </p:sp>
      <p:sp>
        <p:nvSpPr>
          <p:cNvPr id="7" name="Content Placeholder 6">
            <a:extLst>
              <a:ext uri="{FF2B5EF4-FFF2-40B4-BE49-F238E27FC236}">
                <a16:creationId xmlns:a16="http://schemas.microsoft.com/office/drawing/2014/main" id="{F0097C52-1C14-21A7-6521-D60ACA0A0199}"/>
              </a:ext>
            </a:extLst>
          </p:cNvPr>
          <p:cNvSpPr>
            <a:spLocks noGrp="1"/>
          </p:cNvSpPr>
          <p:nvPr>
            <p:ph idx="1"/>
          </p:nvPr>
        </p:nvSpPr>
        <p:spPr/>
        <p:txBody>
          <a:bodyPr/>
          <a:lstStyle/>
          <a:p>
            <a:pPr marL="285750" indent="-285750" defTabSz="457181">
              <a:lnSpc>
                <a:spcPct val="100000"/>
              </a:lnSpc>
              <a:spcBef>
                <a:spcPts val="0"/>
              </a:spcBef>
              <a:buFont typeface="Wingdings" pitchFamily="2" charset="2"/>
              <a:buChar char="§"/>
              <a:defRPr/>
            </a:pPr>
            <a:r>
              <a:rPr lang="en-US" sz="1400" dirty="0">
                <a:solidFill>
                  <a:prstClr val="black"/>
                </a:solidFill>
                <a:latin typeface="Verdana" panose="020B0604030504040204" pitchFamily="34" charset="0"/>
                <a:ea typeface="Verdana" panose="020B0604030504040204" pitchFamily="34" charset="0"/>
              </a:rPr>
              <a:t>Do you have access to facility that is convenient for providers and patients that is nimble, motivated and forward-thinking enough to accept the challenge?</a:t>
            </a:r>
          </a:p>
          <a:p>
            <a:pPr marL="0" indent="0" defTabSz="457181">
              <a:lnSpc>
                <a:spcPct val="10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endParaRPr>
          </a:p>
          <a:p>
            <a:pPr marL="800081" lvl="1" indent="-342900" defTabSz="457181">
              <a:lnSpc>
                <a:spcPct val="10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Requires investment by many parties on multiple levels to be successful</a:t>
            </a:r>
          </a:p>
          <a:p>
            <a:pPr marL="800081" lvl="1" indent="-342900" defTabSz="457181">
              <a:lnSpc>
                <a:spcPct val="10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Requires definite commitment and large amounts of time even before the first surgery is performed</a:t>
            </a:r>
          </a:p>
          <a:p>
            <a:pPr marL="800081" lvl="1" indent="-342900" defTabSz="457181">
              <a:lnSpc>
                <a:spcPct val="150000"/>
              </a:lnSpc>
              <a:spcBef>
                <a:spcPts val="0"/>
              </a:spcBef>
              <a:buFont typeface="Wingdings" panose="05000000000000000000" pitchFamily="2" charset="2"/>
              <a:buChar char="Ø"/>
              <a:defRPr/>
            </a:pPr>
            <a:r>
              <a:rPr lang="en-US" sz="1400" dirty="0">
                <a:solidFill>
                  <a:srgbClr val="FF0000"/>
                </a:solidFill>
                <a:latin typeface="Verdana" panose="020B0604030504040204" pitchFamily="34" charset="0"/>
                <a:ea typeface="Verdana" panose="020B0604030504040204" pitchFamily="34" charset="0"/>
              </a:rPr>
              <a:t>Must be willing to adapt quickly and respond to challenges</a:t>
            </a:r>
          </a:p>
          <a:p>
            <a:endParaRPr lang="en-US" dirty="0"/>
          </a:p>
        </p:txBody>
      </p:sp>
    </p:spTree>
    <p:extLst>
      <p:ext uri="{BB962C8B-B14F-4D97-AF65-F5344CB8AC3E}">
        <p14:creationId xmlns:p14="http://schemas.microsoft.com/office/powerpoint/2010/main" val="1030642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65DC-8361-FC36-9AC1-85D707E9675A}"/>
              </a:ext>
            </a:extLst>
          </p:cNvPr>
          <p:cNvSpPr>
            <a:spLocks noGrp="1"/>
          </p:cNvSpPr>
          <p:nvPr>
            <p:ph type="title"/>
          </p:nvPr>
        </p:nvSpPr>
        <p:spPr/>
        <p:txBody>
          <a:bodyPr/>
          <a:lstStyle/>
          <a:p>
            <a:r>
              <a:rPr lang="en-US" dirty="0"/>
              <a:t>Total Joint Program Evolution</a:t>
            </a:r>
          </a:p>
        </p:txBody>
      </p:sp>
      <p:sp>
        <p:nvSpPr>
          <p:cNvPr id="3" name="Content Placeholder 2">
            <a:extLst>
              <a:ext uri="{FF2B5EF4-FFF2-40B4-BE49-F238E27FC236}">
                <a16:creationId xmlns:a16="http://schemas.microsoft.com/office/drawing/2014/main" id="{65D74FCA-11C4-994D-180A-DE9A941FC23C}"/>
              </a:ext>
            </a:extLst>
          </p:cNvPr>
          <p:cNvSpPr>
            <a:spLocks noGrp="1"/>
          </p:cNvSpPr>
          <p:nvPr>
            <p:ph idx="1"/>
          </p:nvPr>
        </p:nvSpPr>
        <p:spPr>
          <a:xfrm>
            <a:off x="368710" y="1523847"/>
            <a:ext cx="7911846" cy="3942160"/>
          </a:xfrm>
        </p:spPr>
        <p:txBody>
          <a:bodyPr/>
          <a:lstStyle/>
          <a:p>
            <a:r>
              <a:rPr lang="en-US" dirty="0"/>
              <a:t>What year did SCOA start joints in general?</a:t>
            </a:r>
          </a:p>
          <a:p>
            <a:r>
              <a:rPr lang="en-US" dirty="0"/>
              <a:t>2008 started a few total joints at SCSC but were not fully covered by insurance in an ASC</a:t>
            </a:r>
          </a:p>
          <a:p>
            <a:r>
              <a:rPr lang="en-US" dirty="0"/>
              <a:t>2012 meet with insurances to get payment on total joints, made progress, started BCBS bundle and other insurances followed with payment (non-bundled)</a:t>
            </a:r>
          </a:p>
          <a:p>
            <a:r>
              <a:rPr lang="en-US" dirty="0"/>
              <a:t>Late 2014 did first robotic total joint case at SCSC</a:t>
            </a:r>
          </a:p>
          <a:p>
            <a:pPr lvl="1"/>
            <a:r>
              <a:rPr lang="en-US" b="1" dirty="0">
                <a:solidFill>
                  <a:schemeClr val="accent2"/>
                </a:solidFill>
              </a:rPr>
              <a:t>All total joints in our center are done with robotics (knees, unis, hips)</a:t>
            </a:r>
          </a:p>
          <a:p>
            <a:pPr lvl="1"/>
            <a:r>
              <a:rPr lang="en-US" b="1" dirty="0">
                <a:solidFill>
                  <a:schemeClr val="accent2"/>
                </a:solidFill>
              </a:rPr>
              <a:t>Started doing limited number of cases/day. Now do 8-10/day.</a:t>
            </a:r>
          </a:p>
          <a:p>
            <a:pPr marL="0" indent="0">
              <a:buNone/>
            </a:pPr>
            <a:endParaRPr lang="en-US" dirty="0"/>
          </a:p>
        </p:txBody>
      </p:sp>
    </p:spTree>
    <p:extLst>
      <p:ext uri="{BB962C8B-B14F-4D97-AF65-F5344CB8AC3E}">
        <p14:creationId xmlns:p14="http://schemas.microsoft.com/office/powerpoint/2010/main" val="45102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E2FB7-E681-77C2-A1A4-84B279639577}"/>
              </a:ext>
            </a:extLst>
          </p:cNvPr>
          <p:cNvSpPr>
            <a:spLocks noGrp="1"/>
          </p:cNvSpPr>
          <p:nvPr>
            <p:ph type="title"/>
          </p:nvPr>
        </p:nvSpPr>
        <p:spPr>
          <a:xfrm>
            <a:off x="257820" y="940517"/>
            <a:ext cx="7911846" cy="297655"/>
          </a:xfrm>
        </p:spPr>
        <p:txBody>
          <a:bodyPr/>
          <a:lstStyle/>
          <a:p>
            <a:r>
              <a:rPr lang="en-US" sz="1600" dirty="0"/>
              <a:t>Total Hip, Knee and Partial Joint Volume 2015-2022 (all robotics)</a:t>
            </a:r>
          </a:p>
        </p:txBody>
      </p:sp>
      <p:graphicFrame>
        <p:nvGraphicFramePr>
          <p:cNvPr id="8" name="Content Placeholder 7">
            <a:extLst>
              <a:ext uri="{FF2B5EF4-FFF2-40B4-BE49-F238E27FC236}">
                <a16:creationId xmlns:a16="http://schemas.microsoft.com/office/drawing/2014/main" id="{EFFA7F38-69E1-2E69-84FD-02CD85D02825}"/>
              </a:ext>
            </a:extLst>
          </p:cNvPr>
          <p:cNvGraphicFramePr>
            <a:graphicFrameLocks noGrp="1"/>
          </p:cNvGraphicFramePr>
          <p:nvPr>
            <p:ph idx="1"/>
          </p:nvPr>
        </p:nvGraphicFramePr>
        <p:xfrm>
          <a:off x="532827" y="1355308"/>
          <a:ext cx="7912100" cy="3941762"/>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1">
            <a:extLst>
              <a:ext uri="{FF2B5EF4-FFF2-40B4-BE49-F238E27FC236}">
                <a16:creationId xmlns:a16="http://schemas.microsoft.com/office/drawing/2014/main" id="{1BAB8316-8BF9-AF03-8BAF-038F90C540E0}"/>
              </a:ext>
            </a:extLst>
          </p:cNvPr>
          <p:cNvSpPr txBox="1">
            <a:spLocks/>
          </p:cNvSpPr>
          <p:nvPr/>
        </p:nvSpPr>
        <p:spPr>
          <a:xfrm>
            <a:off x="348344" y="5372456"/>
            <a:ext cx="7911846" cy="297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200" b="1" i="0" kern="1200">
                <a:solidFill>
                  <a:srgbClr val="143963"/>
                </a:solidFill>
                <a:latin typeface="Arial" panose="020B0604020202020204" pitchFamily="34" charset="0"/>
                <a:ea typeface="+mj-ea"/>
                <a:cs typeface="+mj-cs"/>
              </a:defRPr>
            </a:lvl1pPr>
          </a:lstStyle>
          <a:p>
            <a:pPr fontAlgn="auto">
              <a:spcAft>
                <a:spcPts val="0"/>
              </a:spcAft>
            </a:pPr>
            <a:r>
              <a:rPr lang="en-US" sz="1200" dirty="0"/>
              <a:t>Medicare approved total knees 2019 and total hips 2021 to be done in ASCs </a:t>
            </a:r>
          </a:p>
        </p:txBody>
      </p:sp>
    </p:spTree>
    <p:extLst>
      <p:ext uri="{BB962C8B-B14F-4D97-AF65-F5344CB8AC3E}">
        <p14:creationId xmlns:p14="http://schemas.microsoft.com/office/powerpoint/2010/main" val="2383544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64D0-2599-4AAF-86CC-9641057BD088}"/>
              </a:ext>
            </a:extLst>
          </p:cNvPr>
          <p:cNvSpPr>
            <a:spLocks noGrp="1"/>
          </p:cNvSpPr>
          <p:nvPr>
            <p:ph type="ctrTitle"/>
          </p:nvPr>
        </p:nvSpPr>
        <p:spPr>
          <a:xfrm>
            <a:off x="2038428" y="2205718"/>
            <a:ext cx="6797629" cy="1241822"/>
          </a:xfrm>
        </p:spPr>
        <p:txBody>
          <a:bodyPr anchor="b">
            <a:normAutofit/>
          </a:bodyPr>
          <a:lstStyle/>
          <a:p>
            <a:r>
              <a:rPr lang="en-US" dirty="0"/>
              <a:t>Robot Selection Process</a:t>
            </a:r>
          </a:p>
        </p:txBody>
      </p:sp>
    </p:spTree>
    <p:extLst>
      <p:ext uri="{BB962C8B-B14F-4D97-AF65-F5344CB8AC3E}">
        <p14:creationId xmlns:p14="http://schemas.microsoft.com/office/powerpoint/2010/main" val="714158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A6E8-58DE-BCDB-110F-CEC4A17990AC}"/>
              </a:ext>
            </a:extLst>
          </p:cNvPr>
          <p:cNvSpPr>
            <a:spLocks noGrp="1"/>
          </p:cNvSpPr>
          <p:nvPr>
            <p:ph type="title"/>
          </p:nvPr>
        </p:nvSpPr>
        <p:spPr>
          <a:xfrm>
            <a:off x="6239933" y="1072560"/>
            <a:ext cx="2723314" cy="4736805"/>
          </a:xfrm>
        </p:spPr>
        <p:txBody>
          <a:bodyPr anchor="ctr">
            <a:normAutofit/>
          </a:bodyPr>
          <a:lstStyle/>
          <a:p>
            <a:r>
              <a:rPr lang="en-US" dirty="0"/>
              <a:t>Stryker Mako Robotic System</a:t>
            </a:r>
          </a:p>
        </p:txBody>
      </p:sp>
      <p:pic>
        <p:nvPicPr>
          <p:cNvPr id="3" name="Content Placeholder 2">
            <a:extLst>
              <a:ext uri="{FF2B5EF4-FFF2-40B4-BE49-F238E27FC236}">
                <a16:creationId xmlns:a16="http://schemas.microsoft.com/office/drawing/2014/main" id="{9DCADE7A-9485-7043-37A2-41002D956AC7}"/>
              </a:ext>
            </a:extLst>
          </p:cNvPr>
          <p:cNvPicPr>
            <a:picLocks noGrp="1" noChangeAspect="1"/>
          </p:cNvPicPr>
          <p:nvPr>
            <p:ph type="pic" sz="quarter" idx="10"/>
          </p:nvPr>
        </p:nvPicPr>
        <p:blipFill rotWithShape="1">
          <a:blip r:embed="rId2"/>
          <a:stretch/>
        </p:blipFill>
        <p:spPr>
          <a:xfrm>
            <a:off x="595472" y="857250"/>
            <a:ext cx="4603432" cy="5143500"/>
          </a:xfrm>
          <a:prstGeom prst="rect">
            <a:avLst/>
          </a:prstGeom>
          <a:noFill/>
        </p:spPr>
      </p:pic>
    </p:spTree>
    <p:extLst>
      <p:ext uri="{BB962C8B-B14F-4D97-AF65-F5344CB8AC3E}">
        <p14:creationId xmlns:p14="http://schemas.microsoft.com/office/powerpoint/2010/main" val="1720246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6DE5BAE-08C7-022C-793F-CF3DDCD3A00E}"/>
              </a:ext>
            </a:extLst>
          </p:cNvPr>
          <p:cNvSpPr>
            <a:spLocks noGrp="1"/>
          </p:cNvSpPr>
          <p:nvPr>
            <p:ph type="title"/>
          </p:nvPr>
        </p:nvSpPr>
        <p:spPr>
          <a:xfrm>
            <a:off x="457200" y="1131097"/>
            <a:ext cx="7911846" cy="297655"/>
          </a:xfrm>
        </p:spPr>
        <p:txBody>
          <a:bodyPr/>
          <a:lstStyle/>
          <a:p>
            <a:r>
              <a:rPr lang="en-US" dirty="0"/>
              <a:t>Why Mako?</a:t>
            </a:r>
          </a:p>
        </p:txBody>
      </p:sp>
      <p:sp>
        <p:nvSpPr>
          <p:cNvPr id="12" name="Content Placeholder 11">
            <a:extLst>
              <a:ext uri="{FF2B5EF4-FFF2-40B4-BE49-F238E27FC236}">
                <a16:creationId xmlns:a16="http://schemas.microsoft.com/office/drawing/2014/main" id="{9C84E947-4F2D-24FC-0C8A-E838AE9D22AE}"/>
              </a:ext>
            </a:extLst>
          </p:cNvPr>
          <p:cNvSpPr>
            <a:spLocks noGrp="1"/>
          </p:cNvSpPr>
          <p:nvPr>
            <p:ph idx="1"/>
          </p:nvPr>
        </p:nvSpPr>
        <p:spPr>
          <a:xfrm>
            <a:off x="457200" y="1677971"/>
            <a:ext cx="7911846" cy="4498993"/>
          </a:xfrm>
        </p:spPr>
        <p:txBody>
          <a:bodyPr/>
          <a:lstStyle/>
          <a:p>
            <a:pPr marL="355600" indent="-342900" defTabSz="685800">
              <a:lnSpc>
                <a:spcPct val="150000"/>
              </a:lnSpc>
              <a:spcBef>
                <a:spcPts val="2720"/>
              </a:spcBef>
              <a:tabLst>
                <a:tab pos="405765" algn="l"/>
                <a:tab pos="406400" algn="l"/>
              </a:tabLst>
              <a:defRPr/>
            </a:pPr>
            <a:r>
              <a:rPr lang="en-US" sz="1400" spc="-20" dirty="0">
                <a:solidFill>
                  <a:prstClr val="black"/>
                </a:solidFill>
                <a:latin typeface="Verdana" panose="020B0604030504040204" pitchFamily="34" charset="0"/>
                <a:ea typeface="Verdana" panose="020B0604030504040204" pitchFamily="34" charset="0"/>
                <a:cs typeface="Arial"/>
              </a:rPr>
              <a:t>We wanted </a:t>
            </a:r>
            <a:r>
              <a:rPr lang="en-US" sz="1400" spc="-5" dirty="0">
                <a:solidFill>
                  <a:prstClr val="black"/>
                </a:solidFill>
                <a:latin typeface="Verdana" panose="020B0604030504040204" pitchFamily="34" charset="0"/>
                <a:ea typeface="Verdana" panose="020B0604030504040204" pitchFamily="34" charset="0"/>
                <a:cs typeface="Arial"/>
              </a:rPr>
              <a:t>better outcomes for</a:t>
            </a:r>
            <a:r>
              <a:rPr lang="en-US" sz="1400" spc="15" dirty="0">
                <a:solidFill>
                  <a:prstClr val="black"/>
                </a:solidFill>
                <a:latin typeface="Verdana" panose="020B0604030504040204" pitchFamily="34" charset="0"/>
                <a:ea typeface="Verdana" panose="020B0604030504040204" pitchFamily="34" charset="0"/>
                <a:cs typeface="Arial"/>
              </a:rPr>
              <a:t> </a:t>
            </a:r>
            <a:r>
              <a:rPr lang="en-US" sz="1400" spc="-5" dirty="0">
                <a:solidFill>
                  <a:prstClr val="black"/>
                </a:solidFill>
                <a:latin typeface="Verdana" panose="020B0604030504040204" pitchFamily="34" charset="0"/>
                <a:ea typeface="Verdana" panose="020B0604030504040204" pitchFamily="34" charset="0"/>
                <a:cs typeface="Arial"/>
              </a:rPr>
              <a:t>patients</a:t>
            </a:r>
            <a:endParaRPr lang="en-US" sz="1400" dirty="0">
              <a:solidFill>
                <a:prstClr val="black"/>
              </a:solidFill>
              <a:latin typeface="Verdana" panose="020B0604030504040204" pitchFamily="34" charset="0"/>
              <a:ea typeface="Verdana" panose="020B0604030504040204" pitchFamily="34" charset="0"/>
              <a:cs typeface="Arial"/>
            </a:endParaRPr>
          </a:p>
          <a:p>
            <a:pPr marL="355600" indent="-342900" defTabSz="685800">
              <a:lnSpc>
                <a:spcPct val="150000"/>
              </a:lnSpc>
              <a:spcBef>
                <a:spcPts val="540"/>
              </a:spcBef>
              <a:tabLst>
                <a:tab pos="405765" algn="l"/>
                <a:tab pos="406400" algn="l"/>
              </a:tabLst>
              <a:defRPr/>
            </a:pPr>
            <a:r>
              <a:rPr lang="en-US" sz="1400" spc="-5" dirty="0">
                <a:solidFill>
                  <a:prstClr val="black"/>
                </a:solidFill>
                <a:latin typeface="Verdana" panose="020B0604030504040204" pitchFamily="34" charset="0"/>
                <a:ea typeface="Verdana" panose="020B0604030504040204" pitchFamily="34" charset="0"/>
                <a:cs typeface="Arial"/>
              </a:rPr>
              <a:t>It forced us to </a:t>
            </a:r>
            <a:r>
              <a:rPr lang="en-US" sz="1400" dirty="0">
                <a:solidFill>
                  <a:prstClr val="black"/>
                </a:solidFill>
                <a:latin typeface="Verdana" panose="020B0604030504040204" pitchFamily="34" charset="0"/>
                <a:ea typeface="Verdana" panose="020B0604030504040204" pitchFamily="34" charset="0"/>
                <a:cs typeface="Arial"/>
              </a:rPr>
              <a:t>plan and </a:t>
            </a:r>
            <a:r>
              <a:rPr lang="en-US" sz="1400" spc="-5" dirty="0">
                <a:solidFill>
                  <a:prstClr val="black"/>
                </a:solidFill>
                <a:latin typeface="Verdana" panose="020B0604030504040204" pitchFamily="34" charset="0"/>
                <a:ea typeface="Verdana" panose="020B0604030504040204" pitchFamily="34" charset="0"/>
                <a:cs typeface="Arial"/>
              </a:rPr>
              <a:t>THINK </a:t>
            </a:r>
            <a:r>
              <a:rPr lang="en-US" sz="1400" dirty="0">
                <a:solidFill>
                  <a:prstClr val="black"/>
                </a:solidFill>
                <a:latin typeface="Verdana" panose="020B0604030504040204" pitchFamily="34" charset="0"/>
                <a:ea typeface="Verdana" panose="020B0604030504040204" pitchFamily="34" charset="0"/>
                <a:cs typeface="Arial"/>
              </a:rPr>
              <a:t>about case </a:t>
            </a:r>
            <a:r>
              <a:rPr lang="en-US" sz="1400" spc="-5" dirty="0">
                <a:solidFill>
                  <a:prstClr val="black"/>
                </a:solidFill>
                <a:latin typeface="Verdana" panose="020B0604030504040204" pitchFamily="34" charset="0"/>
                <a:ea typeface="Verdana" panose="020B0604030504040204" pitchFamily="34" charset="0"/>
                <a:cs typeface="Arial"/>
              </a:rPr>
              <a:t>before </a:t>
            </a:r>
            <a:r>
              <a:rPr lang="en-US" sz="1400" dirty="0">
                <a:solidFill>
                  <a:prstClr val="black"/>
                </a:solidFill>
                <a:latin typeface="Verdana" panose="020B0604030504040204" pitchFamily="34" charset="0"/>
                <a:ea typeface="Verdana" panose="020B0604030504040204" pitchFamily="34" charset="0"/>
                <a:cs typeface="Arial"/>
              </a:rPr>
              <a:t>you</a:t>
            </a:r>
            <a:r>
              <a:rPr lang="en-US" sz="1400" spc="-45" dirty="0">
                <a:solidFill>
                  <a:prstClr val="black"/>
                </a:solidFill>
                <a:latin typeface="Verdana" panose="020B0604030504040204" pitchFamily="34" charset="0"/>
                <a:ea typeface="Verdana" panose="020B0604030504040204" pitchFamily="34" charset="0"/>
                <a:cs typeface="Arial"/>
              </a:rPr>
              <a:t> </a:t>
            </a:r>
            <a:r>
              <a:rPr lang="en-US" sz="1400" spc="-5" dirty="0">
                <a:solidFill>
                  <a:prstClr val="black"/>
                </a:solidFill>
                <a:latin typeface="Verdana" panose="020B0604030504040204" pitchFamily="34" charset="0"/>
                <a:ea typeface="Verdana" panose="020B0604030504040204" pitchFamily="34" charset="0"/>
                <a:cs typeface="Arial"/>
              </a:rPr>
              <a:t>cut!</a:t>
            </a:r>
            <a:endParaRPr lang="en-US" sz="1400" dirty="0">
              <a:solidFill>
                <a:prstClr val="black"/>
              </a:solidFill>
              <a:latin typeface="Verdana" panose="020B0604030504040204" pitchFamily="34" charset="0"/>
              <a:ea typeface="Verdana" panose="020B0604030504040204" pitchFamily="34" charset="0"/>
              <a:cs typeface="Arial"/>
            </a:endParaRPr>
          </a:p>
          <a:p>
            <a:pPr marL="355600" indent="-342900" defTabSz="685800">
              <a:lnSpc>
                <a:spcPct val="150000"/>
              </a:lnSpc>
              <a:spcBef>
                <a:spcPts val="540"/>
              </a:spcBef>
              <a:tabLst>
                <a:tab pos="405765" algn="l"/>
                <a:tab pos="406400" algn="l"/>
              </a:tabLst>
              <a:defRPr/>
            </a:pPr>
            <a:r>
              <a:rPr lang="en-US" sz="1400" dirty="0">
                <a:solidFill>
                  <a:prstClr val="black"/>
                </a:solidFill>
                <a:latin typeface="Verdana" panose="020B0604030504040204" pitchFamily="34" charset="0"/>
                <a:ea typeface="Verdana" panose="020B0604030504040204" pitchFamily="34" charset="0"/>
                <a:cs typeface="Arial"/>
              </a:rPr>
              <a:t>We freely admit that everyone has</a:t>
            </a:r>
            <a:r>
              <a:rPr lang="en-US" sz="1400" spc="-15" dirty="0">
                <a:solidFill>
                  <a:prstClr val="black"/>
                </a:solidFill>
                <a:latin typeface="Verdana" panose="020B0604030504040204" pitchFamily="34" charset="0"/>
                <a:ea typeface="Verdana" panose="020B0604030504040204" pitchFamily="34" charset="0"/>
                <a:cs typeface="Arial"/>
              </a:rPr>
              <a:t> </a:t>
            </a:r>
            <a:r>
              <a:rPr lang="en-US" sz="1400" spc="-5" dirty="0">
                <a:solidFill>
                  <a:prstClr val="black"/>
                </a:solidFill>
                <a:latin typeface="Verdana" panose="020B0604030504040204" pitchFamily="34" charset="0"/>
                <a:ea typeface="Verdana" panose="020B0604030504040204" pitchFamily="34" charset="0"/>
                <a:cs typeface="Arial"/>
              </a:rPr>
              <a:t>outliers</a:t>
            </a:r>
            <a:endParaRPr lang="en-US" sz="1400" dirty="0">
              <a:solidFill>
                <a:prstClr val="black"/>
              </a:solidFill>
              <a:latin typeface="Verdana" panose="020B0604030504040204" pitchFamily="34" charset="0"/>
              <a:ea typeface="Verdana" panose="020B0604030504040204" pitchFamily="34" charset="0"/>
              <a:cs typeface="Arial"/>
            </a:endParaRPr>
          </a:p>
          <a:p>
            <a:pPr marL="355600" marR="473075" indent="-342900" defTabSz="685800">
              <a:lnSpc>
                <a:spcPct val="150000"/>
              </a:lnSpc>
              <a:spcBef>
                <a:spcPts val="780"/>
              </a:spcBef>
              <a:tabLst>
                <a:tab pos="405765" algn="l"/>
                <a:tab pos="406400" algn="l"/>
              </a:tabLst>
              <a:defRPr/>
            </a:pPr>
            <a:r>
              <a:rPr lang="en-US" sz="1400" dirty="0">
                <a:solidFill>
                  <a:prstClr val="black"/>
                </a:solidFill>
                <a:latin typeface="Verdana" panose="020B0604030504040204" pitchFamily="34" charset="0"/>
                <a:ea typeface="Verdana" panose="020B0604030504040204" pitchFamily="34" charset="0"/>
                <a:cs typeface="Arial"/>
              </a:rPr>
              <a:t>Not all </a:t>
            </a:r>
            <a:r>
              <a:rPr lang="en-US" sz="1400" spc="-5" dirty="0">
                <a:solidFill>
                  <a:prstClr val="black"/>
                </a:solidFill>
                <a:latin typeface="Verdana" panose="020B0604030504040204" pitchFamily="34" charset="0"/>
                <a:ea typeface="Verdana" panose="020B0604030504040204" pitchFamily="34" charset="0"/>
                <a:cs typeface="Arial"/>
              </a:rPr>
              <a:t>outliers fail, </a:t>
            </a:r>
            <a:r>
              <a:rPr lang="en-US" sz="1400" dirty="0">
                <a:solidFill>
                  <a:prstClr val="black"/>
                </a:solidFill>
                <a:latin typeface="Verdana" panose="020B0604030504040204" pitchFamily="34" charset="0"/>
                <a:ea typeface="Verdana" panose="020B0604030504040204" pitchFamily="34" charset="0"/>
                <a:cs typeface="Arial"/>
              </a:rPr>
              <a:t>but in most </a:t>
            </a:r>
            <a:r>
              <a:rPr lang="en-US" sz="1400" spc="-5" dirty="0">
                <a:solidFill>
                  <a:prstClr val="black"/>
                </a:solidFill>
                <a:latin typeface="Verdana" panose="020B0604030504040204" pitchFamily="34" charset="0"/>
                <a:ea typeface="Verdana" panose="020B0604030504040204" pitchFamily="34" charset="0"/>
                <a:cs typeface="Arial"/>
              </a:rPr>
              <a:t>circumstances outliers fail </a:t>
            </a:r>
            <a:r>
              <a:rPr lang="en-US" sz="1400" dirty="0">
                <a:solidFill>
                  <a:prstClr val="black"/>
                </a:solidFill>
                <a:latin typeface="Verdana" panose="020B0604030504040204" pitchFamily="34" charset="0"/>
                <a:ea typeface="Verdana" panose="020B0604030504040204" pitchFamily="34" charset="0"/>
                <a:cs typeface="Arial"/>
              </a:rPr>
              <a:t>more </a:t>
            </a:r>
            <a:r>
              <a:rPr lang="en-US" sz="1400" spc="-5" dirty="0">
                <a:solidFill>
                  <a:prstClr val="black"/>
                </a:solidFill>
                <a:latin typeface="Verdana" panose="020B0604030504040204" pitchFamily="34" charset="0"/>
                <a:ea typeface="Verdana" panose="020B0604030504040204" pitchFamily="34" charset="0"/>
                <a:cs typeface="Arial"/>
              </a:rPr>
              <a:t>often</a:t>
            </a:r>
            <a:endParaRPr lang="en-US" sz="1400" dirty="0">
              <a:solidFill>
                <a:prstClr val="black"/>
              </a:solidFill>
              <a:latin typeface="Verdana" panose="020B0604030504040204" pitchFamily="34" charset="0"/>
              <a:ea typeface="Verdana" panose="020B0604030504040204" pitchFamily="34" charset="0"/>
              <a:cs typeface="Arial"/>
            </a:endParaRPr>
          </a:p>
          <a:p>
            <a:pPr marL="355600" marR="5080" indent="-342900" defTabSz="685800">
              <a:lnSpc>
                <a:spcPct val="110000"/>
              </a:lnSpc>
              <a:spcBef>
                <a:spcPts val="700"/>
              </a:spcBef>
              <a:tabLst>
                <a:tab pos="405765" algn="l"/>
                <a:tab pos="406400" algn="l"/>
              </a:tabLst>
              <a:defRPr/>
            </a:pPr>
            <a:r>
              <a:rPr lang="en-US" sz="1400" spc="-15" dirty="0">
                <a:solidFill>
                  <a:prstClr val="black"/>
                </a:solidFill>
                <a:latin typeface="Verdana" panose="020B0604030504040204" pitchFamily="34" charset="0"/>
                <a:ea typeface="Verdana" panose="020B0604030504040204" pitchFamily="34" charset="0"/>
                <a:cs typeface="Arial"/>
              </a:rPr>
              <a:t>Avoid </a:t>
            </a:r>
            <a:r>
              <a:rPr lang="en-US" sz="1400" spc="-5" dirty="0">
                <a:solidFill>
                  <a:prstClr val="black"/>
                </a:solidFill>
                <a:latin typeface="Verdana" panose="020B0604030504040204" pitchFamily="34" charset="0"/>
                <a:ea typeface="Verdana" panose="020B0604030504040204" pitchFamily="34" charset="0"/>
                <a:cs typeface="Arial"/>
              </a:rPr>
              <a:t>complications with tools (eccentric </a:t>
            </a:r>
            <a:r>
              <a:rPr lang="en-US" sz="1400" dirty="0">
                <a:solidFill>
                  <a:prstClr val="black"/>
                </a:solidFill>
                <a:latin typeface="Verdana" panose="020B0604030504040204" pitchFamily="34" charset="0"/>
                <a:ea typeface="Verdana" panose="020B0604030504040204" pitchFamily="34" charset="0"/>
                <a:cs typeface="Arial"/>
              </a:rPr>
              <a:t>reaming, incorrect </a:t>
            </a:r>
            <a:r>
              <a:rPr lang="en-US" sz="1400" spc="-5" dirty="0">
                <a:solidFill>
                  <a:prstClr val="black"/>
                </a:solidFill>
                <a:latin typeface="Verdana" panose="020B0604030504040204" pitchFamily="34" charset="0"/>
                <a:ea typeface="Verdana" panose="020B0604030504040204" pitchFamily="34" charset="0"/>
                <a:cs typeface="Arial"/>
              </a:rPr>
              <a:t>COR, </a:t>
            </a:r>
            <a:r>
              <a:rPr lang="en-US" sz="1400" dirty="0">
                <a:solidFill>
                  <a:prstClr val="black"/>
                </a:solidFill>
                <a:latin typeface="Verdana" panose="020B0604030504040204" pitchFamily="34" charset="0"/>
                <a:ea typeface="Verdana" panose="020B0604030504040204" pitchFamily="34" charset="0"/>
                <a:cs typeface="Arial"/>
              </a:rPr>
              <a:t>ream </a:t>
            </a:r>
            <a:r>
              <a:rPr lang="en-US" sz="1400" spc="-5" dirty="0">
                <a:solidFill>
                  <a:prstClr val="black"/>
                </a:solidFill>
                <a:latin typeface="Verdana" panose="020B0604030504040204" pitchFamily="34" charset="0"/>
                <a:ea typeface="Verdana" panose="020B0604030504040204" pitchFamily="34" charset="0"/>
                <a:cs typeface="Arial"/>
              </a:rPr>
              <a:t>through </a:t>
            </a:r>
            <a:r>
              <a:rPr lang="en-US" sz="1400" dirty="0">
                <a:solidFill>
                  <a:prstClr val="black"/>
                </a:solidFill>
                <a:latin typeface="Verdana" panose="020B0604030504040204" pitchFamily="34" charset="0"/>
                <a:ea typeface="Verdana" panose="020B0604030504040204" pitchFamily="34" charset="0"/>
                <a:cs typeface="Arial"/>
              </a:rPr>
              <a:t>pelvis, raising hip</a:t>
            </a:r>
            <a:r>
              <a:rPr lang="en-US" sz="1400" spc="-10" dirty="0">
                <a:solidFill>
                  <a:prstClr val="black"/>
                </a:solidFill>
                <a:latin typeface="Verdana" panose="020B0604030504040204" pitchFamily="34" charset="0"/>
                <a:ea typeface="Verdana" panose="020B0604030504040204" pitchFamily="34" charset="0"/>
                <a:cs typeface="Arial"/>
              </a:rPr>
              <a:t> </a:t>
            </a:r>
            <a:r>
              <a:rPr lang="en-US" sz="1400" spc="-5" dirty="0">
                <a:solidFill>
                  <a:prstClr val="black"/>
                </a:solidFill>
                <a:latin typeface="Verdana" panose="020B0604030504040204" pitchFamily="34" charset="0"/>
                <a:ea typeface="Verdana" panose="020B0604030504040204" pitchFamily="34" charset="0"/>
                <a:cs typeface="Arial"/>
              </a:rPr>
              <a:t>center)</a:t>
            </a:r>
            <a:endParaRPr lang="en-US" sz="1400" dirty="0">
              <a:solidFill>
                <a:prstClr val="black"/>
              </a:solidFill>
              <a:latin typeface="Verdana" panose="020B0604030504040204" pitchFamily="34" charset="0"/>
              <a:ea typeface="Verdana" panose="020B0604030504040204" pitchFamily="34" charset="0"/>
              <a:cs typeface="Arial"/>
            </a:endParaRPr>
          </a:p>
          <a:p>
            <a:pPr marL="355600" indent="-342900" defTabSz="685800">
              <a:lnSpc>
                <a:spcPct val="150000"/>
              </a:lnSpc>
              <a:spcBef>
                <a:spcPts val="360"/>
              </a:spcBef>
              <a:tabLst>
                <a:tab pos="405765" algn="l"/>
                <a:tab pos="406400" algn="l"/>
              </a:tabLst>
              <a:defRPr/>
            </a:pPr>
            <a:r>
              <a:rPr lang="en-US" sz="1400" spc="-5" dirty="0">
                <a:solidFill>
                  <a:prstClr val="black"/>
                </a:solidFill>
                <a:latin typeface="Verdana" panose="020B0604030504040204" pitchFamily="34" charset="0"/>
                <a:ea typeface="Verdana" panose="020B0604030504040204" pitchFamily="34" charset="0"/>
                <a:cs typeface="Arial"/>
              </a:rPr>
              <a:t>Get the </a:t>
            </a:r>
            <a:r>
              <a:rPr lang="en-US" sz="1400" dirty="0">
                <a:solidFill>
                  <a:prstClr val="black"/>
                </a:solidFill>
                <a:latin typeface="Verdana" panose="020B0604030504040204" pitchFamily="34" charset="0"/>
                <a:ea typeface="Verdana" panose="020B0604030504040204" pitchFamily="34" charset="0"/>
                <a:cs typeface="Arial"/>
              </a:rPr>
              <a:t>leg </a:t>
            </a:r>
            <a:r>
              <a:rPr lang="en-US" sz="1400" spc="-5" dirty="0">
                <a:solidFill>
                  <a:prstClr val="black"/>
                </a:solidFill>
                <a:latin typeface="Verdana" panose="020B0604030504040204" pitchFamily="34" charset="0"/>
                <a:ea typeface="Verdana" panose="020B0604030504040204" pitchFamily="34" charset="0"/>
                <a:cs typeface="Arial"/>
              </a:rPr>
              <a:t>lengths right!</a:t>
            </a:r>
            <a:endParaRPr lang="en-US" sz="1400" dirty="0">
              <a:solidFill>
                <a:prstClr val="black"/>
              </a:solidFill>
              <a:latin typeface="Verdana" panose="020B0604030504040204" pitchFamily="34" charset="0"/>
              <a:ea typeface="Verdana" panose="020B0604030504040204" pitchFamily="34" charset="0"/>
              <a:cs typeface="Arial"/>
            </a:endParaRPr>
          </a:p>
          <a:p>
            <a:pPr marL="355600" indent="-342900" defTabSz="685800">
              <a:lnSpc>
                <a:spcPct val="150000"/>
              </a:lnSpc>
              <a:spcBef>
                <a:spcPts val="540"/>
              </a:spcBef>
              <a:tabLst>
                <a:tab pos="405765" algn="l"/>
                <a:tab pos="406400" algn="l"/>
              </a:tabLst>
              <a:defRPr/>
            </a:pPr>
            <a:r>
              <a:rPr lang="en-US" sz="1400" dirty="0">
                <a:solidFill>
                  <a:prstClr val="black"/>
                </a:solidFill>
                <a:latin typeface="Verdana" panose="020B0604030504040204" pitchFamily="34" charset="0"/>
                <a:ea typeface="Verdana" panose="020B0604030504040204" pitchFamily="34" charset="0"/>
                <a:cs typeface="Arial"/>
              </a:rPr>
              <a:t>Didn’t like replacing </a:t>
            </a:r>
            <a:r>
              <a:rPr lang="en-US" sz="1400" spc="-5" dirty="0">
                <a:solidFill>
                  <a:prstClr val="black"/>
                </a:solidFill>
                <a:latin typeface="Verdana" panose="020B0604030504040204" pitchFamily="34" charset="0"/>
                <a:ea typeface="Verdana" panose="020B0604030504040204" pitchFamily="34" charset="0"/>
                <a:cs typeface="Arial"/>
              </a:rPr>
              <a:t>compartments with </a:t>
            </a:r>
            <a:r>
              <a:rPr lang="en-US" sz="1400" dirty="0">
                <a:solidFill>
                  <a:prstClr val="black"/>
                </a:solidFill>
                <a:latin typeface="Verdana" panose="020B0604030504040204" pitchFamily="34" charset="0"/>
                <a:ea typeface="Verdana" panose="020B0604030504040204" pitchFamily="34" charset="0"/>
                <a:cs typeface="Arial"/>
              </a:rPr>
              <a:t>minimal</a:t>
            </a:r>
            <a:r>
              <a:rPr lang="en-US" sz="1400" spc="-10" dirty="0">
                <a:solidFill>
                  <a:prstClr val="black"/>
                </a:solidFill>
                <a:latin typeface="Verdana" panose="020B0604030504040204" pitchFamily="34" charset="0"/>
                <a:ea typeface="Verdana" panose="020B0604030504040204" pitchFamily="34" charset="0"/>
                <a:cs typeface="Arial"/>
              </a:rPr>
              <a:t> </a:t>
            </a:r>
            <a:r>
              <a:rPr lang="en-US" sz="1400" dirty="0">
                <a:solidFill>
                  <a:prstClr val="black"/>
                </a:solidFill>
                <a:latin typeface="Verdana" panose="020B0604030504040204" pitchFamily="34" charset="0"/>
                <a:ea typeface="Verdana" panose="020B0604030504040204" pitchFamily="34" charset="0"/>
                <a:cs typeface="Arial"/>
              </a:rPr>
              <a:t>disease</a:t>
            </a:r>
          </a:p>
          <a:p>
            <a:pPr marL="355600" indent="-342900" defTabSz="685800">
              <a:lnSpc>
                <a:spcPct val="150000"/>
              </a:lnSpc>
              <a:spcBef>
                <a:spcPts val="540"/>
              </a:spcBef>
              <a:tabLst>
                <a:tab pos="405765" algn="l"/>
                <a:tab pos="406400" algn="l"/>
              </a:tabLst>
              <a:defRPr/>
            </a:pPr>
            <a:r>
              <a:rPr lang="en-US" sz="1400" dirty="0">
                <a:solidFill>
                  <a:prstClr val="black"/>
                </a:solidFill>
                <a:latin typeface="Verdana" panose="020B0604030504040204" pitchFamily="34" charset="0"/>
                <a:ea typeface="Verdana" panose="020B0604030504040204" pitchFamily="34" charset="0"/>
                <a:cs typeface="Arial"/>
              </a:rPr>
              <a:t>Really balance a </a:t>
            </a:r>
            <a:r>
              <a:rPr lang="en-US" sz="1400" spc="-5" dirty="0">
                <a:solidFill>
                  <a:prstClr val="black"/>
                </a:solidFill>
                <a:latin typeface="Verdana" panose="020B0604030504040204" pitchFamily="34" charset="0"/>
                <a:ea typeface="Verdana" panose="020B0604030504040204" pitchFamily="34" charset="0"/>
                <a:cs typeface="Arial"/>
              </a:rPr>
              <a:t>knee!!! </a:t>
            </a:r>
            <a:r>
              <a:rPr lang="en-US" sz="1400" dirty="0">
                <a:solidFill>
                  <a:prstClr val="black"/>
                </a:solidFill>
                <a:latin typeface="Verdana" panose="020B0604030504040204" pitchFamily="34" charset="0"/>
                <a:ea typeface="Verdana" panose="020B0604030504040204" pitchFamily="34" charset="0"/>
                <a:cs typeface="Arial"/>
              </a:rPr>
              <a:t>- </a:t>
            </a:r>
            <a:r>
              <a:rPr lang="en-US" sz="1400" spc="-5" dirty="0">
                <a:solidFill>
                  <a:srgbClr val="FF2600"/>
                </a:solidFill>
                <a:latin typeface="Verdana" panose="020B0604030504040204" pitchFamily="34" charset="0"/>
                <a:ea typeface="Verdana" panose="020B0604030504040204" pitchFamily="34" charset="0"/>
                <a:cs typeface="Arial"/>
              </a:rPr>
              <a:t>BEFORE MAKING</a:t>
            </a:r>
            <a:r>
              <a:rPr lang="en-US" sz="1400" spc="-15" dirty="0">
                <a:solidFill>
                  <a:srgbClr val="FF2600"/>
                </a:solidFill>
                <a:latin typeface="Verdana" panose="020B0604030504040204" pitchFamily="34" charset="0"/>
                <a:ea typeface="Verdana" panose="020B0604030504040204" pitchFamily="34" charset="0"/>
                <a:cs typeface="Arial"/>
              </a:rPr>
              <a:t> </a:t>
            </a:r>
            <a:r>
              <a:rPr lang="en-US" sz="1400" spc="-5" dirty="0">
                <a:solidFill>
                  <a:srgbClr val="FF2600"/>
                </a:solidFill>
                <a:latin typeface="Verdana" panose="020B0604030504040204" pitchFamily="34" charset="0"/>
                <a:ea typeface="Verdana" panose="020B0604030504040204" pitchFamily="34" charset="0"/>
                <a:cs typeface="Arial"/>
              </a:rPr>
              <a:t>CUTS</a:t>
            </a:r>
            <a:endParaRPr lang="en-US" sz="1400" dirty="0">
              <a:solidFill>
                <a:prstClr val="black"/>
              </a:solidFill>
              <a:latin typeface="Verdana" panose="020B0604030504040204" pitchFamily="34" charset="0"/>
              <a:ea typeface="Verdana" panose="020B0604030504040204" pitchFamily="34" charset="0"/>
              <a:cs typeface="Arial"/>
            </a:endParaRPr>
          </a:p>
          <a:p>
            <a:pPr marL="355600" indent="-342900" defTabSz="685800">
              <a:lnSpc>
                <a:spcPct val="150000"/>
              </a:lnSpc>
              <a:spcBef>
                <a:spcPts val="540"/>
              </a:spcBef>
              <a:tabLst>
                <a:tab pos="405765" algn="l"/>
                <a:tab pos="406400" algn="l"/>
              </a:tabLst>
              <a:defRPr/>
            </a:pPr>
            <a:r>
              <a:rPr lang="en-US" sz="1400" spc="-5" dirty="0">
                <a:solidFill>
                  <a:srgbClr val="FF2600"/>
                </a:solidFill>
                <a:latin typeface="Verdana" panose="020B0604030504040204" pitchFamily="34" charset="0"/>
                <a:ea typeface="Verdana" panose="020B0604030504040204" pitchFamily="34" charset="0"/>
                <a:cs typeface="Arial"/>
              </a:rPr>
              <a:t>Admitting </a:t>
            </a:r>
            <a:r>
              <a:rPr lang="en-US" sz="1400" dirty="0">
                <a:solidFill>
                  <a:srgbClr val="FF2600"/>
                </a:solidFill>
                <a:latin typeface="Verdana" panose="020B0604030504040204" pitchFamily="34" charset="0"/>
                <a:ea typeface="Verdana" panose="020B0604030504040204" pitchFamily="34" charset="0"/>
                <a:cs typeface="Arial"/>
              </a:rPr>
              <a:t>you’re not</a:t>
            </a:r>
            <a:r>
              <a:rPr lang="en-US" sz="1400" spc="-5" dirty="0">
                <a:solidFill>
                  <a:srgbClr val="FF2600"/>
                </a:solidFill>
                <a:latin typeface="Verdana" panose="020B0604030504040204" pitchFamily="34" charset="0"/>
                <a:ea typeface="Verdana" panose="020B0604030504040204" pitchFamily="34" charset="0"/>
                <a:cs typeface="Arial"/>
              </a:rPr>
              <a:t> perfect</a:t>
            </a:r>
            <a:endParaRPr lang="en-US" sz="1400" dirty="0">
              <a:solidFill>
                <a:prstClr val="black"/>
              </a:solidFill>
              <a:latin typeface="Verdana" panose="020B0604030504040204" pitchFamily="34" charset="0"/>
              <a:ea typeface="Verdana" panose="020B0604030504040204" pitchFamily="34" charset="0"/>
              <a:cs typeface="Arial"/>
            </a:endParaRPr>
          </a:p>
          <a:p>
            <a:endParaRPr lang="en-US" dirty="0"/>
          </a:p>
        </p:txBody>
      </p:sp>
    </p:spTree>
    <p:extLst>
      <p:ext uri="{BB962C8B-B14F-4D97-AF65-F5344CB8AC3E}">
        <p14:creationId xmlns:p14="http://schemas.microsoft.com/office/powerpoint/2010/main" val="3531465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73A1F88F-4BFE-F24B-89FE-C3E81D346E0B}"/>
              </a:ext>
            </a:extLst>
          </p:cNvPr>
          <p:cNvSpPr txBox="1">
            <a:spLocks/>
          </p:cNvSpPr>
          <p:nvPr/>
        </p:nvSpPr>
        <p:spPr>
          <a:xfrm>
            <a:off x="997706" y="835234"/>
            <a:ext cx="5915025" cy="676462"/>
          </a:xfrm>
        </p:spPr>
        <p:txBody>
          <a:bodyPr>
            <a:normAutofit/>
          </a:bodyPr>
          <a:lstStyle>
            <a:lvl1pPr algn="l" rtl="0" eaLnBrk="1" fontAlgn="base" hangingPunct="1">
              <a:spcBef>
                <a:spcPct val="0"/>
              </a:spcBef>
              <a:spcAft>
                <a:spcPts val="2133"/>
              </a:spcAft>
              <a:defRPr sz="2667" kern="1200">
                <a:solidFill>
                  <a:schemeClr val="tx1"/>
                </a:solidFill>
                <a:latin typeface="+mj-lt"/>
                <a:ea typeface="MS PGothic" pitchFamily="34" charset="-128"/>
                <a:cs typeface="MS PGothic" charset="0"/>
              </a:defRPr>
            </a:lvl1pPr>
            <a:lvl2pPr algn="l" rtl="0" eaLnBrk="1" fontAlgn="base" hangingPunct="1">
              <a:spcBef>
                <a:spcPct val="0"/>
              </a:spcBef>
              <a:spcAft>
                <a:spcPts val="2133"/>
              </a:spcAft>
              <a:defRPr sz="2667">
                <a:solidFill>
                  <a:schemeClr val="tx1"/>
                </a:solidFill>
                <a:latin typeface="Arial Black" charset="0"/>
                <a:ea typeface="MS PGothic" pitchFamily="34" charset="-128"/>
                <a:cs typeface="MS PGothic" charset="0"/>
              </a:defRPr>
            </a:lvl2pPr>
            <a:lvl3pPr algn="l" rtl="0" eaLnBrk="1" fontAlgn="base" hangingPunct="1">
              <a:spcBef>
                <a:spcPct val="0"/>
              </a:spcBef>
              <a:spcAft>
                <a:spcPts val="2133"/>
              </a:spcAft>
              <a:defRPr sz="2667">
                <a:solidFill>
                  <a:schemeClr val="tx1"/>
                </a:solidFill>
                <a:latin typeface="Arial Black" charset="0"/>
                <a:ea typeface="MS PGothic" pitchFamily="34" charset="-128"/>
                <a:cs typeface="MS PGothic" charset="0"/>
              </a:defRPr>
            </a:lvl3pPr>
            <a:lvl4pPr algn="l" rtl="0" eaLnBrk="1" fontAlgn="base" hangingPunct="1">
              <a:spcBef>
                <a:spcPct val="0"/>
              </a:spcBef>
              <a:spcAft>
                <a:spcPts val="2133"/>
              </a:spcAft>
              <a:defRPr sz="2667">
                <a:solidFill>
                  <a:schemeClr val="tx1"/>
                </a:solidFill>
                <a:latin typeface="Arial Black" charset="0"/>
                <a:ea typeface="MS PGothic" pitchFamily="34" charset="-128"/>
                <a:cs typeface="MS PGothic" charset="0"/>
              </a:defRPr>
            </a:lvl4pPr>
            <a:lvl5pPr algn="l" rtl="0" eaLnBrk="1" fontAlgn="base" hangingPunct="1">
              <a:spcBef>
                <a:spcPct val="0"/>
              </a:spcBef>
              <a:spcAft>
                <a:spcPts val="2133"/>
              </a:spcAft>
              <a:defRPr sz="2667">
                <a:solidFill>
                  <a:schemeClr val="tx1"/>
                </a:solidFill>
                <a:latin typeface="Arial Black" charset="0"/>
                <a:ea typeface="MS PGothic" pitchFamily="34" charset="-128"/>
                <a:cs typeface="MS PGothic" charset="0"/>
              </a:defRPr>
            </a:lvl5pPr>
            <a:lvl6pPr marL="487695" algn="l" rtl="0" eaLnBrk="1" fontAlgn="base" hangingPunct="1">
              <a:spcBef>
                <a:spcPct val="0"/>
              </a:spcBef>
              <a:spcAft>
                <a:spcPts val="2133"/>
              </a:spcAft>
              <a:defRPr sz="2667">
                <a:solidFill>
                  <a:schemeClr val="tx1"/>
                </a:solidFill>
                <a:latin typeface="Arial Black" charset="0"/>
                <a:ea typeface="ＭＳ Ｐゴシック" charset="0"/>
              </a:defRPr>
            </a:lvl6pPr>
            <a:lvl7pPr marL="975390" algn="l" rtl="0" eaLnBrk="1" fontAlgn="base" hangingPunct="1">
              <a:spcBef>
                <a:spcPct val="0"/>
              </a:spcBef>
              <a:spcAft>
                <a:spcPts val="2133"/>
              </a:spcAft>
              <a:defRPr sz="2667">
                <a:solidFill>
                  <a:schemeClr val="tx1"/>
                </a:solidFill>
                <a:latin typeface="Arial Black" charset="0"/>
                <a:ea typeface="ＭＳ Ｐゴシック" charset="0"/>
              </a:defRPr>
            </a:lvl7pPr>
            <a:lvl8pPr marL="1463086" algn="l" rtl="0" eaLnBrk="1" fontAlgn="base" hangingPunct="1">
              <a:spcBef>
                <a:spcPct val="0"/>
              </a:spcBef>
              <a:spcAft>
                <a:spcPts val="2133"/>
              </a:spcAft>
              <a:defRPr sz="2667">
                <a:solidFill>
                  <a:schemeClr val="tx1"/>
                </a:solidFill>
                <a:latin typeface="Arial Black" charset="0"/>
                <a:ea typeface="ＭＳ Ｐゴシック" charset="0"/>
              </a:defRPr>
            </a:lvl8pPr>
            <a:lvl9pPr marL="1950781" algn="l" rtl="0" eaLnBrk="1" fontAlgn="base" hangingPunct="1">
              <a:spcBef>
                <a:spcPct val="0"/>
              </a:spcBef>
              <a:spcAft>
                <a:spcPts val="2133"/>
              </a:spcAft>
              <a:defRPr sz="2667">
                <a:solidFill>
                  <a:schemeClr val="tx1"/>
                </a:solidFill>
                <a:latin typeface="Arial Black" charset="0"/>
                <a:ea typeface="ＭＳ Ｐゴシック" charset="0"/>
              </a:defRPr>
            </a:lvl9pPr>
          </a:lstStyle>
          <a:p>
            <a:pPr defTabSz="482137">
              <a:defRPr/>
            </a:pPr>
            <a:r>
              <a:rPr lang="en-US" sz="1898" dirty="0">
                <a:solidFill>
                  <a:srgbClr val="000000"/>
                </a:solidFill>
                <a:latin typeface="Rockwell" panose="02060603020205020403" pitchFamily="18" charset="77"/>
              </a:rPr>
              <a:t>Existing Mako Sites </a:t>
            </a:r>
          </a:p>
        </p:txBody>
      </p:sp>
      <p:pic>
        <p:nvPicPr>
          <p:cNvPr id="126" name="Picture 125">
            <a:extLst>
              <a:ext uri="{FF2B5EF4-FFF2-40B4-BE49-F238E27FC236}">
                <a16:creationId xmlns:a16="http://schemas.microsoft.com/office/drawing/2014/main" id="{96D82DE5-0839-435B-875A-67A997D2039B}"/>
              </a:ext>
            </a:extLst>
          </p:cNvPr>
          <p:cNvPicPr>
            <a:picLocks noChangeAspect="1"/>
          </p:cNvPicPr>
          <p:nvPr/>
        </p:nvPicPr>
        <p:blipFill>
          <a:blip r:embed="rId3"/>
          <a:stretch>
            <a:fillRect/>
          </a:stretch>
        </p:blipFill>
        <p:spPr>
          <a:xfrm>
            <a:off x="1092980" y="1268179"/>
            <a:ext cx="6858000" cy="4569933"/>
          </a:xfrm>
          <a:prstGeom prst="rect">
            <a:avLst/>
          </a:prstGeom>
        </p:spPr>
      </p:pic>
      <p:sp>
        <p:nvSpPr>
          <p:cNvPr id="127" name="TextBox 126">
            <a:extLst>
              <a:ext uri="{FF2B5EF4-FFF2-40B4-BE49-F238E27FC236}">
                <a16:creationId xmlns:a16="http://schemas.microsoft.com/office/drawing/2014/main" id="{BC3452DA-D0C5-4E35-BABD-92163D6CAFF6}"/>
              </a:ext>
            </a:extLst>
          </p:cNvPr>
          <p:cNvSpPr txBox="1"/>
          <p:nvPr/>
        </p:nvSpPr>
        <p:spPr>
          <a:xfrm>
            <a:off x="4067753" y="1384735"/>
            <a:ext cx="1008908"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Altru</a:t>
            </a:r>
          </a:p>
        </p:txBody>
      </p:sp>
      <p:pic>
        <p:nvPicPr>
          <p:cNvPr id="129" name="Picture 128">
            <a:extLst>
              <a:ext uri="{FF2B5EF4-FFF2-40B4-BE49-F238E27FC236}">
                <a16:creationId xmlns:a16="http://schemas.microsoft.com/office/drawing/2014/main" id="{2BD9F962-4955-4939-90FE-D3D6AF7712DE}"/>
              </a:ext>
            </a:extLst>
          </p:cNvPr>
          <p:cNvPicPr>
            <a:picLocks noChangeAspect="1"/>
          </p:cNvPicPr>
          <p:nvPr/>
        </p:nvPicPr>
        <p:blipFill>
          <a:blip r:embed="rId4"/>
          <a:stretch>
            <a:fillRect/>
          </a:stretch>
        </p:blipFill>
        <p:spPr>
          <a:xfrm>
            <a:off x="6335282" y="1989713"/>
            <a:ext cx="399789" cy="385763"/>
          </a:xfrm>
          <a:prstGeom prst="rect">
            <a:avLst/>
          </a:prstGeom>
        </p:spPr>
      </p:pic>
      <p:pic>
        <p:nvPicPr>
          <p:cNvPr id="130" name="Picture 129">
            <a:extLst>
              <a:ext uri="{FF2B5EF4-FFF2-40B4-BE49-F238E27FC236}">
                <a16:creationId xmlns:a16="http://schemas.microsoft.com/office/drawing/2014/main" id="{DB6E324F-FC57-4D82-977A-28D409A10C7D}"/>
              </a:ext>
            </a:extLst>
          </p:cNvPr>
          <p:cNvPicPr>
            <a:picLocks noChangeAspect="1"/>
          </p:cNvPicPr>
          <p:nvPr/>
        </p:nvPicPr>
        <p:blipFill>
          <a:blip r:embed="rId4"/>
          <a:stretch>
            <a:fillRect/>
          </a:stretch>
        </p:blipFill>
        <p:spPr>
          <a:xfrm>
            <a:off x="5871741" y="3228688"/>
            <a:ext cx="399789" cy="385763"/>
          </a:xfrm>
          <a:prstGeom prst="rect">
            <a:avLst/>
          </a:prstGeom>
        </p:spPr>
      </p:pic>
      <p:pic>
        <p:nvPicPr>
          <p:cNvPr id="132" name="Picture 131">
            <a:extLst>
              <a:ext uri="{FF2B5EF4-FFF2-40B4-BE49-F238E27FC236}">
                <a16:creationId xmlns:a16="http://schemas.microsoft.com/office/drawing/2014/main" id="{29420CA4-31B5-4403-B0F3-C125C69AE230}"/>
              </a:ext>
            </a:extLst>
          </p:cNvPr>
          <p:cNvPicPr>
            <a:picLocks noChangeAspect="1"/>
          </p:cNvPicPr>
          <p:nvPr/>
        </p:nvPicPr>
        <p:blipFill>
          <a:blip r:embed="rId4"/>
          <a:stretch>
            <a:fillRect/>
          </a:stretch>
        </p:blipFill>
        <p:spPr>
          <a:xfrm>
            <a:off x="4990937" y="2475507"/>
            <a:ext cx="399789" cy="385763"/>
          </a:xfrm>
          <a:prstGeom prst="rect">
            <a:avLst/>
          </a:prstGeom>
        </p:spPr>
      </p:pic>
      <p:pic>
        <p:nvPicPr>
          <p:cNvPr id="134" name="Picture 133">
            <a:extLst>
              <a:ext uri="{FF2B5EF4-FFF2-40B4-BE49-F238E27FC236}">
                <a16:creationId xmlns:a16="http://schemas.microsoft.com/office/drawing/2014/main" id="{9E6DC1F3-C767-4635-BB6D-5D95ADAFFDA2}"/>
              </a:ext>
            </a:extLst>
          </p:cNvPr>
          <p:cNvPicPr>
            <a:picLocks noChangeAspect="1"/>
          </p:cNvPicPr>
          <p:nvPr/>
        </p:nvPicPr>
        <p:blipFill>
          <a:blip r:embed="rId4"/>
          <a:stretch>
            <a:fillRect/>
          </a:stretch>
        </p:blipFill>
        <p:spPr>
          <a:xfrm>
            <a:off x="5359065" y="2795017"/>
            <a:ext cx="399789" cy="385763"/>
          </a:xfrm>
          <a:prstGeom prst="rect">
            <a:avLst/>
          </a:prstGeom>
        </p:spPr>
      </p:pic>
      <p:pic>
        <p:nvPicPr>
          <p:cNvPr id="135" name="Picture 134">
            <a:extLst>
              <a:ext uri="{FF2B5EF4-FFF2-40B4-BE49-F238E27FC236}">
                <a16:creationId xmlns:a16="http://schemas.microsoft.com/office/drawing/2014/main" id="{70C3B6AA-2F90-4CF1-BD54-8381E897F84F}"/>
              </a:ext>
            </a:extLst>
          </p:cNvPr>
          <p:cNvPicPr>
            <a:picLocks noChangeAspect="1"/>
          </p:cNvPicPr>
          <p:nvPr/>
        </p:nvPicPr>
        <p:blipFill>
          <a:blip r:embed="rId4"/>
          <a:stretch>
            <a:fillRect/>
          </a:stretch>
        </p:blipFill>
        <p:spPr>
          <a:xfrm>
            <a:off x="5639587" y="5013381"/>
            <a:ext cx="399789" cy="385763"/>
          </a:xfrm>
          <a:prstGeom prst="rect">
            <a:avLst/>
          </a:prstGeom>
        </p:spPr>
      </p:pic>
      <p:pic>
        <p:nvPicPr>
          <p:cNvPr id="138" name="Picture 137">
            <a:extLst>
              <a:ext uri="{FF2B5EF4-FFF2-40B4-BE49-F238E27FC236}">
                <a16:creationId xmlns:a16="http://schemas.microsoft.com/office/drawing/2014/main" id="{F30EDF8C-C06B-41B2-BC8A-5BABFD481B03}"/>
              </a:ext>
            </a:extLst>
          </p:cNvPr>
          <p:cNvPicPr>
            <a:picLocks noChangeAspect="1"/>
          </p:cNvPicPr>
          <p:nvPr/>
        </p:nvPicPr>
        <p:blipFill>
          <a:blip r:embed="rId5"/>
          <a:stretch>
            <a:fillRect/>
          </a:stretch>
        </p:blipFill>
        <p:spPr>
          <a:xfrm>
            <a:off x="6278377" y="3608990"/>
            <a:ext cx="402179" cy="385763"/>
          </a:xfrm>
          <a:prstGeom prst="rect">
            <a:avLst/>
          </a:prstGeom>
        </p:spPr>
      </p:pic>
      <p:pic>
        <p:nvPicPr>
          <p:cNvPr id="140" name="Picture 139">
            <a:extLst>
              <a:ext uri="{FF2B5EF4-FFF2-40B4-BE49-F238E27FC236}">
                <a16:creationId xmlns:a16="http://schemas.microsoft.com/office/drawing/2014/main" id="{E5E1C540-690B-4BD6-BEC7-491D855FC012}"/>
              </a:ext>
            </a:extLst>
          </p:cNvPr>
          <p:cNvPicPr>
            <a:picLocks noChangeAspect="1"/>
          </p:cNvPicPr>
          <p:nvPr/>
        </p:nvPicPr>
        <p:blipFill>
          <a:blip r:embed="rId4"/>
          <a:stretch>
            <a:fillRect/>
          </a:stretch>
        </p:blipFill>
        <p:spPr>
          <a:xfrm>
            <a:off x="5490332" y="2576433"/>
            <a:ext cx="399789" cy="385763"/>
          </a:xfrm>
          <a:prstGeom prst="rect">
            <a:avLst/>
          </a:prstGeom>
        </p:spPr>
      </p:pic>
      <p:pic>
        <p:nvPicPr>
          <p:cNvPr id="142" name="Picture 141">
            <a:extLst>
              <a:ext uri="{FF2B5EF4-FFF2-40B4-BE49-F238E27FC236}">
                <a16:creationId xmlns:a16="http://schemas.microsoft.com/office/drawing/2014/main" id="{D53C5B8F-BD7D-4056-AAE9-2F1903855631}"/>
              </a:ext>
            </a:extLst>
          </p:cNvPr>
          <p:cNvPicPr>
            <a:picLocks noChangeAspect="1"/>
          </p:cNvPicPr>
          <p:nvPr/>
        </p:nvPicPr>
        <p:blipFill>
          <a:blip r:embed="rId4"/>
          <a:stretch>
            <a:fillRect/>
          </a:stretch>
        </p:blipFill>
        <p:spPr>
          <a:xfrm>
            <a:off x="6623048" y="3116449"/>
            <a:ext cx="399789" cy="385763"/>
          </a:xfrm>
          <a:prstGeom prst="rect">
            <a:avLst/>
          </a:prstGeom>
        </p:spPr>
      </p:pic>
      <p:pic>
        <p:nvPicPr>
          <p:cNvPr id="143" name="Picture 142">
            <a:extLst>
              <a:ext uri="{FF2B5EF4-FFF2-40B4-BE49-F238E27FC236}">
                <a16:creationId xmlns:a16="http://schemas.microsoft.com/office/drawing/2014/main" id="{E4F2261B-F5A1-4C37-90A0-DD7DDA3DC26E}"/>
              </a:ext>
            </a:extLst>
          </p:cNvPr>
          <p:cNvPicPr>
            <a:picLocks noChangeAspect="1"/>
          </p:cNvPicPr>
          <p:nvPr/>
        </p:nvPicPr>
        <p:blipFill>
          <a:blip r:embed="rId5"/>
          <a:stretch>
            <a:fillRect/>
          </a:stretch>
        </p:blipFill>
        <p:spPr>
          <a:xfrm>
            <a:off x="6533572" y="4794959"/>
            <a:ext cx="402179" cy="385763"/>
          </a:xfrm>
          <a:prstGeom prst="rect">
            <a:avLst/>
          </a:prstGeom>
        </p:spPr>
      </p:pic>
      <p:pic>
        <p:nvPicPr>
          <p:cNvPr id="145" name="Picture 144">
            <a:extLst>
              <a:ext uri="{FF2B5EF4-FFF2-40B4-BE49-F238E27FC236}">
                <a16:creationId xmlns:a16="http://schemas.microsoft.com/office/drawing/2014/main" id="{1498E922-C5A2-4510-B58F-62BE74DC7BF4}"/>
              </a:ext>
            </a:extLst>
          </p:cNvPr>
          <p:cNvPicPr>
            <a:picLocks noChangeAspect="1"/>
          </p:cNvPicPr>
          <p:nvPr/>
        </p:nvPicPr>
        <p:blipFill>
          <a:blip r:embed="rId4"/>
          <a:stretch>
            <a:fillRect/>
          </a:stretch>
        </p:blipFill>
        <p:spPr>
          <a:xfrm>
            <a:off x="4306134" y="1407107"/>
            <a:ext cx="399790" cy="385763"/>
          </a:xfrm>
          <a:prstGeom prst="rect">
            <a:avLst/>
          </a:prstGeom>
        </p:spPr>
      </p:pic>
      <p:pic>
        <p:nvPicPr>
          <p:cNvPr id="147" name="Picture 146">
            <a:extLst>
              <a:ext uri="{FF2B5EF4-FFF2-40B4-BE49-F238E27FC236}">
                <a16:creationId xmlns:a16="http://schemas.microsoft.com/office/drawing/2014/main" id="{A44A8650-A8AD-446C-BE44-CAB5E61317E1}"/>
              </a:ext>
            </a:extLst>
          </p:cNvPr>
          <p:cNvPicPr>
            <a:picLocks noChangeAspect="1"/>
          </p:cNvPicPr>
          <p:nvPr/>
        </p:nvPicPr>
        <p:blipFill>
          <a:blip r:embed="rId6"/>
          <a:stretch>
            <a:fillRect/>
          </a:stretch>
        </p:blipFill>
        <p:spPr>
          <a:xfrm>
            <a:off x="4392099" y="5433724"/>
            <a:ext cx="393969" cy="385763"/>
          </a:xfrm>
          <a:prstGeom prst="rect">
            <a:avLst/>
          </a:prstGeom>
        </p:spPr>
      </p:pic>
      <p:pic>
        <p:nvPicPr>
          <p:cNvPr id="150" name="Picture 149">
            <a:extLst>
              <a:ext uri="{FF2B5EF4-FFF2-40B4-BE49-F238E27FC236}">
                <a16:creationId xmlns:a16="http://schemas.microsoft.com/office/drawing/2014/main" id="{F6AE95F9-DCC5-4021-813C-719B65AE8F6A}"/>
              </a:ext>
            </a:extLst>
          </p:cNvPr>
          <p:cNvPicPr>
            <a:picLocks noChangeAspect="1"/>
          </p:cNvPicPr>
          <p:nvPr/>
        </p:nvPicPr>
        <p:blipFill>
          <a:blip r:embed="rId4"/>
          <a:stretch>
            <a:fillRect/>
          </a:stretch>
        </p:blipFill>
        <p:spPr>
          <a:xfrm>
            <a:off x="4821145" y="5170781"/>
            <a:ext cx="399791" cy="385763"/>
          </a:xfrm>
          <a:prstGeom prst="rect">
            <a:avLst/>
          </a:prstGeom>
        </p:spPr>
      </p:pic>
      <p:pic>
        <p:nvPicPr>
          <p:cNvPr id="152" name="Picture 151">
            <a:extLst>
              <a:ext uri="{FF2B5EF4-FFF2-40B4-BE49-F238E27FC236}">
                <a16:creationId xmlns:a16="http://schemas.microsoft.com/office/drawing/2014/main" id="{7D947EAC-6218-49D0-B95C-A5B5B9A20879}"/>
              </a:ext>
            </a:extLst>
          </p:cNvPr>
          <p:cNvPicPr>
            <a:picLocks noChangeAspect="1"/>
          </p:cNvPicPr>
          <p:nvPr/>
        </p:nvPicPr>
        <p:blipFill>
          <a:blip r:embed="rId5"/>
          <a:stretch>
            <a:fillRect/>
          </a:stretch>
        </p:blipFill>
        <p:spPr>
          <a:xfrm>
            <a:off x="3433736" y="5450630"/>
            <a:ext cx="402178" cy="385763"/>
          </a:xfrm>
          <a:prstGeom prst="rect">
            <a:avLst/>
          </a:prstGeom>
        </p:spPr>
      </p:pic>
      <p:sp>
        <p:nvSpPr>
          <p:cNvPr id="153" name="TextBox 152">
            <a:extLst>
              <a:ext uri="{FF2B5EF4-FFF2-40B4-BE49-F238E27FC236}">
                <a16:creationId xmlns:a16="http://schemas.microsoft.com/office/drawing/2014/main" id="{C94EDE48-EC0F-4A45-BABD-10776A962050}"/>
              </a:ext>
            </a:extLst>
          </p:cNvPr>
          <p:cNvSpPr txBox="1"/>
          <p:nvPr/>
        </p:nvSpPr>
        <p:spPr>
          <a:xfrm>
            <a:off x="6595910" y="3793376"/>
            <a:ext cx="1008909"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Mayo Rochester (2)</a:t>
            </a:r>
          </a:p>
        </p:txBody>
      </p:sp>
      <p:sp>
        <p:nvSpPr>
          <p:cNvPr id="155" name="TextBox 154">
            <a:extLst>
              <a:ext uri="{FF2B5EF4-FFF2-40B4-BE49-F238E27FC236}">
                <a16:creationId xmlns:a16="http://schemas.microsoft.com/office/drawing/2014/main" id="{7FAF147E-91B2-4FA9-BB7F-796077280C0D}"/>
              </a:ext>
            </a:extLst>
          </p:cNvPr>
          <p:cNvSpPr txBox="1"/>
          <p:nvPr/>
        </p:nvSpPr>
        <p:spPr>
          <a:xfrm>
            <a:off x="2733625" y="5628167"/>
            <a:ext cx="1008908"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CHI Kearney </a:t>
            </a:r>
          </a:p>
        </p:txBody>
      </p:sp>
      <p:sp>
        <p:nvSpPr>
          <p:cNvPr id="157" name="TextBox 156">
            <a:extLst>
              <a:ext uri="{FF2B5EF4-FFF2-40B4-BE49-F238E27FC236}">
                <a16:creationId xmlns:a16="http://schemas.microsoft.com/office/drawing/2014/main" id="{B436DEE6-00CD-4B1F-9C88-B7F26782B137}"/>
              </a:ext>
            </a:extLst>
          </p:cNvPr>
          <p:cNvSpPr txBox="1"/>
          <p:nvPr/>
        </p:nvSpPr>
        <p:spPr>
          <a:xfrm>
            <a:off x="3273736" y="3522106"/>
            <a:ext cx="1126835"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Avera Brookings Health </a:t>
            </a:r>
          </a:p>
        </p:txBody>
      </p:sp>
      <p:sp>
        <p:nvSpPr>
          <p:cNvPr id="158" name="TextBox 157">
            <a:extLst>
              <a:ext uri="{FF2B5EF4-FFF2-40B4-BE49-F238E27FC236}">
                <a16:creationId xmlns:a16="http://schemas.microsoft.com/office/drawing/2014/main" id="{5A60B177-1159-4889-A2F9-26D5932C49FC}"/>
              </a:ext>
            </a:extLst>
          </p:cNvPr>
          <p:cNvSpPr txBox="1"/>
          <p:nvPr/>
        </p:nvSpPr>
        <p:spPr>
          <a:xfrm>
            <a:off x="4703890" y="5147346"/>
            <a:ext cx="1008908"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CHI Lakeside ASC</a:t>
            </a:r>
          </a:p>
        </p:txBody>
      </p:sp>
      <p:sp>
        <p:nvSpPr>
          <p:cNvPr id="159" name="TextBox 158">
            <a:extLst>
              <a:ext uri="{FF2B5EF4-FFF2-40B4-BE49-F238E27FC236}">
                <a16:creationId xmlns:a16="http://schemas.microsoft.com/office/drawing/2014/main" id="{84E5A040-6A68-465C-8C72-AB732217E119}"/>
              </a:ext>
            </a:extLst>
          </p:cNvPr>
          <p:cNvSpPr txBox="1"/>
          <p:nvPr/>
        </p:nvSpPr>
        <p:spPr>
          <a:xfrm>
            <a:off x="5505096" y="4028626"/>
            <a:ext cx="1193382"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Avera Lakes Regional</a:t>
            </a:r>
          </a:p>
        </p:txBody>
      </p:sp>
      <p:sp>
        <p:nvSpPr>
          <p:cNvPr id="160" name="TextBox 159">
            <a:extLst>
              <a:ext uri="{FF2B5EF4-FFF2-40B4-BE49-F238E27FC236}">
                <a16:creationId xmlns:a16="http://schemas.microsoft.com/office/drawing/2014/main" id="{728B2794-E331-48D8-BED4-BE6895C8320E}"/>
              </a:ext>
            </a:extLst>
          </p:cNvPr>
          <p:cNvSpPr txBox="1"/>
          <p:nvPr/>
        </p:nvSpPr>
        <p:spPr>
          <a:xfrm>
            <a:off x="5947459" y="5289837"/>
            <a:ext cx="869864"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Iowa Lutheran</a:t>
            </a:r>
          </a:p>
        </p:txBody>
      </p:sp>
      <p:sp>
        <p:nvSpPr>
          <p:cNvPr id="161" name="TextBox 160">
            <a:extLst>
              <a:ext uri="{FF2B5EF4-FFF2-40B4-BE49-F238E27FC236}">
                <a16:creationId xmlns:a16="http://schemas.microsoft.com/office/drawing/2014/main" id="{21D48242-6D7D-48D3-B82F-09BC9BFE05FF}"/>
              </a:ext>
            </a:extLst>
          </p:cNvPr>
          <p:cNvSpPr txBox="1"/>
          <p:nvPr/>
        </p:nvSpPr>
        <p:spPr>
          <a:xfrm>
            <a:off x="4217194" y="2631344"/>
            <a:ext cx="1008908"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Alomere Health (2)</a:t>
            </a:r>
          </a:p>
        </p:txBody>
      </p:sp>
      <p:sp>
        <p:nvSpPr>
          <p:cNvPr id="162" name="TextBox 161">
            <a:extLst>
              <a:ext uri="{FF2B5EF4-FFF2-40B4-BE49-F238E27FC236}">
                <a16:creationId xmlns:a16="http://schemas.microsoft.com/office/drawing/2014/main" id="{2BFA83E7-04A7-4115-989E-75AB0CFC425B}"/>
              </a:ext>
            </a:extLst>
          </p:cNvPr>
          <p:cNvSpPr txBox="1"/>
          <p:nvPr/>
        </p:nvSpPr>
        <p:spPr>
          <a:xfrm>
            <a:off x="4707978" y="3315299"/>
            <a:ext cx="1274050"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MN Valley  Surgery Center</a:t>
            </a:r>
          </a:p>
        </p:txBody>
      </p:sp>
      <p:sp>
        <p:nvSpPr>
          <p:cNvPr id="163" name="TextBox 162">
            <a:extLst>
              <a:ext uri="{FF2B5EF4-FFF2-40B4-BE49-F238E27FC236}">
                <a16:creationId xmlns:a16="http://schemas.microsoft.com/office/drawing/2014/main" id="{911AB656-2E3F-451C-941A-50E3803720D1}"/>
              </a:ext>
            </a:extLst>
          </p:cNvPr>
          <p:cNvSpPr txBox="1"/>
          <p:nvPr/>
        </p:nvSpPr>
        <p:spPr>
          <a:xfrm>
            <a:off x="4217194" y="3780803"/>
            <a:ext cx="1008908"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Sanford Health</a:t>
            </a:r>
          </a:p>
        </p:txBody>
      </p:sp>
      <p:sp>
        <p:nvSpPr>
          <p:cNvPr id="164" name="TextBox 163">
            <a:extLst>
              <a:ext uri="{FF2B5EF4-FFF2-40B4-BE49-F238E27FC236}">
                <a16:creationId xmlns:a16="http://schemas.microsoft.com/office/drawing/2014/main" id="{11C7EDFE-1077-4DCF-BA90-362E1368FA4F}"/>
              </a:ext>
            </a:extLst>
          </p:cNvPr>
          <p:cNvSpPr txBox="1"/>
          <p:nvPr/>
        </p:nvSpPr>
        <p:spPr>
          <a:xfrm>
            <a:off x="6460508" y="2993169"/>
            <a:ext cx="1519964"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Oakleaf Surgical Hospital (2)</a:t>
            </a:r>
          </a:p>
        </p:txBody>
      </p:sp>
      <p:sp>
        <p:nvSpPr>
          <p:cNvPr id="165" name="TextBox 164">
            <a:extLst>
              <a:ext uri="{FF2B5EF4-FFF2-40B4-BE49-F238E27FC236}">
                <a16:creationId xmlns:a16="http://schemas.microsoft.com/office/drawing/2014/main" id="{CBF0B19E-4CD0-422B-89EF-E9851276001B}"/>
              </a:ext>
            </a:extLst>
          </p:cNvPr>
          <p:cNvSpPr txBox="1"/>
          <p:nvPr/>
        </p:nvSpPr>
        <p:spPr>
          <a:xfrm>
            <a:off x="6868243" y="5159636"/>
            <a:ext cx="1273022"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Mercy Medical Center (2)</a:t>
            </a:r>
          </a:p>
        </p:txBody>
      </p:sp>
      <p:sp>
        <p:nvSpPr>
          <p:cNvPr id="166" name="TextBox 165">
            <a:extLst>
              <a:ext uri="{FF2B5EF4-FFF2-40B4-BE49-F238E27FC236}">
                <a16:creationId xmlns:a16="http://schemas.microsoft.com/office/drawing/2014/main" id="{DC0005DE-5731-4E28-BA11-009F10E619EC}"/>
              </a:ext>
            </a:extLst>
          </p:cNvPr>
          <p:cNvSpPr txBox="1"/>
          <p:nvPr/>
        </p:nvSpPr>
        <p:spPr>
          <a:xfrm>
            <a:off x="4741339" y="2464771"/>
            <a:ext cx="1459508"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St Cloud Surgery Center (3)</a:t>
            </a:r>
          </a:p>
        </p:txBody>
      </p:sp>
      <p:sp>
        <p:nvSpPr>
          <p:cNvPr id="167" name="TextBox 166">
            <a:extLst>
              <a:ext uri="{FF2B5EF4-FFF2-40B4-BE49-F238E27FC236}">
                <a16:creationId xmlns:a16="http://schemas.microsoft.com/office/drawing/2014/main" id="{0FBD07B4-1A2F-4B58-BB24-6275DD2B6E64}"/>
              </a:ext>
            </a:extLst>
          </p:cNvPr>
          <p:cNvSpPr txBox="1"/>
          <p:nvPr/>
        </p:nvSpPr>
        <p:spPr>
          <a:xfrm>
            <a:off x="4336248" y="2932009"/>
            <a:ext cx="1258026"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St. Cloud Hospital (2)</a:t>
            </a:r>
          </a:p>
        </p:txBody>
      </p:sp>
      <p:sp>
        <p:nvSpPr>
          <p:cNvPr id="168" name="TextBox 167">
            <a:extLst>
              <a:ext uri="{FF2B5EF4-FFF2-40B4-BE49-F238E27FC236}">
                <a16:creationId xmlns:a16="http://schemas.microsoft.com/office/drawing/2014/main" id="{46F2C7F3-434A-4AE9-8940-446846AF842A}"/>
              </a:ext>
            </a:extLst>
          </p:cNvPr>
          <p:cNvSpPr txBox="1"/>
          <p:nvPr/>
        </p:nvSpPr>
        <p:spPr>
          <a:xfrm>
            <a:off x="6602839" y="1598823"/>
            <a:ext cx="1157589"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Essentia Virginia</a:t>
            </a:r>
          </a:p>
        </p:txBody>
      </p:sp>
      <p:pic>
        <p:nvPicPr>
          <p:cNvPr id="169" name="Picture 168">
            <a:extLst>
              <a:ext uri="{FF2B5EF4-FFF2-40B4-BE49-F238E27FC236}">
                <a16:creationId xmlns:a16="http://schemas.microsoft.com/office/drawing/2014/main" id="{631B7CF5-1458-475B-84F7-EC2CC081B269}"/>
              </a:ext>
            </a:extLst>
          </p:cNvPr>
          <p:cNvPicPr>
            <a:picLocks noChangeAspect="1"/>
          </p:cNvPicPr>
          <p:nvPr/>
        </p:nvPicPr>
        <p:blipFill>
          <a:blip r:embed="rId7"/>
          <a:stretch>
            <a:fillRect/>
          </a:stretch>
        </p:blipFill>
        <p:spPr>
          <a:xfrm>
            <a:off x="4129326" y="4310630"/>
            <a:ext cx="176808" cy="160735"/>
          </a:xfrm>
          <a:prstGeom prst="rect">
            <a:avLst/>
          </a:prstGeom>
        </p:spPr>
      </p:pic>
      <p:sp>
        <p:nvSpPr>
          <p:cNvPr id="170" name="TextBox 169">
            <a:extLst>
              <a:ext uri="{FF2B5EF4-FFF2-40B4-BE49-F238E27FC236}">
                <a16:creationId xmlns:a16="http://schemas.microsoft.com/office/drawing/2014/main" id="{751995E9-6BF2-4456-96AF-CB499C07715D}"/>
              </a:ext>
            </a:extLst>
          </p:cNvPr>
          <p:cNvSpPr txBox="1"/>
          <p:nvPr/>
        </p:nvSpPr>
        <p:spPr>
          <a:xfrm>
            <a:off x="4706792" y="5708604"/>
            <a:ext cx="1306991"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Lincoln Surgery Center</a:t>
            </a:r>
          </a:p>
        </p:txBody>
      </p:sp>
      <p:pic>
        <p:nvPicPr>
          <p:cNvPr id="171" name="Picture 170">
            <a:extLst>
              <a:ext uri="{FF2B5EF4-FFF2-40B4-BE49-F238E27FC236}">
                <a16:creationId xmlns:a16="http://schemas.microsoft.com/office/drawing/2014/main" id="{CA5FF871-1948-4A1A-A59E-2FE04C14504E}"/>
              </a:ext>
            </a:extLst>
          </p:cNvPr>
          <p:cNvPicPr>
            <a:picLocks noChangeAspect="1"/>
          </p:cNvPicPr>
          <p:nvPr/>
        </p:nvPicPr>
        <p:blipFill>
          <a:blip r:embed="rId4"/>
          <a:stretch>
            <a:fillRect/>
          </a:stretch>
        </p:blipFill>
        <p:spPr>
          <a:xfrm>
            <a:off x="4360606" y="3856825"/>
            <a:ext cx="399789" cy="385763"/>
          </a:xfrm>
          <a:prstGeom prst="rect">
            <a:avLst/>
          </a:prstGeom>
        </p:spPr>
      </p:pic>
      <p:sp>
        <p:nvSpPr>
          <p:cNvPr id="172" name="TextBox 171">
            <a:extLst>
              <a:ext uri="{FF2B5EF4-FFF2-40B4-BE49-F238E27FC236}">
                <a16:creationId xmlns:a16="http://schemas.microsoft.com/office/drawing/2014/main" id="{7E0B58B5-04C9-4FE3-85DA-B45163F42BF3}"/>
              </a:ext>
            </a:extLst>
          </p:cNvPr>
          <p:cNvSpPr txBox="1"/>
          <p:nvPr/>
        </p:nvSpPr>
        <p:spPr>
          <a:xfrm>
            <a:off x="2441455" y="5061946"/>
            <a:ext cx="1008908" cy="259815"/>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Fillmore County Hospital </a:t>
            </a:r>
          </a:p>
        </p:txBody>
      </p:sp>
      <p:sp>
        <p:nvSpPr>
          <p:cNvPr id="173" name="TextBox 172">
            <a:extLst>
              <a:ext uri="{FF2B5EF4-FFF2-40B4-BE49-F238E27FC236}">
                <a16:creationId xmlns:a16="http://schemas.microsoft.com/office/drawing/2014/main" id="{BCD356F0-5C3B-4117-8F54-2D7AE1935FA3}"/>
              </a:ext>
            </a:extLst>
          </p:cNvPr>
          <p:cNvSpPr txBox="1"/>
          <p:nvPr/>
        </p:nvSpPr>
        <p:spPr>
          <a:xfrm>
            <a:off x="3484694" y="4875770"/>
            <a:ext cx="1104390" cy="259815"/>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Columbus Community Hospital</a:t>
            </a:r>
          </a:p>
        </p:txBody>
      </p:sp>
      <p:sp>
        <p:nvSpPr>
          <p:cNvPr id="174" name="TextBox 173">
            <a:extLst>
              <a:ext uri="{FF2B5EF4-FFF2-40B4-BE49-F238E27FC236}">
                <a16:creationId xmlns:a16="http://schemas.microsoft.com/office/drawing/2014/main" id="{A1FD6202-F194-412A-ACB4-530E8A7F6FB9}"/>
              </a:ext>
            </a:extLst>
          </p:cNvPr>
          <p:cNvSpPr txBox="1"/>
          <p:nvPr/>
        </p:nvSpPr>
        <p:spPr>
          <a:xfrm>
            <a:off x="3891582" y="5437516"/>
            <a:ext cx="1008908" cy="146066"/>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KRMC</a:t>
            </a:r>
            <a:r>
              <a:rPr lang="en-US" sz="949" dirty="0">
                <a:solidFill>
                  <a:prstClr val="black"/>
                </a:solidFill>
                <a:latin typeface="Cambria"/>
                <a:ea typeface="+mn-ea"/>
                <a:cs typeface="+mn-cs"/>
              </a:rPr>
              <a:t> </a:t>
            </a:r>
          </a:p>
        </p:txBody>
      </p:sp>
      <p:pic>
        <p:nvPicPr>
          <p:cNvPr id="175" name="Picture 174">
            <a:extLst>
              <a:ext uri="{FF2B5EF4-FFF2-40B4-BE49-F238E27FC236}">
                <a16:creationId xmlns:a16="http://schemas.microsoft.com/office/drawing/2014/main" id="{6A71029D-B596-43DC-A52C-45CE7769D629}"/>
              </a:ext>
            </a:extLst>
          </p:cNvPr>
          <p:cNvPicPr>
            <a:picLocks noChangeAspect="1"/>
          </p:cNvPicPr>
          <p:nvPr/>
        </p:nvPicPr>
        <p:blipFill>
          <a:blip r:embed="rId4"/>
          <a:stretch>
            <a:fillRect/>
          </a:stretch>
        </p:blipFill>
        <p:spPr>
          <a:xfrm>
            <a:off x="4000780" y="5561251"/>
            <a:ext cx="399791" cy="385763"/>
          </a:xfrm>
          <a:prstGeom prst="rect">
            <a:avLst/>
          </a:prstGeom>
        </p:spPr>
      </p:pic>
      <p:pic>
        <p:nvPicPr>
          <p:cNvPr id="176" name="Picture 175">
            <a:extLst>
              <a:ext uri="{FF2B5EF4-FFF2-40B4-BE49-F238E27FC236}">
                <a16:creationId xmlns:a16="http://schemas.microsoft.com/office/drawing/2014/main" id="{FA56D36A-17CC-4596-BB33-6F16679BFFF3}"/>
              </a:ext>
            </a:extLst>
          </p:cNvPr>
          <p:cNvPicPr>
            <a:picLocks noChangeAspect="1"/>
          </p:cNvPicPr>
          <p:nvPr/>
        </p:nvPicPr>
        <p:blipFill>
          <a:blip r:embed="rId4"/>
          <a:stretch>
            <a:fillRect/>
          </a:stretch>
        </p:blipFill>
        <p:spPr>
          <a:xfrm>
            <a:off x="4122190" y="5081493"/>
            <a:ext cx="399791" cy="385763"/>
          </a:xfrm>
          <a:prstGeom prst="rect">
            <a:avLst/>
          </a:prstGeom>
        </p:spPr>
      </p:pic>
      <p:pic>
        <p:nvPicPr>
          <p:cNvPr id="177" name="Picture 176">
            <a:extLst>
              <a:ext uri="{FF2B5EF4-FFF2-40B4-BE49-F238E27FC236}">
                <a16:creationId xmlns:a16="http://schemas.microsoft.com/office/drawing/2014/main" id="{DB2F5424-2511-4E01-9CE1-D097CDE9DB74}"/>
              </a:ext>
            </a:extLst>
          </p:cNvPr>
          <p:cNvPicPr>
            <a:picLocks noChangeAspect="1"/>
          </p:cNvPicPr>
          <p:nvPr/>
        </p:nvPicPr>
        <p:blipFill>
          <a:blip r:embed="rId4"/>
          <a:stretch>
            <a:fillRect/>
          </a:stretch>
        </p:blipFill>
        <p:spPr>
          <a:xfrm>
            <a:off x="2837129" y="5123181"/>
            <a:ext cx="399791" cy="385763"/>
          </a:xfrm>
          <a:prstGeom prst="rect">
            <a:avLst/>
          </a:prstGeom>
        </p:spPr>
      </p:pic>
      <p:pic>
        <p:nvPicPr>
          <p:cNvPr id="178" name="Picture 177">
            <a:extLst>
              <a:ext uri="{FF2B5EF4-FFF2-40B4-BE49-F238E27FC236}">
                <a16:creationId xmlns:a16="http://schemas.microsoft.com/office/drawing/2014/main" id="{5C585D8D-01AF-49B0-BD32-8477D70E5EB6}"/>
              </a:ext>
            </a:extLst>
          </p:cNvPr>
          <p:cNvPicPr>
            <a:picLocks noChangeAspect="1"/>
          </p:cNvPicPr>
          <p:nvPr/>
        </p:nvPicPr>
        <p:blipFill>
          <a:blip r:embed="rId4"/>
          <a:stretch>
            <a:fillRect/>
          </a:stretch>
        </p:blipFill>
        <p:spPr>
          <a:xfrm>
            <a:off x="4445802" y="4503862"/>
            <a:ext cx="399789" cy="385763"/>
          </a:xfrm>
          <a:prstGeom prst="rect">
            <a:avLst/>
          </a:prstGeom>
        </p:spPr>
      </p:pic>
      <p:pic>
        <p:nvPicPr>
          <p:cNvPr id="179" name="Picture 178">
            <a:extLst>
              <a:ext uri="{FF2B5EF4-FFF2-40B4-BE49-F238E27FC236}">
                <a16:creationId xmlns:a16="http://schemas.microsoft.com/office/drawing/2014/main" id="{8526DAE1-B39D-4B2D-ACF2-48B960470FB6}"/>
              </a:ext>
            </a:extLst>
          </p:cNvPr>
          <p:cNvPicPr>
            <a:picLocks noChangeAspect="1"/>
          </p:cNvPicPr>
          <p:nvPr/>
        </p:nvPicPr>
        <p:blipFill>
          <a:blip r:embed="rId4"/>
          <a:stretch>
            <a:fillRect/>
          </a:stretch>
        </p:blipFill>
        <p:spPr>
          <a:xfrm>
            <a:off x="4106241" y="3897573"/>
            <a:ext cx="399789" cy="385763"/>
          </a:xfrm>
          <a:prstGeom prst="rect">
            <a:avLst/>
          </a:prstGeom>
        </p:spPr>
      </p:pic>
      <p:sp>
        <p:nvSpPr>
          <p:cNvPr id="180" name="Rectangle 179">
            <a:extLst>
              <a:ext uri="{FF2B5EF4-FFF2-40B4-BE49-F238E27FC236}">
                <a16:creationId xmlns:a16="http://schemas.microsoft.com/office/drawing/2014/main" id="{B42D8173-6C1C-451D-A258-DDF16ACA3F6F}"/>
              </a:ext>
            </a:extLst>
          </p:cNvPr>
          <p:cNvSpPr/>
          <p:nvPr/>
        </p:nvSpPr>
        <p:spPr>
          <a:xfrm>
            <a:off x="3021376" y="3970512"/>
            <a:ext cx="1335622" cy="222240"/>
          </a:xfrm>
          <a:prstGeom prst="rect">
            <a:avLst/>
          </a:prstGeom>
        </p:spPr>
        <p:txBody>
          <a:bodyPr wrap="none">
            <a:spAutoFit/>
          </a:bodyPr>
          <a:lstStyle/>
          <a:p>
            <a:pPr defTabSz="685675" fontAlgn="auto">
              <a:spcBef>
                <a:spcPts val="0"/>
              </a:spcBef>
              <a:spcAft>
                <a:spcPts val="0"/>
              </a:spcAft>
              <a:defRPr/>
            </a:pPr>
            <a:r>
              <a:rPr lang="en-US" sz="844" dirty="0">
                <a:solidFill>
                  <a:prstClr val="black"/>
                </a:solidFill>
                <a:latin typeface="Cambria"/>
                <a:ea typeface="+mn-ea"/>
                <a:cs typeface="+mn-cs"/>
              </a:rPr>
              <a:t>Avera Specialty Hospital </a:t>
            </a:r>
          </a:p>
        </p:txBody>
      </p:sp>
      <p:sp>
        <p:nvSpPr>
          <p:cNvPr id="181" name="Rectangle 180">
            <a:extLst>
              <a:ext uri="{FF2B5EF4-FFF2-40B4-BE49-F238E27FC236}">
                <a16:creationId xmlns:a16="http://schemas.microsoft.com/office/drawing/2014/main" id="{E89B128E-8527-4C95-9ED2-13D191827738}"/>
              </a:ext>
            </a:extLst>
          </p:cNvPr>
          <p:cNvSpPr/>
          <p:nvPr/>
        </p:nvSpPr>
        <p:spPr>
          <a:xfrm>
            <a:off x="3427891" y="4572638"/>
            <a:ext cx="1306768" cy="222240"/>
          </a:xfrm>
          <a:prstGeom prst="rect">
            <a:avLst/>
          </a:prstGeom>
        </p:spPr>
        <p:txBody>
          <a:bodyPr wrap="none">
            <a:spAutoFit/>
          </a:bodyPr>
          <a:lstStyle/>
          <a:p>
            <a:pPr defTabSz="685675" fontAlgn="auto">
              <a:spcBef>
                <a:spcPts val="0"/>
              </a:spcBef>
              <a:spcAft>
                <a:spcPts val="0"/>
              </a:spcAft>
              <a:defRPr/>
            </a:pPr>
            <a:r>
              <a:rPr lang="en-US" sz="844" dirty="0">
                <a:solidFill>
                  <a:prstClr val="black"/>
                </a:solidFill>
                <a:latin typeface="Cambria"/>
                <a:ea typeface="+mn-ea"/>
                <a:cs typeface="+mn-cs"/>
              </a:rPr>
              <a:t>Dunes Surgical Hospital </a:t>
            </a:r>
          </a:p>
        </p:txBody>
      </p:sp>
      <p:pic>
        <p:nvPicPr>
          <p:cNvPr id="182" name="Picture 181">
            <a:extLst>
              <a:ext uri="{FF2B5EF4-FFF2-40B4-BE49-F238E27FC236}">
                <a16:creationId xmlns:a16="http://schemas.microsoft.com/office/drawing/2014/main" id="{9265E440-60B1-475D-B839-0B704387A6D3}"/>
              </a:ext>
            </a:extLst>
          </p:cNvPr>
          <p:cNvPicPr>
            <a:picLocks noChangeAspect="1"/>
          </p:cNvPicPr>
          <p:nvPr/>
        </p:nvPicPr>
        <p:blipFill>
          <a:blip r:embed="rId4"/>
          <a:stretch>
            <a:fillRect/>
          </a:stretch>
        </p:blipFill>
        <p:spPr>
          <a:xfrm>
            <a:off x="1143001" y="2081870"/>
            <a:ext cx="399790" cy="385763"/>
          </a:xfrm>
          <a:prstGeom prst="rect">
            <a:avLst/>
          </a:prstGeom>
        </p:spPr>
      </p:pic>
      <p:sp>
        <p:nvSpPr>
          <p:cNvPr id="183" name="TextBox 182">
            <a:extLst>
              <a:ext uri="{FF2B5EF4-FFF2-40B4-BE49-F238E27FC236}">
                <a16:creationId xmlns:a16="http://schemas.microsoft.com/office/drawing/2014/main" id="{D53AE829-F719-48CD-8653-ED08336BB831}"/>
              </a:ext>
            </a:extLst>
          </p:cNvPr>
          <p:cNvSpPr txBox="1"/>
          <p:nvPr/>
        </p:nvSpPr>
        <p:spPr>
          <a:xfrm>
            <a:off x="2408931" y="2252312"/>
            <a:ext cx="1333601"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CHI St. Alexius Dickinson</a:t>
            </a:r>
          </a:p>
        </p:txBody>
      </p:sp>
      <p:pic>
        <p:nvPicPr>
          <p:cNvPr id="184" name="Picture 183">
            <a:extLst>
              <a:ext uri="{FF2B5EF4-FFF2-40B4-BE49-F238E27FC236}">
                <a16:creationId xmlns:a16="http://schemas.microsoft.com/office/drawing/2014/main" id="{83218E62-8E0A-42E9-A22E-061BF0D86ECF}"/>
              </a:ext>
            </a:extLst>
          </p:cNvPr>
          <p:cNvPicPr>
            <a:picLocks noChangeAspect="1"/>
          </p:cNvPicPr>
          <p:nvPr/>
        </p:nvPicPr>
        <p:blipFill>
          <a:blip r:embed="rId4"/>
          <a:stretch>
            <a:fillRect/>
          </a:stretch>
        </p:blipFill>
        <p:spPr>
          <a:xfrm>
            <a:off x="3266624" y="5290145"/>
            <a:ext cx="399791" cy="385763"/>
          </a:xfrm>
          <a:prstGeom prst="rect">
            <a:avLst/>
          </a:prstGeom>
        </p:spPr>
      </p:pic>
      <p:sp>
        <p:nvSpPr>
          <p:cNvPr id="185" name="TextBox 184">
            <a:extLst>
              <a:ext uri="{FF2B5EF4-FFF2-40B4-BE49-F238E27FC236}">
                <a16:creationId xmlns:a16="http://schemas.microsoft.com/office/drawing/2014/main" id="{96138445-F83C-4CC6-978D-0F8A3145EC5F}"/>
              </a:ext>
            </a:extLst>
          </p:cNvPr>
          <p:cNvSpPr txBox="1"/>
          <p:nvPr/>
        </p:nvSpPr>
        <p:spPr>
          <a:xfrm>
            <a:off x="3425478" y="5289478"/>
            <a:ext cx="1008908" cy="146066"/>
          </a:xfrm>
          <a:prstGeom prst="rect">
            <a:avLst/>
          </a:prstGeom>
          <a:noFill/>
        </p:spPr>
        <p:txBody>
          <a:bodyPr wrap="square" lIns="0" tIns="0" rIns="0" bIns="0" rtlCol="0">
            <a:spAutoFit/>
          </a:bodyPr>
          <a:lstStyle/>
          <a:p>
            <a:pPr defTabSz="685675" fontAlgn="auto">
              <a:spcBef>
                <a:spcPts val="0"/>
              </a:spcBef>
              <a:spcAft>
                <a:spcPts val="0"/>
              </a:spcAft>
              <a:defRPr/>
            </a:pPr>
            <a:r>
              <a:rPr lang="en-US" sz="949" dirty="0">
                <a:solidFill>
                  <a:prstClr val="black"/>
                </a:solidFill>
                <a:latin typeface="Cambria"/>
                <a:ea typeface="+mn-ea"/>
                <a:cs typeface="+mn-cs"/>
              </a:rPr>
              <a:t> </a:t>
            </a:r>
            <a:r>
              <a:rPr lang="en-US" sz="844" dirty="0">
                <a:solidFill>
                  <a:prstClr val="black"/>
                </a:solidFill>
                <a:latin typeface="Cambria"/>
                <a:ea typeface="+mn-ea"/>
                <a:cs typeface="+mn-cs"/>
              </a:rPr>
              <a:t>Heartland ASC</a:t>
            </a:r>
          </a:p>
        </p:txBody>
      </p:sp>
      <p:pic>
        <p:nvPicPr>
          <p:cNvPr id="186" name="Picture 185">
            <a:extLst>
              <a:ext uri="{FF2B5EF4-FFF2-40B4-BE49-F238E27FC236}">
                <a16:creationId xmlns:a16="http://schemas.microsoft.com/office/drawing/2014/main" id="{85A184C8-4823-4391-A023-CA2F58CB0D4A}"/>
              </a:ext>
            </a:extLst>
          </p:cNvPr>
          <p:cNvPicPr>
            <a:picLocks noChangeAspect="1"/>
          </p:cNvPicPr>
          <p:nvPr/>
        </p:nvPicPr>
        <p:blipFill>
          <a:blip r:embed="rId4"/>
          <a:stretch>
            <a:fillRect/>
          </a:stretch>
        </p:blipFill>
        <p:spPr>
          <a:xfrm>
            <a:off x="5078192" y="2603153"/>
            <a:ext cx="399789" cy="365188"/>
          </a:xfrm>
          <a:prstGeom prst="rect">
            <a:avLst/>
          </a:prstGeom>
        </p:spPr>
      </p:pic>
      <p:pic>
        <p:nvPicPr>
          <p:cNvPr id="187" name="Picture 186">
            <a:extLst>
              <a:ext uri="{FF2B5EF4-FFF2-40B4-BE49-F238E27FC236}">
                <a16:creationId xmlns:a16="http://schemas.microsoft.com/office/drawing/2014/main" id="{D039E45C-945B-4044-B17F-DEDE33BB80E5}"/>
              </a:ext>
            </a:extLst>
          </p:cNvPr>
          <p:cNvPicPr>
            <a:picLocks noChangeAspect="1"/>
          </p:cNvPicPr>
          <p:nvPr/>
        </p:nvPicPr>
        <p:blipFill>
          <a:blip r:embed="rId4"/>
          <a:stretch>
            <a:fillRect/>
          </a:stretch>
        </p:blipFill>
        <p:spPr>
          <a:xfrm>
            <a:off x="5640378" y="2629785"/>
            <a:ext cx="399789" cy="385763"/>
          </a:xfrm>
          <a:prstGeom prst="rect">
            <a:avLst/>
          </a:prstGeom>
        </p:spPr>
      </p:pic>
      <p:pic>
        <p:nvPicPr>
          <p:cNvPr id="188" name="Picture 187">
            <a:extLst>
              <a:ext uri="{FF2B5EF4-FFF2-40B4-BE49-F238E27FC236}">
                <a16:creationId xmlns:a16="http://schemas.microsoft.com/office/drawing/2014/main" id="{6C233546-C1E4-4108-AC12-C3C7DED2454B}"/>
              </a:ext>
            </a:extLst>
          </p:cNvPr>
          <p:cNvPicPr>
            <a:picLocks noChangeAspect="1"/>
          </p:cNvPicPr>
          <p:nvPr/>
        </p:nvPicPr>
        <p:blipFill>
          <a:blip r:embed="rId4"/>
          <a:stretch>
            <a:fillRect/>
          </a:stretch>
        </p:blipFill>
        <p:spPr>
          <a:xfrm>
            <a:off x="5257620" y="2909723"/>
            <a:ext cx="399789" cy="385763"/>
          </a:xfrm>
          <a:prstGeom prst="rect">
            <a:avLst/>
          </a:prstGeom>
        </p:spPr>
      </p:pic>
      <p:pic>
        <p:nvPicPr>
          <p:cNvPr id="189" name="Picture 188">
            <a:extLst>
              <a:ext uri="{FF2B5EF4-FFF2-40B4-BE49-F238E27FC236}">
                <a16:creationId xmlns:a16="http://schemas.microsoft.com/office/drawing/2014/main" id="{2AA8F217-5D1F-4B93-885F-0BBA75D0406F}"/>
              </a:ext>
            </a:extLst>
          </p:cNvPr>
          <p:cNvPicPr>
            <a:picLocks noChangeAspect="1"/>
          </p:cNvPicPr>
          <p:nvPr/>
        </p:nvPicPr>
        <p:blipFill>
          <a:blip r:embed="rId4"/>
          <a:stretch>
            <a:fillRect/>
          </a:stretch>
        </p:blipFill>
        <p:spPr>
          <a:xfrm>
            <a:off x="6481037" y="2115903"/>
            <a:ext cx="399789" cy="385763"/>
          </a:xfrm>
          <a:prstGeom prst="rect">
            <a:avLst/>
          </a:prstGeom>
        </p:spPr>
      </p:pic>
      <p:pic>
        <p:nvPicPr>
          <p:cNvPr id="190" name="Picture 189">
            <a:extLst>
              <a:ext uri="{FF2B5EF4-FFF2-40B4-BE49-F238E27FC236}">
                <a16:creationId xmlns:a16="http://schemas.microsoft.com/office/drawing/2014/main" id="{3F146ABC-7475-4A42-B095-B831C95E4503}"/>
              </a:ext>
            </a:extLst>
          </p:cNvPr>
          <p:cNvPicPr>
            <a:picLocks noChangeAspect="1"/>
          </p:cNvPicPr>
          <p:nvPr/>
        </p:nvPicPr>
        <p:blipFill>
          <a:blip r:embed="rId6"/>
          <a:stretch>
            <a:fillRect/>
          </a:stretch>
        </p:blipFill>
        <p:spPr>
          <a:xfrm>
            <a:off x="6734661" y="2212749"/>
            <a:ext cx="393969" cy="385763"/>
          </a:xfrm>
          <a:prstGeom prst="rect">
            <a:avLst/>
          </a:prstGeom>
        </p:spPr>
      </p:pic>
      <p:pic>
        <p:nvPicPr>
          <p:cNvPr id="191" name="Picture 190">
            <a:extLst>
              <a:ext uri="{FF2B5EF4-FFF2-40B4-BE49-F238E27FC236}">
                <a16:creationId xmlns:a16="http://schemas.microsoft.com/office/drawing/2014/main" id="{D28D5B79-70D2-4098-9E71-6DEACDBB5CB2}"/>
              </a:ext>
            </a:extLst>
          </p:cNvPr>
          <p:cNvPicPr>
            <a:picLocks noChangeAspect="1"/>
          </p:cNvPicPr>
          <p:nvPr/>
        </p:nvPicPr>
        <p:blipFill>
          <a:blip r:embed="rId6"/>
          <a:stretch>
            <a:fillRect/>
          </a:stretch>
        </p:blipFill>
        <p:spPr>
          <a:xfrm>
            <a:off x="6239758" y="1475050"/>
            <a:ext cx="393969" cy="385763"/>
          </a:xfrm>
          <a:prstGeom prst="rect">
            <a:avLst/>
          </a:prstGeom>
        </p:spPr>
      </p:pic>
      <p:sp>
        <p:nvSpPr>
          <p:cNvPr id="192" name="TextBox 191">
            <a:extLst>
              <a:ext uri="{FF2B5EF4-FFF2-40B4-BE49-F238E27FC236}">
                <a16:creationId xmlns:a16="http://schemas.microsoft.com/office/drawing/2014/main" id="{0C117466-0BFB-4E25-B18B-44C8942AF7F3}"/>
              </a:ext>
            </a:extLst>
          </p:cNvPr>
          <p:cNvSpPr txBox="1"/>
          <p:nvPr/>
        </p:nvSpPr>
        <p:spPr>
          <a:xfrm>
            <a:off x="6808455" y="2123765"/>
            <a:ext cx="1157589"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Essentia St. Mary’s (2)</a:t>
            </a:r>
          </a:p>
        </p:txBody>
      </p:sp>
      <p:sp>
        <p:nvSpPr>
          <p:cNvPr id="193" name="TextBox 192">
            <a:extLst>
              <a:ext uri="{FF2B5EF4-FFF2-40B4-BE49-F238E27FC236}">
                <a16:creationId xmlns:a16="http://schemas.microsoft.com/office/drawing/2014/main" id="{51A32496-7FB3-41E1-A781-7B7533148FF2}"/>
              </a:ext>
            </a:extLst>
          </p:cNvPr>
          <p:cNvSpPr txBox="1"/>
          <p:nvPr/>
        </p:nvSpPr>
        <p:spPr>
          <a:xfrm>
            <a:off x="7110821" y="2345596"/>
            <a:ext cx="1157589"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a:solidFill>
                  <a:prstClr val="black"/>
                </a:solidFill>
                <a:latin typeface="Cambria"/>
                <a:ea typeface="+mn-ea"/>
                <a:cs typeface="+mn-cs"/>
              </a:rPr>
              <a:t>Lakewalk ASC (2)</a:t>
            </a:r>
            <a:endParaRPr lang="en-US" sz="844" dirty="0">
              <a:solidFill>
                <a:prstClr val="black"/>
              </a:solidFill>
              <a:latin typeface="Cambria"/>
              <a:ea typeface="+mn-ea"/>
              <a:cs typeface="+mn-cs"/>
            </a:endParaRPr>
          </a:p>
        </p:txBody>
      </p:sp>
      <p:pic>
        <p:nvPicPr>
          <p:cNvPr id="194" name="Picture 193">
            <a:extLst>
              <a:ext uri="{FF2B5EF4-FFF2-40B4-BE49-F238E27FC236}">
                <a16:creationId xmlns:a16="http://schemas.microsoft.com/office/drawing/2014/main" id="{78A0848D-8AB6-44DC-94E4-7C92C537E12D}"/>
              </a:ext>
            </a:extLst>
          </p:cNvPr>
          <p:cNvPicPr>
            <a:picLocks noChangeAspect="1"/>
          </p:cNvPicPr>
          <p:nvPr/>
        </p:nvPicPr>
        <p:blipFill>
          <a:blip r:embed="rId4"/>
          <a:stretch>
            <a:fillRect/>
          </a:stretch>
        </p:blipFill>
        <p:spPr>
          <a:xfrm>
            <a:off x="5906762" y="2304658"/>
            <a:ext cx="399789" cy="385763"/>
          </a:xfrm>
          <a:prstGeom prst="rect">
            <a:avLst/>
          </a:prstGeom>
        </p:spPr>
      </p:pic>
      <p:sp>
        <p:nvSpPr>
          <p:cNvPr id="195" name="TextBox 194">
            <a:extLst>
              <a:ext uri="{FF2B5EF4-FFF2-40B4-BE49-F238E27FC236}">
                <a16:creationId xmlns:a16="http://schemas.microsoft.com/office/drawing/2014/main" id="{04BB31C3-A76A-42FE-A2E3-15D9298F93F1}"/>
              </a:ext>
            </a:extLst>
          </p:cNvPr>
          <p:cNvSpPr txBox="1"/>
          <p:nvPr/>
        </p:nvSpPr>
        <p:spPr>
          <a:xfrm>
            <a:off x="5835189" y="2299596"/>
            <a:ext cx="1157589"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Welia Health</a:t>
            </a:r>
          </a:p>
        </p:txBody>
      </p:sp>
      <p:pic>
        <p:nvPicPr>
          <p:cNvPr id="196" name="Picture 195">
            <a:extLst>
              <a:ext uri="{FF2B5EF4-FFF2-40B4-BE49-F238E27FC236}">
                <a16:creationId xmlns:a16="http://schemas.microsoft.com/office/drawing/2014/main" id="{66FC79D7-8E0E-4937-AE6D-423BAAEDB47F}"/>
              </a:ext>
            </a:extLst>
          </p:cNvPr>
          <p:cNvPicPr>
            <a:picLocks noChangeAspect="1"/>
          </p:cNvPicPr>
          <p:nvPr/>
        </p:nvPicPr>
        <p:blipFill>
          <a:blip r:embed="rId8"/>
          <a:stretch>
            <a:fillRect/>
          </a:stretch>
        </p:blipFill>
        <p:spPr>
          <a:xfrm>
            <a:off x="5557668" y="3425008"/>
            <a:ext cx="402371" cy="384081"/>
          </a:xfrm>
          <a:prstGeom prst="rect">
            <a:avLst/>
          </a:prstGeom>
        </p:spPr>
      </p:pic>
      <p:sp>
        <p:nvSpPr>
          <p:cNvPr id="197" name="TextBox 196">
            <a:extLst>
              <a:ext uri="{FF2B5EF4-FFF2-40B4-BE49-F238E27FC236}">
                <a16:creationId xmlns:a16="http://schemas.microsoft.com/office/drawing/2014/main" id="{DA33F81E-571F-48FE-AC78-A971E24A0475}"/>
              </a:ext>
            </a:extLst>
          </p:cNvPr>
          <p:cNvSpPr txBox="1"/>
          <p:nvPr/>
        </p:nvSpPr>
        <p:spPr>
          <a:xfrm>
            <a:off x="5175759" y="3759803"/>
            <a:ext cx="1008909"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Mayo Mankato</a:t>
            </a:r>
          </a:p>
        </p:txBody>
      </p:sp>
      <p:pic>
        <p:nvPicPr>
          <p:cNvPr id="198" name="Picture 197">
            <a:extLst>
              <a:ext uri="{FF2B5EF4-FFF2-40B4-BE49-F238E27FC236}">
                <a16:creationId xmlns:a16="http://schemas.microsoft.com/office/drawing/2014/main" id="{5918C0FD-C60B-4BCA-8CA9-DBFC38B748CC}"/>
              </a:ext>
            </a:extLst>
          </p:cNvPr>
          <p:cNvPicPr>
            <a:picLocks noChangeAspect="1"/>
          </p:cNvPicPr>
          <p:nvPr/>
        </p:nvPicPr>
        <p:blipFill>
          <a:blip r:embed="rId8"/>
          <a:stretch>
            <a:fillRect/>
          </a:stretch>
        </p:blipFill>
        <p:spPr>
          <a:xfrm>
            <a:off x="5789970" y="3463629"/>
            <a:ext cx="402371" cy="384081"/>
          </a:xfrm>
          <a:prstGeom prst="rect">
            <a:avLst/>
          </a:prstGeom>
        </p:spPr>
      </p:pic>
      <p:pic>
        <p:nvPicPr>
          <p:cNvPr id="200" name="Picture 199">
            <a:extLst>
              <a:ext uri="{FF2B5EF4-FFF2-40B4-BE49-F238E27FC236}">
                <a16:creationId xmlns:a16="http://schemas.microsoft.com/office/drawing/2014/main" id="{969C901A-1F1B-4B98-B48D-8B894B0340A8}"/>
              </a:ext>
            </a:extLst>
          </p:cNvPr>
          <p:cNvPicPr>
            <a:picLocks noChangeAspect="1"/>
          </p:cNvPicPr>
          <p:nvPr/>
        </p:nvPicPr>
        <p:blipFill>
          <a:blip r:embed="rId9"/>
          <a:stretch>
            <a:fillRect/>
          </a:stretch>
        </p:blipFill>
        <p:spPr>
          <a:xfrm>
            <a:off x="6835031" y="3111480"/>
            <a:ext cx="397799" cy="384081"/>
          </a:xfrm>
          <a:prstGeom prst="rect">
            <a:avLst/>
          </a:prstGeom>
        </p:spPr>
      </p:pic>
      <p:pic>
        <p:nvPicPr>
          <p:cNvPr id="201" name="Picture 200">
            <a:extLst>
              <a:ext uri="{FF2B5EF4-FFF2-40B4-BE49-F238E27FC236}">
                <a16:creationId xmlns:a16="http://schemas.microsoft.com/office/drawing/2014/main" id="{C29468F5-93DE-4A11-A977-3773F768DC89}"/>
              </a:ext>
            </a:extLst>
          </p:cNvPr>
          <p:cNvPicPr>
            <a:picLocks noChangeAspect="1"/>
          </p:cNvPicPr>
          <p:nvPr/>
        </p:nvPicPr>
        <p:blipFill>
          <a:blip r:embed="rId10"/>
          <a:stretch>
            <a:fillRect/>
          </a:stretch>
        </p:blipFill>
        <p:spPr>
          <a:xfrm>
            <a:off x="6032394" y="2988187"/>
            <a:ext cx="397799" cy="384081"/>
          </a:xfrm>
          <a:prstGeom prst="rect">
            <a:avLst/>
          </a:prstGeom>
        </p:spPr>
      </p:pic>
      <p:sp>
        <p:nvSpPr>
          <p:cNvPr id="202" name="TextBox 201">
            <a:extLst>
              <a:ext uri="{FF2B5EF4-FFF2-40B4-BE49-F238E27FC236}">
                <a16:creationId xmlns:a16="http://schemas.microsoft.com/office/drawing/2014/main" id="{32454B6A-B83E-4613-962D-517CBB65F977}"/>
              </a:ext>
            </a:extLst>
          </p:cNvPr>
          <p:cNvSpPr txBox="1"/>
          <p:nvPr/>
        </p:nvSpPr>
        <p:spPr>
          <a:xfrm>
            <a:off x="6032689" y="2855981"/>
            <a:ext cx="1295732" cy="129907"/>
          </a:xfrm>
          <a:prstGeom prst="rect">
            <a:avLst/>
          </a:prstGeom>
          <a:noFill/>
        </p:spPr>
        <p:txBody>
          <a:bodyPr wrap="square" lIns="0" tIns="0" rIns="0" bIns="0" rtlCol="0">
            <a:spAutoFit/>
          </a:bodyPr>
          <a:lstStyle/>
          <a:p>
            <a:pPr defTabSz="685730" fontAlgn="auto">
              <a:spcBef>
                <a:spcPts val="0"/>
              </a:spcBef>
              <a:spcAft>
                <a:spcPts val="0"/>
              </a:spcAft>
            </a:pPr>
            <a:r>
              <a:rPr lang="en-US" sz="844" dirty="0">
                <a:solidFill>
                  <a:prstClr val="black"/>
                </a:solidFill>
                <a:latin typeface="Cambria"/>
                <a:ea typeface="+mn-ea"/>
                <a:cs typeface="+mn-cs"/>
              </a:rPr>
              <a:t>Allina West Health ASC</a:t>
            </a:r>
          </a:p>
        </p:txBody>
      </p:sp>
      <p:pic>
        <p:nvPicPr>
          <p:cNvPr id="203" name="Picture 202">
            <a:extLst>
              <a:ext uri="{FF2B5EF4-FFF2-40B4-BE49-F238E27FC236}">
                <a16:creationId xmlns:a16="http://schemas.microsoft.com/office/drawing/2014/main" id="{5A73C777-AC5A-43E8-89B5-7644CC33E8A6}"/>
              </a:ext>
            </a:extLst>
          </p:cNvPr>
          <p:cNvPicPr>
            <a:picLocks noChangeAspect="1"/>
          </p:cNvPicPr>
          <p:nvPr/>
        </p:nvPicPr>
        <p:blipFill>
          <a:blip r:embed="rId10"/>
          <a:stretch>
            <a:fillRect/>
          </a:stretch>
        </p:blipFill>
        <p:spPr>
          <a:xfrm>
            <a:off x="3577746" y="2863170"/>
            <a:ext cx="397799" cy="384081"/>
          </a:xfrm>
          <a:prstGeom prst="rect">
            <a:avLst/>
          </a:prstGeom>
        </p:spPr>
      </p:pic>
      <p:sp>
        <p:nvSpPr>
          <p:cNvPr id="204" name="TextBox 203">
            <a:extLst>
              <a:ext uri="{FF2B5EF4-FFF2-40B4-BE49-F238E27FC236}">
                <a16:creationId xmlns:a16="http://schemas.microsoft.com/office/drawing/2014/main" id="{2FF16122-D83A-4DCB-8288-8F4F82397DF9}"/>
              </a:ext>
            </a:extLst>
          </p:cNvPr>
          <p:cNvSpPr txBox="1"/>
          <p:nvPr/>
        </p:nvSpPr>
        <p:spPr>
          <a:xfrm>
            <a:off x="3041778" y="3205114"/>
            <a:ext cx="1882234" cy="129907"/>
          </a:xfrm>
          <a:prstGeom prst="rect">
            <a:avLst/>
          </a:prstGeom>
          <a:noFill/>
        </p:spPr>
        <p:txBody>
          <a:bodyPr wrap="square" lIns="0" tIns="0" rIns="0" bIns="0" rtlCol="0">
            <a:spAutoFit/>
          </a:bodyPr>
          <a:lstStyle/>
          <a:p>
            <a:pPr defTabSz="685730" fontAlgn="auto">
              <a:spcBef>
                <a:spcPts val="0"/>
              </a:spcBef>
              <a:spcAft>
                <a:spcPts val="0"/>
              </a:spcAft>
            </a:pPr>
            <a:r>
              <a:rPr lang="en-US" sz="844" dirty="0">
                <a:solidFill>
                  <a:prstClr val="black"/>
                </a:solidFill>
                <a:latin typeface="Cambria"/>
                <a:ea typeface="+mn-ea"/>
                <a:cs typeface="+mn-cs"/>
              </a:rPr>
              <a:t>Avera St. Luke's Hospital</a:t>
            </a:r>
          </a:p>
        </p:txBody>
      </p:sp>
      <p:pic>
        <p:nvPicPr>
          <p:cNvPr id="205" name="Picture 204">
            <a:extLst>
              <a:ext uri="{FF2B5EF4-FFF2-40B4-BE49-F238E27FC236}">
                <a16:creationId xmlns:a16="http://schemas.microsoft.com/office/drawing/2014/main" id="{2EA271A9-3C74-4CAD-9609-A1B7DB43F0C7}"/>
              </a:ext>
            </a:extLst>
          </p:cNvPr>
          <p:cNvPicPr>
            <a:picLocks noChangeAspect="1"/>
          </p:cNvPicPr>
          <p:nvPr/>
        </p:nvPicPr>
        <p:blipFill>
          <a:blip r:embed="rId5"/>
          <a:stretch>
            <a:fillRect/>
          </a:stretch>
        </p:blipFill>
        <p:spPr>
          <a:xfrm>
            <a:off x="5291240" y="5316062"/>
            <a:ext cx="402179" cy="385763"/>
          </a:xfrm>
          <a:prstGeom prst="rect">
            <a:avLst/>
          </a:prstGeom>
        </p:spPr>
      </p:pic>
      <p:pic>
        <p:nvPicPr>
          <p:cNvPr id="206" name="Picture 205">
            <a:extLst>
              <a:ext uri="{FF2B5EF4-FFF2-40B4-BE49-F238E27FC236}">
                <a16:creationId xmlns:a16="http://schemas.microsoft.com/office/drawing/2014/main" id="{39B8590D-3E32-4723-B748-AFE132039D17}"/>
              </a:ext>
            </a:extLst>
          </p:cNvPr>
          <p:cNvPicPr>
            <a:picLocks noChangeAspect="1"/>
          </p:cNvPicPr>
          <p:nvPr/>
        </p:nvPicPr>
        <p:blipFill>
          <a:blip r:embed="rId5"/>
          <a:stretch>
            <a:fillRect/>
          </a:stretch>
        </p:blipFill>
        <p:spPr>
          <a:xfrm>
            <a:off x="5080883" y="4547683"/>
            <a:ext cx="402179" cy="385763"/>
          </a:xfrm>
          <a:prstGeom prst="rect">
            <a:avLst/>
          </a:prstGeom>
        </p:spPr>
      </p:pic>
      <p:sp>
        <p:nvSpPr>
          <p:cNvPr id="207" name="TextBox 206">
            <a:extLst>
              <a:ext uri="{FF2B5EF4-FFF2-40B4-BE49-F238E27FC236}">
                <a16:creationId xmlns:a16="http://schemas.microsoft.com/office/drawing/2014/main" id="{DE450887-F58B-4E36-8128-2A481ECA9D37}"/>
              </a:ext>
            </a:extLst>
          </p:cNvPr>
          <p:cNvSpPr txBox="1"/>
          <p:nvPr/>
        </p:nvSpPr>
        <p:spPr>
          <a:xfrm>
            <a:off x="5363348" y="4826164"/>
            <a:ext cx="1193381"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St. Anthony Hospital</a:t>
            </a:r>
          </a:p>
        </p:txBody>
      </p:sp>
      <p:sp>
        <p:nvSpPr>
          <p:cNvPr id="208" name="TextBox 207">
            <a:extLst>
              <a:ext uri="{FF2B5EF4-FFF2-40B4-BE49-F238E27FC236}">
                <a16:creationId xmlns:a16="http://schemas.microsoft.com/office/drawing/2014/main" id="{C123F2D0-3C1B-4FC1-8978-0CD264A8588A}"/>
              </a:ext>
            </a:extLst>
          </p:cNvPr>
          <p:cNvSpPr txBox="1"/>
          <p:nvPr/>
        </p:nvSpPr>
        <p:spPr>
          <a:xfrm>
            <a:off x="5599416" y="5547074"/>
            <a:ext cx="1255183"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Greater Regional Health</a:t>
            </a:r>
          </a:p>
        </p:txBody>
      </p:sp>
      <p:pic>
        <p:nvPicPr>
          <p:cNvPr id="209" name="Picture 208">
            <a:extLst>
              <a:ext uri="{FF2B5EF4-FFF2-40B4-BE49-F238E27FC236}">
                <a16:creationId xmlns:a16="http://schemas.microsoft.com/office/drawing/2014/main" id="{ADDCC640-8702-4C65-B876-B5F0E217643A}"/>
              </a:ext>
            </a:extLst>
          </p:cNvPr>
          <p:cNvPicPr>
            <a:picLocks noChangeAspect="1"/>
          </p:cNvPicPr>
          <p:nvPr/>
        </p:nvPicPr>
        <p:blipFill>
          <a:blip r:embed="rId6"/>
          <a:stretch>
            <a:fillRect/>
          </a:stretch>
        </p:blipFill>
        <p:spPr>
          <a:xfrm>
            <a:off x="6815029" y="2293116"/>
            <a:ext cx="393969" cy="385763"/>
          </a:xfrm>
          <a:prstGeom prst="rect">
            <a:avLst/>
          </a:prstGeom>
        </p:spPr>
      </p:pic>
      <p:pic>
        <p:nvPicPr>
          <p:cNvPr id="210" name="Picture 209">
            <a:extLst>
              <a:ext uri="{FF2B5EF4-FFF2-40B4-BE49-F238E27FC236}">
                <a16:creationId xmlns:a16="http://schemas.microsoft.com/office/drawing/2014/main" id="{73DE4EC4-9002-43C0-AD13-265F0EFFB0C7}"/>
              </a:ext>
            </a:extLst>
          </p:cNvPr>
          <p:cNvPicPr>
            <a:picLocks noChangeAspect="1"/>
          </p:cNvPicPr>
          <p:nvPr/>
        </p:nvPicPr>
        <p:blipFill>
          <a:blip r:embed="rId6"/>
          <a:stretch>
            <a:fillRect/>
          </a:stretch>
        </p:blipFill>
        <p:spPr>
          <a:xfrm>
            <a:off x="2398228" y="1778203"/>
            <a:ext cx="393969" cy="385763"/>
          </a:xfrm>
          <a:prstGeom prst="rect">
            <a:avLst/>
          </a:prstGeom>
        </p:spPr>
      </p:pic>
      <p:sp>
        <p:nvSpPr>
          <p:cNvPr id="211" name="TextBox 210">
            <a:extLst>
              <a:ext uri="{FF2B5EF4-FFF2-40B4-BE49-F238E27FC236}">
                <a16:creationId xmlns:a16="http://schemas.microsoft.com/office/drawing/2014/main" id="{58C061D7-4A25-4F92-B800-1203556D0D03}"/>
              </a:ext>
            </a:extLst>
          </p:cNvPr>
          <p:cNvSpPr txBox="1"/>
          <p:nvPr/>
        </p:nvSpPr>
        <p:spPr>
          <a:xfrm>
            <a:off x="1554373" y="2293117"/>
            <a:ext cx="1008908"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Glendive</a:t>
            </a:r>
          </a:p>
        </p:txBody>
      </p:sp>
      <p:pic>
        <p:nvPicPr>
          <p:cNvPr id="212" name="Picture 211">
            <a:extLst>
              <a:ext uri="{FF2B5EF4-FFF2-40B4-BE49-F238E27FC236}">
                <a16:creationId xmlns:a16="http://schemas.microsoft.com/office/drawing/2014/main" id="{6C740A55-0CD1-40F1-8A47-B7085B291138}"/>
              </a:ext>
            </a:extLst>
          </p:cNvPr>
          <p:cNvPicPr>
            <a:picLocks noChangeAspect="1"/>
          </p:cNvPicPr>
          <p:nvPr/>
        </p:nvPicPr>
        <p:blipFill>
          <a:blip r:embed="rId4"/>
          <a:stretch>
            <a:fillRect/>
          </a:stretch>
        </p:blipFill>
        <p:spPr>
          <a:xfrm>
            <a:off x="4032522" y="4101637"/>
            <a:ext cx="399789" cy="385763"/>
          </a:xfrm>
          <a:prstGeom prst="rect">
            <a:avLst/>
          </a:prstGeom>
        </p:spPr>
      </p:pic>
      <p:sp>
        <p:nvSpPr>
          <p:cNvPr id="213" name="Rectangle 212">
            <a:extLst>
              <a:ext uri="{FF2B5EF4-FFF2-40B4-BE49-F238E27FC236}">
                <a16:creationId xmlns:a16="http://schemas.microsoft.com/office/drawing/2014/main" id="{9F125257-510C-49D8-9BAD-F355A8BEF7B2}"/>
              </a:ext>
            </a:extLst>
          </p:cNvPr>
          <p:cNvSpPr/>
          <p:nvPr/>
        </p:nvSpPr>
        <p:spPr>
          <a:xfrm>
            <a:off x="4000779" y="4393155"/>
            <a:ext cx="1124026" cy="222240"/>
          </a:xfrm>
          <a:prstGeom prst="rect">
            <a:avLst/>
          </a:prstGeom>
        </p:spPr>
        <p:txBody>
          <a:bodyPr wrap="none">
            <a:spAutoFit/>
          </a:bodyPr>
          <a:lstStyle/>
          <a:p>
            <a:pPr defTabSz="685675" fontAlgn="auto">
              <a:spcBef>
                <a:spcPts val="0"/>
              </a:spcBef>
              <a:spcAft>
                <a:spcPts val="0"/>
              </a:spcAft>
              <a:defRPr/>
            </a:pPr>
            <a:r>
              <a:rPr lang="en-US" sz="844" dirty="0">
                <a:solidFill>
                  <a:prstClr val="black"/>
                </a:solidFill>
                <a:latin typeface="Cambria"/>
                <a:ea typeface="+mn-ea"/>
                <a:cs typeface="+mn-cs"/>
              </a:rPr>
              <a:t>Sioux Center Health </a:t>
            </a:r>
          </a:p>
        </p:txBody>
      </p:sp>
      <p:pic>
        <p:nvPicPr>
          <p:cNvPr id="214" name="Picture 213">
            <a:extLst>
              <a:ext uri="{FF2B5EF4-FFF2-40B4-BE49-F238E27FC236}">
                <a16:creationId xmlns:a16="http://schemas.microsoft.com/office/drawing/2014/main" id="{824F4A50-7DBC-468C-BA5F-C708A2D35996}"/>
              </a:ext>
            </a:extLst>
          </p:cNvPr>
          <p:cNvPicPr>
            <a:picLocks noChangeAspect="1"/>
          </p:cNvPicPr>
          <p:nvPr/>
        </p:nvPicPr>
        <p:blipFill>
          <a:blip r:embed="rId6"/>
          <a:stretch>
            <a:fillRect/>
          </a:stretch>
        </p:blipFill>
        <p:spPr>
          <a:xfrm>
            <a:off x="5281326" y="2547980"/>
            <a:ext cx="393969" cy="385763"/>
          </a:xfrm>
          <a:prstGeom prst="rect">
            <a:avLst/>
          </a:prstGeom>
        </p:spPr>
      </p:pic>
      <p:pic>
        <p:nvPicPr>
          <p:cNvPr id="216" name="Picture 215">
            <a:extLst>
              <a:ext uri="{FF2B5EF4-FFF2-40B4-BE49-F238E27FC236}">
                <a16:creationId xmlns:a16="http://schemas.microsoft.com/office/drawing/2014/main" id="{DB169FE2-9878-4EBE-A3EA-286A8F9E1A49}"/>
              </a:ext>
            </a:extLst>
          </p:cNvPr>
          <p:cNvPicPr>
            <a:picLocks noChangeAspect="1"/>
          </p:cNvPicPr>
          <p:nvPr/>
        </p:nvPicPr>
        <p:blipFill>
          <a:blip r:embed="rId6"/>
          <a:stretch>
            <a:fillRect/>
          </a:stretch>
        </p:blipFill>
        <p:spPr>
          <a:xfrm>
            <a:off x="7178533" y="4806026"/>
            <a:ext cx="393969" cy="385763"/>
          </a:xfrm>
          <a:prstGeom prst="rect">
            <a:avLst/>
          </a:prstGeom>
        </p:spPr>
      </p:pic>
      <p:pic>
        <p:nvPicPr>
          <p:cNvPr id="218" name="Picture 217">
            <a:extLst>
              <a:ext uri="{FF2B5EF4-FFF2-40B4-BE49-F238E27FC236}">
                <a16:creationId xmlns:a16="http://schemas.microsoft.com/office/drawing/2014/main" id="{449213CC-CE7D-4323-942D-FCA70E840167}"/>
              </a:ext>
            </a:extLst>
          </p:cNvPr>
          <p:cNvPicPr>
            <a:picLocks noChangeAspect="1"/>
          </p:cNvPicPr>
          <p:nvPr/>
        </p:nvPicPr>
        <p:blipFill>
          <a:blip r:embed="rId4"/>
          <a:stretch>
            <a:fillRect/>
          </a:stretch>
        </p:blipFill>
        <p:spPr>
          <a:xfrm>
            <a:off x="5853127" y="4990922"/>
            <a:ext cx="399789" cy="385763"/>
          </a:xfrm>
          <a:prstGeom prst="rect">
            <a:avLst/>
          </a:prstGeom>
        </p:spPr>
      </p:pic>
      <p:sp>
        <p:nvSpPr>
          <p:cNvPr id="219" name="TextBox 218">
            <a:extLst>
              <a:ext uri="{FF2B5EF4-FFF2-40B4-BE49-F238E27FC236}">
                <a16:creationId xmlns:a16="http://schemas.microsoft.com/office/drawing/2014/main" id="{B4547540-BAC9-48A3-B277-0F9BA7122FAE}"/>
              </a:ext>
            </a:extLst>
          </p:cNvPr>
          <p:cNvSpPr txBox="1"/>
          <p:nvPr/>
        </p:nvSpPr>
        <p:spPr>
          <a:xfrm>
            <a:off x="5824243" y="4921187"/>
            <a:ext cx="869864"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Broadlawns </a:t>
            </a:r>
          </a:p>
        </p:txBody>
      </p:sp>
      <p:pic>
        <p:nvPicPr>
          <p:cNvPr id="220" name="Picture 219">
            <a:extLst>
              <a:ext uri="{FF2B5EF4-FFF2-40B4-BE49-F238E27FC236}">
                <a16:creationId xmlns:a16="http://schemas.microsoft.com/office/drawing/2014/main" id="{C3FFFC92-FD3C-4A95-8C73-7DC5C1909B36}"/>
              </a:ext>
            </a:extLst>
          </p:cNvPr>
          <p:cNvPicPr>
            <a:picLocks noChangeAspect="1"/>
          </p:cNvPicPr>
          <p:nvPr/>
        </p:nvPicPr>
        <p:blipFill>
          <a:blip r:embed="rId10"/>
          <a:stretch>
            <a:fillRect/>
          </a:stretch>
        </p:blipFill>
        <p:spPr>
          <a:xfrm>
            <a:off x="1589845" y="3580951"/>
            <a:ext cx="397799" cy="384081"/>
          </a:xfrm>
          <a:prstGeom prst="rect">
            <a:avLst/>
          </a:prstGeom>
        </p:spPr>
      </p:pic>
      <p:pic>
        <p:nvPicPr>
          <p:cNvPr id="221" name="Picture 220">
            <a:extLst>
              <a:ext uri="{FF2B5EF4-FFF2-40B4-BE49-F238E27FC236}">
                <a16:creationId xmlns:a16="http://schemas.microsoft.com/office/drawing/2014/main" id="{F9609049-6405-4F18-ADCA-FCBD5D0B1AD0}"/>
              </a:ext>
            </a:extLst>
          </p:cNvPr>
          <p:cNvPicPr>
            <a:picLocks noChangeAspect="1"/>
          </p:cNvPicPr>
          <p:nvPr/>
        </p:nvPicPr>
        <p:blipFill>
          <a:blip r:embed="rId10"/>
          <a:stretch>
            <a:fillRect/>
          </a:stretch>
        </p:blipFill>
        <p:spPr>
          <a:xfrm>
            <a:off x="1697736" y="3656178"/>
            <a:ext cx="397799" cy="384081"/>
          </a:xfrm>
          <a:prstGeom prst="rect">
            <a:avLst/>
          </a:prstGeom>
        </p:spPr>
      </p:pic>
      <p:sp>
        <p:nvSpPr>
          <p:cNvPr id="222" name="TextBox 221">
            <a:extLst>
              <a:ext uri="{FF2B5EF4-FFF2-40B4-BE49-F238E27FC236}">
                <a16:creationId xmlns:a16="http://schemas.microsoft.com/office/drawing/2014/main" id="{A59EF20C-11F9-4B76-A49A-42B5A0FABD8E}"/>
              </a:ext>
            </a:extLst>
          </p:cNvPr>
          <p:cNvSpPr txBox="1"/>
          <p:nvPr/>
        </p:nvSpPr>
        <p:spPr>
          <a:xfrm>
            <a:off x="1321780" y="3423303"/>
            <a:ext cx="1882234"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Black Hills Surgical Hospital (2)</a:t>
            </a:r>
          </a:p>
        </p:txBody>
      </p:sp>
      <p:sp>
        <p:nvSpPr>
          <p:cNvPr id="224" name="TextBox 223">
            <a:extLst>
              <a:ext uri="{FF2B5EF4-FFF2-40B4-BE49-F238E27FC236}">
                <a16:creationId xmlns:a16="http://schemas.microsoft.com/office/drawing/2014/main" id="{424E7D9A-C0E1-4AE1-8CAB-E67EBD108581}"/>
              </a:ext>
            </a:extLst>
          </p:cNvPr>
          <p:cNvSpPr txBox="1"/>
          <p:nvPr/>
        </p:nvSpPr>
        <p:spPr>
          <a:xfrm>
            <a:off x="5227949" y="4443229"/>
            <a:ext cx="1193381"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Spencer Hospital</a:t>
            </a:r>
          </a:p>
        </p:txBody>
      </p:sp>
      <p:pic>
        <p:nvPicPr>
          <p:cNvPr id="225" name="Picture 224">
            <a:extLst>
              <a:ext uri="{FF2B5EF4-FFF2-40B4-BE49-F238E27FC236}">
                <a16:creationId xmlns:a16="http://schemas.microsoft.com/office/drawing/2014/main" id="{928ADAD2-C257-4A67-82EB-DFB33575A0D3}"/>
              </a:ext>
            </a:extLst>
          </p:cNvPr>
          <p:cNvPicPr>
            <a:picLocks noChangeAspect="1"/>
          </p:cNvPicPr>
          <p:nvPr/>
        </p:nvPicPr>
        <p:blipFill>
          <a:blip r:embed="rId4"/>
          <a:stretch>
            <a:fillRect/>
          </a:stretch>
        </p:blipFill>
        <p:spPr>
          <a:xfrm>
            <a:off x="5113631" y="2917501"/>
            <a:ext cx="399789" cy="385763"/>
          </a:xfrm>
          <a:prstGeom prst="rect">
            <a:avLst/>
          </a:prstGeom>
        </p:spPr>
      </p:pic>
      <p:sp>
        <p:nvSpPr>
          <p:cNvPr id="226" name="TextBox 225">
            <a:extLst>
              <a:ext uri="{FF2B5EF4-FFF2-40B4-BE49-F238E27FC236}">
                <a16:creationId xmlns:a16="http://schemas.microsoft.com/office/drawing/2014/main" id="{CCF9D63E-9DC2-4F1B-9022-159C8C3AF978}"/>
              </a:ext>
            </a:extLst>
          </p:cNvPr>
          <p:cNvSpPr txBox="1"/>
          <p:nvPr/>
        </p:nvSpPr>
        <p:spPr>
          <a:xfrm>
            <a:off x="4447648" y="3105555"/>
            <a:ext cx="1258026"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Allina Buffalo</a:t>
            </a:r>
          </a:p>
        </p:txBody>
      </p:sp>
      <p:pic>
        <p:nvPicPr>
          <p:cNvPr id="93" name="Picture 92">
            <a:extLst>
              <a:ext uri="{FF2B5EF4-FFF2-40B4-BE49-F238E27FC236}">
                <a16:creationId xmlns:a16="http://schemas.microsoft.com/office/drawing/2014/main" id="{067528A5-497F-48DB-8164-8117D0282099}"/>
              </a:ext>
            </a:extLst>
          </p:cNvPr>
          <p:cNvPicPr>
            <a:picLocks noChangeAspect="1"/>
          </p:cNvPicPr>
          <p:nvPr/>
        </p:nvPicPr>
        <p:blipFill>
          <a:blip r:embed="rId4"/>
          <a:stretch>
            <a:fillRect/>
          </a:stretch>
        </p:blipFill>
        <p:spPr>
          <a:xfrm>
            <a:off x="3755325" y="4090941"/>
            <a:ext cx="399789" cy="385763"/>
          </a:xfrm>
          <a:prstGeom prst="rect">
            <a:avLst/>
          </a:prstGeom>
        </p:spPr>
      </p:pic>
      <p:sp>
        <p:nvSpPr>
          <p:cNvPr id="94" name="Rectangle 93">
            <a:extLst>
              <a:ext uri="{FF2B5EF4-FFF2-40B4-BE49-F238E27FC236}">
                <a16:creationId xmlns:a16="http://schemas.microsoft.com/office/drawing/2014/main" id="{4E4C1CB1-3B81-4132-80E2-5F03B4561FE2}"/>
              </a:ext>
            </a:extLst>
          </p:cNvPr>
          <p:cNvSpPr/>
          <p:nvPr/>
        </p:nvSpPr>
        <p:spPr>
          <a:xfrm>
            <a:off x="2461978" y="4228496"/>
            <a:ext cx="1555234" cy="222240"/>
          </a:xfrm>
          <a:prstGeom prst="rect">
            <a:avLst/>
          </a:prstGeom>
        </p:spPr>
        <p:txBody>
          <a:bodyPr wrap="none">
            <a:spAutoFit/>
          </a:bodyPr>
          <a:lstStyle/>
          <a:p>
            <a:pPr defTabSz="685675" fontAlgn="auto">
              <a:spcBef>
                <a:spcPts val="0"/>
              </a:spcBef>
              <a:spcAft>
                <a:spcPts val="0"/>
              </a:spcAft>
              <a:defRPr/>
            </a:pPr>
            <a:r>
              <a:rPr lang="en-US" sz="844" dirty="0">
                <a:solidFill>
                  <a:prstClr val="black"/>
                </a:solidFill>
                <a:latin typeface="Cambria"/>
                <a:ea typeface="+mn-ea"/>
                <a:cs typeface="+mn-cs"/>
              </a:rPr>
              <a:t>Sioux Falls Specialty Hospital </a:t>
            </a:r>
          </a:p>
        </p:txBody>
      </p:sp>
      <p:pic>
        <p:nvPicPr>
          <p:cNvPr id="95" name="Picture 94">
            <a:extLst>
              <a:ext uri="{FF2B5EF4-FFF2-40B4-BE49-F238E27FC236}">
                <a16:creationId xmlns:a16="http://schemas.microsoft.com/office/drawing/2014/main" id="{64E32BF3-92C4-4A7D-BBD4-B7C4FAF262F5}"/>
              </a:ext>
            </a:extLst>
          </p:cNvPr>
          <p:cNvPicPr>
            <a:picLocks noChangeAspect="1"/>
          </p:cNvPicPr>
          <p:nvPr/>
        </p:nvPicPr>
        <p:blipFill>
          <a:blip r:embed="rId4"/>
          <a:stretch>
            <a:fillRect/>
          </a:stretch>
        </p:blipFill>
        <p:spPr>
          <a:xfrm>
            <a:off x="4849048" y="5355260"/>
            <a:ext cx="399791" cy="385763"/>
          </a:xfrm>
          <a:prstGeom prst="rect">
            <a:avLst/>
          </a:prstGeom>
        </p:spPr>
      </p:pic>
      <p:sp>
        <p:nvSpPr>
          <p:cNvPr id="96" name="TextBox 95">
            <a:extLst>
              <a:ext uri="{FF2B5EF4-FFF2-40B4-BE49-F238E27FC236}">
                <a16:creationId xmlns:a16="http://schemas.microsoft.com/office/drawing/2014/main" id="{39AEF4A3-EFF7-429E-B079-FE7CDF7795C2}"/>
              </a:ext>
            </a:extLst>
          </p:cNvPr>
          <p:cNvSpPr txBox="1"/>
          <p:nvPr/>
        </p:nvSpPr>
        <p:spPr>
          <a:xfrm>
            <a:off x="5170399" y="5474999"/>
            <a:ext cx="1008908"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CHI Advanced ASC</a:t>
            </a:r>
          </a:p>
        </p:txBody>
      </p:sp>
      <p:pic>
        <p:nvPicPr>
          <p:cNvPr id="97" name="Picture 96">
            <a:extLst>
              <a:ext uri="{FF2B5EF4-FFF2-40B4-BE49-F238E27FC236}">
                <a16:creationId xmlns:a16="http://schemas.microsoft.com/office/drawing/2014/main" id="{6C22F1F8-FA74-41F2-A84F-61ECBF033FD7}"/>
              </a:ext>
            </a:extLst>
          </p:cNvPr>
          <p:cNvPicPr>
            <a:picLocks noChangeAspect="1"/>
          </p:cNvPicPr>
          <p:nvPr/>
        </p:nvPicPr>
        <p:blipFill>
          <a:blip r:embed="rId5"/>
          <a:stretch>
            <a:fillRect/>
          </a:stretch>
        </p:blipFill>
        <p:spPr>
          <a:xfrm>
            <a:off x="6613940" y="4875326"/>
            <a:ext cx="402179" cy="385763"/>
          </a:xfrm>
          <a:prstGeom prst="rect">
            <a:avLst/>
          </a:prstGeom>
        </p:spPr>
      </p:pic>
      <p:sp>
        <p:nvSpPr>
          <p:cNvPr id="98" name="TextBox 97">
            <a:extLst>
              <a:ext uri="{FF2B5EF4-FFF2-40B4-BE49-F238E27FC236}">
                <a16:creationId xmlns:a16="http://schemas.microsoft.com/office/drawing/2014/main" id="{D7E43B99-90FF-4ABB-9B36-206690BC5F05}"/>
              </a:ext>
            </a:extLst>
          </p:cNvPr>
          <p:cNvSpPr txBox="1"/>
          <p:nvPr/>
        </p:nvSpPr>
        <p:spPr>
          <a:xfrm>
            <a:off x="6818637" y="4821886"/>
            <a:ext cx="1273022"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St. Luke’s</a:t>
            </a:r>
          </a:p>
        </p:txBody>
      </p:sp>
      <p:pic>
        <p:nvPicPr>
          <p:cNvPr id="99" name="Picture 98">
            <a:extLst>
              <a:ext uri="{FF2B5EF4-FFF2-40B4-BE49-F238E27FC236}">
                <a16:creationId xmlns:a16="http://schemas.microsoft.com/office/drawing/2014/main" id="{D6AFAD83-4B9C-4AD8-894E-E87528804D62}"/>
              </a:ext>
            </a:extLst>
          </p:cNvPr>
          <p:cNvPicPr>
            <a:picLocks noChangeAspect="1"/>
          </p:cNvPicPr>
          <p:nvPr/>
        </p:nvPicPr>
        <p:blipFill>
          <a:blip r:embed="rId4"/>
          <a:stretch>
            <a:fillRect/>
          </a:stretch>
        </p:blipFill>
        <p:spPr>
          <a:xfrm>
            <a:off x="5901894" y="2502390"/>
            <a:ext cx="399789" cy="385763"/>
          </a:xfrm>
          <a:prstGeom prst="rect">
            <a:avLst/>
          </a:prstGeom>
        </p:spPr>
      </p:pic>
      <p:sp>
        <p:nvSpPr>
          <p:cNvPr id="100" name="TextBox 99">
            <a:extLst>
              <a:ext uri="{FF2B5EF4-FFF2-40B4-BE49-F238E27FC236}">
                <a16:creationId xmlns:a16="http://schemas.microsoft.com/office/drawing/2014/main" id="{CF544C33-0EA5-4E70-B7EC-26A61BB28ED2}"/>
              </a:ext>
            </a:extLst>
          </p:cNvPr>
          <p:cNvSpPr txBox="1"/>
          <p:nvPr/>
        </p:nvSpPr>
        <p:spPr>
          <a:xfrm>
            <a:off x="6193980" y="2693164"/>
            <a:ext cx="1157589"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Allina Cambridge</a:t>
            </a:r>
          </a:p>
        </p:txBody>
      </p:sp>
      <p:pic>
        <p:nvPicPr>
          <p:cNvPr id="101" name="Picture 100">
            <a:extLst>
              <a:ext uri="{FF2B5EF4-FFF2-40B4-BE49-F238E27FC236}">
                <a16:creationId xmlns:a16="http://schemas.microsoft.com/office/drawing/2014/main" id="{E7F2DEE7-B951-4B0C-BF40-1584CB218DB7}"/>
              </a:ext>
            </a:extLst>
          </p:cNvPr>
          <p:cNvPicPr>
            <a:picLocks noChangeAspect="1"/>
          </p:cNvPicPr>
          <p:nvPr/>
        </p:nvPicPr>
        <p:blipFill>
          <a:blip r:embed="rId5"/>
          <a:stretch>
            <a:fillRect/>
          </a:stretch>
        </p:blipFill>
        <p:spPr>
          <a:xfrm>
            <a:off x="6288426" y="3383453"/>
            <a:ext cx="402179" cy="385763"/>
          </a:xfrm>
          <a:prstGeom prst="rect">
            <a:avLst/>
          </a:prstGeom>
        </p:spPr>
      </p:pic>
      <p:pic>
        <p:nvPicPr>
          <p:cNvPr id="102" name="Picture 101">
            <a:extLst>
              <a:ext uri="{FF2B5EF4-FFF2-40B4-BE49-F238E27FC236}">
                <a16:creationId xmlns:a16="http://schemas.microsoft.com/office/drawing/2014/main" id="{4C76FC1F-D56F-432E-990D-29E4B2A790C7}"/>
              </a:ext>
            </a:extLst>
          </p:cNvPr>
          <p:cNvPicPr>
            <a:picLocks noChangeAspect="1"/>
          </p:cNvPicPr>
          <p:nvPr/>
        </p:nvPicPr>
        <p:blipFill>
          <a:blip r:embed="rId5"/>
          <a:stretch>
            <a:fillRect/>
          </a:stretch>
        </p:blipFill>
        <p:spPr>
          <a:xfrm>
            <a:off x="5993204" y="3670048"/>
            <a:ext cx="402179" cy="385763"/>
          </a:xfrm>
          <a:prstGeom prst="rect">
            <a:avLst/>
          </a:prstGeom>
        </p:spPr>
      </p:pic>
      <p:sp>
        <p:nvSpPr>
          <p:cNvPr id="199" name="TextBox 198">
            <a:extLst>
              <a:ext uri="{FF2B5EF4-FFF2-40B4-BE49-F238E27FC236}">
                <a16:creationId xmlns:a16="http://schemas.microsoft.com/office/drawing/2014/main" id="{C895FE7B-DB7D-4405-BC21-D8C2F4255963}"/>
              </a:ext>
            </a:extLst>
          </p:cNvPr>
          <p:cNvSpPr txBox="1"/>
          <p:nvPr/>
        </p:nvSpPr>
        <p:spPr>
          <a:xfrm>
            <a:off x="6091456" y="3563725"/>
            <a:ext cx="1008908" cy="129907"/>
          </a:xfrm>
          <a:prstGeom prst="rect">
            <a:avLst/>
          </a:prstGeom>
          <a:noFill/>
        </p:spPr>
        <p:txBody>
          <a:bodyPr wrap="square" lIns="0" tIns="0" rIns="0" bIns="0" rtlCol="0">
            <a:spAutoFit/>
          </a:bodyPr>
          <a:lstStyle/>
          <a:p>
            <a:pPr defTabSz="685730" fontAlgn="auto">
              <a:spcBef>
                <a:spcPts val="0"/>
              </a:spcBef>
              <a:spcAft>
                <a:spcPts val="0"/>
              </a:spcAft>
            </a:pPr>
            <a:r>
              <a:rPr lang="en-US" sz="844" dirty="0">
                <a:solidFill>
                  <a:prstClr val="black"/>
                </a:solidFill>
                <a:latin typeface="Cambria"/>
                <a:ea typeface="+mn-ea"/>
                <a:cs typeface="+mn-cs"/>
              </a:rPr>
              <a:t>River’s Edge Hospital</a:t>
            </a:r>
          </a:p>
        </p:txBody>
      </p:sp>
      <p:sp>
        <p:nvSpPr>
          <p:cNvPr id="103" name="TextBox 102">
            <a:extLst>
              <a:ext uri="{FF2B5EF4-FFF2-40B4-BE49-F238E27FC236}">
                <a16:creationId xmlns:a16="http://schemas.microsoft.com/office/drawing/2014/main" id="{CD9306B2-7E13-444E-9C15-CCCE7652715A}"/>
              </a:ext>
            </a:extLst>
          </p:cNvPr>
          <p:cNvSpPr txBox="1"/>
          <p:nvPr/>
        </p:nvSpPr>
        <p:spPr>
          <a:xfrm>
            <a:off x="6633727" y="3475758"/>
            <a:ext cx="1008908" cy="129907"/>
          </a:xfrm>
          <a:prstGeom prst="rect">
            <a:avLst/>
          </a:prstGeom>
          <a:noFill/>
        </p:spPr>
        <p:txBody>
          <a:bodyPr wrap="square" lIns="0" tIns="0" rIns="0" bIns="0" rtlCol="0">
            <a:spAutoFit/>
          </a:bodyPr>
          <a:lstStyle/>
          <a:p>
            <a:pPr defTabSz="685730" fontAlgn="auto">
              <a:spcBef>
                <a:spcPts val="0"/>
              </a:spcBef>
              <a:spcAft>
                <a:spcPts val="0"/>
              </a:spcAft>
            </a:pPr>
            <a:r>
              <a:rPr lang="en-US" sz="844" dirty="0">
                <a:solidFill>
                  <a:prstClr val="black"/>
                </a:solidFill>
                <a:latin typeface="Cambria"/>
                <a:ea typeface="+mn-ea"/>
                <a:cs typeface="+mn-cs"/>
              </a:rPr>
              <a:t>Mayo Red Wing</a:t>
            </a:r>
          </a:p>
        </p:txBody>
      </p:sp>
      <p:sp>
        <p:nvSpPr>
          <p:cNvPr id="104" name="TextBox 103">
            <a:extLst>
              <a:ext uri="{FF2B5EF4-FFF2-40B4-BE49-F238E27FC236}">
                <a16:creationId xmlns:a16="http://schemas.microsoft.com/office/drawing/2014/main" id="{5C00FACB-E9E4-405A-888B-BFF94EF1A629}"/>
              </a:ext>
            </a:extLst>
          </p:cNvPr>
          <p:cNvSpPr txBox="1"/>
          <p:nvPr/>
        </p:nvSpPr>
        <p:spPr>
          <a:xfrm>
            <a:off x="6227007" y="3952014"/>
            <a:ext cx="1008909"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Mayo Austin</a:t>
            </a:r>
          </a:p>
        </p:txBody>
      </p:sp>
      <p:pic>
        <p:nvPicPr>
          <p:cNvPr id="106" name="Picture 105">
            <a:extLst>
              <a:ext uri="{FF2B5EF4-FFF2-40B4-BE49-F238E27FC236}">
                <a16:creationId xmlns:a16="http://schemas.microsoft.com/office/drawing/2014/main" id="{3E64F1A7-6D86-4E28-BD21-94ABA601E52F}"/>
              </a:ext>
            </a:extLst>
          </p:cNvPr>
          <p:cNvPicPr>
            <a:picLocks noChangeAspect="1"/>
          </p:cNvPicPr>
          <p:nvPr/>
        </p:nvPicPr>
        <p:blipFill>
          <a:blip r:embed="rId6"/>
          <a:stretch>
            <a:fillRect/>
          </a:stretch>
        </p:blipFill>
        <p:spPr>
          <a:xfrm>
            <a:off x="6174495" y="3625794"/>
            <a:ext cx="393969" cy="385763"/>
          </a:xfrm>
          <a:prstGeom prst="rect">
            <a:avLst/>
          </a:prstGeom>
        </p:spPr>
      </p:pic>
      <p:pic>
        <p:nvPicPr>
          <p:cNvPr id="105" name="Picture 104">
            <a:extLst>
              <a:ext uri="{FF2B5EF4-FFF2-40B4-BE49-F238E27FC236}">
                <a16:creationId xmlns:a16="http://schemas.microsoft.com/office/drawing/2014/main" id="{5DD24B69-C07D-4BA7-961A-E9A171533EB0}"/>
              </a:ext>
            </a:extLst>
          </p:cNvPr>
          <p:cNvPicPr>
            <a:picLocks noChangeAspect="1"/>
          </p:cNvPicPr>
          <p:nvPr/>
        </p:nvPicPr>
        <p:blipFill>
          <a:blip r:embed="rId4"/>
          <a:stretch>
            <a:fillRect/>
          </a:stretch>
        </p:blipFill>
        <p:spPr>
          <a:xfrm>
            <a:off x="6216728" y="4184009"/>
            <a:ext cx="399789" cy="385763"/>
          </a:xfrm>
          <a:prstGeom prst="rect">
            <a:avLst/>
          </a:prstGeom>
        </p:spPr>
      </p:pic>
      <p:sp>
        <p:nvSpPr>
          <p:cNvPr id="107" name="TextBox 106">
            <a:extLst>
              <a:ext uri="{FF2B5EF4-FFF2-40B4-BE49-F238E27FC236}">
                <a16:creationId xmlns:a16="http://schemas.microsoft.com/office/drawing/2014/main" id="{26161266-9F00-46DB-A37F-57C52B79D22D}"/>
              </a:ext>
            </a:extLst>
          </p:cNvPr>
          <p:cNvSpPr txBox="1"/>
          <p:nvPr/>
        </p:nvSpPr>
        <p:spPr>
          <a:xfrm>
            <a:off x="6541772" y="4450669"/>
            <a:ext cx="1193382" cy="129907"/>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Waverly Health Center</a:t>
            </a:r>
          </a:p>
        </p:txBody>
      </p:sp>
      <p:pic>
        <p:nvPicPr>
          <p:cNvPr id="108" name="Picture 107">
            <a:extLst>
              <a:ext uri="{FF2B5EF4-FFF2-40B4-BE49-F238E27FC236}">
                <a16:creationId xmlns:a16="http://schemas.microsoft.com/office/drawing/2014/main" id="{C446B4C3-98FE-45FE-913E-797B6D7BE89B}"/>
              </a:ext>
            </a:extLst>
          </p:cNvPr>
          <p:cNvPicPr>
            <a:picLocks noChangeAspect="1"/>
          </p:cNvPicPr>
          <p:nvPr/>
        </p:nvPicPr>
        <p:blipFill>
          <a:blip r:embed="rId5"/>
          <a:stretch>
            <a:fillRect/>
          </a:stretch>
        </p:blipFill>
        <p:spPr>
          <a:xfrm>
            <a:off x="5297735" y="4122923"/>
            <a:ext cx="402179" cy="385763"/>
          </a:xfrm>
          <a:prstGeom prst="rect">
            <a:avLst/>
          </a:prstGeom>
        </p:spPr>
      </p:pic>
      <p:sp>
        <p:nvSpPr>
          <p:cNvPr id="109" name="TextBox 108">
            <a:extLst>
              <a:ext uri="{FF2B5EF4-FFF2-40B4-BE49-F238E27FC236}">
                <a16:creationId xmlns:a16="http://schemas.microsoft.com/office/drawing/2014/main" id="{C14CDCA0-34C3-405A-9F11-317572423526}"/>
              </a:ext>
            </a:extLst>
          </p:cNvPr>
          <p:cNvSpPr txBox="1"/>
          <p:nvPr/>
        </p:nvSpPr>
        <p:spPr>
          <a:xfrm>
            <a:off x="5602506" y="4164152"/>
            <a:ext cx="1193381" cy="259815"/>
          </a:xfrm>
          <a:prstGeom prst="rect">
            <a:avLst/>
          </a:prstGeom>
          <a:noFill/>
        </p:spPr>
        <p:txBody>
          <a:bodyPr wrap="square" lIns="0" tIns="0" rIns="0" bIns="0" rtlCol="0">
            <a:spAutoFit/>
          </a:bodyPr>
          <a:lstStyle/>
          <a:p>
            <a:pPr defTabSz="685675" fontAlgn="auto">
              <a:spcBef>
                <a:spcPts val="0"/>
              </a:spcBef>
              <a:spcAft>
                <a:spcPts val="0"/>
              </a:spcAft>
              <a:defRPr/>
            </a:pPr>
            <a:r>
              <a:rPr lang="en-US" sz="844" dirty="0">
                <a:solidFill>
                  <a:prstClr val="black"/>
                </a:solidFill>
                <a:latin typeface="Cambria"/>
                <a:ea typeface="+mn-ea"/>
                <a:cs typeface="+mn-cs"/>
              </a:rPr>
              <a:t>Buena Vista Regional Medical Center</a:t>
            </a:r>
          </a:p>
        </p:txBody>
      </p:sp>
      <p:pic>
        <p:nvPicPr>
          <p:cNvPr id="110" name="Picture 109">
            <a:extLst>
              <a:ext uri="{FF2B5EF4-FFF2-40B4-BE49-F238E27FC236}">
                <a16:creationId xmlns:a16="http://schemas.microsoft.com/office/drawing/2014/main" id="{C4C7BA99-109A-454F-8C76-3AC3CDA9695A}"/>
              </a:ext>
            </a:extLst>
          </p:cNvPr>
          <p:cNvPicPr>
            <a:picLocks noChangeAspect="1"/>
          </p:cNvPicPr>
          <p:nvPr/>
        </p:nvPicPr>
        <p:blipFill>
          <a:blip r:embed="rId10"/>
          <a:stretch>
            <a:fillRect/>
          </a:stretch>
        </p:blipFill>
        <p:spPr>
          <a:xfrm>
            <a:off x="4326770" y="3350836"/>
            <a:ext cx="397799" cy="384081"/>
          </a:xfrm>
          <a:prstGeom prst="rect">
            <a:avLst/>
          </a:prstGeom>
        </p:spPr>
      </p:pic>
      <p:sp>
        <p:nvSpPr>
          <p:cNvPr id="3" name="Rectangle 2">
            <a:extLst>
              <a:ext uri="{FF2B5EF4-FFF2-40B4-BE49-F238E27FC236}">
                <a16:creationId xmlns:a16="http://schemas.microsoft.com/office/drawing/2014/main" id="{7980DAF9-3D74-4641-9822-A63F6A2528B0}"/>
              </a:ext>
            </a:extLst>
          </p:cNvPr>
          <p:cNvSpPr/>
          <p:nvPr/>
        </p:nvSpPr>
        <p:spPr>
          <a:xfrm>
            <a:off x="5128857" y="4027085"/>
            <a:ext cx="144274" cy="189492"/>
          </a:xfrm>
          <a:prstGeom prst="rect">
            <a:avLst/>
          </a:prstGeom>
          <a:solidFill>
            <a:srgbClr val="F5F6F5"/>
          </a:solidFill>
          <a:ln>
            <a:solidFill>
              <a:srgbClr val="F5F6F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a:solidFill>
                <a:srgbClr val="FFFFFF"/>
              </a:solidFill>
              <a:latin typeface="Calibri" panose="020F0502020204030204"/>
            </a:endParaRPr>
          </a:p>
        </p:txBody>
      </p:sp>
      <p:pic>
        <p:nvPicPr>
          <p:cNvPr id="223" name="Picture 222">
            <a:extLst>
              <a:ext uri="{FF2B5EF4-FFF2-40B4-BE49-F238E27FC236}">
                <a16:creationId xmlns:a16="http://schemas.microsoft.com/office/drawing/2014/main" id="{886591A8-8A6C-4539-B223-F8642831ABB9}"/>
              </a:ext>
            </a:extLst>
          </p:cNvPr>
          <p:cNvPicPr>
            <a:picLocks noChangeAspect="1"/>
          </p:cNvPicPr>
          <p:nvPr/>
        </p:nvPicPr>
        <p:blipFill>
          <a:blip r:embed="rId5"/>
          <a:stretch>
            <a:fillRect/>
          </a:stretch>
        </p:blipFill>
        <p:spPr>
          <a:xfrm>
            <a:off x="4976579" y="4099726"/>
            <a:ext cx="402179" cy="385763"/>
          </a:xfrm>
          <a:prstGeom prst="rect">
            <a:avLst/>
          </a:prstGeom>
        </p:spPr>
      </p:pic>
      <p:pic>
        <p:nvPicPr>
          <p:cNvPr id="111" name="Picture 110">
            <a:extLst>
              <a:ext uri="{FF2B5EF4-FFF2-40B4-BE49-F238E27FC236}">
                <a16:creationId xmlns:a16="http://schemas.microsoft.com/office/drawing/2014/main" id="{630794BF-A269-4B80-B2BD-6769F10CE119}"/>
              </a:ext>
            </a:extLst>
          </p:cNvPr>
          <p:cNvPicPr>
            <a:picLocks noChangeAspect="1"/>
          </p:cNvPicPr>
          <p:nvPr/>
        </p:nvPicPr>
        <p:blipFill>
          <a:blip r:embed="rId5"/>
          <a:stretch>
            <a:fillRect/>
          </a:stretch>
        </p:blipFill>
        <p:spPr>
          <a:xfrm>
            <a:off x="5177291" y="3874905"/>
            <a:ext cx="402179" cy="385763"/>
          </a:xfrm>
          <a:prstGeom prst="rect">
            <a:avLst/>
          </a:prstGeom>
        </p:spPr>
      </p:pic>
    </p:spTree>
    <p:extLst>
      <p:ext uri="{BB962C8B-B14F-4D97-AF65-F5344CB8AC3E}">
        <p14:creationId xmlns:p14="http://schemas.microsoft.com/office/powerpoint/2010/main" val="3996259419"/>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AAE984F-F4FC-4BD0-3B88-548482471FF3}"/>
              </a:ext>
            </a:extLst>
          </p:cNvPr>
          <p:cNvSpPr>
            <a:spLocks noGrp="1"/>
          </p:cNvSpPr>
          <p:nvPr>
            <p:ph type="title"/>
          </p:nvPr>
        </p:nvSpPr>
        <p:spPr>
          <a:xfrm>
            <a:off x="220436" y="982267"/>
            <a:ext cx="8390708" cy="297656"/>
          </a:xfrm>
        </p:spPr>
        <p:txBody>
          <a:bodyPr anchor="ctr">
            <a:noAutofit/>
          </a:bodyPr>
          <a:lstStyle/>
          <a:p>
            <a:r>
              <a:rPr lang="en-US" sz="1800" dirty="0"/>
              <a:t>Mako Robot Benefits in Patient Outcomes</a:t>
            </a:r>
          </a:p>
        </p:txBody>
      </p:sp>
      <p:sp>
        <p:nvSpPr>
          <p:cNvPr id="15" name="Content Placeholder 3">
            <a:extLst>
              <a:ext uri="{FF2B5EF4-FFF2-40B4-BE49-F238E27FC236}">
                <a16:creationId xmlns:a16="http://schemas.microsoft.com/office/drawing/2014/main" id="{496B0FAA-BC58-4972-C9CA-30F6B9F1F580}"/>
              </a:ext>
            </a:extLst>
          </p:cNvPr>
          <p:cNvSpPr>
            <a:spLocks noGrp="1"/>
          </p:cNvSpPr>
          <p:nvPr>
            <p:ph sz="half" idx="2"/>
          </p:nvPr>
        </p:nvSpPr>
        <p:spPr>
          <a:xfrm>
            <a:off x="5225143" y="1548124"/>
            <a:ext cx="3461657" cy="3938276"/>
          </a:xfrm>
        </p:spPr>
        <p:txBody>
          <a:bodyPr/>
          <a:lstStyle/>
          <a:p>
            <a:pPr marL="171450" indent="-171450" defTabSz="685800">
              <a:spcBef>
                <a:spcPts val="750"/>
              </a:spcBef>
              <a:defRPr/>
            </a:pPr>
            <a:r>
              <a:rPr lang="en-US" sz="1800" b="1" dirty="0">
                <a:solidFill>
                  <a:prstClr val="black"/>
                </a:solidFill>
                <a:latin typeface="Calibri" panose="020F0502020204030204"/>
              </a:rPr>
              <a:t>Mako Uni-Knee outcomes:</a:t>
            </a:r>
          </a:p>
          <a:p>
            <a:pPr marL="171450" indent="-171450" defTabSz="685800">
              <a:spcBef>
                <a:spcPts val="750"/>
              </a:spcBef>
              <a:defRPr/>
            </a:pPr>
            <a:r>
              <a:rPr lang="en-US" sz="1200" dirty="0">
                <a:solidFill>
                  <a:prstClr val="black"/>
                </a:solidFill>
                <a:latin typeface="Arial Nova" panose="020B0504020202020204" pitchFamily="34" charset="0"/>
              </a:rPr>
              <a:t>Less pain</a:t>
            </a:r>
          </a:p>
          <a:p>
            <a:pPr marL="171450" indent="-171450" defTabSz="685800">
              <a:spcBef>
                <a:spcPts val="750"/>
              </a:spcBef>
              <a:defRPr/>
            </a:pPr>
            <a:r>
              <a:rPr lang="en-US" sz="1200" dirty="0">
                <a:solidFill>
                  <a:prstClr val="black"/>
                </a:solidFill>
                <a:latin typeface="Arial Nova" panose="020B0504020202020204" pitchFamily="34" charset="0"/>
              </a:rPr>
              <a:t>Less analgesia</a:t>
            </a:r>
          </a:p>
          <a:p>
            <a:pPr marL="171450" indent="-171450" defTabSz="685800">
              <a:spcBef>
                <a:spcPts val="750"/>
              </a:spcBef>
              <a:defRPr/>
            </a:pPr>
            <a:r>
              <a:rPr lang="en-US" sz="1200" dirty="0">
                <a:solidFill>
                  <a:prstClr val="black"/>
                </a:solidFill>
                <a:latin typeface="Arial Nova" panose="020B0504020202020204" pitchFamily="34" charset="0"/>
              </a:rPr>
              <a:t>Shorter length of stay</a:t>
            </a:r>
          </a:p>
          <a:p>
            <a:pPr marL="171450" indent="-171450" defTabSz="685800">
              <a:spcBef>
                <a:spcPts val="750"/>
              </a:spcBef>
              <a:defRPr/>
            </a:pPr>
            <a:r>
              <a:rPr lang="en-US" sz="1200" dirty="0">
                <a:solidFill>
                  <a:prstClr val="black"/>
                </a:solidFill>
                <a:latin typeface="Arial Nova" panose="020B0504020202020204" pitchFamily="34" charset="0"/>
              </a:rPr>
              <a:t>Implant survivorship better than manual in several studies and registry data and cost savings over 24 months</a:t>
            </a:r>
          </a:p>
          <a:p>
            <a:pPr marL="0" indent="0">
              <a:buNone/>
            </a:pPr>
            <a:endParaRPr lang="en-US" dirty="0"/>
          </a:p>
        </p:txBody>
      </p:sp>
      <p:sp>
        <p:nvSpPr>
          <p:cNvPr id="2" name="Content Placeholder 2">
            <a:extLst>
              <a:ext uri="{FF2B5EF4-FFF2-40B4-BE49-F238E27FC236}">
                <a16:creationId xmlns:a16="http://schemas.microsoft.com/office/drawing/2014/main" id="{FF9979DC-AB5B-1822-9830-2E8747760B6D}"/>
              </a:ext>
            </a:extLst>
          </p:cNvPr>
          <p:cNvSpPr>
            <a:spLocks noGrp="1"/>
          </p:cNvSpPr>
          <p:nvPr>
            <p:ph sz="half" idx="1"/>
          </p:nvPr>
        </p:nvSpPr>
        <p:spPr>
          <a:xfrm>
            <a:off x="457200" y="1547814"/>
            <a:ext cx="4057650" cy="3938587"/>
          </a:xfrm>
        </p:spPr>
        <p:txBody>
          <a:bodyPr>
            <a:normAutofit/>
          </a:bodyPr>
          <a:lstStyle/>
          <a:p>
            <a:r>
              <a:rPr lang="en-US" b="1" dirty="0"/>
              <a:t>Mako TKA outcomes:</a:t>
            </a:r>
          </a:p>
          <a:p>
            <a:pPr marL="285750" indent="-285750"/>
            <a:r>
              <a:rPr lang="en-US" sz="1200" dirty="0"/>
              <a:t>Shown to reduce soft tissue damage</a:t>
            </a:r>
          </a:p>
          <a:p>
            <a:pPr marL="285750" indent="-285750"/>
            <a:r>
              <a:rPr lang="en-US" sz="1200" dirty="0"/>
              <a:t>Less pain</a:t>
            </a:r>
          </a:p>
          <a:p>
            <a:pPr marL="285750" indent="-285750"/>
            <a:r>
              <a:rPr lang="en-US" sz="1200" dirty="0"/>
              <a:t>Less analgesia</a:t>
            </a:r>
          </a:p>
          <a:p>
            <a:pPr marL="285750" indent="-285750"/>
            <a:r>
              <a:rPr lang="en-US" sz="1200" dirty="0"/>
              <a:t>Shorter length of stay</a:t>
            </a:r>
          </a:p>
          <a:p>
            <a:pPr marL="285750" indent="-285750"/>
            <a:r>
              <a:rPr lang="en-US" sz="1200" dirty="0"/>
              <a:t>Reduced health source utilization and cost savings over 90 days</a:t>
            </a:r>
          </a:p>
          <a:p>
            <a:pPr marL="0" indent="0">
              <a:buNone/>
            </a:pPr>
            <a:endParaRPr lang="en-US" sz="1200" dirty="0"/>
          </a:p>
          <a:p>
            <a:r>
              <a:rPr lang="en-US" b="1" dirty="0"/>
              <a:t>Mako THA outcomes:</a:t>
            </a:r>
          </a:p>
          <a:p>
            <a:pPr marL="171450" indent="-171450"/>
            <a:r>
              <a:rPr lang="en-US" sz="1200" dirty="0"/>
              <a:t>Improved accuracy and high patient satisfaction</a:t>
            </a:r>
          </a:p>
          <a:p>
            <a:pPr marL="171450" indent="-171450"/>
            <a:r>
              <a:rPr lang="en-US" sz="1200" dirty="0"/>
              <a:t>Direct anterior approach with Mako may also add benefit of the need for less </a:t>
            </a:r>
            <a:r>
              <a:rPr lang="en-US" sz="1200" dirty="0" err="1"/>
              <a:t>fluoro</a:t>
            </a:r>
            <a:r>
              <a:rPr lang="en-US" sz="1200" dirty="0"/>
              <a:t> which can reduce radiation exposure and be friendly to space constraints in an ASC by eliminating need for C-arm</a:t>
            </a:r>
          </a:p>
          <a:p>
            <a:pPr marL="285750" indent="-285750"/>
            <a:endParaRPr lang="en-US" dirty="0"/>
          </a:p>
        </p:txBody>
      </p:sp>
    </p:spTree>
    <p:extLst>
      <p:ext uri="{BB962C8B-B14F-4D97-AF65-F5344CB8AC3E}">
        <p14:creationId xmlns:p14="http://schemas.microsoft.com/office/powerpoint/2010/main" val="1872999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4AC6685-2EAD-74A5-F4B1-FC8FC7A81B5E}"/>
              </a:ext>
            </a:extLst>
          </p:cNvPr>
          <p:cNvPicPr>
            <a:picLocks noGrp="1" noChangeAspect="1"/>
          </p:cNvPicPr>
          <p:nvPr>
            <p:ph sz="half" idx="2"/>
          </p:nvPr>
        </p:nvPicPr>
        <p:blipFill>
          <a:blip r:embed="rId2"/>
          <a:stretch>
            <a:fillRect/>
          </a:stretch>
        </p:blipFill>
        <p:spPr>
          <a:xfrm>
            <a:off x="2796222" y="1339849"/>
            <a:ext cx="3551554" cy="4178300"/>
          </a:xfrm>
          <a:prstGeom prst="rect">
            <a:avLst/>
          </a:prstGeom>
        </p:spPr>
      </p:pic>
    </p:spTree>
    <p:extLst>
      <p:ext uri="{BB962C8B-B14F-4D97-AF65-F5344CB8AC3E}">
        <p14:creationId xmlns:p14="http://schemas.microsoft.com/office/powerpoint/2010/main" val="882682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EA082-F567-D31A-B301-7392CDF51B51}"/>
              </a:ext>
            </a:extLst>
          </p:cNvPr>
          <p:cNvSpPr>
            <a:spLocks noGrp="1"/>
          </p:cNvSpPr>
          <p:nvPr>
            <p:ph type="title"/>
          </p:nvPr>
        </p:nvSpPr>
        <p:spPr/>
        <p:txBody>
          <a:bodyPr>
            <a:normAutofit fontScale="90000"/>
          </a:bodyPr>
          <a:lstStyle/>
          <a:p>
            <a:r>
              <a:rPr lang="en-US" dirty="0"/>
              <a:t>Objectives</a:t>
            </a:r>
          </a:p>
        </p:txBody>
      </p:sp>
      <p:sp>
        <p:nvSpPr>
          <p:cNvPr id="3" name="Content Placeholder 2">
            <a:extLst>
              <a:ext uri="{FF2B5EF4-FFF2-40B4-BE49-F238E27FC236}">
                <a16:creationId xmlns:a16="http://schemas.microsoft.com/office/drawing/2014/main" id="{C9F72B56-8A67-9D0F-42A7-66F1799BD503}"/>
              </a:ext>
            </a:extLst>
          </p:cNvPr>
          <p:cNvSpPr>
            <a:spLocks noGrp="1"/>
          </p:cNvSpPr>
          <p:nvPr>
            <p:ph idx="1"/>
          </p:nvPr>
        </p:nvSpPr>
        <p:spPr/>
        <p:txBody>
          <a:bodyPr/>
          <a:lstStyle/>
          <a:p>
            <a:r>
              <a:rPr lang="en-US" dirty="0"/>
              <a:t>Describe components of building a total joint program using robotics</a:t>
            </a:r>
          </a:p>
          <a:p>
            <a:r>
              <a:rPr lang="en-US" dirty="0"/>
              <a:t>List infection prevention strategies for total joints</a:t>
            </a:r>
          </a:p>
          <a:p>
            <a:r>
              <a:rPr lang="en-US" dirty="0"/>
              <a:t>Identify criteria for patient selection and successful outcomes in  an outpatient joint program </a:t>
            </a:r>
          </a:p>
          <a:p>
            <a:endParaRPr lang="en-US" dirty="0"/>
          </a:p>
        </p:txBody>
      </p:sp>
    </p:spTree>
    <p:extLst>
      <p:ext uri="{BB962C8B-B14F-4D97-AF65-F5344CB8AC3E}">
        <p14:creationId xmlns:p14="http://schemas.microsoft.com/office/powerpoint/2010/main" val="2401067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64D0-2599-4AAF-86CC-9641057BD088}"/>
              </a:ext>
            </a:extLst>
          </p:cNvPr>
          <p:cNvSpPr>
            <a:spLocks noGrp="1"/>
          </p:cNvSpPr>
          <p:nvPr>
            <p:ph type="ctrTitle"/>
          </p:nvPr>
        </p:nvSpPr>
        <p:spPr>
          <a:xfrm>
            <a:off x="2038428" y="2205718"/>
            <a:ext cx="6797629" cy="1241822"/>
          </a:xfrm>
        </p:spPr>
        <p:txBody>
          <a:bodyPr anchor="b">
            <a:normAutofit/>
          </a:bodyPr>
          <a:lstStyle/>
          <a:p>
            <a:r>
              <a:rPr lang="en-US" dirty="0"/>
              <a:t>Implementation, Education,                 Infection Prevention, Outcomes</a:t>
            </a:r>
          </a:p>
        </p:txBody>
      </p:sp>
    </p:spTree>
    <p:extLst>
      <p:ext uri="{BB962C8B-B14F-4D97-AF65-F5344CB8AC3E}">
        <p14:creationId xmlns:p14="http://schemas.microsoft.com/office/powerpoint/2010/main" val="3369775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5CAA6-50BA-5EBF-A7B5-FB1509A322BA}"/>
              </a:ext>
            </a:extLst>
          </p:cNvPr>
          <p:cNvSpPr>
            <a:spLocks noGrp="1"/>
          </p:cNvSpPr>
          <p:nvPr>
            <p:ph type="title"/>
          </p:nvPr>
        </p:nvSpPr>
        <p:spPr/>
        <p:txBody>
          <a:bodyPr/>
          <a:lstStyle/>
          <a:p>
            <a:r>
              <a:rPr lang="en-US" dirty="0"/>
              <a:t>Equipment and Supplies</a:t>
            </a:r>
          </a:p>
        </p:txBody>
      </p:sp>
      <p:sp>
        <p:nvSpPr>
          <p:cNvPr id="3" name="Content Placeholder 2">
            <a:extLst>
              <a:ext uri="{FF2B5EF4-FFF2-40B4-BE49-F238E27FC236}">
                <a16:creationId xmlns:a16="http://schemas.microsoft.com/office/drawing/2014/main" id="{D7607F2E-0D62-4A77-23D2-B7740082CC44}"/>
              </a:ext>
            </a:extLst>
          </p:cNvPr>
          <p:cNvSpPr>
            <a:spLocks noGrp="1"/>
          </p:cNvSpPr>
          <p:nvPr>
            <p:ph idx="1"/>
          </p:nvPr>
        </p:nvSpPr>
        <p:spPr>
          <a:xfrm>
            <a:off x="522514" y="1845468"/>
            <a:ext cx="7911846" cy="3819756"/>
          </a:xfrm>
        </p:spPr>
        <p:txBody>
          <a:bodyPr/>
          <a:lstStyle/>
          <a:p>
            <a:r>
              <a:rPr lang="en-US" sz="1400" dirty="0"/>
              <a:t>Meet with surgeons and get a list of equipment needed. </a:t>
            </a:r>
          </a:p>
          <a:p>
            <a:r>
              <a:rPr lang="en-US" sz="1400" dirty="0"/>
              <a:t>Use surgeon champions to get the cost of equipment and disposables at lowest possible price.</a:t>
            </a:r>
          </a:p>
          <a:p>
            <a:r>
              <a:rPr lang="en-US" sz="1400" dirty="0"/>
              <a:t>UV Light-Want to keep infections low-use UV light prior to the case opening and between each case.</a:t>
            </a:r>
          </a:p>
          <a:p>
            <a:r>
              <a:rPr lang="en-US" sz="1400" dirty="0"/>
              <a:t>Create preference cards</a:t>
            </a:r>
          </a:p>
          <a:p>
            <a:r>
              <a:rPr lang="en-US" sz="1400" dirty="0"/>
              <a:t>Total knee and hip packs</a:t>
            </a:r>
          </a:p>
          <a:p>
            <a:r>
              <a:rPr lang="en-US" sz="1400" dirty="0"/>
              <a:t>Streamline instrument trays</a:t>
            </a:r>
          </a:p>
          <a:p>
            <a:endParaRPr lang="en-US" sz="1400" dirty="0"/>
          </a:p>
          <a:p>
            <a:pPr marL="0" indent="0">
              <a:buNone/>
            </a:pPr>
            <a:r>
              <a:rPr lang="en-US" sz="1400" dirty="0"/>
              <a:t>Changes since implementation:</a:t>
            </a:r>
          </a:p>
          <a:p>
            <a:pPr lvl="1"/>
            <a:r>
              <a:rPr lang="en-US" sz="1400" dirty="0"/>
              <a:t>One Tray, Condensing pans, Trials and Peel Packs</a:t>
            </a:r>
          </a:p>
          <a:p>
            <a:endParaRPr lang="en-US" dirty="0"/>
          </a:p>
        </p:txBody>
      </p:sp>
    </p:spTree>
    <p:extLst>
      <p:ext uri="{BB962C8B-B14F-4D97-AF65-F5344CB8AC3E}">
        <p14:creationId xmlns:p14="http://schemas.microsoft.com/office/powerpoint/2010/main" val="2240455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6A6E8-58DE-BCDB-110F-CEC4A17990AC}"/>
              </a:ext>
            </a:extLst>
          </p:cNvPr>
          <p:cNvSpPr>
            <a:spLocks noGrp="1"/>
          </p:cNvSpPr>
          <p:nvPr>
            <p:ph type="title"/>
          </p:nvPr>
        </p:nvSpPr>
        <p:spPr>
          <a:xfrm>
            <a:off x="232040" y="1079666"/>
            <a:ext cx="7911846" cy="297655"/>
          </a:xfrm>
        </p:spPr>
        <p:txBody>
          <a:bodyPr/>
          <a:lstStyle/>
          <a:p>
            <a:r>
              <a:rPr lang="en-US" sz="2000" dirty="0">
                <a:latin typeface="+mn-lt"/>
              </a:rPr>
              <a:t>Creating a Joint Team</a:t>
            </a:r>
          </a:p>
        </p:txBody>
      </p:sp>
      <p:sp>
        <p:nvSpPr>
          <p:cNvPr id="5" name="Content Placeholder 4">
            <a:extLst>
              <a:ext uri="{FF2B5EF4-FFF2-40B4-BE49-F238E27FC236}">
                <a16:creationId xmlns:a16="http://schemas.microsoft.com/office/drawing/2014/main" id="{D8299656-2E74-0B0F-D83B-3891D806E862}"/>
              </a:ext>
            </a:extLst>
          </p:cNvPr>
          <p:cNvSpPr>
            <a:spLocks noGrp="1"/>
          </p:cNvSpPr>
          <p:nvPr>
            <p:ph idx="1"/>
          </p:nvPr>
        </p:nvSpPr>
        <p:spPr>
          <a:xfrm>
            <a:off x="457200" y="1527142"/>
            <a:ext cx="7911846" cy="4649822"/>
          </a:xfrm>
        </p:spPr>
        <p:txBody>
          <a:bodyPr/>
          <a:lstStyle/>
          <a:p>
            <a:pPr marL="285750" indent="-285750" defTabSz="457181">
              <a:lnSpc>
                <a:spcPct val="150000"/>
              </a:lnSpc>
              <a:spcBef>
                <a:spcPts val="0"/>
              </a:spcBef>
              <a:spcAft>
                <a:spcPts val="600"/>
              </a:spcAft>
              <a:defRPr/>
            </a:pPr>
            <a:r>
              <a:rPr lang="en-US" sz="1400" dirty="0">
                <a:solidFill>
                  <a:prstClr val="black"/>
                </a:solidFill>
                <a:latin typeface="Verdana" panose="020B0604030504040204" pitchFamily="34" charset="0"/>
                <a:ea typeface="Verdana" panose="020B0604030504040204" pitchFamily="34" charset="0"/>
                <a:cs typeface="Times New Roman" panose="02020603050405020304" pitchFamily="18" charset="0"/>
              </a:rPr>
              <a:t>Started small with staff (4 techs for knees, 4 techs for hips)</a:t>
            </a:r>
          </a:p>
          <a:p>
            <a:pPr marL="285750" indent="-285750" defTabSz="457181">
              <a:lnSpc>
                <a:spcPct val="100000"/>
              </a:lnSpc>
              <a:spcBef>
                <a:spcPts val="0"/>
              </a:spcBef>
              <a:spcAft>
                <a:spcPts val="600"/>
              </a:spcAft>
              <a:defRPr/>
            </a:pPr>
            <a:r>
              <a:rPr lang="en-US" sz="1400" dirty="0">
                <a:solidFill>
                  <a:prstClr val="black"/>
                </a:solidFill>
                <a:latin typeface="Verdana" panose="020B0604030504040204" pitchFamily="34" charset="0"/>
                <a:ea typeface="Verdana" panose="020B0604030504040204" pitchFamily="34" charset="0"/>
                <a:cs typeface="Times New Roman" panose="02020603050405020304" pitchFamily="18" charset="0"/>
              </a:rPr>
              <a:t>Managing the instrument sets and implants, working  with reps along with purchasing lead.</a:t>
            </a:r>
          </a:p>
          <a:p>
            <a:pPr marL="285750" indent="-285750" defTabSz="457181">
              <a:lnSpc>
                <a:spcPct val="150000"/>
              </a:lnSpc>
              <a:spcBef>
                <a:spcPts val="0"/>
              </a:spcBef>
              <a:spcAft>
                <a:spcPts val="600"/>
              </a:spcAft>
              <a:defRPr/>
            </a:pPr>
            <a:r>
              <a:rPr lang="en-US" sz="1400" dirty="0">
                <a:solidFill>
                  <a:prstClr val="black"/>
                </a:solidFill>
                <a:latin typeface="Verdana" panose="020B0604030504040204" pitchFamily="34" charset="0"/>
                <a:ea typeface="Verdana" panose="020B0604030504040204" pitchFamily="34" charset="0"/>
                <a:cs typeface="Times New Roman" panose="02020603050405020304" pitchFamily="18" charset="0"/>
              </a:rPr>
              <a:t>Techs familiarize themselves with instrumentation</a:t>
            </a:r>
          </a:p>
          <a:p>
            <a:pPr marL="285750" indent="-285750" defTabSz="457181">
              <a:lnSpc>
                <a:spcPct val="150000"/>
              </a:lnSpc>
              <a:spcBef>
                <a:spcPts val="0"/>
              </a:spcBef>
              <a:spcAft>
                <a:spcPts val="600"/>
              </a:spcAft>
              <a:defRPr/>
            </a:pPr>
            <a:r>
              <a:rPr lang="en-US" sz="1400" dirty="0">
                <a:solidFill>
                  <a:prstClr val="black"/>
                </a:solidFill>
                <a:latin typeface="Verdana" panose="020B0604030504040204" pitchFamily="34" charset="0"/>
                <a:ea typeface="Verdana" panose="020B0604030504040204" pitchFamily="34" charset="0"/>
                <a:cs typeface="Times New Roman" panose="02020603050405020304" pitchFamily="18" charset="0"/>
              </a:rPr>
              <a:t>Inservice on equipment new to this procedure</a:t>
            </a:r>
          </a:p>
          <a:p>
            <a:pPr marL="285750" indent="-285750" defTabSz="457181">
              <a:lnSpc>
                <a:spcPct val="100000"/>
              </a:lnSpc>
              <a:spcBef>
                <a:spcPts val="0"/>
              </a:spcBef>
              <a:spcAft>
                <a:spcPts val="600"/>
              </a:spcAft>
              <a:defRPr/>
            </a:pPr>
            <a:r>
              <a:rPr lang="en-US" sz="1400" dirty="0">
                <a:solidFill>
                  <a:prstClr val="black"/>
                </a:solidFill>
                <a:latin typeface="Verdana" panose="020B0604030504040204" pitchFamily="34" charset="0"/>
                <a:ea typeface="Verdana" panose="020B0604030504040204" pitchFamily="34" charset="0"/>
                <a:cs typeface="Times New Roman" panose="02020603050405020304" pitchFamily="18" charset="0"/>
              </a:rPr>
              <a:t>Dry run for all surgeons for all procedures to include surgical center staff, surgeon, PA, and rep.</a:t>
            </a:r>
          </a:p>
          <a:p>
            <a:pPr marL="285750" indent="-285750" defTabSz="457181">
              <a:lnSpc>
                <a:spcPct val="150000"/>
              </a:lnSpc>
              <a:spcBef>
                <a:spcPts val="0"/>
              </a:spcBef>
              <a:spcAft>
                <a:spcPts val="600"/>
              </a:spcAft>
              <a:defRPr/>
            </a:pPr>
            <a:r>
              <a:rPr lang="en-US" sz="1400" dirty="0">
                <a:solidFill>
                  <a:prstClr val="black"/>
                </a:solidFill>
                <a:latin typeface="Verdana" panose="020B0604030504040204" pitchFamily="34" charset="0"/>
                <a:ea typeface="Verdana" panose="020B0604030504040204" pitchFamily="34" charset="0"/>
                <a:cs typeface="Times New Roman" panose="02020603050405020304" pitchFamily="18" charset="0"/>
              </a:rPr>
              <a:t>Extra staff available for our first cases</a:t>
            </a:r>
          </a:p>
          <a:p>
            <a:pPr marL="285750" indent="-285750" defTabSz="457181">
              <a:lnSpc>
                <a:spcPct val="100000"/>
              </a:lnSpc>
              <a:spcBef>
                <a:spcPts val="0"/>
              </a:spcBef>
              <a:spcAft>
                <a:spcPts val="600"/>
              </a:spcAft>
              <a:defRPr/>
            </a:pPr>
            <a:r>
              <a:rPr lang="en-US" sz="1400" dirty="0">
                <a:solidFill>
                  <a:prstClr val="black"/>
                </a:solidFill>
                <a:latin typeface="Verdana" panose="020B0604030504040204" pitchFamily="34" charset="0"/>
                <a:ea typeface="Verdana" panose="020B0604030504040204" pitchFamily="34" charset="0"/>
                <a:cs typeface="Times New Roman" panose="02020603050405020304" pitchFamily="18" charset="0"/>
              </a:rPr>
              <a:t>Keep same staff doing cases until comfortable and then add in the next layer.</a:t>
            </a:r>
          </a:p>
          <a:p>
            <a:endParaRPr lang="en-US" dirty="0"/>
          </a:p>
        </p:txBody>
      </p:sp>
    </p:spTree>
    <p:extLst>
      <p:ext uri="{BB962C8B-B14F-4D97-AF65-F5344CB8AC3E}">
        <p14:creationId xmlns:p14="http://schemas.microsoft.com/office/powerpoint/2010/main" val="688111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058DC-0569-C9F1-DFD0-9B26B103A033}"/>
              </a:ext>
            </a:extLst>
          </p:cNvPr>
          <p:cNvSpPr>
            <a:spLocks noGrp="1"/>
          </p:cNvSpPr>
          <p:nvPr>
            <p:ph type="title"/>
          </p:nvPr>
        </p:nvSpPr>
        <p:spPr/>
        <p:txBody>
          <a:bodyPr/>
          <a:lstStyle/>
          <a:p>
            <a:r>
              <a:rPr lang="en-US" dirty="0"/>
              <a:t>Patient In-Take Process</a:t>
            </a:r>
          </a:p>
        </p:txBody>
      </p:sp>
      <p:pic>
        <p:nvPicPr>
          <p:cNvPr id="3" name="Picture 2">
            <a:extLst>
              <a:ext uri="{FF2B5EF4-FFF2-40B4-BE49-F238E27FC236}">
                <a16:creationId xmlns:a16="http://schemas.microsoft.com/office/drawing/2014/main" id="{19EFF6FF-9834-52E0-5C34-1FD3D9772AB7}"/>
              </a:ext>
            </a:extLst>
          </p:cNvPr>
          <p:cNvPicPr>
            <a:picLocks noChangeAspect="1"/>
          </p:cNvPicPr>
          <p:nvPr/>
        </p:nvPicPr>
        <p:blipFill>
          <a:blip r:embed="rId2"/>
          <a:stretch>
            <a:fillRect/>
          </a:stretch>
        </p:blipFill>
        <p:spPr>
          <a:xfrm>
            <a:off x="1004208" y="1479276"/>
            <a:ext cx="6600219" cy="4121299"/>
          </a:xfrm>
          <a:prstGeom prst="rect">
            <a:avLst/>
          </a:prstGeom>
        </p:spPr>
      </p:pic>
    </p:spTree>
    <p:extLst>
      <p:ext uri="{BB962C8B-B14F-4D97-AF65-F5344CB8AC3E}">
        <p14:creationId xmlns:p14="http://schemas.microsoft.com/office/powerpoint/2010/main" val="2105223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6DE5BAE-08C7-022C-793F-CF3DDCD3A00E}"/>
              </a:ext>
            </a:extLst>
          </p:cNvPr>
          <p:cNvSpPr>
            <a:spLocks noGrp="1"/>
          </p:cNvSpPr>
          <p:nvPr>
            <p:ph type="title"/>
          </p:nvPr>
        </p:nvSpPr>
        <p:spPr>
          <a:xfrm>
            <a:off x="457200" y="1131097"/>
            <a:ext cx="7911846" cy="297655"/>
          </a:xfrm>
        </p:spPr>
        <p:txBody>
          <a:bodyPr/>
          <a:lstStyle/>
          <a:p>
            <a:r>
              <a:rPr lang="en-US" dirty="0"/>
              <a:t>Patient Criteria</a:t>
            </a:r>
          </a:p>
        </p:txBody>
      </p:sp>
      <p:sp>
        <p:nvSpPr>
          <p:cNvPr id="12" name="Content Placeholder 11">
            <a:extLst>
              <a:ext uri="{FF2B5EF4-FFF2-40B4-BE49-F238E27FC236}">
                <a16:creationId xmlns:a16="http://schemas.microsoft.com/office/drawing/2014/main" id="{9C84E947-4F2D-24FC-0C8A-E838AE9D22AE}"/>
              </a:ext>
            </a:extLst>
          </p:cNvPr>
          <p:cNvSpPr>
            <a:spLocks noGrp="1"/>
          </p:cNvSpPr>
          <p:nvPr>
            <p:ph idx="1"/>
          </p:nvPr>
        </p:nvSpPr>
        <p:spPr>
          <a:xfrm>
            <a:off x="457200" y="1904214"/>
            <a:ext cx="7911846" cy="4272750"/>
          </a:xfrm>
        </p:spPr>
        <p:txBody>
          <a:bodyPr/>
          <a:lstStyle/>
          <a:p>
            <a:pPr marL="285750" indent="-285750" defTabSz="685800">
              <a:lnSpc>
                <a:spcPct val="150000"/>
              </a:lnSpc>
              <a:spcBef>
                <a:spcPts val="750"/>
              </a:spcBef>
              <a:defRPr/>
            </a:pPr>
            <a:r>
              <a:rPr lang="en-US" sz="1800" dirty="0">
                <a:solidFill>
                  <a:prstClr val="black"/>
                </a:solidFill>
                <a:latin typeface="Calibri" panose="020F0502020204030204"/>
              </a:rPr>
              <a:t>BMI 40&gt; greater goes to anesthesia for review</a:t>
            </a:r>
          </a:p>
          <a:p>
            <a:pPr marL="285750" indent="-285750" defTabSz="685800">
              <a:lnSpc>
                <a:spcPct val="150000"/>
              </a:lnSpc>
              <a:spcBef>
                <a:spcPts val="750"/>
              </a:spcBef>
              <a:defRPr/>
            </a:pPr>
            <a:r>
              <a:rPr lang="en-US" sz="1800" dirty="0">
                <a:solidFill>
                  <a:prstClr val="black"/>
                </a:solidFill>
                <a:latin typeface="Calibri" panose="020F0502020204030204"/>
              </a:rPr>
              <a:t>No home O2 therapy</a:t>
            </a:r>
          </a:p>
          <a:p>
            <a:pPr marL="285750" indent="-285750" defTabSz="685800">
              <a:spcBef>
                <a:spcPts val="750"/>
              </a:spcBef>
              <a:defRPr/>
            </a:pPr>
            <a:r>
              <a:rPr lang="en-US" sz="1800" dirty="0">
                <a:solidFill>
                  <a:prstClr val="black"/>
                </a:solidFill>
                <a:latin typeface="Calibri" panose="020F0502020204030204"/>
              </a:rPr>
              <a:t>Any history of cerebrovascular/cardiovascular disease- to anesthesia for review.</a:t>
            </a:r>
          </a:p>
          <a:p>
            <a:pPr marL="285750" indent="-285750" defTabSz="685800">
              <a:lnSpc>
                <a:spcPct val="150000"/>
              </a:lnSpc>
              <a:spcBef>
                <a:spcPts val="750"/>
              </a:spcBef>
              <a:defRPr/>
            </a:pPr>
            <a:r>
              <a:rPr lang="en-US" sz="1800" dirty="0">
                <a:solidFill>
                  <a:prstClr val="black"/>
                </a:solidFill>
                <a:latin typeface="Calibri" panose="020F0502020204030204"/>
              </a:rPr>
              <a:t>Defibrillator patients are not candidate for total joint procedure in ASC</a:t>
            </a:r>
          </a:p>
          <a:p>
            <a:pPr marL="285750" indent="-285750" defTabSz="685800">
              <a:lnSpc>
                <a:spcPct val="150000"/>
              </a:lnSpc>
              <a:spcBef>
                <a:spcPts val="750"/>
              </a:spcBef>
              <a:defRPr/>
            </a:pPr>
            <a:r>
              <a:rPr lang="en-US" sz="1800" dirty="0">
                <a:solidFill>
                  <a:prstClr val="black"/>
                </a:solidFill>
                <a:latin typeface="Calibri" panose="020F0502020204030204"/>
              </a:rPr>
              <a:t>Severe systemic disease- review by MDA</a:t>
            </a:r>
          </a:p>
          <a:p>
            <a:pPr marL="285750" indent="-285750" defTabSz="685800">
              <a:spcBef>
                <a:spcPts val="750"/>
              </a:spcBef>
              <a:defRPr/>
            </a:pPr>
            <a:r>
              <a:rPr lang="en-US" sz="1800" dirty="0">
                <a:solidFill>
                  <a:prstClr val="black"/>
                </a:solidFill>
                <a:latin typeface="Calibri" panose="020F0502020204030204"/>
              </a:rPr>
              <a:t>Uncooperative, acutely agitated, dementia, delirium, frequent seizures not candidate</a:t>
            </a:r>
          </a:p>
          <a:p>
            <a:pPr marL="285750" indent="-285750" defTabSz="685800">
              <a:spcBef>
                <a:spcPts val="750"/>
              </a:spcBef>
              <a:defRPr/>
            </a:pPr>
            <a:r>
              <a:rPr lang="en-US" sz="1800" dirty="0">
                <a:solidFill>
                  <a:prstClr val="black"/>
                </a:solidFill>
                <a:latin typeface="Calibri" panose="020F0502020204030204"/>
              </a:rPr>
              <a:t>We will accept patients with controlled hypertension, controlled asthma, controlled seizures</a:t>
            </a:r>
          </a:p>
          <a:p>
            <a:r>
              <a:rPr lang="en-US" dirty="0">
                <a:solidFill>
                  <a:schemeClr val="accent2"/>
                </a:solidFill>
              </a:rPr>
              <a:t>Much stricter criteria when first started joints</a:t>
            </a:r>
          </a:p>
        </p:txBody>
      </p:sp>
    </p:spTree>
    <p:extLst>
      <p:ext uri="{BB962C8B-B14F-4D97-AF65-F5344CB8AC3E}">
        <p14:creationId xmlns:p14="http://schemas.microsoft.com/office/powerpoint/2010/main" val="2097711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A7B4-0D79-5097-B4CC-5B750B12B1D0}"/>
              </a:ext>
            </a:extLst>
          </p:cNvPr>
          <p:cNvSpPr>
            <a:spLocks noGrp="1"/>
          </p:cNvSpPr>
          <p:nvPr>
            <p:ph type="title"/>
          </p:nvPr>
        </p:nvSpPr>
        <p:spPr/>
        <p:txBody>
          <a:bodyPr/>
          <a:lstStyle/>
          <a:p>
            <a:r>
              <a:rPr lang="en-US" dirty="0"/>
              <a:t>Pre-Op Joint Education is Mandatory</a:t>
            </a:r>
          </a:p>
        </p:txBody>
      </p:sp>
      <p:sp>
        <p:nvSpPr>
          <p:cNvPr id="4" name="Content Placeholder 2">
            <a:extLst>
              <a:ext uri="{FF2B5EF4-FFF2-40B4-BE49-F238E27FC236}">
                <a16:creationId xmlns:a16="http://schemas.microsoft.com/office/drawing/2014/main" id="{AA3EC6E8-4463-98D8-5434-703CC37ABBC1}"/>
              </a:ext>
            </a:extLst>
          </p:cNvPr>
          <p:cNvSpPr>
            <a:spLocks noGrp="1"/>
          </p:cNvSpPr>
          <p:nvPr>
            <p:ph idx="1"/>
          </p:nvPr>
        </p:nvSpPr>
        <p:spPr>
          <a:xfrm>
            <a:off x="457200" y="1547813"/>
            <a:ext cx="7912100" cy="3941762"/>
          </a:xfrm>
        </p:spPr>
        <p:txBody>
          <a:bodyPr>
            <a:normAutofit fontScale="92500" lnSpcReduction="20000"/>
          </a:bodyPr>
          <a:lstStyle/>
          <a:p>
            <a:pPr marL="0" indent="0">
              <a:buNone/>
            </a:pPr>
            <a:endParaRPr lang="en-US" sz="1200" dirty="0"/>
          </a:p>
          <a:p>
            <a:pPr marL="0" indent="0">
              <a:buNone/>
            </a:pPr>
            <a:r>
              <a:rPr lang="en-US" dirty="0"/>
              <a:t>Since Covid we now have a YouTube video our Joint Coordinator emails to all patients. They are expected to watch the video and then Coordinator calls each patient to answer questions.</a:t>
            </a:r>
          </a:p>
          <a:p>
            <a:pPr marL="0" indent="0">
              <a:buNone/>
            </a:pPr>
            <a:endParaRPr lang="en-US" sz="1400" dirty="0"/>
          </a:p>
          <a:p>
            <a:pPr marL="342900" indent="-342900"/>
            <a:r>
              <a:rPr lang="en-US" sz="1400" dirty="0"/>
              <a:t>Review Joint Book</a:t>
            </a:r>
          </a:p>
          <a:p>
            <a:pPr marL="342900" indent="-342900"/>
            <a:r>
              <a:rPr lang="en-US" sz="1400" dirty="0"/>
              <a:t>Prepare patient to go home same day as surgery</a:t>
            </a:r>
          </a:p>
          <a:p>
            <a:pPr marL="342900" indent="-342900"/>
            <a:r>
              <a:rPr lang="en-US" sz="1400" dirty="0"/>
              <a:t>Support person with them for first 3 days</a:t>
            </a:r>
          </a:p>
          <a:p>
            <a:pPr marL="342900" indent="-342900"/>
            <a:r>
              <a:rPr lang="en-US" sz="1400" dirty="0"/>
              <a:t>Preparing their home:</a:t>
            </a:r>
          </a:p>
          <a:p>
            <a:pPr marL="1085819" lvl="1" indent="-342900">
              <a:buFont typeface="Wingdings" panose="05000000000000000000" pitchFamily="2" charset="2"/>
              <a:buChar char="ü"/>
            </a:pPr>
            <a:r>
              <a:rPr lang="en-US" sz="1400" dirty="0"/>
              <a:t>Meals </a:t>
            </a:r>
          </a:p>
          <a:p>
            <a:pPr marL="1085819" lvl="1" indent="-342900">
              <a:buFont typeface="Wingdings" panose="05000000000000000000" pitchFamily="2" charset="2"/>
              <a:buChar char="ü"/>
            </a:pPr>
            <a:r>
              <a:rPr lang="en-US" sz="1400" dirty="0"/>
              <a:t>Making sure walkways will accommodate a walker</a:t>
            </a:r>
          </a:p>
          <a:p>
            <a:pPr marL="1085819" lvl="1" indent="-342900">
              <a:buFont typeface="Wingdings" panose="05000000000000000000" pitchFamily="2" charset="2"/>
              <a:buChar char="ü"/>
            </a:pPr>
            <a:r>
              <a:rPr lang="en-US" sz="1400" dirty="0"/>
              <a:t>Setting up a “base camp” </a:t>
            </a:r>
          </a:p>
          <a:p>
            <a:pPr marL="1085819" lvl="1" indent="-342900">
              <a:buFont typeface="Wingdings" panose="05000000000000000000" pitchFamily="2" charset="2"/>
              <a:buChar char="ü"/>
            </a:pPr>
            <a:r>
              <a:rPr lang="en-US" sz="1400" dirty="0"/>
              <a:t>Assistive equipment- raised toilet seat, shower chair, walker etc.</a:t>
            </a:r>
          </a:p>
          <a:p>
            <a:pPr lvl="1" indent="0">
              <a:buNone/>
            </a:pPr>
            <a:endParaRPr lang="en-US" sz="1400" dirty="0"/>
          </a:p>
          <a:p>
            <a:pPr marL="342900" indent="-342900"/>
            <a:r>
              <a:rPr lang="en-US" sz="1400" dirty="0"/>
              <a:t>Pre-hab appointment at St. Cloud Orthopedics</a:t>
            </a:r>
          </a:p>
          <a:p>
            <a:pPr marL="0" indent="0">
              <a:buNone/>
            </a:pPr>
            <a:r>
              <a:rPr lang="en-US" sz="1400" dirty="0"/>
              <a:t>	</a:t>
            </a:r>
          </a:p>
        </p:txBody>
      </p:sp>
    </p:spTree>
    <p:extLst>
      <p:ext uri="{BB962C8B-B14F-4D97-AF65-F5344CB8AC3E}">
        <p14:creationId xmlns:p14="http://schemas.microsoft.com/office/powerpoint/2010/main" val="248938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142F-62BE-6819-24E4-CE1511E7407E}"/>
              </a:ext>
            </a:extLst>
          </p:cNvPr>
          <p:cNvSpPr>
            <a:spLocks noGrp="1"/>
          </p:cNvSpPr>
          <p:nvPr>
            <p:ph type="title"/>
          </p:nvPr>
        </p:nvSpPr>
        <p:spPr/>
        <p:txBody>
          <a:bodyPr/>
          <a:lstStyle/>
          <a:p>
            <a:r>
              <a:rPr lang="en-US" dirty="0"/>
              <a:t>Post-Op Stay</a:t>
            </a:r>
          </a:p>
        </p:txBody>
      </p:sp>
      <p:sp>
        <p:nvSpPr>
          <p:cNvPr id="3" name="Content Placeholder 2">
            <a:extLst>
              <a:ext uri="{FF2B5EF4-FFF2-40B4-BE49-F238E27FC236}">
                <a16:creationId xmlns:a16="http://schemas.microsoft.com/office/drawing/2014/main" id="{F3431C69-12CC-C3EC-7741-952F9E4758E3}"/>
              </a:ext>
            </a:extLst>
          </p:cNvPr>
          <p:cNvSpPr>
            <a:spLocks noGrp="1"/>
          </p:cNvSpPr>
          <p:nvPr>
            <p:ph idx="1"/>
          </p:nvPr>
        </p:nvSpPr>
        <p:spPr/>
        <p:txBody>
          <a:bodyPr/>
          <a:lstStyle/>
          <a:p>
            <a:pPr marL="285750" indent="-285750" defTabSz="685800">
              <a:lnSpc>
                <a:spcPct val="150000"/>
              </a:lnSpc>
              <a:spcBef>
                <a:spcPts val="750"/>
              </a:spcBef>
              <a:defRPr/>
            </a:pPr>
            <a:r>
              <a:rPr lang="en-US" sz="1800" dirty="0">
                <a:solidFill>
                  <a:prstClr val="black"/>
                </a:solidFill>
                <a:latin typeface="Calibri" panose="020F0502020204030204"/>
              </a:rPr>
              <a:t>Average stay post op approx. 4 hours </a:t>
            </a:r>
          </a:p>
          <a:p>
            <a:pPr marL="742950" lvl="1" indent="-285750" defTabSz="685800">
              <a:lnSpc>
                <a:spcPct val="150000"/>
              </a:lnSpc>
              <a:spcBef>
                <a:spcPts val="750"/>
              </a:spcBef>
              <a:defRPr/>
            </a:pPr>
            <a:r>
              <a:rPr lang="en-US" sz="1800" dirty="0">
                <a:solidFill>
                  <a:prstClr val="black"/>
                </a:solidFill>
                <a:latin typeface="Calibri" panose="020F0502020204030204"/>
              </a:rPr>
              <a:t>Discharged to home or skilled nursing facility (99% go home)</a:t>
            </a:r>
          </a:p>
          <a:p>
            <a:pPr marL="285750" indent="-285750" defTabSz="685800">
              <a:lnSpc>
                <a:spcPct val="150000"/>
              </a:lnSpc>
              <a:spcBef>
                <a:spcPts val="750"/>
              </a:spcBef>
              <a:defRPr/>
            </a:pPr>
            <a:r>
              <a:rPr lang="en-US" sz="1800" dirty="0">
                <a:solidFill>
                  <a:prstClr val="black"/>
                </a:solidFill>
                <a:latin typeface="Calibri" panose="020F0502020204030204"/>
              </a:rPr>
              <a:t>Discharge teaching and review</a:t>
            </a:r>
          </a:p>
          <a:p>
            <a:pPr marL="285750" indent="-285750" defTabSz="685800">
              <a:lnSpc>
                <a:spcPct val="150000"/>
              </a:lnSpc>
              <a:spcBef>
                <a:spcPts val="750"/>
              </a:spcBef>
              <a:defRPr/>
            </a:pPr>
            <a:r>
              <a:rPr lang="en-US" sz="1800" dirty="0">
                <a:solidFill>
                  <a:prstClr val="black"/>
                </a:solidFill>
                <a:latin typeface="Calibri" panose="020F0502020204030204"/>
              </a:rPr>
              <a:t>All patients walk prior to discharge</a:t>
            </a:r>
          </a:p>
          <a:p>
            <a:pPr marL="285750" indent="-285750" defTabSz="685800">
              <a:lnSpc>
                <a:spcPct val="150000"/>
              </a:lnSpc>
              <a:spcBef>
                <a:spcPts val="750"/>
              </a:spcBef>
              <a:defRPr/>
            </a:pPr>
            <a:r>
              <a:rPr lang="en-US" sz="1800" dirty="0">
                <a:solidFill>
                  <a:prstClr val="black"/>
                </a:solidFill>
                <a:latin typeface="Calibri" panose="020F0502020204030204"/>
              </a:rPr>
              <a:t>Practice with therapy stairs</a:t>
            </a:r>
          </a:p>
          <a:p>
            <a:pPr marL="285750" indent="-285750" defTabSz="685800">
              <a:lnSpc>
                <a:spcPct val="150000"/>
              </a:lnSpc>
              <a:spcBef>
                <a:spcPts val="750"/>
              </a:spcBef>
              <a:defRPr/>
            </a:pPr>
            <a:r>
              <a:rPr lang="en-US" sz="1800" dirty="0">
                <a:solidFill>
                  <a:prstClr val="black"/>
                </a:solidFill>
                <a:latin typeface="Calibri" panose="020F0502020204030204"/>
              </a:rPr>
              <a:t>PACU RNs trained by PT</a:t>
            </a:r>
          </a:p>
          <a:p>
            <a:endParaRPr lang="en-US" dirty="0"/>
          </a:p>
        </p:txBody>
      </p:sp>
    </p:spTree>
    <p:extLst>
      <p:ext uri="{BB962C8B-B14F-4D97-AF65-F5344CB8AC3E}">
        <p14:creationId xmlns:p14="http://schemas.microsoft.com/office/powerpoint/2010/main" val="3231379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CD32-D976-FAF0-AF43-C3B64CD4F045}"/>
              </a:ext>
            </a:extLst>
          </p:cNvPr>
          <p:cNvSpPr>
            <a:spLocks noGrp="1"/>
          </p:cNvSpPr>
          <p:nvPr>
            <p:ph type="title"/>
          </p:nvPr>
        </p:nvSpPr>
        <p:spPr>
          <a:xfrm>
            <a:off x="457200" y="1131095"/>
            <a:ext cx="8390708" cy="297656"/>
          </a:xfrm>
        </p:spPr>
        <p:txBody>
          <a:bodyPr vert="horz" lIns="91440" tIns="45720" rIns="91440" bIns="45720" rtlCol="0" anchor="ctr">
            <a:noAutofit/>
          </a:bodyPr>
          <a:lstStyle/>
          <a:p>
            <a:r>
              <a:rPr lang="en-US" sz="2000" dirty="0"/>
              <a:t>Quality Measures</a:t>
            </a:r>
          </a:p>
        </p:txBody>
      </p:sp>
      <p:sp>
        <p:nvSpPr>
          <p:cNvPr id="4" name="Rectangle 3">
            <a:extLst>
              <a:ext uri="{FF2B5EF4-FFF2-40B4-BE49-F238E27FC236}">
                <a16:creationId xmlns:a16="http://schemas.microsoft.com/office/drawing/2014/main" id="{E00D7EC7-87F7-A073-0578-3793286D15D6}"/>
              </a:ext>
            </a:extLst>
          </p:cNvPr>
          <p:cNvSpPr/>
          <p:nvPr/>
        </p:nvSpPr>
        <p:spPr>
          <a:xfrm>
            <a:off x="457200" y="1548124"/>
            <a:ext cx="4057650" cy="3938277"/>
          </a:xfrm>
          <a:prstGeom prst="rect">
            <a:avLst/>
          </a:prstGeom>
        </p:spPr>
        <p:txBody>
          <a:bodyPr vert="horz" lIns="91440" tIns="45720" rIns="91440" bIns="45720" rtlCol="0">
            <a:normAutofit/>
          </a:bodyPr>
          <a:lstStyle/>
          <a:p>
            <a:pPr indent="-228600" defTabSz="914400" fontAlgn="auto">
              <a:lnSpc>
                <a:spcPct val="90000"/>
              </a:lnSpc>
              <a:spcBef>
                <a:spcPts val="0"/>
              </a:spcBef>
              <a:spcAft>
                <a:spcPts val="600"/>
              </a:spcAft>
              <a:buFont typeface="Arial" panose="020B0604020202020204" pitchFamily="34" charset="0"/>
              <a:buChar char="•"/>
            </a:pPr>
            <a:endParaRPr lang="en-US" sz="1600" dirty="0">
              <a:solidFill>
                <a:srgbClr val="000000"/>
              </a:solidFill>
              <a:latin typeface="Arial" panose="020B0604020202020204" pitchFamily="34" charset="0"/>
              <a:ea typeface="+mn-ea"/>
              <a:cs typeface="+mn-cs"/>
            </a:endParaRPr>
          </a:p>
          <a:p>
            <a:pPr marL="285750" indent="-228600" defTabSz="914400" fontAlgn="auto">
              <a:lnSpc>
                <a:spcPct val="90000"/>
              </a:lnSpc>
              <a:spcBef>
                <a:spcPts val="0"/>
              </a:spcBef>
              <a:spcAft>
                <a:spcPts val="600"/>
              </a:spcAft>
              <a:buFont typeface="Arial" panose="020B0604020202020204" pitchFamily="34" charset="0"/>
              <a:buChar char="•"/>
            </a:pPr>
            <a:r>
              <a:rPr lang="en-US" sz="1600" dirty="0">
                <a:solidFill>
                  <a:srgbClr val="000000"/>
                </a:solidFill>
                <a:latin typeface="Arial" panose="020B0604020202020204" pitchFamily="34" charset="0"/>
                <a:ea typeface="+mn-ea"/>
                <a:cs typeface="+mn-cs"/>
              </a:rPr>
              <a:t>UV Light</a:t>
            </a:r>
          </a:p>
          <a:p>
            <a:pPr marL="285750" indent="-228600" defTabSz="914400" fontAlgn="auto">
              <a:lnSpc>
                <a:spcPct val="90000"/>
              </a:lnSpc>
              <a:spcBef>
                <a:spcPts val="0"/>
              </a:spcBef>
              <a:spcAft>
                <a:spcPts val="600"/>
              </a:spcAft>
              <a:buFont typeface="Arial" panose="020B0604020202020204" pitchFamily="34" charset="0"/>
              <a:buChar char="•"/>
            </a:pPr>
            <a:r>
              <a:rPr lang="en-US" sz="1600" dirty="0">
                <a:solidFill>
                  <a:srgbClr val="000000"/>
                </a:solidFill>
                <a:latin typeface="Arial" panose="020B0604020202020204" pitchFamily="34" charset="0"/>
                <a:ea typeface="+mn-ea"/>
                <a:cs typeface="+mn-cs"/>
              </a:rPr>
              <a:t>Gel pad warmers-no forced air</a:t>
            </a:r>
          </a:p>
          <a:p>
            <a:pPr marL="285750" indent="-228600" defTabSz="914400" fontAlgn="auto">
              <a:lnSpc>
                <a:spcPct val="90000"/>
              </a:lnSpc>
              <a:spcBef>
                <a:spcPts val="0"/>
              </a:spcBef>
              <a:spcAft>
                <a:spcPts val="600"/>
              </a:spcAft>
              <a:buFont typeface="Arial" panose="020B0604020202020204" pitchFamily="34" charset="0"/>
              <a:buChar char="•"/>
            </a:pPr>
            <a:r>
              <a:rPr lang="en-US" sz="1600" dirty="0">
                <a:solidFill>
                  <a:srgbClr val="000000"/>
                </a:solidFill>
                <a:latin typeface="Arial" panose="020B0604020202020204" pitchFamily="34" charset="0"/>
                <a:ea typeface="+mn-ea"/>
                <a:cs typeface="+mn-cs"/>
              </a:rPr>
              <a:t>Shorter OR time=decreased infection</a:t>
            </a:r>
          </a:p>
          <a:p>
            <a:pPr marL="285750" indent="-228600" defTabSz="914400" fontAlgn="auto">
              <a:lnSpc>
                <a:spcPct val="90000"/>
              </a:lnSpc>
              <a:spcBef>
                <a:spcPts val="0"/>
              </a:spcBef>
              <a:spcAft>
                <a:spcPts val="600"/>
              </a:spcAft>
              <a:buFont typeface="Arial" panose="020B0604020202020204" pitchFamily="34" charset="0"/>
              <a:buChar char="•"/>
            </a:pPr>
            <a:r>
              <a:rPr lang="en-US" sz="1600" dirty="0">
                <a:solidFill>
                  <a:srgbClr val="000000"/>
                </a:solidFill>
                <a:latin typeface="Arial" panose="020B0604020202020204" pitchFamily="34" charset="0"/>
                <a:ea typeface="+mn-ea"/>
                <a:cs typeface="+mn-cs"/>
              </a:rPr>
              <a:t>Staff in the OR - stay in the OR, no in and out</a:t>
            </a:r>
          </a:p>
          <a:p>
            <a:pPr marL="285750" indent="-228600" defTabSz="914400" fontAlgn="auto">
              <a:lnSpc>
                <a:spcPct val="90000"/>
              </a:lnSpc>
              <a:spcBef>
                <a:spcPts val="0"/>
              </a:spcBef>
              <a:spcAft>
                <a:spcPts val="600"/>
              </a:spcAft>
              <a:buFont typeface="Arial" panose="020B0604020202020204" pitchFamily="34" charset="0"/>
              <a:buChar char="•"/>
            </a:pPr>
            <a:r>
              <a:rPr lang="en-US" sz="1600" dirty="0">
                <a:solidFill>
                  <a:srgbClr val="000000"/>
                </a:solidFill>
                <a:latin typeface="Arial" panose="020B0604020202020204" pitchFamily="34" charset="0"/>
                <a:ea typeface="+mn-ea"/>
                <a:cs typeface="+mn-cs"/>
              </a:rPr>
              <a:t>Track our cases and outcomes</a:t>
            </a:r>
          </a:p>
        </p:txBody>
      </p:sp>
      <p:pic>
        <p:nvPicPr>
          <p:cNvPr id="5" name="Content Placeholder 4" descr="A drum set in a room&#10;&#10;Description automatically generated with low confidence">
            <a:extLst>
              <a:ext uri="{FF2B5EF4-FFF2-40B4-BE49-F238E27FC236}">
                <a16:creationId xmlns:a16="http://schemas.microsoft.com/office/drawing/2014/main" id="{F9C1C921-A9BC-7546-EE7A-9943D261D303}"/>
              </a:ext>
            </a:extLst>
          </p:cNvPr>
          <p:cNvPicPr>
            <a:picLocks noGrp="1" noChangeAspect="1"/>
          </p:cNvPicPr>
          <p:nvPr>
            <p:ph sz="half" idx="2"/>
          </p:nvPr>
        </p:nvPicPr>
        <p:blipFill rotWithShape="1">
          <a:blip r:embed="rId3"/>
          <a:srcRect r="20150" b="-1"/>
          <a:stretch/>
        </p:blipFill>
        <p:spPr>
          <a:xfrm>
            <a:off x="4629150" y="1548124"/>
            <a:ext cx="4057650" cy="3938276"/>
          </a:xfrm>
          <a:prstGeom prst="rect">
            <a:avLst/>
          </a:prstGeom>
          <a:noFill/>
        </p:spPr>
      </p:pic>
    </p:spTree>
    <p:extLst>
      <p:ext uri="{BB962C8B-B14F-4D97-AF65-F5344CB8AC3E}">
        <p14:creationId xmlns:p14="http://schemas.microsoft.com/office/powerpoint/2010/main" val="1880234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EB665B0-B342-5B40-E823-2F46893CFE08}"/>
              </a:ext>
            </a:extLst>
          </p:cNvPr>
          <p:cNvSpPr>
            <a:spLocks noGrp="1"/>
          </p:cNvSpPr>
          <p:nvPr>
            <p:ph type="title"/>
          </p:nvPr>
        </p:nvSpPr>
        <p:spPr>
          <a:xfrm>
            <a:off x="139074" y="982267"/>
            <a:ext cx="8390708" cy="297656"/>
          </a:xfrm>
        </p:spPr>
        <p:txBody>
          <a:bodyPr anchor="ctr">
            <a:noAutofit/>
          </a:bodyPr>
          <a:lstStyle/>
          <a:p>
            <a:r>
              <a:rPr lang="en-US" sz="2000" dirty="0"/>
              <a:t>Pain and Infection Control Measures</a:t>
            </a:r>
          </a:p>
        </p:txBody>
      </p:sp>
      <p:sp>
        <p:nvSpPr>
          <p:cNvPr id="16" name="Content Placeholder 2">
            <a:extLst>
              <a:ext uri="{FF2B5EF4-FFF2-40B4-BE49-F238E27FC236}">
                <a16:creationId xmlns:a16="http://schemas.microsoft.com/office/drawing/2014/main" id="{4695D2E8-CF3C-6956-ACB2-0073520557E6}"/>
              </a:ext>
            </a:extLst>
          </p:cNvPr>
          <p:cNvSpPr>
            <a:spLocks noGrp="1"/>
          </p:cNvSpPr>
          <p:nvPr>
            <p:ph sz="half" idx="1"/>
          </p:nvPr>
        </p:nvSpPr>
        <p:spPr>
          <a:xfrm>
            <a:off x="276778" y="1937457"/>
            <a:ext cx="4057650" cy="3938277"/>
          </a:xfrm>
        </p:spPr>
        <p:txBody>
          <a:bodyPr/>
          <a:lstStyle/>
          <a:p>
            <a:pPr marL="0" indent="0" algn="ctr" defTabSz="685800">
              <a:spcBef>
                <a:spcPts val="750"/>
              </a:spcBef>
              <a:buNone/>
              <a:defRPr/>
            </a:pPr>
            <a:r>
              <a:rPr lang="en-US" sz="2100" u="sng" dirty="0">
                <a:solidFill>
                  <a:prstClr val="black"/>
                </a:solidFill>
                <a:latin typeface="Calibri" panose="020F0502020204030204"/>
              </a:rPr>
              <a:t>PAIN CONTROL</a:t>
            </a:r>
          </a:p>
          <a:p>
            <a:pPr marL="342900" indent="-342900" defTabSz="685800">
              <a:spcBef>
                <a:spcPts val="750"/>
              </a:spcBef>
              <a:defRPr/>
            </a:pPr>
            <a:r>
              <a:rPr lang="en-US" sz="2100" dirty="0" err="1">
                <a:solidFill>
                  <a:prstClr val="black"/>
                </a:solidFill>
                <a:latin typeface="Calibri" panose="020F0502020204030204"/>
              </a:rPr>
              <a:t>Ofirmev</a:t>
            </a:r>
            <a:endParaRPr lang="en-US" sz="2100" dirty="0">
              <a:solidFill>
                <a:prstClr val="black"/>
              </a:solidFill>
              <a:latin typeface="Calibri" panose="020F0502020204030204"/>
            </a:endParaRPr>
          </a:p>
          <a:p>
            <a:pPr marL="342900" indent="-342900" defTabSz="685800">
              <a:spcBef>
                <a:spcPts val="750"/>
              </a:spcBef>
              <a:defRPr/>
            </a:pPr>
            <a:r>
              <a:rPr lang="en-US" sz="2100" dirty="0">
                <a:solidFill>
                  <a:prstClr val="black"/>
                </a:solidFill>
                <a:latin typeface="Calibri" panose="020F0502020204030204"/>
              </a:rPr>
              <a:t>Oxycontin</a:t>
            </a:r>
          </a:p>
          <a:p>
            <a:pPr marL="342900" indent="-342900" defTabSz="685800">
              <a:spcBef>
                <a:spcPts val="750"/>
              </a:spcBef>
              <a:defRPr/>
            </a:pPr>
            <a:r>
              <a:rPr lang="en-US" sz="2100" dirty="0">
                <a:solidFill>
                  <a:prstClr val="black"/>
                </a:solidFill>
                <a:latin typeface="Calibri" panose="020F0502020204030204"/>
              </a:rPr>
              <a:t>Dexamethasone</a:t>
            </a:r>
          </a:p>
          <a:p>
            <a:pPr marL="342900" indent="-342900" defTabSz="685800">
              <a:spcBef>
                <a:spcPts val="750"/>
              </a:spcBef>
              <a:defRPr/>
            </a:pPr>
            <a:r>
              <a:rPr lang="en-US" sz="2100" dirty="0">
                <a:solidFill>
                  <a:prstClr val="black"/>
                </a:solidFill>
                <a:latin typeface="Calibri" panose="020F0502020204030204"/>
              </a:rPr>
              <a:t>Celebrex</a:t>
            </a:r>
          </a:p>
          <a:p>
            <a:pPr marL="342900" indent="-342900" defTabSz="685800">
              <a:spcBef>
                <a:spcPts val="750"/>
              </a:spcBef>
              <a:defRPr/>
            </a:pPr>
            <a:r>
              <a:rPr lang="en-US" sz="2100" dirty="0">
                <a:solidFill>
                  <a:prstClr val="black"/>
                </a:solidFill>
                <a:latin typeface="Calibri" panose="020F0502020204030204"/>
              </a:rPr>
              <a:t>Gabapentin</a:t>
            </a:r>
          </a:p>
          <a:p>
            <a:pPr marL="342900" indent="-342900" defTabSz="685800">
              <a:spcBef>
                <a:spcPts val="750"/>
              </a:spcBef>
              <a:defRPr/>
            </a:pPr>
            <a:r>
              <a:rPr lang="en-US" sz="2100" dirty="0">
                <a:solidFill>
                  <a:prstClr val="black"/>
                </a:solidFill>
                <a:latin typeface="Calibri" panose="020F0502020204030204"/>
              </a:rPr>
              <a:t>Pre-op peripheral nerve block for total knee patients</a:t>
            </a:r>
          </a:p>
          <a:p>
            <a:endParaRPr lang="en-US" dirty="0"/>
          </a:p>
        </p:txBody>
      </p:sp>
      <p:sp>
        <p:nvSpPr>
          <p:cNvPr id="18" name="Content Placeholder 3">
            <a:extLst>
              <a:ext uri="{FF2B5EF4-FFF2-40B4-BE49-F238E27FC236}">
                <a16:creationId xmlns:a16="http://schemas.microsoft.com/office/drawing/2014/main" id="{FAADA47D-927A-6407-71CE-8EEE1AC51660}"/>
              </a:ext>
            </a:extLst>
          </p:cNvPr>
          <p:cNvSpPr>
            <a:spLocks noGrp="1"/>
          </p:cNvSpPr>
          <p:nvPr>
            <p:ph sz="half" idx="2"/>
          </p:nvPr>
        </p:nvSpPr>
        <p:spPr>
          <a:xfrm>
            <a:off x="4703041" y="1944840"/>
            <a:ext cx="4057650" cy="3938276"/>
          </a:xfrm>
        </p:spPr>
        <p:txBody>
          <a:bodyPr/>
          <a:lstStyle/>
          <a:p>
            <a:pPr marL="0" indent="0" algn="ctr" defTabSz="685800">
              <a:spcBef>
                <a:spcPts val="750"/>
              </a:spcBef>
              <a:buNone/>
              <a:defRPr/>
            </a:pPr>
            <a:r>
              <a:rPr lang="en-US" sz="2100" u="sng" dirty="0">
                <a:solidFill>
                  <a:prstClr val="black"/>
                </a:solidFill>
                <a:latin typeface="Calibri" panose="020F0502020204030204"/>
              </a:rPr>
              <a:t>INFECTION CONTROL</a:t>
            </a:r>
          </a:p>
          <a:p>
            <a:pPr marL="342900" indent="-342900" defTabSz="685800">
              <a:spcBef>
                <a:spcPts val="750"/>
              </a:spcBef>
              <a:defRPr/>
            </a:pPr>
            <a:r>
              <a:rPr lang="en-US" sz="2100" dirty="0">
                <a:solidFill>
                  <a:prstClr val="black"/>
                </a:solidFill>
                <a:latin typeface="Calibri" panose="020F0502020204030204"/>
              </a:rPr>
              <a:t>Pre-op antibiotic</a:t>
            </a:r>
          </a:p>
          <a:p>
            <a:pPr marL="342900" indent="-342900" defTabSz="685800">
              <a:spcBef>
                <a:spcPts val="750"/>
              </a:spcBef>
              <a:defRPr/>
            </a:pPr>
            <a:r>
              <a:rPr lang="en-US" sz="2100" dirty="0">
                <a:solidFill>
                  <a:prstClr val="black"/>
                </a:solidFill>
                <a:latin typeface="Calibri" panose="020F0502020204030204"/>
              </a:rPr>
              <a:t>Pre-op scrubs at home and on admission</a:t>
            </a:r>
          </a:p>
          <a:p>
            <a:pPr marL="342900" indent="-342900" defTabSz="685800">
              <a:spcBef>
                <a:spcPts val="750"/>
              </a:spcBef>
              <a:defRPr/>
            </a:pPr>
            <a:r>
              <a:rPr lang="en-US" sz="2100" dirty="0">
                <a:solidFill>
                  <a:prstClr val="black"/>
                </a:solidFill>
                <a:latin typeface="Calibri" panose="020F0502020204030204"/>
              </a:rPr>
              <a:t>Iodine nasal swabs</a:t>
            </a:r>
          </a:p>
          <a:p>
            <a:pPr marL="342900" indent="-342900" defTabSz="685800">
              <a:spcBef>
                <a:spcPts val="750"/>
              </a:spcBef>
              <a:defRPr/>
            </a:pPr>
            <a:r>
              <a:rPr lang="en-US" sz="2100" dirty="0">
                <a:solidFill>
                  <a:prstClr val="black"/>
                </a:solidFill>
                <a:latin typeface="Calibri" panose="020F0502020204030204"/>
              </a:rPr>
              <a:t>UV light</a:t>
            </a:r>
          </a:p>
          <a:p>
            <a:endParaRPr lang="en-US" dirty="0"/>
          </a:p>
        </p:txBody>
      </p:sp>
    </p:spTree>
    <p:extLst>
      <p:ext uri="{BB962C8B-B14F-4D97-AF65-F5344CB8AC3E}">
        <p14:creationId xmlns:p14="http://schemas.microsoft.com/office/powerpoint/2010/main" val="1270267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5F44BFB-D5DF-77E0-0286-D587CAC1DB06}"/>
              </a:ext>
            </a:extLst>
          </p:cNvPr>
          <p:cNvSpPr>
            <a:spLocks noGrp="1"/>
          </p:cNvSpPr>
          <p:nvPr>
            <p:ph type="title"/>
          </p:nvPr>
        </p:nvSpPr>
        <p:spPr>
          <a:xfrm>
            <a:off x="138288" y="1131097"/>
            <a:ext cx="7911846" cy="297655"/>
          </a:xfrm>
        </p:spPr>
        <p:txBody>
          <a:bodyPr anchor="ctr">
            <a:noAutofit/>
          </a:bodyPr>
          <a:lstStyle/>
          <a:p>
            <a:r>
              <a:rPr lang="en-US" sz="1800" dirty="0"/>
              <a:t>Quality Metrics Total Joints 2015 to June 30, 2022</a:t>
            </a:r>
          </a:p>
        </p:txBody>
      </p:sp>
      <p:pic>
        <p:nvPicPr>
          <p:cNvPr id="12" name="Content Placeholder 11">
            <a:extLst>
              <a:ext uri="{FF2B5EF4-FFF2-40B4-BE49-F238E27FC236}">
                <a16:creationId xmlns:a16="http://schemas.microsoft.com/office/drawing/2014/main" id="{ED8E4425-C364-E1AF-EC3A-43D3308D11F7}"/>
              </a:ext>
            </a:extLst>
          </p:cNvPr>
          <p:cNvPicPr>
            <a:picLocks noGrp="1" noChangeAspect="1"/>
          </p:cNvPicPr>
          <p:nvPr>
            <p:ph idx="1"/>
          </p:nvPr>
        </p:nvPicPr>
        <p:blipFill>
          <a:blip r:embed="rId2"/>
          <a:stretch>
            <a:fillRect/>
          </a:stretch>
        </p:blipFill>
        <p:spPr>
          <a:xfrm>
            <a:off x="138288" y="1818215"/>
            <a:ext cx="8867424" cy="3221571"/>
          </a:xfrm>
        </p:spPr>
      </p:pic>
    </p:spTree>
    <p:extLst>
      <p:ext uri="{BB962C8B-B14F-4D97-AF65-F5344CB8AC3E}">
        <p14:creationId xmlns:p14="http://schemas.microsoft.com/office/powerpoint/2010/main" val="1954331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EEFB485-E1AF-418E-A111-6BA28BC4E676" descr="A1D968C7-75A1-49FC-A37D-CE5A929A5799">
            <a:extLst>
              <a:ext uri="{FF2B5EF4-FFF2-40B4-BE49-F238E27FC236}">
                <a16:creationId xmlns:a16="http://schemas.microsoft.com/office/drawing/2014/main" id="{2BAF16FC-8B87-C4ED-606E-A0F86F1186E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87313" y="2523635"/>
            <a:ext cx="4969374" cy="1179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FDE1AEF-900D-4809-6B91-AA60B56EE05A}"/>
              </a:ext>
            </a:extLst>
          </p:cNvPr>
          <p:cNvPicPr>
            <a:picLocks noChangeAspect="1"/>
          </p:cNvPicPr>
          <p:nvPr/>
        </p:nvPicPr>
        <p:blipFill>
          <a:blip r:embed="rId3"/>
          <a:stretch>
            <a:fillRect/>
          </a:stretch>
        </p:blipFill>
        <p:spPr>
          <a:xfrm>
            <a:off x="6573982" y="931719"/>
            <a:ext cx="2279073" cy="1179368"/>
          </a:xfrm>
          <a:prstGeom prst="rect">
            <a:avLst/>
          </a:prstGeom>
        </p:spPr>
      </p:pic>
    </p:spTree>
    <p:extLst>
      <p:ext uri="{BB962C8B-B14F-4D97-AF65-F5344CB8AC3E}">
        <p14:creationId xmlns:p14="http://schemas.microsoft.com/office/powerpoint/2010/main" val="1253549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664D0-2599-4AAF-86CC-9641057BD088}"/>
              </a:ext>
            </a:extLst>
          </p:cNvPr>
          <p:cNvSpPr>
            <a:spLocks noGrp="1"/>
          </p:cNvSpPr>
          <p:nvPr>
            <p:ph type="ctrTitle"/>
          </p:nvPr>
        </p:nvSpPr>
        <p:spPr>
          <a:xfrm>
            <a:off x="2038428" y="2205718"/>
            <a:ext cx="6797629" cy="1241822"/>
          </a:xfrm>
        </p:spPr>
        <p:txBody>
          <a:bodyPr anchor="b">
            <a:normAutofit/>
          </a:bodyPr>
          <a:lstStyle/>
          <a:p>
            <a:r>
              <a:rPr lang="en-US" dirty="0"/>
              <a:t>Business of Total Joints/Marketing</a:t>
            </a:r>
          </a:p>
        </p:txBody>
      </p:sp>
    </p:spTree>
    <p:extLst>
      <p:ext uri="{BB962C8B-B14F-4D97-AF65-F5344CB8AC3E}">
        <p14:creationId xmlns:p14="http://schemas.microsoft.com/office/powerpoint/2010/main" val="2235367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142F-62BE-6819-24E4-CE1511E7407E}"/>
              </a:ext>
            </a:extLst>
          </p:cNvPr>
          <p:cNvSpPr>
            <a:spLocks noGrp="1"/>
          </p:cNvSpPr>
          <p:nvPr>
            <p:ph type="title"/>
          </p:nvPr>
        </p:nvSpPr>
        <p:spPr>
          <a:xfrm>
            <a:off x="313585" y="982270"/>
            <a:ext cx="7911846" cy="297655"/>
          </a:xfrm>
        </p:spPr>
        <p:txBody>
          <a:bodyPr anchor="ctr">
            <a:noAutofit/>
          </a:bodyPr>
          <a:lstStyle/>
          <a:p>
            <a:r>
              <a:rPr lang="en-US" sz="2000" dirty="0"/>
              <a:t>The Business of the Joint Program</a:t>
            </a:r>
          </a:p>
        </p:txBody>
      </p:sp>
      <p:pic>
        <p:nvPicPr>
          <p:cNvPr id="7" name="Content Placeholder 6">
            <a:extLst>
              <a:ext uri="{FF2B5EF4-FFF2-40B4-BE49-F238E27FC236}">
                <a16:creationId xmlns:a16="http://schemas.microsoft.com/office/drawing/2014/main" id="{000B23EE-F7F3-0F79-B136-91E777B598D5}"/>
              </a:ext>
            </a:extLst>
          </p:cNvPr>
          <p:cNvPicPr>
            <a:picLocks noGrp="1" noChangeAspect="1"/>
          </p:cNvPicPr>
          <p:nvPr>
            <p:ph idx="1"/>
          </p:nvPr>
        </p:nvPicPr>
        <p:blipFill>
          <a:blip r:embed="rId2"/>
          <a:stretch>
            <a:fillRect/>
          </a:stretch>
        </p:blipFill>
        <p:spPr>
          <a:xfrm>
            <a:off x="955963" y="1339455"/>
            <a:ext cx="6627091" cy="4179091"/>
          </a:xfrm>
          <a:noFill/>
        </p:spPr>
      </p:pic>
    </p:spTree>
    <p:extLst>
      <p:ext uri="{BB962C8B-B14F-4D97-AF65-F5344CB8AC3E}">
        <p14:creationId xmlns:p14="http://schemas.microsoft.com/office/powerpoint/2010/main" val="26215734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1C56-F7CB-72B4-F783-00076C6A2D15}"/>
              </a:ext>
            </a:extLst>
          </p:cNvPr>
          <p:cNvSpPr>
            <a:spLocks noGrp="1"/>
          </p:cNvSpPr>
          <p:nvPr>
            <p:ph type="title"/>
          </p:nvPr>
        </p:nvSpPr>
        <p:spPr/>
        <p:txBody>
          <a:bodyPr/>
          <a:lstStyle/>
          <a:p>
            <a:r>
              <a:rPr lang="en-US" dirty="0"/>
              <a:t>Mako Vendor Relationship Benefits</a:t>
            </a:r>
          </a:p>
        </p:txBody>
      </p:sp>
      <p:sp>
        <p:nvSpPr>
          <p:cNvPr id="4" name="Content Placeholder 2">
            <a:extLst>
              <a:ext uri="{FF2B5EF4-FFF2-40B4-BE49-F238E27FC236}">
                <a16:creationId xmlns:a16="http://schemas.microsoft.com/office/drawing/2014/main" id="{B9946215-4BA8-421D-FC18-FC83D1D46718}"/>
              </a:ext>
            </a:extLst>
          </p:cNvPr>
          <p:cNvSpPr txBox="1">
            <a:spLocks/>
          </p:cNvSpPr>
          <p:nvPr/>
        </p:nvSpPr>
        <p:spPr>
          <a:xfrm>
            <a:off x="1209965" y="1814657"/>
            <a:ext cx="5172362"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fontAlgn="auto">
              <a:spcAft>
                <a:spcPts val="0"/>
              </a:spcAft>
              <a:defRPr/>
            </a:pPr>
            <a:r>
              <a:rPr lang="en-US" sz="1600" dirty="0">
                <a:solidFill>
                  <a:sysClr val="windowText" lastClr="000000"/>
                </a:solidFill>
                <a:latin typeface="Calibri" panose="020F0502020204030204"/>
              </a:rPr>
              <a:t>Need to have strategic partnership from the start</a:t>
            </a:r>
          </a:p>
          <a:p>
            <a:pPr marL="1085819" lvl="1" indent="-342900" fontAlgn="auto">
              <a:spcAft>
                <a:spcPts val="0"/>
              </a:spcAft>
              <a:defRPr/>
            </a:pPr>
            <a:r>
              <a:rPr lang="en-US" sz="1600" dirty="0">
                <a:solidFill>
                  <a:sysClr val="windowText" lastClr="000000"/>
                </a:solidFill>
                <a:latin typeface="Calibri" panose="020F0502020204030204"/>
              </a:rPr>
              <a:t>Growth expectations</a:t>
            </a:r>
          </a:p>
          <a:p>
            <a:pPr marL="1085819" lvl="1" indent="-342900" fontAlgn="auto">
              <a:spcAft>
                <a:spcPts val="0"/>
              </a:spcAft>
              <a:defRPr/>
            </a:pPr>
            <a:r>
              <a:rPr lang="en-US" sz="1600" dirty="0">
                <a:solidFill>
                  <a:sysClr val="windowText" lastClr="000000"/>
                </a:solidFill>
                <a:latin typeface="Calibri" panose="020F0502020204030204"/>
              </a:rPr>
              <a:t>Implant pricing</a:t>
            </a:r>
          </a:p>
          <a:p>
            <a:pPr marL="1085819" lvl="1" indent="-342900" fontAlgn="auto">
              <a:spcAft>
                <a:spcPts val="0"/>
              </a:spcAft>
              <a:defRPr/>
            </a:pPr>
            <a:r>
              <a:rPr lang="en-US" sz="1600" dirty="0">
                <a:solidFill>
                  <a:sysClr val="windowText" lastClr="000000"/>
                </a:solidFill>
                <a:latin typeface="Calibri" panose="020F0502020204030204"/>
              </a:rPr>
              <a:t>Robot pricing and maintenance agreement</a:t>
            </a:r>
          </a:p>
          <a:p>
            <a:pPr marL="1085819" lvl="1" indent="-342900" fontAlgn="auto">
              <a:spcAft>
                <a:spcPts val="0"/>
              </a:spcAft>
              <a:defRPr/>
            </a:pPr>
            <a:r>
              <a:rPr lang="en-US" sz="1600" dirty="0">
                <a:solidFill>
                  <a:sysClr val="windowText" lastClr="000000"/>
                </a:solidFill>
                <a:latin typeface="Calibri" panose="020F0502020204030204"/>
              </a:rPr>
              <a:t>Marketing assistance where applicable</a:t>
            </a:r>
          </a:p>
          <a:p>
            <a:pPr marL="1085819" lvl="1" indent="-342900" fontAlgn="auto">
              <a:spcAft>
                <a:spcPts val="0"/>
              </a:spcAft>
              <a:defRPr/>
            </a:pPr>
            <a:endParaRPr lang="en-US" sz="1600" dirty="0">
              <a:solidFill>
                <a:sysClr val="windowText" lastClr="000000"/>
              </a:solidFill>
              <a:latin typeface="Calibri" panose="020F0502020204030204"/>
            </a:endParaRPr>
          </a:p>
          <a:p>
            <a:pPr marL="342900" indent="-342900" fontAlgn="auto">
              <a:spcAft>
                <a:spcPts val="0"/>
              </a:spcAft>
              <a:defRPr/>
            </a:pPr>
            <a:r>
              <a:rPr lang="en-US" sz="1600" dirty="0">
                <a:solidFill>
                  <a:sysClr val="windowText" lastClr="000000"/>
                </a:solidFill>
                <a:latin typeface="Calibri" panose="020F0502020204030204"/>
              </a:rPr>
              <a:t>Physician leverage with vendor</a:t>
            </a:r>
          </a:p>
          <a:p>
            <a:pPr marL="342900" indent="-342900" fontAlgn="auto">
              <a:spcAft>
                <a:spcPts val="0"/>
              </a:spcAft>
              <a:defRPr/>
            </a:pPr>
            <a:endParaRPr lang="en-US" sz="1600" dirty="0">
              <a:solidFill>
                <a:sysClr val="windowText" lastClr="000000"/>
              </a:solidFill>
              <a:latin typeface="Calibri" panose="020F0502020204030204"/>
            </a:endParaRPr>
          </a:p>
          <a:p>
            <a:pPr marL="342900" indent="-342900" fontAlgn="auto">
              <a:spcAft>
                <a:spcPts val="0"/>
              </a:spcAft>
              <a:defRPr/>
            </a:pPr>
            <a:r>
              <a:rPr lang="en-US" sz="1600" dirty="0">
                <a:solidFill>
                  <a:sysClr val="windowText" lastClr="000000"/>
                </a:solidFill>
                <a:latin typeface="Calibri" panose="020F0502020204030204"/>
              </a:rPr>
              <a:t>As long as ASC sees the value in robots, the technology itself can be a driving differentiator in your business from the competition</a:t>
            </a:r>
          </a:p>
          <a:p>
            <a:pPr marL="342900" indent="-342900" fontAlgn="auto">
              <a:spcAft>
                <a:spcPts val="0"/>
              </a:spcAft>
              <a:defRPr/>
            </a:pPr>
            <a:endParaRPr lang="en-US" sz="1600" dirty="0">
              <a:solidFill>
                <a:sysClr val="windowText" lastClr="000000"/>
              </a:solidFill>
              <a:latin typeface="Calibri" panose="020F0502020204030204"/>
            </a:endParaRPr>
          </a:p>
          <a:p>
            <a:pPr marL="342900" indent="-342900" fontAlgn="auto">
              <a:spcAft>
                <a:spcPts val="0"/>
              </a:spcAft>
              <a:defRPr/>
            </a:pPr>
            <a:r>
              <a:rPr lang="en-US" sz="1600" dirty="0">
                <a:solidFill>
                  <a:sysClr val="windowText" lastClr="000000"/>
                </a:solidFill>
                <a:latin typeface="Calibri" panose="020F0502020204030204"/>
              </a:rPr>
              <a:t>Currently have 4 robots in our ASC, 3 of them are Makos</a:t>
            </a:r>
          </a:p>
        </p:txBody>
      </p:sp>
    </p:spTree>
    <p:extLst>
      <p:ext uri="{BB962C8B-B14F-4D97-AF65-F5344CB8AC3E}">
        <p14:creationId xmlns:p14="http://schemas.microsoft.com/office/powerpoint/2010/main" val="3440197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27D83-75FD-EC52-2466-5B5A72C64E65}"/>
              </a:ext>
            </a:extLst>
          </p:cNvPr>
          <p:cNvSpPr>
            <a:spLocks noGrp="1"/>
          </p:cNvSpPr>
          <p:nvPr>
            <p:ph type="title"/>
          </p:nvPr>
        </p:nvSpPr>
        <p:spPr>
          <a:xfrm>
            <a:off x="318654" y="982269"/>
            <a:ext cx="7911846" cy="297655"/>
          </a:xfrm>
        </p:spPr>
        <p:txBody>
          <a:bodyPr/>
          <a:lstStyle/>
          <a:p>
            <a:r>
              <a:rPr lang="en-US" dirty="0"/>
              <a:t>Marketing</a:t>
            </a:r>
          </a:p>
        </p:txBody>
      </p:sp>
      <p:sp>
        <p:nvSpPr>
          <p:cNvPr id="7" name="Content Placeholder 6">
            <a:extLst>
              <a:ext uri="{FF2B5EF4-FFF2-40B4-BE49-F238E27FC236}">
                <a16:creationId xmlns:a16="http://schemas.microsoft.com/office/drawing/2014/main" id="{511CA636-7A3A-F8B8-B7C7-E93502629476}"/>
              </a:ext>
            </a:extLst>
          </p:cNvPr>
          <p:cNvSpPr>
            <a:spLocks noGrp="1"/>
          </p:cNvSpPr>
          <p:nvPr>
            <p:ph idx="1"/>
          </p:nvPr>
        </p:nvSpPr>
        <p:spPr>
          <a:xfrm>
            <a:off x="457200" y="1480008"/>
            <a:ext cx="7911846" cy="4696956"/>
          </a:xfrm>
        </p:spPr>
        <p:txBody>
          <a:bodyPr/>
          <a:lstStyle/>
          <a:p>
            <a:pPr marL="285750" indent="-285750"/>
            <a:r>
              <a:rPr lang="en-US" sz="1400" dirty="0"/>
              <a:t>Multifaceted Yearly Marketing Campaign</a:t>
            </a:r>
          </a:p>
          <a:p>
            <a:endParaRPr lang="en-US" sz="1400" dirty="0"/>
          </a:p>
          <a:p>
            <a:pPr marL="1028669" lvl="1" indent="-285750">
              <a:lnSpc>
                <a:spcPct val="110000"/>
              </a:lnSpc>
              <a:buFont typeface="Wingdings" panose="05000000000000000000" pitchFamily="2" charset="2"/>
              <a:buChar char="Ø"/>
            </a:pPr>
            <a:r>
              <a:rPr lang="en-US" sz="1400" dirty="0"/>
              <a:t>Patient Seminars </a:t>
            </a:r>
          </a:p>
          <a:p>
            <a:pPr marL="1028669" lvl="1" indent="-285750">
              <a:lnSpc>
                <a:spcPct val="150000"/>
              </a:lnSpc>
              <a:buFont typeface="Wingdings" panose="05000000000000000000" pitchFamily="2" charset="2"/>
              <a:buChar char="Ø"/>
            </a:pPr>
            <a:r>
              <a:rPr lang="en-US" sz="1400" dirty="0"/>
              <a:t>Social Media (Facebook, Instagram, Linked In)</a:t>
            </a:r>
          </a:p>
          <a:p>
            <a:pPr marL="1028669" lvl="1" indent="-285750">
              <a:lnSpc>
                <a:spcPct val="150000"/>
              </a:lnSpc>
              <a:buFont typeface="Wingdings" panose="05000000000000000000" pitchFamily="2" charset="2"/>
              <a:buChar char="Ø"/>
            </a:pPr>
            <a:r>
              <a:rPr lang="en-US" sz="1400" dirty="0"/>
              <a:t>Digital marketing</a:t>
            </a:r>
          </a:p>
          <a:p>
            <a:pPr marL="1028669" lvl="1" indent="-285750">
              <a:lnSpc>
                <a:spcPct val="150000"/>
              </a:lnSpc>
              <a:buFont typeface="Wingdings" panose="05000000000000000000" pitchFamily="2" charset="2"/>
              <a:buChar char="Ø"/>
            </a:pPr>
            <a:r>
              <a:rPr lang="en-US" sz="1400" dirty="0"/>
              <a:t>Web Site enhancements </a:t>
            </a:r>
          </a:p>
          <a:p>
            <a:pPr marL="1028669" lvl="1" indent="-285750">
              <a:lnSpc>
                <a:spcPct val="150000"/>
              </a:lnSpc>
              <a:buFont typeface="Wingdings" panose="05000000000000000000" pitchFamily="2" charset="2"/>
              <a:buChar char="Ø"/>
            </a:pPr>
            <a:r>
              <a:rPr lang="en-US" sz="1400" dirty="0"/>
              <a:t>Print media (special health or business publications)</a:t>
            </a:r>
          </a:p>
          <a:p>
            <a:pPr marL="1028669" lvl="1" indent="-285750">
              <a:lnSpc>
                <a:spcPct val="150000"/>
              </a:lnSpc>
              <a:buFont typeface="Wingdings" panose="05000000000000000000" pitchFamily="2" charset="2"/>
              <a:buChar char="Ø"/>
            </a:pPr>
            <a:r>
              <a:rPr lang="en-US" sz="1400" dirty="0"/>
              <a:t>Radio</a:t>
            </a:r>
          </a:p>
          <a:p>
            <a:pPr marL="1028669" lvl="1" indent="-285750">
              <a:lnSpc>
                <a:spcPct val="150000"/>
              </a:lnSpc>
              <a:buFont typeface="Wingdings" panose="05000000000000000000" pitchFamily="2" charset="2"/>
              <a:buChar char="Ø"/>
            </a:pPr>
            <a:r>
              <a:rPr lang="en-US" sz="1400" dirty="0"/>
              <a:t>Billboards</a:t>
            </a:r>
          </a:p>
          <a:p>
            <a:pPr marL="1028669" lvl="1" indent="-285750">
              <a:lnSpc>
                <a:spcPct val="110000"/>
              </a:lnSpc>
              <a:buFont typeface="Wingdings" panose="05000000000000000000" pitchFamily="2" charset="2"/>
              <a:buChar char="Ø"/>
            </a:pPr>
            <a:r>
              <a:rPr lang="en-US" sz="1400" dirty="0"/>
              <a:t>Targeted marketing – geographically more than 30 miles from center</a:t>
            </a:r>
          </a:p>
          <a:p>
            <a:pPr marL="1028669" lvl="1" indent="-285750">
              <a:buFont typeface="Wingdings" panose="05000000000000000000" pitchFamily="2" charset="2"/>
              <a:buChar char="Ø"/>
            </a:pPr>
            <a:r>
              <a:rPr lang="en-US" sz="1400" dirty="0"/>
              <a:t>WORD OF MOUTH some of best and cheapest marketing!!!</a:t>
            </a:r>
          </a:p>
          <a:p>
            <a:endParaRPr lang="en-US" dirty="0"/>
          </a:p>
        </p:txBody>
      </p:sp>
    </p:spTree>
    <p:extLst>
      <p:ext uri="{BB962C8B-B14F-4D97-AF65-F5344CB8AC3E}">
        <p14:creationId xmlns:p14="http://schemas.microsoft.com/office/powerpoint/2010/main" val="159966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33F2B-61D1-6E5A-4D5E-8C4D67178056}"/>
              </a:ext>
            </a:extLst>
          </p:cNvPr>
          <p:cNvSpPr>
            <a:spLocks noGrp="1"/>
          </p:cNvSpPr>
          <p:nvPr>
            <p:ph type="title"/>
          </p:nvPr>
        </p:nvSpPr>
        <p:spPr>
          <a:xfrm>
            <a:off x="133927" y="982269"/>
            <a:ext cx="7911846" cy="297655"/>
          </a:xfrm>
        </p:spPr>
        <p:txBody>
          <a:bodyPr/>
          <a:lstStyle/>
          <a:p>
            <a:r>
              <a:rPr lang="en-US" dirty="0"/>
              <a:t>Billboard Campaign</a:t>
            </a:r>
          </a:p>
        </p:txBody>
      </p:sp>
      <p:pic>
        <p:nvPicPr>
          <p:cNvPr id="4" name="Picture 3">
            <a:extLst>
              <a:ext uri="{FF2B5EF4-FFF2-40B4-BE49-F238E27FC236}">
                <a16:creationId xmlns:a16="http://schemas.microsoft.com/office/drawing/2014/main" id="{C3897525-E8DE-B519-70B8-BED8AC781898}"/>
              </a:ext>
            </a:extLst>
          </p:cNvPr>
          <p:cNvPicPr>
            <a:picLocks noChangeAspect="1"/>
          </p:cNvPicPr>
          <p:nvPr/>
        </p:nvPicPr>
        <p:blipFill>
          <a:blip r:embed="rId2"/>
          <a:stretch>
            <a:fillRect/>
          </a:stretch>
        </p:blipFill>
        <p:spPr>
          <a:xfrm>
            <a:off x="797425" y="1279923"/>
            <a:ext cx="6584851" cy="2299918"/>
          </a:xfrm>
          <a:prstGeom prst="rect">
            <a:avLst/>
          </a:prstGeom>
        </p:spPr>
      </p:pic>
      <p:pic>
        <p:nvPicPr>
          <p:cNvPr id="5" name="Picture 4">
            <a:extLst>
              <a:ext uri="{FF2B5EF4-FFF2-40B4-BE49-F238E27FC236}">
                <a16:creationId xmlns:a16="http://schemas.microsoft.com/office/drawing/2014/main" id="{F7FD04CF-636D-D592-8E8F-6B26B82D870D}"/>
              </a:ext>
            </a:extLst>
          </p:cNvPr>
          <p:cNvPicPr>
            <a:picLocks noChangeAspect="1"/>
          </p:cNvPicPr>
          <p:nvPr/>
        </p:nvPicPr>
        <p:blipFill>
          <a:blip r:embed="rId3"/>
          <a:stretch>
            <a:fillRect/>
          </a:stretch>
        </p:blipFill>
        <p:spPr>
          <a:xfrm>
            <a:off x="1326656" y="3530652"/>
            <a:ext cx="6719117" cy="2345081"/>
          </a:xfrm>
          <a:prstGeom prst="rect">
            <a:avLst/>
          </a:prstGeom>
        </p:spPr>
      </p:pic>
    </p:spTree>
    <p:extLst>
      <p:ext uri="{BB962C8B-B14F-4D97-AF65-F5344CB8AC3E}">
        <p14:creationId xmlns:p14="http://schemas.microsoft.com/office/powerpoint/2010/main" val="34961228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76FD-566F-88FF-63D0-B0C096CB48DE}"/>
              </a:ext>
            </a:extLst>
          </p:cNvPr>
          <p:cNvSpPr>
            <a:spLocks noGrp="1"/>
          </p:cNvSpPr>
          <p:nvPr>
            <p:ph type="title"/>
          </p:nvPr>
        </p:nvSpPr>
        <p:spPr>
          <a:xfrm>
            <a:off x="161636" y="982269"/>
            <a:ext cx="7911846" cy="297655"/>
          </a:xfrm>
        </p:spPr>
        <p:txBody>
          <a:bodyPr anchor="ctr">
            <a:noAutofit/>
          </a:bodyPr>
          <a:lstStyle/>
          <a:p>
            <a:r>
              <a:rPr lang="en-US" sz="2000" dirty="0"/>
              <a:t>Outpatient Surgery Magazine – August 2019</a:t>
            </a:r>
          </a:p>
        </p:txBody>
      </p:sp>
      <p:pic>
        <p:nvPicPr>
          <p:cNvPr id="4" name="Content Placeholder 3" descr="Text&#10;&#10;Description automatically generated">
            <a:extLst>
              <a:ext uri="{FF2B5EF4-FFF2-40B4-BE49-F238E27FC236}">
                <a16:creationId xmlns:a16="http://schemas.microsoft.com/office/drawing/2014/main" id="{526678D9-3ECC-2013-9381-007C0FB69629}"/>
              </a:ext>
            </a:extLst>
          </p:cNvPr>
          <p:cNvPicPr>
            <a:picLocks noGrp="1" noChangeAspect="1"/>
          </p:cNvPicPr>
          <p:nvPr>
            <p:ph idx="1"/>
          </p:nvPr>
        </p:nvPicPr>
        <p:blipFill>
          <a:blip r:embed="rId2"/>
          <a:stretch>
            <a:fillRect/>
          </a:stretch>
        </p:blipFill>
        <p:spPr>
          <a:xfrm>
            <a:off x="1368985" y="1547813"/>
            <a:ext cx="6088276" cy="3942160"/>
          </a:xfrm>
          <a:prstGeom prst="rect">
            <a:avLst/>
          </a:prstGeom>
          <a:noFill/>
        </p:spPr>
      </p:pic>
    </p:spTree>
    <p:extLst>
      <p:ext uri="{BB962C8B-B14F-4D97-AF65-F5344CB8AC3E}">
        <p14:creationId xmlns:p14="http://schemas.microsoft.com/office/powerpoint/2010/main" val="770205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9A012-7B7B-5FB3-E42C-4D123459AD15}"/>
              </a:ext>
            </a:extLst>
          </p:cNvPr>
          <p:cNvSpPr>
            <a:spLocks noGrp="1"/>
          </p:cNvSpPr>
          <p:nvPr>
            <p:ph type="title"/>
          </p:nvPr>
        </p:nvSpPr>
        <p:spPr>
          <a:xfrm>
            <a:off x="6239933" y="1072560"/>
            <a:ext cx="2723314" cy="4736805"/>
          </a:xfrm>
        </p:spPr>
        <p:txBody>
          <a:bodyPr anchor="ctr">
            <a:normAutofit/>
          </a:bodyPr>
          <a:lstStyle/>
          <a:p>
            <a:r>
              <a:rPr lang="en-US"/>
              <a:t>Website Marketing</a:t>
            </a:r>
          </a:p>
        </p:txBody>
      </p:sp>
      <p:pic>
        <p:nvPicPr>
          <p:cNvPr id="4" name="Content Placeholder 3" descr="Graphical user interface, website&#10;&#10;Description automatically generated">
            <a:extLst>
              <a:ext uri="{FF2B5EF4-FFF2-40B4-BE49-F238E27FC236}">
                <a16:creationId xmlns:a16="http://schemas.microsoft.com/office/drawing/2014/main" id="{B41ED11A-C042-0DF0-AC43-D9157391D7B1}"/>
              </a:ext>
            </a:extLst>
          </p:cNvPr>
          <p:cNvPicPr>
            <a:picLocks noGrp="1" noChangeAspect="1"/>
          </p:cNvPicPr>
          <p:nvPr>
            <p:ph type="pic" sz="quarter" idx="10"/>
          </p:nvPr>
        </p:nvPicPr>
        <p:blipFill rotWithShape="1">
          <a:blip r:embed="rId2"/>
          <a:stretch/>
        </p:blipFill>
        <p:spPr>
          <a:xfrm>
            <a:off x="2" y="930176"/>
            <a:ext cx="5794375" cy="4997648"/>
          </a:xfrm>
          <a:prstGeom prst="rect">
            <a:avLst/>
          </a:prstGeom>
          <a:noFill/>
        </p:spPr>
      </p:pic>
    </p:spTree>
    <p:extLst>
      <p:ext uri="{BB962C8B-B14F-4D97-AF65-F5344CB8AC3E}">
        <p14:creationId xmlns:p14="http://schemas.microsoft.com/office/powerpoint/2010/main" val="636958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076FD-566F-88FF-63D0-B0C096CB48DE}"/>
              </a:ext>
            </a:extLst>
          </p:cNvPr>
          <p:cNvSpPr>
            <a:spLocks noGrp="1"/>
          </p:cNvSpPr>
          <p:nvPr>
            <p:ph type="title"/>
          </p:nvPr>
        </p:nvSpPr>
        <p:spPr>
          <a:xfrm>
            <a:off x="161636" y="982269"/>
            <a:ext cx="7911846" cy="297655"/>
          </a:xfrm>
        </p:spPr>
        <p:txBody>
          <a:bodyPr anchor="ctr">
            <a:noAutofit/>
          </a:bodyPr>
          <a:lstStyle/>
          <a:p>
            <a:r>
              <a:rPr lang="en-US" sz="2000" dirty="0"/>
              <a:t>Patient Testimonials</a:t>
            </a:r>
          </a:p>
        </p:txBody>
      </p:sp>
      <p:pic>
        <p:nvPicPr>
          <p:cNvPr id="6" name="Content Placeholder 5">
            <a:extLst>
              <a:ext uri="{FF2B5EF4-FFF2-40B4-BE49-F238E27FC236}">
                <a16:creationId xmlns:a16="http://schemas.microsoft.com/office/drawing/2014/main" id="{7818F769-F35E-0B93-3D9A-235AF652480E}"/>
              </a:ext>
            </a:extLst>
          </p:cNvPr>
          <p:cNvPicPr>
            <a:picLocks noGrp="1" noChangeAspect="1"/>
          </p:cNvPicPr>
          <p:nvPr>
            <p:ph idx="1"/>
          </p:nvPr>
        </p:nvPicPr>
        <p:blipFill>
          <a:blip r:embed="rId2"/>
          <a:stretch>
            <a:fillRect/>
          </a:stretch>
        </p:blipFill>
        <p:spPr>
          <a:xfrm>
            <a:off x="2798620" y="1049049"/>
            <a:ext cx="3718189" cy="4566386"/>
          </a:xfrm>
          <a:prstGeom prst="rect">
            <a:avLst/>
          </a:prstGeom>
        </p:spPr>
      </p:pic>
    </p:spTree>
    <p:extLst>
      <p:ext uri="{BB962C8B-B14F-4D97-AF65-F5344CB8AC3E}">
        <p14:creationId xmlns:p14="http://schemas.microsoft.com/office/powerpoint/2010/main" val="23875990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8222-B3E2-5FE8-593E-010BF55AEDC3}"/>
              </a:ext>
            </a:extLst>
          </p:cNvPr>
          <p:cNvSpPr>
            <a:spLocks noGrp="1"/>
          </p:cNvSpPr>
          <p:nvPr>
            <p:ph type="title"/>
          </p:nvPr>
        </p:nvSpPr>
        <p:spPr>
          <a:xfrm>
            <a:off x="217055" y="982269"/>
            <a:ext cx="7911846" cy="297655"/>
          </a:xfrm>
        </p:spPr>
        <p:txBody>
          <a:bodyPr/>
          <a:lstStyle/>
          <a:p>
            <a:r>
              <a:rPr lang="en-US" dirty="0"/>
              <a:t>Patient Seminars</a:t>
            </a:r>
          </a:p>
        </p:txBody>
      </p:sp>
      <p:pic>
        <p:nvPicPr>
          <p:cNvPr id="4" name="Picture 3">
            <a:extLst>
              <a:ext uri="{FF2B5EF4-FFF2-40B4-BE49-F238E27FC236}">
                <a16:creationId xmlns:a16="http://schemas.microsoft.com/office/drawing/2014/main" id="{A055206A-134C-7C96-5B1B-F0E938628749}"/>
              </a:ext>
            </a:extLst>
          </p:cNvPr>
          <p:cNvPicPr>
            <a:picLocks noChangeAspect="1"/>
          </p:cNvPicPr>
          <p:nvPr/>
        </p:nvPicPr>
        <p:blipFill>
          <a:blip r:embed="rId2"/>
          <a:stretch>
            <a:fillRect/>
          </a:stretch>
        </p:blipFill>
        <p:spPr>
          <a:xfrm>
            <a:off x="4284894" y="3988378"/>
            <a:ext cx="3167389" cy="2012373"/>
          </a:xfrm>
          <a:prstGeom prst="rect">
            <a:avLst/>
          </a:prstGeom>
        </p:spPr>
      </p:pic>
      <p:pic>
        <p:nvPicPr>
          <p:cNvPr id="5" name="Picture 4">
            <a:extLst>
              <a:ext uri="{FF2B5EF4-FFF2-40B4-BE49-F238E27FC236}">
                <a16:creationId xmlns:a16="http://schemas.microsoft.com/office/drawing/2014/main" id="{B30C2771-B173-2FBD-5732-D139C0A6BC3E}"/>
              </a:ext>
            </a:extLst>
          </p:cNvPr>
          <p:cNvPicPr>
            <a:picLocks noChangeAspect="1"/>
          </p:cNvPicPr>
          <p:nvPr/>
        </p:nvPicPr>
        <p:blipFill>
          <a:blip r:embed="rId3"/>
          <a:stretch>
            <a:fillRect/>
          </a:stretch>
        </p:blipFill>
        <p:spPr>
          <a:xfrm>
            <a:off x="217056" y="1374973"/>
            <a:ext cx="3258721" cy="4238336"/>
          </a:xfrm>
          <a:prstGeom prst="rect">
            <a:avLst/>
          </a:prstGeom>
        </p:spPr>
      </p:pic>
      <p:pic>
        <p:nvPicPr>
          <p:cNvPr id="6" name="Picture 5">
            <a:extLst>
              <a:ext uri="{FF2B5EF4-FFF2-40B4-BE49-F238E27FC236}">
                <a16:creationId xmlns:a16="http://schemas.microsoft.com/office/drawing/2014/main" id="{5DD0B305-8816-4879-4307-A2765C5A2FD3}"/>
              </a:ext>
            </a:extLst>
          </p:cNvPr>
          <p:cNvPicPr>
            <a:picLocks noChangeAspect="1"/>
          </p:cNvPicPr>
          <p:nvPr/>
        </p:nvPicPr>
        <p:blipFill>
          <a:blip r:embed="rId4"/>
          <a:stretch>
            <a:fillRect/>
          </a:stretch>
        </p:blipFill>
        <p:spPr>
          <a:xfrm>
            <a:off x="3739948" y="857251"/>
            <a:ext cx="4707906" cy="3223893"/>
          </a:xfrm>
          <a:prstGeom prst="rect">
            <a:avLst/>
          </a:prstGeom>
        </p:spPr>
      </p:pic>
    </p:spTree>
    <p:extLst>
      <p:ext uri="{BB962C8B-B14F-4D97-AF65-F5344CB8AC3E}">
        <p14:creationId xmlns:p14="http://schemas.microsoft.com/office/powerpoint/2010/main" val="25784753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3A1B-77C4-D1A6-97D3-9D5C974D6836}"/>
              </a:ext>
            </a:extLst>
          </p:cNvPr>
          <p:cNvSpPr>
            <a:spLocks noGrp="1"/>
          </p:cNvSpPr>
          <p:nvPr>
            <p:ph type="title"/>
          </p:nvPr>
        </p:nvSpPr>
        <p:spPr/>
        <p:txBody>
          <a:bodyPr/>
          <a:lstStyle/>
          <a:p>
            <a:r>
              <a:rPr lang="en-US" dirty="0"/>
              <a:t>Final Words – Critical Success Factors</a:t>
            </a:r>
          </a:p>
        </p:txBody>
      </p:sp>
      <p:pic>
        <p:nvPicPr>
          <p:cNvPr id="5" name="Content Placeholder 4">
            <a:extLst>
              <a:ext uri="{FF2B5EF4-FFF2-40B4-BE49-F238E27FC236}">
                <a16:creationId xmlns:a16="http://schemas.microsoft.com/office/drawing/2014/main" id="{9099E863-6DE2-C25C-0D81-8C6580967A2D}"/>
              </a:ext>
            </a:extLst>
          </p:cNvPr>
          <p:cNvPicPr>
            <a:picLocks noGrp="1" noChangeAspect="1"/>
          </p:cNvPicPr>
          <p:nvPr>
            <p:ph idx="1"/>
          </p:nvPr>
        </p:nvPicPr>
        <p:blipFill>
          <a:blip r:embed="rId2"/>
          <a:stretch>
            <a:fillRect/>
          </a:stretch>
        </p:blipFill>
        <p:spPr>
          <a:xfrm>
            <a:off x="324055" y="1743344"/>
            <a:ext cx="8495891" cy="3316153"/>
          </a:xfrm>
        </p:spPr>
      </p:pic>
    </p:spTree>
    <p:extLst>
      <p:ext uri="{BB962C8B-B14F-4D97-AF65-F5344CB8AC3E}">
        <p14:creationId xmlns:p14="http://schemas.microsoft.com/office/powerpoint/2010/main" val="3806012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C6DCE3-3B51-21DE-263B-4CE42F7BF557}"/>
              </a:ext>
            </a:extLst>
          </p:cNvPr>
          <p:cNvSpPr>
            <a:spLocks noGrp="1"/>
          </p:cNvSpPr>
          <p:nvPr>
            <p:ph idx="10"/>
          </p:nvPr>
        </p:nvSpPr>
        <p:spPr>
          <a:xfrm>
            <a:off x="457200" y="2666202"/>
            <a:ext cx="8234050" cy="3005137"/>
          </a:xfrm>
        </p:spPr>
        <p:txBody>
          <a:bodyPr/>
          <a:lstStyle/>
          <a:p>
            <a:pPr marL="0" indent="0">
              <a:buNone/>
            </a:pPr>
            <a:r>
              <a:rPr lang="en-US" dirty="0"/>
              <a:t>Dr. Andrew Mulder, Orthopedic Surgeon, St. Cloud Orthopedics</a:t>
            </a:r>
          </a:p>
          <a:p>
            <a:pPr marL="0" indent="0">
              <a:buNone/>
            </a:pPr>
            <a:r>
              <a:rPr lang="en-US" dirty="0"/>
              <a:t>Amy Zanoth, OR Manager, St. Cloud Surgical Center</a:t>
            </a:r>
          </a:p>
          <a:p>
            <a:pPr marL="0" indent="0">
              <a:buNone/>
            </a:pPr>
            <a:r>
              <a:rPr lang="en-US" dirty="0"/>
              <a:t>Darci Nagorski, Administrator, St. Cloud Surgical Center</a:t>
            </a:r>
          </a:p>
        </p:txBody>
      </p:sp>
    </p:spTree>
    <p:extLst>
      <p:ext uri="{BB962C8B-B14F-4D97-AF65-F5344CB8AC3E}">
        <p14:creationId xmlns:p14="http://schemas.microsoft.com/office/powerpoint/2010/main" val="35980845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E535-6D08-0711-3051-19D343E0CBB5}"/>
              </a:ext>
            </a:extLst>
          </p:cNvPr>
          <p:cNvSpPr>
            <a:spLocks noGrp="1"/>
          </p:cNvSpPr>
          <p:nvPr>
            <p:ph type="ctrTitle"/>
          </p:nvPr>
        </p:nvSpPr>
        <p:spPr/>
        <p:txBody>
          <a:bodyPr/>
          <a:lstStyle/>
          <a:p>
            <a:r>
              <a:rPr lang="en-US" dirty="0"/>
              <a:t>Robotics at TRIA Orthopedic Center</a:t>
            </a:r>
          </a:p>
        </p:txBody>
      </p:sp>
      <p:sp>
        <p:nvSpPr>
          <p:cNvPr id="3" name="Subtitle 2">
            <a:extLst>
              <a:ext uri="{FF2B5EF4-FFF2-40B4-BE49-F238E27FC236}">
                <a16:creationId xmlns:a16="http://schemas.microsoft.com/office/drawing/2014/main" id="{2FEABCCC-2AD3-F737-5068-C39AD6EA684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0439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EACA-934F-3813-6586-19D026CEA227}"/>
              </a:ext>
            </a:extLst>
          </p:cNvPr>
          <p:cNvSpPr>
            <a:spLocks noGrp="1"/>
          </p:cNvSpPr>
          <p:nvPr>
            <p:ph type="title"/>
          </p:nvPr>
        </p:nvSpPr>
        <p:spPr/>
        <p:txBody>
          <a:bodyPr/>
          <a:lstStyle/>
          <a:p>
            <a:r>
              <a:rPr lang="en-US" dirty="0"/>
              <a:t>Megan Lauersdorf RN, BSN, CNOR</a:t>
            </a:r>
          </a:p>
        </p:txBody>
      </p:sp>
      <p:sp>
        <p:nvSpPr>
          <p:cNvPr id="3" name="Content Placeholder 2">
            <a:extLst>
              <a:ext uri="{FF2B5EF4-FFF2-40B4-BE49-F238E27FC236}">
                <a16:creationId xmlns:a16="http://schemas.microsoft.com/office/drawing/2014/main" id="{3F434340-C8FB-5A2A-FFD8-5B3FABA63D17}"/>
              </a:ext>
            </a:extLst>
          </p:cNvPr>
          <p:cNvSpPr>
            <a:spLocks noGrp="1"/>
          </p:cNvSpPr>
          <p:nvPr>
            <p:ph sz="half" idx="1"/>
          </p:nvPr>
        </p:nvSpPr>
        <p:spPr/>
        <p:txBody>
          <a:bodyPr/>
          <a:lstStyle/>
          <a:p>
            <a:pPr marL="0" marR="0">
              <a:spcBef>
                <a:spcPts val="0"/>
              </a:spcBef>
              <a:spcAft>
                <a:spcPts val="0"/>
              </a:spcAft>
            </a:pPr>
            <a:r>
              <a:rPr lang="en-US" dirty="0">
                <a:latin typeface="Calibri" panose="020F0502020204030204" pitchFamily="34" charset="0"/>
                <a:ea typeface="Calibri" panose="020F0502020204030204" pitchFamily="34" charset="0"/>
              </a:rPr>
              <a:t>University of Wisconsin- </a:t>
            </a:r>
            <a:r>
              <a:rPr lang="en-US" dirty="0" err="1">
                <a:latin typeface="Calibri" panose="020F0502020204030204" pitchFamily="34" charset="0"/>
                <a:ea typeface="Calibri" panose="020F0502020204030204" pitchFamily="34" charset="0"/>
              </a:rPr>
              <a:t>Eau</a:t>
            </a:r>
            <a:r>
              <a:rPr lang="en-US" dirty="0">
                <a:latin typeface="Calibri" panose="020F0502020204030204" pitchFamily="34" charset="0"/>
                <a:ea typeface="Calibri" panose="020F0502020204030204" pitchFamily="34" charset="0"/>
              </a:rPr>
              <a:t> Claire</a:t>
            </a:r>
          </a:p>
          <a:p>
            <a:pPr marL="300038" lvl="1">
              <a:spcBef>
                <a:spcPts val="0"/>
              </a:spcBef>
              <a:spcAft>
                <a:spcPts val="0"/>
              </a:spcAft>
            </a:pPr>
            <a:r>
              <a:rPr lang="en-US" sz="2400" dirty="0">
                <a:effectLst/>
                <a:latin typeface="Calibri" panose="020F0502020204030204" pitchFamily="34" charset="0"/>
                <a:ea typeface="Calibri" panose="020F0502020204030204" pitchFamily="34" charset="0"/>
              </a:rPr>
              <a:t>2010 B.S Kinesiology</a:t>
            </a:r>
          </a:p>
          <a:p>
            <a:pPr marL="300038" lvl="1">
              <a:spcBef>
                <a:spcPts val="0"/>
              </a:spcBef>
              <a:spcAft>
                <a:spcPts val="0"/>
              </a:spcAft>
            </a:pPr>
            <a:r>
              <a:rPr lang="en-US" sz="2400" dirty="0">
                <a:effectLst/>
                <a:latin typeface="Calibri" panose="020F0502020204030204" pitchFamily="34" charset="0"/>
                <a:ea typeface="Calibri" panose="020F0502020204030204" pitchFamily="34" charset="0"/>
              </a:rPr>
              <a:t>2012 B.S Nursing</a:t>
            </a:r>
            <a:endParaRPr lang="en-US" sz="2400" dirty="0">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2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200" dirty="0">
                <a:effectLst/>
                <a:latin typeface="Calibri" panose="020F0502020204030204" pitchFamily="34" charset="0"/>
                <a:ea typeface="Calibri" panose="020F0502020204030204" pitchFamily="34" charset="0"/>
              </a:rPr>
              <a:t>2017- Helped open TRIA Woodbury</a:t>
            </a:r>
          </a:p>
          <a:p>
            <a:pPr marL="0" marR="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a:p>
            <a:endParaRPr lang="en-US" dirty="0"/>
          </a:p>
        </p:txBody>
      </p:sp>
      <p:pic>
        <p:nvPicPr>
          <p:cNvPr id="8" name="Content Placeholder 7" descr="A person smiling for the camera&#10;&#10;Description automatically generated with low confidence">
            <a:extLst>
              <a:ext uri="{FF2B5EF4-FFF2-40B4-BE49-F238E27FC236}">
                <a16:creationId xmlns:a16="http://schemas.microsoft.com/office/drawing/2014/main" id="{70BAEE2C-E903-0ADC-734B-C52671361088}"/>
              </a:ext>
            </a:extLst>
          </p:cNvPr>
          <p:cNvPicPr>
            <a:picLocks noGrp="1" noChangeAspect="1"/>
          </p:cNvPicPr>
          <p:nvPr>
            <p:ph sz="half" idx="2"/>
          </p:nvPr>
        </p:nvPicPr>
        <p:blipFill>
          <a:blip r:embed="rId3"/>
          <a:stretch>
            <a:fillRect/>
          </a:stretch>
        </p:blipFill>
        <p:spPr>
          <a:xfrm>
            <a:off x="5427786" y="1904083"/>
            <a:ext cx="2469906" cy="3704860"/>
          </a:xfrm>
        </p:spPr>
      </p:pic>
    </p:spTree>
    <p:extLst>
      <p:ext uri="{BB962C8B-B14F-4D97-AF65-F5344CB8AC3E}">
        <p14:creationId xmlns:p14="http://schemas.microsoft.com/office/powerpoint/2010/main" val="3341288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1F4C0-B4A6-D3BD-87F8-BF7A3654319D}"/>
              </a:ext>
            </a:extLst>
          </p:cNvPr>
          <p:cNvSpPr>
            <a:spLocks noGrp="1"/>
          </p:cNvSpPr>
          <p:nvPr>
            <p:ph type="title"/>
          </p:nvPr>
        </p:nvSpPr>
        <p:spPr/>
        <p:txBody>
          <a:bodyPr/>
          <a:lstStyle/>
          <a:p>
            <a:r>
              <a:rPr lang="en-US" dirty="0"/>
              <a:t>TRIA Background &amp; Evolution</a:t>
            </a:r>
          </a:p>
        </p:txBody>
      </p:sp>
      <p:pic>
        <p:nvPicPr>
          <p:cNvPr id="7" name="Content Placeholder 6">
            <a:extLst>
              <a:ext uri="{FF2B5EF4-FFF2-40B4-BE49-F238E27FC236}">
                <a16:creationId xmlns:a16="http://schemas.microsoft.com/office/drawing/2014/main" id="{0695B4C5-06BB-EB1C-A952-9B6E1674ABA5}"/>
              </a:ext>
            </a:extLst>
          </p:cNvPr>
          <p:cNvPicPr>
            <a:picLocks noGrp="1" noChangeAspect="1"/>
          </p:cNvPicPr>
          <p:nvPr>
            <p:ph idx="1"/>
          </p:nvPr>
        </p:nvPicPr>
        <p:blipFill>
          <a:blip r:embed="rId3"/>
          <a:stretch>
            <a:fillRect/>
          </a:stretch>
        </p:blipFill>
        <p:spPr>
          <a:xfrm>
            <a:off x="213360" y="1768475"/>
            <a:ext cx="5527040" cy="4321175"/>
          </a:xfrm>
        </p:spPr>
      </p:pic>
      <p:pic>
        <p:nvPicPr>
          <p:cNvPr id="8" name="Picture 7">
            <a:extLst>
              <a:ext uri="{FF2B5EF4-FFF2-40B4-BE49-F238E27FC236}">
                <a16:creationId xmlns:a16="http://schemas.microsoft.com/office/drawing/2014/main" id="{740AA199-1F00-86E3-1C14-A28D45FDAFC1}"/>
              </a:ext>
            </a:extLst>
          </p:cNvPr>
          <p:cNvPicPr>
            <a:picLocks noChangeAspect="1"/>
          </p:cNvPicPr>
          <p:nvPr/>
        </p:nvPicPr>
        <p:blipFill>
          <a:blip r:embed="rId4"/>
          <a:stretch>
            <a:fillRect/>
          </a:stretch>
        </p:blipFill>
        <p:spPr>
          <a:xfrm>
            <a:off x="5740400" y="1668187"/>
            <a:ext cx="3241040" cy="1760813"/>
          </a:xfrm>
          <a:prstGeom prst="rect">
            <a:avLst/>
          </a:prstGeom>
        </p:spPr>
      </p:pic>
      <p:pic>
        <p:nvPicPr>
          <p:cNvPr id="9" name="Picture 8">
            <a:extLst>
              <a:ext uri="{FF2B5EF4-FFF2-40B4-BE49-F238E27FC236}">
                <a16:creationId xmlns:a16="http://schemas.microsoft.com/office/drawing/2014/main" id="{617B750C-6E36-BADE-77A3-DBAF375554C7}"/>
              </a:ext>
            </a:extLst>
          </p:cNvPr>
          <p:cNvPicPr>
            <a:picLocks noChangeAspect="1"/>
          </p:cNvPicPr>
          <p:nvPr/>
        </p:nvPicPr>
        <p:blipFill>
          <a:blip r:embed="rId5"/>
          <a:stretch>
            <a:fillRect/>
          </a:stretch>
        </p:blipFill>
        <p:spPr>
          <a:xfrm>
            <a:off x="5628348" y="4084205"/>
            <a:ext cx="3515651" cy="2105733"/>
          </a:xfrm>
          <a:prstGeom prst="rect">
            <a:avLst/>
          </a:prstGeom>
        </p:spPr>
      </p:pic>
    </p:spTree>
    <p:extLst>
      <p:ext uri="{BB962C8B-B14F-4D97-AF65-F5344CB8AC3E}">
        <p14:creationId xmlns:p14="http://schemas.microsoft.com/office/powerpoint/2010/main" val="10761347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03F3-CD2D-A4FE-3D07-CF578C297F4D}"/>
              </a:ext>
            </a:extLst>
          </p:cNvPr>
          <p:cNvSpPr>
            <a:spLocks noGrp="1"/>
          </p:cNvSpPr>
          <p:nvPr>
            <p:ph type="title"/>
          </p:nvPr>
        </p:nvSpPr>
        <p:spPr/>
        <p:txBody>
          <a:bodyPr/>
          <a:lstStyle/>
          <a:p>
            <a:r>
              <a:rPr lang="en-US" dirty="0"/>
              <a:t>TRIA’s Services</a:t>
            </a:r>
          </a:p>
        </p:txBody>
      </p:sp>
      <p:pic>
        <p:nvPicPr>
          <p:cNvPr id="5" name="Content Placeholder 4">
            <a:extLst>
              <a:ext uri="{FF2B5EF4-FFF2-40B4-BE49-F238E27FC236}">
                <a16:creationId xmlns:a16="http://schemas.microsoft.com/office/drawing/2014/main" id="{6C9445E2-9E67-3935-DCCD-49D78F40E682}"/>
              </a:ext>
            </a:extLst>
          </p:cNvPr>
          <p:cNvPicPr>
            <a:picLocks noGrp="1" noChangeAspect="1"/>
          </p:cNvPicPr>
          <p:nvPr>
            <p:ph idx="1"/>
          </p:nvPr>
        </p:nvPicPr>
        <p:blipFill>
          <a:blip r:embed="rId3"/>
          <a:stretch>
            <a:fillRect/>
          </a:stretch>
        </p:blipFill>
        <p:spPr>
          <a:xfrm>
            <a:off x="1538923" y="1768475"/>
            <a:ext cx="5862320" cy="4321175"/>
          </a:xfrm>
        </p:spPr>
      </p:pic>
    </p:spTree>
    <p:extLst>
      <p:ext uri="{BB962C8B-B14F-4D97-AF65-F5344CB8AC3E}">
        <p14:creationId xmlns:p14="http://schemas.microsoft.com/office/powerpoint/2010/main" val="9720187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657AC-6631-3838-E7E7-109E8FA1FBB6}"/>
              </a:ext>
            </a:extLst>
          </p:cNvPr>
          <p:cNvSpPr>
            <a:spLocks noGrp="1"/>
          </p:cNvSpPr>
          <p:nvPr>
            <p:ph type="title"/>
          </p:nvPr>
        </p:nvSpPr>
        <p:spPr/>
        <p:txBody>
          <a:bodyPr>
            <a:normAutofit fontScale="90000"/>
          </a:bodyPr>
          <a:lstStyle/>
          <a:p>
            <a:r>
              <a:rPr lang="en-US" dirty="0"/>
              <a:t>Academic Culture Fostering Innovation</a:t>
            </a:r>
          </a:p>
        </p:txBody>
      </p:sp>
      <p:pic>
        <p:nvPicPr>
          <p:cNvPr id="5" name="Content Placeholder 4">
            <a:extLst>
              <a:ext uri="{FF2B5EF4-FFF2-40B4-BE49-F238E27FC236}">
                <a16:creationId xmlns:a16="http://schemas.microsoft.com/office/drawing/2014/main" id="{8877110B-DCE1-EA0B-4C44-942CD87590D7}"/>
              </a:ext>
            </a:extLst>
          </p:cNvPr>
          <p:cNvPicPr>
            <a:picLocks noGrp="1" noChangeAspect="1"/>
          </p:cNvPicPr>
          <p:nvPr>
            <p:ph idx="1"/>
          </p:nvPr>
        </p:nvPicPr>
        <p:blipFill>
          <a:blip r:embed="rId3"/>
          <a:stretch>
            <a:fillRect/>
          </a:stretch>
        </p:blipFill>
        <p:spPr>
          <a:xfrm>
            <a:off x="349269" y="1768475"/>
            <a:ext cx="5844502" cy="4321175"/>
          </a:xfrm>
        </p:spPr>
      </p:pic>
      <p:pic>
        <p:nvPicPr>
          <p:cNvPr id="6" name="Picture 5">
            <a:extLst>
              <a:ext uri="{FF2B5EF4-FFF2-40B4-BE49-F238E27FC236}">
                <a16:creationId xmlns:a16="http://schemas.microsoft.com/office/drawing/2014/main" id="{62F46424-A300-9976-E284-372F4BF24E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800" b="2704"/>
          <a:stretch/>
        </p:blipFill>
        <p:spPr>
          <a:xfrm>
            <a:off x="4572000" y="2316014"/>
            <a:ext cx="4370221" cy="2447322"/>
          </a:xfrm>
          <a:prstGeom prst="rect">
            <a:avLst/>
          </a:prstGeom>
        </p:spPr>
      </p:pic>
    </p:spTree>
    <p:extLst>
      <p:ext uri="{BB962C8B-B14F-4D97-AF65-F5344CB8AC3E}">
        <p14:creationId xmlns:p14="http://schemas.microsoft.com/office/powerpoint/2010/main" val="10388428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26EEA-F2C9-4AEE-9EE7-72433838DE23}"/>
              </a:ext>
            </a:extLst>
          </p:cNvPr>
          <p:cNvSpPr>
            <a:spLocks noGrp="1"/>
          </p:cNvSpPr>
          <p:nvPr>
            <p:ph type="title"/>
          </p:nvPr>
        </p:nvSpPr>
        <p:spPr>
          <a:xfrm>
            <a:off x="457200" y="274638"/>
            <a:ext cx="8229600" cy="1143000"/>
          </a:xfrm>
        </p:spPr>
        <p:txBody>
          <a:bodyPr wrap="square" anchor="ctr">
            <a:normAutofit/>
          </a:bodyPr>
          <a:lstStyle/>
          <a:p>
            <a:r>
              <a:rPr lang="en-US" dirty="0"/>
              <a:t>Total Joint Program Evolution</a:t>
            </a:r>
          </a:p>
        </p:txBody>
      </p:sp>
      <p:sp>
        <p:nvSpPr>
          <p:cNvPr id="12" name="Content Placeholder 2">
            <a:extLst>
              <a:ext uri="{FF2B5EF4-FFF2-40B4-BE49-F238E27FC236}">
                <a16:creationId xmlns:a16="http://schemas.microsoft.com/office/drawing/2014/main" id="{08F95F45-EDC3-A68D-533C-C6D1ED7DF9EF}"/>
              </a:ext>
            </a:extLst>
          </p:cNvPr>
          <p:cNvSpPr>
            <a:spLocks noGrp="1"/>
          </p:cNvSpPr>
          <p:nvPr>
            <p:ph sz="half" idx="1"/>
          </p:nvPr>
        </p:nvSpPr>
        <p:spPr>
          <a:xfrm>
            <a:off x="458203" y="1769478"/>
            <a:ext cx="3886200" cy="4351338"/>
          </a:xfrm>
        </p:spPr>
        <p:txBody>
          <a:bodyPr/>
          <a:lstStyle/>
          <a:p>
            <a:endParaRPr lang="en-US" dirty="0"/>
          </a:p>
          <a:p>
            <a:endParaRPr lang="en-US" dirty="0"/>
          </a:p>
          <a:p>
            <a:r>
              <a:rPr lang="en-US" dirty="0"/>
              <a:t>Decrease total cost of care</a:t>
            </a:r>
          </a:p>
          <a:p>
            <a:r>
              <a:rPr lang="en-US" dirty="0"/>
              <a:t>Improve utilization of health care resources</a:t>
            </a:r>
          </a:p>
          <a:p>
            <a:r>
              <a:rPr lang="en-US" dirty="0"/>
              <a:t>Improve the patient experience</a:t>
            </a:r>
          </a:p>
          <a:p>
            <a:r>
              <a:rPr lang="en-US" dirty="0"/>
              <a:t>Improve quality of care</a:t>
            </a:r>
          </a:p>
          <a:p>
            <a:endParaRPr lang="en-US" dirty="0"/>
          </a:p>
        </p:txBody>
      </p:sp>
      <p:graphicFrame>
        <p:nvGraphicFramePr>
          <p:cNvPr id="7" name="Content Placeholder 2">
            <a:extLst>
              <a:ext uri="{FF2B5EF4-FFF2-40B4-BE49-F238E27FC236}">
                <a16:creationId xmlns:a16="http://schemas.microsoft.com/office/drawing/2014/main" id="{B77A7E8B-0788-696D-FDA8-5F4544959D02}"/>
              </a:ext>
            </a:extLst>
          </p:cNvPr>
          <p:cNvGraphicFramePr>
            <a:graphicFrameLocks noGrp="1"/>
          </p:cNvGraphicFramePr>
          <p:nvPr>
            <p:ph sz="half" idx="2"/>
            <p:extLst>
              <p:ext uri="{D42A27DB-BD31-4B8C-83A1-F6EECF244321}">
                <p14:modId xmlns:p14="http://schemas.microsoft.com/office/powerpoint/2010/main" val="1621227797"/>
              </p:ext>
            </p:extLst>
          </p:nvPr>
        </p:nvGraphicFramePr>
        <p:xfrm>
          <a:off x="4791576" y="1769478"/>
          <a:ext cx="38862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1366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4481-682F-7263-26DA-079FDA3B9943}"/>
              </a:ext>
            </a:extLst>
          </p:cNvPr>
          <p:cNvSpPr>
            <a:spLocks noGrp="1"/>
          </p:cNvSpPr>
          <p:nvPr>
            <p:ph type="title"/>
          </p:nvPr>
        </p:nvSpPr>
        <p:spPr/>
        <p:txBody>
          <a:bodyPr/>
          <a:lstStyle/>
          <a:p>
            <a:r>
              <a:rPr lang="en-US" dirty="0"/>
              <a:t>Total Joint Volumes 2017-2022</a:t>
            </a:r>
          </a:p>
        </p:txBody>
      </p:sp>
      <p:graphicFrame>
        <p:nvGraphicFramePr>
          <p:cNvPr id="4" name="Content Placeholder 3">
            <a:extLst>
              <a:ext uri="{FF2B5EF4-FFF2-40B4-BE49-F238E27FC236}">
                <a16:creationId xmlns:a16="http://schemas.microsoft.com/office/drawing/2014/main" id="{6EA4DDD5-5066-443E-1BA2-E31402ECE7BC}"/>
              </a:ext>
            </a:extLst>
          </p:cNvPr>
          <p:cNvGraphicFramePr>
            <a:graphicFrameLocks noGrp="1"/>
          </p:cNvGraphicFramePr>
          <p:nvPr>
            <p:ph idx="1"/>
            <p:extLst>
              <p:ext uri="{D42A27DB-BD31-4B8C-83A1-F6EECF244321}">
                <p14:modId xmlns:p14="http://schemas.microsoft.com/office/powerpoint/2010/main" val="2976016763"/>
              </p:ext>
            </p:extLst>
          </p:nvPr>
        </p:nvGraphicFramePr>
        <p:xfrm>
          <a:off x="457200" y="1768475"/>
          <a:ext cx="8229600" cy="4321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43315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5E60-7F33-4028-B042-6AD206C2BBF1}"/>
              </a:ext>
            </a:extLst>
          </p:cNvPr>
          <p:cNvSpPr>
            <a:spLocks noGrp="1"/>
          </p:cNvSpPr>
          <p:nvPr>
            <p:ph type="title"/>
          </p:nvPr>
        </p:nvSpPr>
        <p:spPr/>
        <p:txBody>
          <a:bodyPr>
            <a:normAutofit/>
          </a:bodyPr>
          <a:lstStyle/>
          <a:p>
            <a:r>
              <a:rPr lang="en-US" sz="4400" dirty="0"/>
              <a:t>Criteria for ASC</a:t>
            </a:r>
          </a:p>
        </p:txBody>
      </p:sp>
      <p:sp>
        <p:nvSpPr>
          <p:cNvPr id="3" name="Content Placeholder 2">
            <a:extLst>
              <a:ext uri="{FF2B5EF4-FFF2-40B4-BE49-F238E27FC236}">
                <a16:creationId xmlns:a16="http://schemas.microsoft.com/office/drawing/2014/main" id="{6D0AA719-6C44-4D9C-8B30-83C07C667470}"/>
              </a:ext>
            </a:extLst>
          </p:cNvPr>
          <p:cNvSpPr>
            <a:spLocks noGrp="1"/>
          </p:cNvSpPr>
          <p:nvPr>
            <p:ph idx="1"/>
          </p:nvPr>
        </p:nvSpPr>
        <p:spPr/>
        <p:txBody>
          <a:bodyPr/>
          <a:lstStyle/>
          <a:p>
            <a:r>
              <a:rPr lang="en-US" sz="2800" dirty="0"/>
              <a:t>Physician identifies patient as potential candidate</a:t>
            </a:r>
          </a:p>
          <a:p>
            <a:r>
              <a:rPr lang="en-US" sz="2800" dirty="0"/>
              <a:t>Nursing screens patient using criteria for ambulatory surgery</a:t>
            </a:r>
          </a:p>
          <a:p>
            <a:r>
              <a:rPr lang="en-US" sz="2800" dirty="0"/>
              <a:t>Review of health history, home support</a:t>
            </a:r>
          </a:p>
          <a:p>
            <a:r>
              <a:rPr lang="en-US" sz="2800" dirty="0"/>
              <a:t>Comorbidities and concerns require anesthesiology review for approval</a:t>
            </a:r>
          </a:p>
          <a:p>
            <a:r>
              <a:rPr lang="en-US" sz="2800" dirty="0"/>
              <a:t>Review program and requirements</a:t>
            </a:r>
          </a:p>
          <a:p>
            <a:r>
              <a:rPr lang="en-US" sz="2800" dirty="0"/>
              <a:t>Review plan of care and future appointments</a:t>
            </a:r>
          </a:p>
        </p:txBody>
      </p:sp>
    </p:spTree>
    <p:extLst>
      <p:ext uri="{BB962C8B-B14F-4D97-AF65-F5344CB8AC3E}">
        <p14:creationId xmlns:p14="http://schemas.microsoft.com/office/powerpoint/2010/main" val="1746962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83F4D-BD2E-4657-95B4-E66C15BAC8D9}"/>
              </a:ext>
            </a:extLst>
          </p:cNvPr>
          <p:cNvSpPr>
            <a:spLocks noGrp="1"/>
          </p:cNvSpPr>
          <p:nvPr>
            <p:ph type="title"/>
          </p:nvPr>
        </p:nvSpPr>
        <p:spPr/>
        <p:txBody>
          <a:bodyPr>
            <a:normAutofit/>
          </a:bodyPr>
          <a:lstStyle/>
          <a:p>
            <a:r>
              <a:rPr lang="en-US" sz="4400" dirty="0"/>
              <a:t>Pre-Surgery Care and Education</a:t>
            </a:r>
          </a:p>
        </p:txBody>
      </p:sp>
      <p:sp>
        <p:nvSpPr>
          <p:cNvPr id="3" name="Content Placeholder 2">
            <a:extLst>
              <a:ext uri="{FF2B5EF4-FFF2-40B4-BE49-F238E27FC236}">
                <a16:creationId xmlns:a16="http://schemas.microsoft.com/office/drawing/2014/main" id="{E86720AE-04EF-43B2-A56A-F3F69F17B2A3}"/>
              </a:ext>
            </a:extLst>
          </p:cNvPr>
          <p:cNvSpPr>
            <a:spLocks noGrp="1"/>
          </p:cNvSpPr>
          <p:nvPr>
            <p:ph idx="1"/>
          </p:nvPr>
        </p:nvSpPr>
        <p:spPr/>
        <p:txBody>
          <a:bodyPr/>
          <a:lstStyle/>
          <a:p>
            <a:r>
              <a:rPr lang="en-US" sz="2800" dirty="0"/>
              <a:t>Patient screening, health history review, including MRSA screening</a:t>
            </a:r>
          </a:p>
          <a:p>
            <a:r>
              <a:rPr lang="en-US" sz="2800" dirty="0"/>
              <a:t>Nurse education session</a:t>
            </a:r>
          </a:p>
          <a:p>
            <a:r>
              <a:rPr lang="en-US" sz="2800" dirty="0"/>
              <a:t>Physical Therapy education session including gait training, exercises, upper extremity strength assessment, and car transfer</a:t>
            </a:r>
          </a:p>
          <a:p>
            <a:r>
              <a:rPr lang="en-US" sz="2800" dirty="0"/>
              <a:t>Total Joint guidebook, pre-surgery packet</a:t>
            </a:r>
          </a:p>
          <a:p>
            <a:r>
              <a:rPr lang="en-US" sz="2800" dirty="0"/>
              <a:t>Arrange a caregiver, their “personal coach”</a:t>
            </a:r>
          </a:p>
          <a:p>
            <a:r>
              <a:rPr lang="en-US" sz="2800" dirty="0"/>
              <a:t>Prepare home</a:t>
            </a:r>
          </a:p>
          <a:p>
            <a:endParaRPr lang="en-US" dirty="0"/>
          </a:p>
        </p:txBody>
      </p:sp>
    </p:spTree>
    <p:extLst>
      <p:ext uri="{BB962C8B-B14F-4D97-AF65-F5344CB8AC3E}">
        <p14:creationId xmlns:p14="http://schemas.microsoft.com/office/powerpoint/2010/main" val="576571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2DA88-A7F1-6DC7-9704-A9C96B0DC5AC}"/>
              </a:ext>
            </a:extLst>
          </p:cNvPr>
          <p:cNvSpPr>
            <a:spLocks noGrp="1"/>
          </p:cNvSpPr>
          <p:nvPr>
            <p:ph type="title"/>
          </p:nvPr>
        </p:nvSpPr>
        <p:spPr/>
        <p:txBody>
          <a:bodyPr/>
          <a:lstStyle/>
          <a:p>
            <a:r>
              <a:rPr lang="en-US" dirty="0"/>
              <a:t>Infection Prevention</a:t>
            </a:r>
          </a:p>
        </p:txBody>
      </p:sp>
      <p:sp>
        <p:nvSpPr>
          <p:cNvPr id="3" name="Content Placeholder 2">
            <a:extLst>
              <a:ext uri="{FF2B5EF4-FFF2-40B4-BE49-F238E27FC236}">
                <a16:creationId xmlns:a16="http://schemas.microsoft.com/office/drawing/2014/main" id="{FA58A5CC-B7CF-2454-A935-F1657F7C08E6}"/>
              </a:ext>
            </a:extLst>
          </p:cNvPr>
          <p:cNvSpPr>
            <a:spLocks noGrp="1"/>
          </p:cNvSpPr>
          <p:nvPr>
            <p:ph idx="1"/>
          </p:nvPr>
        </p:nvSpPr>
        <p:spPr>
          <a:xfrm>
            <a:off x="359228" y="1796144"/>
            <a:ext cx="8229600" cy="4787217"/>
          </a:xfrm>
        </p:spPr>
        <p:txBody>
          <a:bodyPr/>
          <a:lstStyle/>
          <a:p>
            <a:r>
              <a:rPr lang="en-US" sz="2800" dirty="0"/>
              <a:t>All total joint cases use chlorhexidine bath night before surgery and again in preop</a:t>
            </a:r>
          </a:p>
          <a:p>
            <a:r>
              <a:rPr lang="en-US" sz="2800" dirty="0"/>
              <a:t>MRSA /MSSA screening </a:t>
            </a:r>
          </a:p>
          <a:p>
            <a:r>
              <a:rPr lang="en-US" sz="2800" dirty="0"/>
              <a:t>Antimicrobial nasal swab preoperatively</a:t>
            </a:r>
          </a:p>
          <a:p>
            <a:r>
              <a:rPr lang="en-US" sz="2800" dirty="0"/>
              <a:t>Weight based antibiotic preoperatively</a:t>
            </a:r>
          </a:p>
          <a:p>
            <a:r>
              <a:rPr lang="en-US" sz="2800" dirty="0"/>
              <a:t>Patient pre-warming</a:t>
            </a:r>
          </a:p>
          <a:p>
            <a:r>
              <a:rPr lang="en-US" sz="2800" dirty="0"/>
              <a:t>Dilute betadine soak</a:t>
            </a:r>
          </a:p>
          <a:p>
            <a:r>
              <a:rPr lang="en-US" sz="2800" dirty="0"/>
              <a:t>Routine SSI surveillance for all joint cases 30 and 90 days</a:t>
            </a:r>
          </a:p>
          <a:p>
            <a:r>
              <a:rPr lang="en-US" sz="2800" dirty="0"/>
              <a:t>Woodbury air filtration system</a:t>
            </a:r>
          </a:p>
          <a:p>
            <a:endParaRPr lang="en-US" dirty="0"/>
          </a:p>
        </p:txBody>
      </p:sp>
    </p:spTree>
    <p:extLst>
      <p:ext uri="{BB962C8B-B14F-4D97-AF65-F5344CB8AC3E}">
        <p14:creationId xmlns:p14="http://schemas.microsoft.com/office/powerpoint/2010/main" val="406395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254A7B3-DCC5-4C71-9E31-2077F0B39FAD}"/>
              </a:ext>
            </a:extLst>
          </p:cNvPr>
          <p:cNvSpPr>
            <a:spLocks noGrp="1"/>
          </p:cNvSpPr>
          <p:nvPr>
            <p:ph type="sldNum" sz="quarter" idx="12"/>
          </p:nvPr>
        </p:nvSpPr>
        <p:spPr>
          <a:xfrm>
            <a:off x="7086600" y="80708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7333891-D5E7-4C7B-BF1D-E855E53CB5A8}" type="slidenum">
              <a:rPr lang="en-US">
                <a:solidFill>
                  <a:srgbClr val="000000">
                    <a:tint val="75000"/>
                  </a:srgbClr>
                </a:solidFill>
                <a:latin typeface="Calibri" panose="020F0502020204030204"/>
              </a:rPr>
              <a:pPr fontAlgn="auto">
                <a:spcBef>
                  <a:spcPts val="0"/>
                </a:spcBef>
                <a:spcAft>
                  <a:spcPts val="0"/>
                </a:spcAft>
              </a:pPr>
              <a:t>5</a:t>
            </a:fld>
            <a:endParaRPr lang="en-US" dirty="0">
              <a:solidFill>
                <a:srgbClr val="000000">
                  <a:tint val="75000"/>
                </a:srgbClr>
              </a:solidFill>
              <a:latin typeface="Calibri" panose="020F0502020204030204"/>
            </a:endParaRPr>
          </a:p>
        </p:txBody>
      </p:sp>
      <p:pic>
        <p:nvPicPr>
          <p:cNvPr id="8" name="Picture 7">
            <a:extLst>
              <a:ext uri="{FF2B5EF4-FFF2-40B4-BE49-F238E27FC236}">
                <a16:creationId xmlns:a16="http://schemas.microsoft.com/office/drawing/2014/main" id="{69E6EB56-9384-1280-572A-C45C99DA0395}"/>
              </a:ext>
            </a:extLst>
          </p:cNvPr>
          <p:cNvPicPr>
            <a:picLocks noChangeAspect="1"/>
          </p:cNvPicPr>
          <p:nvPr/>
        </p:nvPicPr>
        <p:blipFill>
          <a:blip r:embed="rId2"/>
          <a:stretch>
            <a:fillRect/>
          </a:stretch>
        </p:blipFill>
        <p:spPr>
          <a:xfrm>
            <a:off x="642331" y="1096741"/>
            <a:ext cx="2568977" cy="884264"/>
          </a:xfrm>
          <a:prstGeom prst="rect">
            <a:avLst/>
          </a:prstGeom>
        </p:spPr>
      </p:pic>
      <p:pic>
        <p:nvPicPr>
          <p:cNvPr id="9" name="Picture 8">
            <a:extLst>
              <a:ext uri="{FF2B5EF4-FFF2-40B4-BE49-F238E27FC236}">
                <a16:creationId xmlns:a16="http://schemas.microsoft.com/office/drawing/2014/main" id="{30E0E342-4669-6ADA-0B06-77E35232025F}"/>
              </a:ext>
            </a:extLst>
          </p:cNvPr>
          <p:cNvPicPr>
            <a:picLocks noChangeAspect="1"/>
          </p:cNvPicPr>
          <p:nvPr/>
        </p:nvPicPr>
        <p:blipFill>
          <a:blip r:embed="rId3"/>
          <a:stretch>
            <a:fillRect/>
          </a:stretch>
        </p:blipFill>
        <p:spPr>
          <a:xfrm>
            <a:off x="4529963" y="1006393"/>
            <a:ext cx="4127350" cy="2225233"/>
          </a:xfrm>
          <a:prstGeom prst="rect">
            <a:avLst/>
          </a:prstGeom>
        </p:spPr>
      </p:pic>
      <p:pic>
        <p:nvPicPr>
          <p:cNvPr id="10" name="Picture 9">
            <a:extLst>
              <a:ext uri="{FF2B5EF4-FFF2-40B4-BE49-F238E27FC236}">
                <a16:creationId xmlns:a16="http://schemas.microsoft.com/office/drawing/2014/main" id="{6A515F41-5F98-9D9B-24E0-DE55238A2551}"/>
              </a:ext>
            </a:extLst>
          </p:cNvPr>
          <p:cNvPicPr>
            <a:picLocks noChangeAspect="1"/>
          </p:cNvPicPr>
          <p:nvPr/>
        </p:nvPicPr>
        <p:blipFill>
          <a:blip r:embed="rId4"/>
          <a:stretch>
            <a:fillRect/>
          </a:stretch>
        </p:blipFill>
        <p:spPr>
          <a:xfrm>
            <a:off x="340745" y="2010982"/>
            <a:ext cx="3529890" cy="12193"/>
          </a:xfrm>
          <a:prstGeom prst="rect">
            <a:avLst/>
          </a:prstGeom>
        </p:spPr>
      </p:pic>
      <p:sp>
        <p:nvSpPr>
          <p:cNvPr id="12" name="Content Placeholder 3">
            <a:extLst>
              <a:ext uri="{FF2B5EF4-FFF2-40B4-BE49-F238E27FC236}">
                <a16:creationId xmlns:a16="http://schemas.microsoft.com/office/drawing/2014/main" id="{2BA0B3BA-8913-5803-0DB9-E13B23414B4A}"/>
              </a:ext>
            </a:extLst>
          </p:cNvPr>
          <p:cNvSpPr txBox="1">
            <a:spLocks/>
          </p:cNvSpPr>
          <p:nvPr/>
        </p:nvSpPr>
        <p:spPr>
          <a:xfrm>
            <a:off x="409759" y="2131200"/>
            <a:ext cx="3391862" cy="3460178"/>
          </a:xfrm>
          <a:prstGeom prst="rect">
            <a:avLst/>
          </a:prstGeom>
        </p:spPr>
        <p:txBody>
          <a:bodyPr>
            <a:noAutofit/>
          </a:bodyPr>
          <a:lstStyle>
            <a:lvl1pPr marL="274320" indent="-228600" algn="l" defTabSz="457200" rtl="0" eaLnBrk="1" fontAlgn="base" hangingPunct="1">
              <a:spcBef>
                <a:spcPts val="1800"/>
              </a:spcBef>
              <a:spcAft>
                <a:spcPct val="0"/>
              </a:spcAft>
              <a:buFont typeface="Arial" panose="020B0604020202020204" pitchFamily="34" charset="0"/>
              <a:buChar char="•"/>
              <a:defRPr sz="2000" kern="1200" baseline="0">
                <a:solidFill>
                  <a:schemeClr val="tx1"/>
                </a:solidFill>
                <a:latin typeface="+mn-lt"/>
                <a:ea typeface="+mn-ea"/>
                <a:cs typeface="+mn-cs"/>
              </a:defRPr>
            </a:lvl1pPr>
            <a:lvl2pPr marL="640080" indent="-228600" algn="l" defTabSz="457200" rtl="0" eaLnBrk="1" fontAlgn="base" hangingPunct="1">
              <a:spcBef>
                <a:spcPts val="600"/>
              </a:spcBef>
              <a:spcAft>
                <a:spcPct val="0"/>
              </a:spcAft>
              <a:buFont typeface="Arial" pitchFamily="34" charset="0"/>
              <a:buChar char="–"/>
              <a:defRPr sz="1800" kern="1200" baseline="0">
                <a:solidFill>
                  <a:schemeClr val="tx1"/>
                </a:solidFill>
                <a:latin typeface="+mn-lt"/>
                <a:ea typeface="+mn-ea"/>
                <a:cs typeface="+mn-cs"/>
              </a:defRPr>
            </a:lvl2pPr>
            <a:lvl3pPr marL="1005840" indent="-228600" algn="l" defTabSz="457200" rtl="0" eaLnBrk="1" fontAlgn="base" hangingPunct="1">
              <a:spcBef>
                <a:spcPts val="600"/>
              </a:spcBef>
              <a:spcAft>
                <a:spcPct val="0"/>
              </a:spcAft>
              <a:buSzPct val="100000"/>
              <a:buFont typeface="Arial" pitchFamily="34" charset="0"/>
              <a:buChar char="–"/>
              <a:defRPr sz="1800" kern="1200">
                <a:solidFill>
                  <a:schemeClr val="tx1"/>
                </a:solidFill>
                <a:latin typeface="+mn-lt"/>
                <a:ea typeface="+mn-ea"/>
                <a:cs typeface="+mn-cs"/>
              </a:defRPr>
            </a:lvl3pPr>
            <a:lvl4pPr marL="1280160" indent="-228600" algn="l" defTabSz="457200" rtl="0" eaLnBrk="1" fontAlgn="base" hangingPunct="1">
              <a:spcBef>
                <a:spcPts val="600"/>
              </a:spcBef>
              <a:spcAft>
                <a:spcPct val="0"/>
              </a:spcAft>
              <a:buFont typeface="Arial" pitchFamily="34" charset="0"/>
              <a:buChar char="•"/>
              <a:defRPr sz="1600" kern="1200">
                <a:solidFill>
                  <a:schemeClr val="tx1"/>
                </a:solidFill>
                <a:latin typeface="+mn-lt"/>
                <a:ea typeface="+mn-ea"/>
                <a:cs typeface="+mn-cs"/>
              </a:defRPr>
            </a:lvl4pPr>
            <a:lvl5pPr marL="1554480" indent="-228600" algn="l" defTabSz="457200" rtl="0" eaLnBrk="1" fontAlgn="base" hangingPunct="1">
              <a:spcBef>
                <a:spcPts val="600"/>
              </a:spcBef>
              <a:spcAft>
                <a:spcPct val="0"/>
              </a:spcAft>
              <a:buFont typeface="Arial" pitchFamily="34" charset="0"/>
              <a:buChar char="•"/>
              <a:defRPr sz="16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900" dirty="0">
                <a:solidFill>
                  <a:prstClr val="black"/>
                </a:solidFill>
                <a:latin typeface="Verdana" panose="020B0604030504040204" pitchFamily="34" charset="0"/>
                <a:ea typeface="Verdana" panose="020B0604030504040204" pitchFamily="34" charset="0"/>
              </a:rPr>
              <a:t>Founded in 1972 – 1</a:t>
            </a:r>
            <a:r>
              <a:rPr lang="en-US" sz="900" baseline="30000" dirty="0">
                <a:solidFill>
                  <a:prstClr val="black"/>
                </a:solidFill>
                <a:latin typeface="Verdana" panose="020B0604030504040204" pitchFamily="34" charset="0"/>
                <a:ea typeface="Verdana" panose="020B0604030504040204" pitchFamily="34" charset="0"/>
              </a:rPr>
              <a:t>st</a:t>
            </a:r>
            <a:r>
              <a:rPr lang="en-US" sz="900" dirty="0">
                <a:solidFill>
                  <a:prstClr val="black"/>
                </a:solidFill>
                <a:latin typeface="Verdana" panose="020B0604030504040204" pitchFamily="34" charset="0"/>
                <a:ea typeface="Verdana" panose="020B0604030504040204" pitchFamily="34" charset="0"/>
              </a:rPr>
              <a:t> ASC in Minnesota, 2</a:t>
            </a:r>
            <a:r>
              <a:rPr lang="en-US" sz="900" baseline="30000" dirty="0">
                <a:solidFill>
                  <a:prstClr val="black"/>
                </a:solidFill>
                <a:latin typeface="Verdana" panose="020B0604030504040204" pitchFamily="34" charset="0"/>
                <a:ea typeface="Verdana" panose="020B0604030504040204" pitchFamily="34" charset="0"/>
              </a:rPr>
              <a:t>nd</a:t>
            </a:r>
            <a:r>
              <a:rPr lang="en-US" sz="900" dirty="0">
                <a:solidFill>
                  <a:prstClr val="black"/>
                </a:solidFill>
                <a:latin typeface="Verdana" panose="020B0604030504040204" pitchFamily="34" charset="0"/>
                <a:ea typeface="Verdana" panose="020B0604030504040204" pitchFamily="34" charset="0"/>
              </a:rPr>
              <a:t> in the Nation</a:t>
            </a:r>
          </a:p>
          <a:p>
            <a:pPr>
              <a:defRPr/>
            </a:pPr>
            <a:r>
              <a:rPr lang="en-US" sz="900" dirty="0">
                <a:solidFill>
                  <a:prstClr val="black"/>
                </a:solidFill>
                <a:latin typeface="Verdana" panose="020B0604030504040204" pitchFamily="34" charset="0"/>
                <a:ea typeface="Verdana" panose="020B0604030504040204" pitchFamily="34" charset="0"/>
              </a:rPr>
              <a:t>11 Operating Room, 43,000 Square Foot Facility</a:t>
            </a:r>
          </a:p>
          <a:p>
            <a:pPr>
              <a:defRPr/>
            </a:pPr>
            <a:r>
              <a:rPr lang="en-US" sz="900" dirty="0">
                <a:solidFill>
                  <a:prstClr val="black"/>
                </a:solidFill>
                <a:latin typeface="Verdana" panose="020B0604030504040204" pitchFamily="34" charset="0"/>
                <a:ea typeface="Verdana" panose="020B0604030504040204" pitchFamily="34" charset="0"/>
              </a:rPr>
              <a:t>The only independent multispecialty ASC in the market</a:t>
            </a:r>
          </a:p>
          <a:p>
            <a:pPr>
              <a:defRPr/>
            </a:pPr>
            <a:r>
              <a:rPr lang="en-US" sz="900" dirty="0">
                <a:solidFill>
                  <a:prstClr val="black"/>
                </a:solidFill>
                <a:latin typeface="Verdana" panose="020B0604030504040204" pitchFamily="34" charset="0"/>
                <a:ea typeface="Verdana" panose="020B0604030504040204" pitchFamily="34" charset="0"/>
              </a:rPr>
              <a:t>The only orthopedic surgical site-of-service option to CentraCare St Cloud Hospital</a:t>
            </a:r>
          </a:p>
          <a:p>
            <a:pPr>
              <a:defRPr/>
            </a:pPr>
            <a:r>
              <a:rPr lang="en-US" sz="900" dirty="0">
                <a:solidFill>
                  <a:prstClr val="black"/>
                </a:solidFill>
                <a:latin typeface="Verdana" panose="020B0604030504040204" pitchFamily="34" charset="0"/>
                <a:ea typeface="Verdana" panose="020B0604030504040204" pitchFamily="34" charset="0"/>
              </a:rPr>
              <a:t>Center performs over 9,000 procedure annually</a:t>
            </a:r>
          </a:p>
          <a:p>
            <a:pPr>
              <a:defRPr/>
            </a:pPr>
            <a:r>
              <a:rPr lang="en-US" sz="900" dirty="0">
                <a:solidFill>
                  <a:prstClr val="black"/>
                </a:solidFill>
                <a:latin typeface="Verdana" panose="020B0604030504040204" pitchFamily="34" charset="0"/>
                <a:ea typeface="Verdana" panose="020B0604030504040204" pitchFamily="34" charset="0"/>
              </a:rPr>
              <a:t>Promotes physician independence through key partnerships</a:t>
            </a:r>
          </a:p>
          <a:p>
            <a:pPr lvl="1">
              <a:defRPr/>
            </a:pPr>
            <a:r>
              <a:rPr lang="en-US" sz="900" dirty="0">
                <a:solidFill>
                  <a:prstClr val="black"/>
                </a:solidFill>
                <a:latin typeface="Verdana" panose="020B0604030504040204" pitchFamily="34" charset="0"/>
                <a:ea typeface="Verdana" panose="020B0604030504040204" pitchFamily="34" charset="0"/>
              </a:rPr>
              <a:t>St Cloud Orthopedics</a:t>
            </a:r>
          </a:p>
          <a:p>
            <a:pPr lvl="1">
              <a:defRPr/>
            </a:pPr>
            <a:r>
              <a:rPr lang="en-US" sz="900" dirty="0">
                <a:solidFill>
                  <a:prstClr val="black"/>
                </a:solidFill>
                <a:latin typeface="Verdana" panose="020B0604030504040204" pitchFamily="34" charset="0"/>
                <a:ea typeface="Verdana" panose="020B0604030504040204" pitchFamily="34" charset="0"/>
              </a:rPr>
              <a:t>St Cloud ENT</a:t>
            </a:r>
          </a:p>
          <a:p>
            <a:pPr lvl="1">
              <a:defRPr/>
            </a:pPr>
            <a:r>
              <a:rPr lang="en-US" sz="900" dirty="0">
                <a:solidFill>
                  <a:prstClr val="black"/>
                </a:solidFill>
                <a:latin typeface="Verdana" panose="020B0604030504040204" pitchFamily="34" charset="0"/>
                <a:ea typeface="Verdana" panose="020B0604030504040204" pitchFamily="34" charset="0"/>
              </a:rPr>
              <a:t>70 + physician partners and utilizers</a:t>
            </a:r>
          </a:p>
          <a:p>
            <a:pPr>
              <a:defRPr/>
            </a:pPr>
            <a:endParaRPr lang="en-US" sz="1200" dirty="0">
              <a:solidFill>
                <a:prstClr val="black"/>
              </a:solidFill>
              <a:latin typeface="Verdana" panose="020B0604030504040204" pitchFamily="34" charset="0"/>
              <a:ea typeface="Verdana" panose="020B0604030504040204" pitchFamily="34" charset="0"/>
            </a:endParaRPr>
          </a:p>
          <a:p>
            <a:pPr>
              <a:defRPr/>
            </a:pPr>
            <a:endParaRPr lang="en-US" sz="1000" dirty="0">
              <a:solidFill>
                <a:prstClr val="black"/>
              </a:solidFill>
              <a:latin typeface="Calibri" panose="020F0502020204030204"/>
            </a:endParaRPr>
          </a:p>
          <a:p>
            <a:pPr marL="45720" indent="0">
              <a:buNone/>
              <a:defRPr/>
            </a:pPr>
            <a:endParaRPr lang="en-US" sz="1200" dirty="0">
              <a:solidFill>
                <a:prstClr val="black"/>
              </a:solidFill>
              <a:latin typeface="Calibri" panose="020F0502020204030204"/>
            </a:endParaRPr>
          </a:p>
          <a:p>
            <a:pPr>
              <a:defRPr/>
            </a:pPr>
            <a:endParaRPr lang="en-US" sz="1500" dirty="0">
              <a:solidFill>
                <a:prstClr val="black"/>
              </a:solidFill>
              <a:latin typeface="Calibri" panose="020F0502020204030204"/>
            </a:endParaRPr>
          </a:p>
        </p:txBody>
      </p:sp>
      <p:sp>
        <p:nvSpPr>
          <p:cNvPr id="14" name="Content Placeholder 3">
            <a:extLst>
              <a:ext uri="{FF2B5EF4-FFF2-40B4-BE49-F238E27FC236}">
                <a16:creationId xmlns:a16="http://schemas.microsoft.com/office/drawing/2014/main" id="{483D1F22-EF39-33E4-C817-D4789BD6ADDA}"/>
              </a:ext>
            </a:extLst>
          </p:cNvPr>
          <p:cNvSpPr txBox="1">
            <a:spLocks/>
          </p:cNvSpPr>
          <p:nvPr/>
        </p:nvSpPr>
        <p:spPr>
          <a:xfrm>
            <a:off x="4572000" y="3497181"/>
            <a:ext cx="3612204" cy="2094198"/>
          </a:xfrm>
          <a:prstGeom prst="rect">
            <a:avLst/>
          </a:prstGeom>
        </p:spPr>
        <p:txBody>
          <a:bodyPr>
            <a:noAutofit/>
          </a:bodyPr>
          <a:lstStyle>
            <a:lvl1pPr marL="274320" indent="-228600" algn="l" defTabSz="457200" rtl="0" eaLnBrk="1" fontAlgn="base" hangingPunct="1">
              <a:spcBef>
                <a:spcPts val="1800"/>
              </a:spcBef>
              <a:spcAft>
                <a:spcPct val="0"/>
              </a:spcAft>
              <a:buFont typeface="Arial" panose="020B0604020202020204" pitchFamily="34" charset="0"/>
              <a:buChar char="•"/>
              <a:defRPr sz="2000" kern="1200" baseline="0">
                <a:solidFill>
                  <a:schemeClr val="tx1"/>
                </a:solidFill>
                <a:latin typeface="+mn-lt"/>
                <a:ea typeface="+mn-ea"/>
                <a:cs typeface="+mn-cs"/>
              </a:defRPr>
            </a:lvl1pPr>
            <a:lvl2pPr marL="640080" indent="-228600" algn="l" defTabSz="457200" rtl="0" eaLnBrk="1" fontAlgn="base" hangingPunct="1">
              <a:spcBef>
                <a:spcPts val="600"/>
              </a:spcBef>
              <a:spcAft>
                <a:spcPct val="0"/>
              </a:spcAft>
              <a:buFont typeface="Arial" pitchFamily="34" charset="0"/>
              <a:buChar char="–"/>
              <a:defRPr sz="1800" kern="1200" baseline="0">
                <a:solidFill>
                  <a:schemeClr val="tx1"/>
                </a:solidFill>
                <a:latin typeface="+mn-lt"/>
                <a:ea typeface="+mn-ea"/>
                <a:cs typeface="+mn-cs"/>
              </a:defRPr>
            </a:lvl2pPr>
            <a:lvl3pPr marL="1005840" indent="-228600" algn="l" defTabSz="457200" rtl="0" eaLnBrk="1" fontAlgn="base" hangingPunct="1">
              <a:spcBef>
                <a:spcPts val="600"/>
              </a:spcBef>
              <a:spcAft>
                <a:spcPct val="0"/>
              </a:spcAft>
              <a:buSzPct val="100000"/>
              <a:buFont typeface="Arial" pitchFamily="34" charset="0"/>
              <a:buChar char="–"/>
              <a:defRPr sz="1800" kern="1200">
                <a:solidFill>
                  <a:schemeClr val="tx1"/>
                </a:solidFill>
                <a:latin typeface="+mn-lt"/>
                <a:ea typeface="+mn-ea"/>
                <a:cs typeface="+mn-cs"/>
              </a:defRPr>
            </a:lvl3pPr>
            <a:lvl4pPr marL="1280160" indent="-228600" algn="l" defTabSz="457200" rtl="0" eaLnBrk="1" fontAlgn="base" hangingPunct="1">
              <a:spcBef>
                <a:spcPts val="600"/>
              </a:spcBef>
              <a:spcAft>
                <a:spcPct val="0"/>
              </a:spcAft>
              <a:buFont typeface="Arial" pitchFamily="34" charset="0"/>
              <a:buChar char="•"/>
              <a:defRPr sz="1600" kern="1200">
                <a:solidFill>
                  <a:schemeClr val="tx1"/>
                </a:solidFill>
                <a:latin typeface="+mn-lt"/>
                <a:ea typeface="+mn-ea"/>
                <a:cs typeface="+mn-cs"/>
              </a:defRPr>
            </a:lvl4pPr>
            <a:lvl5pPr marL="1554480" indent="-228600" algn="l" defTabSz="457200" rtl="0" eaLnBrk="1" fontAlgn="base" hangingPunct="1">
              <a:spcBef>
                <a:spcPts val="600"/>
              </a:spcBef>
              <a:spcAft>
                <a:spcPct val="0"/>
              </a:spcAft>
              <a:buFont typeface="Arial" pitchFamily="34" charset="0"/>
              <a:buChar char="•"/>
              <a:defRPr sz="16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sz="900" dirty="0">
                <a:solidFill>
                  <a:prstClr val="black"/>
                </a:solidFill>
                <a:latin typeface="Verdana" panose="020B0604030504040204" pitchFamily="34" charset="0"/>
                <a:ea typeface="Verdana" panose="020B0604030504040204" pitchFamily="34" charset="0"/>
              </a:rPr>
              <a:t>Performed over 4,000 joint replacements since 2014</a:t>
            </a:r>
          </a:p>
          <a:p>
            <a:pPr>
              <a:defRPr/>
            </a:pPr>
            <a:r>
              <a:rPr lang="en-US" sz="900" dirty="0">
                <a:solidFill>
                  <a:prstClr val="black"/>
                </a:solidFill>
                <a:latin typeface="Verdana" panose="020B0604030504040204" pitchFamily="34" charset="0"/>
                <a:ea typeface="Verdana" panose="020B0604030504040204" pitchFamily="34" charset="0"/>
              </a:rPr>
              <a:t>Program highlights</a:t>
            </a:r>
          </a:p>
          <a:p>
            <a:pPr lvl="1">
              <a:defRPr/>
            </a:pPr>
            <a:r>
              <a:rPr lang="en-US" sz="900" dirty="0">
                <a:solidFill>
                  <a:prstClr val="black"/>
                </a:solidFill>
                <a:latin typeface="Verdana" panose="020B0604030504040204" pitchFamily="34" charset="0"/>
                <a:ea typeface="Verdana" panose="020B0604030504040204" pitchFamily="34" charset="0"/>
              </a:rPr>
              <a:t>AAAH Accredited</a:t>
            </a:r>
          </a:p>
          <a:p>
            <a:pPr lvl="1">
              <a:defRPr/>
            </a:pPr>
            <a:r>
              <a:rPr lang="en-US" sz="900" dirty="0">
                <a:solidFill>
                  <a:prstClr val="black"/>
                </a:solidFill>
                <a:latin typeface="Verdana" panose="020B0604030504040204" pitchFamily="34" charset="0"/>
                <a:ea typeface="Verdana" panose="020B0604030504040204" pitchFamily="34" charset="0"/>
              </a:rPr>
              <a:t>AAAHC Advanced Orthopedic Certification in-process</a:t>
            </a:r>
          </a:p>
          <a:p>
            <a:pPr lvl="1">
              <a:defRPr/>
            </a:pPr>
            <a:r>
              <a:rPr lang="en-US" sz="900" dirty="0">
                <a:solidFill>
                  <a:prstClr val="black"/>
                </a:solidFill>
                <a:latin typeface="Verdana" panose="020B0604030504040204" pitchFamily="34" charset="0"/>
                <a:ea typeface="Verdana" panose="020B0604030504040204" pitchFamily="34" charset="0"/>
              </a:rPr>
              <a:t>AJRR Enrollee</a:t>
            </a:r>
          </a:p>
          <a:p>
            <a:pPr lvl="1">
              <a:defRPr/>
            </a:pPr>
            <a:r>
              <a:rPr lang="en-US" sz="900" dirty="0">
                <a:solidFill>
                  <a:prstClr val="black"/>
                </a:solidFill>
                <a:latin typeface="Verdana" panose="020B0604030504040204" pitchFamily="34" charset="0"/>
                <a:ea typeface="Verdana" panose="020B0604030504040204" pitchFamily="34" charset="0"/>
              </a:rPr>
              <a:t>BCBS Blue Distinction Knee &amp; Hip Designation</a:t>
            </a:r>
            <a:endParaRPr lang="en-US" sz="1350" dirty="0">
              <a:solidFill>
                <a:prstClr val="black"/>
              </a:solidFill>
              <a:latin typeface="Calibri" panose="020F0502020204030204"/>
            </a:endParaRPr>
          </a:p>
          <a:p>
            <a:pPr>
              <a:defRPr/>
            </a:pPr>
            <a:endParaRPr lang="en-US" sz="1500" dirty="0">
              <a:solidFill>
                <a:prstClr val="black"/>
              </a:solidFill>
              <a:latin typeface="Calibri" panose="020F0502020204030204"/>
            </a:endParaRPr>
          </a:p>
          <a:p>
            <a:pPr>
              <a:defRPr/>
            </a:pPr>
            <a:endParaRPr lang="en-US" sz="1500" dirty="0">
              <a:solidFill>
                <a:prstClr val="black"/>
              </a:solidFill>
              <a:latin typeface="Calibri" panose="020F0502020204030204"/>
            </a:endParaRPr>
          </a:p>
        </p:txBody>
      </p:sp>
    </p:spTree>
    <p:extLst>
      <p:ext uri="{BB962C8B-B14F-4D97-AF65-F5344CB8AC3E}">
        <p14:creationId xmlns:p14="http://schemas.microsoft.com/office/powerpoint/2010/main" val="9321080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F7F7-F586-1AB8-589E-56081363596E}"/>
              </a:ext>
            </a:extLst>
          </p:cNvPr>
          <p:cNvSpPr>
            <a:spLocks noGrp="1"/>
          </p:cNvSpPr>
          <p:nvPr>
            <p:ph type="title"/>
          </p:nvPr>
        </p:nvSpPr>
        <p:spPr/>
        <p:txBody>
          <a:bodyPr>
            <a:normAutofit/>
          </a:bodyPr>
          <a:lstStyle/>
          <a:p>
            <a:r>
              <a:rPr lang="en-US" sz="4400" dirty="0"/>
              <a:t>TRIA ASC Infection Rates</a:t>
            </a:r>
          </a:p>
        </p:txBody>
      </p:sp>
      <p:graphicFrame>
        <p:nvGraphicFramePr>
          <p:cNvPr id="4" name="Content Placeholder 3">
            <a:extLst>
              <a:ext uri="{FF2B5EF4-FFF2-40B4-BE49-F238E27FC236}">
                <a16:creationId xmlns:a16="http://schemas.microsoft.com/office/drawing/2014/main" id="{83E770CE-795B-5FEB-EF63-6F4571C2904C}"/>
              </a:ext>
            </a:extLst>
          </p:cNvPr>
          <p:cNvGraphicFramePr>
            <a:graphicFrameLocks noGrp="1"/>
          </p:cNvGraphicFramePr>
          <p:nvPr>
            <p:ph idx="1"/>
            <p:extLst>
              <p:ext uri="{D42A27DB-BD31-4B8C-83A1-F6EECF244321}">
                <p14:modId xmlns:p14="http://schemas.microsoft.com/office/powerpoint/2010/main" val="1727080940"/>
              </p:ext>
            </p:extLst>
          </p:nvPr>
        </p:nvGraphicFramePr>
        <p:xfrm>
          <a:off x="457200" y="1768475"/>
          <a:ext cx="8229600" cy="4321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645668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6C6FE-C954-8E20-49A2-202826A531EF}"/>
              </a:ext>
            </a:extLst>
          </p:cNvPr>
          <p:cNvSpPr>
            <a:spLocks noGrp="1"/>
          </p:cNvSpPr>
          <p:nvPr>
            <p:ph type="title"/>
          </p:nvPr>
        </p:nvSpPr>
        <p:spPr>
          <a:xfrm>
            <a:off x="457200" y="274638"/>
            <a:ext cx="8229600" cy="1143000"/>
          </a:xfrm>
        </p:spPr>
        <p:txBody>
          <a:bodyPr wrap="square" anchor="ctr">
            <a:normAutofit/>
          </a:bodyPr>
          <a:lstStyle/>
          <a:p>
            <a:r>
              <a:rPr lang="en-US" dirty="0"/>
              <a:t>Anesthesia/Pain Management</a:t>
            </a:r>
          </a:p>
        </p:txBody>
      </p:sp>
      <p:graphicFrame>
        <p:nvGraphicFramePr>
          <p:cNvPr id="5" name="Content Placeholder 2">
            <a:extLst>
              <a:ext uri="{FF2B5EF4-FFF2-40B4-BE49-F238E27FC236}">
                <a16:creationId xmlns:a16="http://schemas.microsoft.com/office/drawing/2014/main" id="{AB53FE19-5BB0-C49D-3EEA-AB91A59132BC}"/>
              </a:ext>
            </a:extLst>
          </p:cNvPr>
          <p:cNvGraphicFramePr>
            <a:graphicFrameLocks noGrp="1"/>
          </p:cNvGraphicFramePr>
          <p:nvPr>
            <p:ph idx="1"/>
            <p:extLst>
              <p:ext uri="{D42A27DB-BD31-4B8C-83A1-F6EECF244321}">
                <p14:modId xmlns:p14="http://schemas.microsoft.com/office/powerpoint/2010/main" val="1646436011"/>
              </p:ext>
            </p:extLst>
          </p:nvPr>
        </p:nvGraphicFramePr>
        <p:xfrm>
          <a:off x="457200" y="1768642"/>
          <a:ext cx="8229600" cy="4321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466767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0978C-7243-663F-87DE-3D20B9AF1440}"/>
              </a:ext>
            </a:extLst>
          </p:cNvPr>
          <p:cNvSpPr>
            <a:spLocks noGrp="1"/>
          </p:cNvSpPr>
          <p:nvPr>
            <p:ph type="title"/>
          </p:nvPr>
        </p:nvSpPr>
        <p:spPr/>
        <p:txBody>
          <a:bodyPr/>
          <a:lstStyle/>
          <a:p>
            <a:r>
              <a:rPr lang="en-US" dirty="0"/>
              <a:t>Post Op to Discharge</a:t>
            </a:r>
          </a:p>
        </p:txBody>
      </p:sp>
      <p:sp>
        <p:nvSpPr>
          <p:cNvPr id="3" name="Content Placeholder 2">
            <a:extLst>
              <a:ext uri="{FF2B5EF4-FFF2-40B4-BE49-F238E27FC236}">
                <a16:creationId xmlns:a16="http://schemas.microsoft.com/office/drawing/2014/main" id="{710E46F3-1366-34A2-35A5-207D162FDD1B}"/>
              </a:ext>
            </a:extLst>
          </p:cNvPr>
          <p:cNvSpPr>
            <a:spLocks noGrp="1"/>
          </p:cNvSpPr>
          <p:nvPr>
            <p:ph idx="1"/>
          </p:nvPr>
        </p:nvSpPr>
        <p:spPr/>
        <p:txBody>
          <a:bodyPr/>
          <a:lstStyle/>
          <a:p>
            <a:r>
              <a:rPr lang="en-US" dirty="0"/>
              <a:t>Pain management</a:t>
            </a:r>
          </a:p>
          <a:p>
            <a:r>
              <a:rPr lang="en-US" dirty="0"/>
              <a:t>Game Ready </a:t>
            </a:r>
          </a:p>
          <a:p>
            <a:r>
              <a:rPr lang="en-US" dirty="0"/>
              <a:t>Ambulate and urinate prior to d/c</a:t>
            </a:r>
          </a:p>
          <a:p>
            <a:r>
              <a:rPr lang="en-US" dirty="0"/>
              <a:t>Discharge education</a:t>
            </a:r>
          </a:p>
          <a:p>
            <a:endParaRPr lang="en-US" dirty="0"/>
          </a:p>
          <a:p>
            <a:r>
              <a:rPr lang="en-US" dirty="0"/>
              <a:t>Post discharge phone calls 1 day</a:t>
            </a:r>
          </a:p>
          <a:p>
            <a:pPr lvl="1"/>
            <a:r>
              <a:rPr lang="en-US" dirty="0"/>
              <a:t>Level of pain, ability to rest, nausea, questions on instructions</a:t>
            </a:r>
          </a:p>
          <a:p>
            <a:r>
              <a:rPr lang="en-US" dirty="0"/>
              <a:t>Post discharge call 7 days</a:t>
            </a:r>
          </a:p>
          <a:p>
            <a:pPr lvl="1"/>
            <a:r>
              <a:rPr lang="en-US" dirty="0"/>
              <a:t>Level of pain, ability to rest, nausea, post surgery how prepared did the patient feel they were to manage at home</a:t>
            </a:r>
          </a:p>
          <a:p>
            <a:r>
              <a:rPr lang="en-US" dirty="0"/>
              <a:t>24-hour nurse triage Careline</a:t>
            </a:r>
          </a:p>
          <a:p>
            <a:endParaRPr lang="en-US" dirty="0"/>
          </a:p>
        </p:txBody>
      </p:sp>
      <p:pic>
        <p:nvPicPr>
          <p:cNvPr id="6" name="Picture 5">
            <a:extLst>
              <a:ext uri="{FF2B5EF4-FFF2-40B4-BE49-F238E27FC236}">
                <a16:creationId xmlns:a16="http://schemas.microsoft.com/office/drawing/2014/main" id="{A11C090C-1D7B-808A-9936-F3C0959B6F66}"/>
              </a:ext>
            </a:extLst>
          </p:cNvPr>
          <p:cNvPicPr>
            <a:picLocks noChangeAspect="1"/>
          </p:cNvPicPr>
          <p:nvPr/>
        </p:nvPicPr>
        <p:blipFill>
          <a:blip r:embed="rId3"/>
          <a:stretch>
            <a:fillRect/>
          </a:stretch>
        </p:blipFill>
        <p:spPr>
          <a:xfrm>
            <a:off x="5255630" y="1827909"/>
            <a:ext cx="3437011" cy="2253024"/>
          </a:xfrm>
          <a:prstGeom prst="rect">
            <a:avLst/>
          </a:prstGeom>
        </p:spPr>
      </p:pic>
    </p:spTree>
    <p:extLst>
      <p:ext uri="{BB962C8B-B14F-4D97-AF65-F5344CB8AC3E}">
        <p14:creationId xmlns:p14="http://schemas.microsoft.com/office/powerpoint/2010/main" val="31297598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522D9-3E7B-BCC8-7027-ED010CDA20E9}"/>
              </a:ext>
            </a:extLst>
          </p:cNvPr>
          <p:cNvSpPr>
            <a:spLocks noGrp="1"/>
          </p:cNvSpPr>
          <p:nvPr>
            <p:ph type="title"/>
          </p:nvPr>
        </p:nvSpPr>
        <p:spPr/>
        <p:txBody>
          <a:bodyPr/>
          <a:lstStyle/>
          <a:p>
            <a:r>
              <a:rPr lang="en-US" dirty="0"/>
              <a:t>Average Pain Scores 1 Week Post-op</a:t>
            </a:r>
          </a:p>
        </p:txBody>
      </p:sp>
      <p:graphicFrame>
        <p:nvGraphicFramePr>
          <p:cNvPr id="5" name="Content Placeholder 4">
            <a:extLst>
              <a:ext uri="{FF2B5EF4-FFF2-40B4-BE49-F238E27FC236}">
                <a16:creationId xmlns:a16="http://schemas.microsoft.com/office/drawing/2014/main" id="{904F8AFF-6043-1555-EB8A-2B542B0BB654}"/>
              </a:ext>
            </a:extLst>
          </p:cNvPr>
          <p:cNvGraphicFramePr>
            <a:graphicFrameLocks noGrp="1"/>
          </p:cNvGraphicFramePr>
          <p:nvPr>
            <p:ph idx="1"/>
            <p:extLst>
              <p:ext uri="{D42A27DB-BD31-4B8C-83A1-F6EECF244321}">
                <p14:modId xmlns:p14="http://schemas.microsoft.com/office/powerpoint/2010/main" val="502511647"/>
              </p:ext>
            </p:extLst>
          </p:nvPr>
        </p:nvGraphicFramePr>
        <p:xfrm>
          <a:off x="457200" y="1768475"/>
          <a:ext cx="8229600" cy="4321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841600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1BD5D36-A86B-7605-A0D8-D90AED14BBFE}"/>
              </a:ext>
            </a:extLst>
          </p:cNvPr>
          <p:cNvSpPr>
            <a:spLocks noGrp="1"/>
          </p:cNvSpPr>
          <p:nvPr>
            <p:ph type="title"/>
          </p:nvPr>
        </p:nvSpPr>
        <p:spPr>
          <a:xfrm>
            <a:off x="457200" y="274638"/>
            <a:ext cx="8229600" cy="1143000"/>
          </a:xfrm>
        </p:spPr>
        <p:txBody>
          <a:bodyPr/>
          <a:lstStyle/>
          <a:p>
            <a:r>
              <a:rPr lang="en-US" dirty="0"/>
              <a:t>2021 Hotel Recovery Satisfaction With Care, Ability to Rest and Absence of Nausea</a:t>
            </a:r>
          </a:p>
        </p:txBody>
      </p:sp>
      <p:graphicFrame>
        <p:nvGraphicFramePr>
          <p:cNvPr id="5" name="Content Placeholder 4">
            <a:extLst>
              <a:ext uri="{FF2B5EF4-FFF2-40B4-BE49-F238E27FC236}">
                <a16:creationId xmlns:a16="http://schemas.microsoft.com/office/drawing/2014/main" id="{525D0BA3-5E1F-4FB3-BF96-175284AEE9FA}"/>
              </a:ext>
            </a:extLst>
          </p:cNvPr>
          <p:cNvGraphicFramePr>
            <a:graphicFrameLocks noGrp="1"/>
          </p:cNvGraphicFramePr>
          <p:nvPr>
            <p:ph idx="1"/>
            <p:extLst>
              <p:ext uri="{D42A27DB-BD31-4B8C-83A1-F6EECF244321}">
                <p14:modId xmlns:p14="http://schemas.microsoft.com/office/powerpoint/2010/main" val="1496420482"/>
              </p:ext>
            </p:extLst>
          </p:nvPr>
        </p:nvGraphicFramePr>
        <p:xfrm>
          <a:off x="457200" y="1768643"/>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39164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52DE2-7D36-BC8D-4836-35C018791291}"/>
              </a:ext>
            </a:extLst>
          </p:cNvPr>
          <p:cNvSpPr>
            <a:spLocks noGrp="1"/>
          </p:cNvSpPr>
          <p:nvPr>
            <p:ph type="title"/>
          </p:nvPr>
        </p:nvSpPr>
        <p:spPr/>
        <p:txBody>
          <a:bodyPr/>
          <a:lstStyle/>
          <a:p>
            <a:r>
              <a:rPr lang="en-US" dirty="0"/>
              <a:t>2021 Discharge to Home Satisfaction With Care, Ability to Rest and Absence of Nausea</a:t>
            </a:r>
          </a:p>
        </p:txBody>
      </p:sp>
      <p:graphicFrame>
        <p:nvGraphicFramePr>
          <p:cNvPr id="4" name="Content Placeholder 3">
            <a:extLst>
              <a:ext uri="{FF2B5EF4-FFF2-40B4-BE49-F238E27FC236}">
                <a16:creationId xmlns:a16="http://schemas.microsoft.com/office/drawing/2014/main" id="{5F9131F1-D6F5-4080-8E12-0BA3EA03AB7C}"/>
              </a:ext>
            </a:extLst>
          </p:cNvPr>
          <p:cNvGraphicFramePr>
            <a:graphicFrameLocks noGrp="1"/>
          </p:cNvGraphicFramePr>
          <p:nvPr>
            <p:ph idx="1"/>
            <p:extLst>
              <p:ext uri="{D42A27DB-BD31-4B8C-83A1-F6EECF244321}">
                <p14:modId xmlns:p14="http://schemas.microsoft.com/office/powerpoint/2010/main" val="1286547964"/>
              </p:ext>
            </p:extLst>
          </p:nvPr>
        </p:nvGraphicFramePr>
        <p:xfrm>
          <a:off x="457200" y="1768475"/>
          <a:ext cx="8229600" cy="4321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684133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AC76D-4EA6-290B-F7C4-3E6ACE9D80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0184BD-BA8F-5D77-FB0B-CD611C84D6E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01706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D891E-948B-0ED3-5EF7-3D3F986D91C7}"/>
              </a:ext>
            </a:extLst>
          </p:cNvPr>
          <p:cNvSpPr>
            <a:spLocks noGrp="1"/>
          </p:cNvSpPr>
          <p:nvPr>
            <p:ph type="title"/>
          </p:nvPr>
        </p:nvSpPr>
        <p:spPr/>
        <p:txBody>
          <a:bodyPr/>
          <a:lstStyle/>
          <a:p>
            <a:r>
              <a:rPr lang="en-US" dirty="0"/>
              <a:t>Dr Der-Chen Huang</a:t>
            </a:r>
          </a:p>
        </p:txBody>
      </p:sp>
      <p:sp>
        <p:nvSpPr>
          <p:cNvPr id="3" name="Content Placeholder 2">
            <a:extLst>
              <a:ext uri="{FF2B5EF4-FFF2-40B4-BE49-F238E27FC236}">
                <a16:creationId xmlns:a16="http://schemas.microsoft.com/office/drawing/2014/main" id="{2AF411F8-CD8C-E2C1-D53B-5B78F11AA3B0}"/>
              </a:ext>
            </a:extLst>
          </p:cNvPr>
          <p:cNvSpPr>
            <a:spLocks noGrp="1"/>
          </p:cNvSpPr>
          <p:nvPr>
            <p:ph idx="1"/>
          </p:nvPr>
        </p:nvSpPr>
        <p:spPr>
          <a:xfrm>
            <a:off x="457200" y="1768642"/>
            <a:ext cx="5990492" cy="4321206"/>
          </a:xfrm>
        </p:spPr>
        <p:txBody>
          <a:bodyPr/>
          <a:lstStyle/>
          <a:p>
            <a:r>
              <a:rPr lang="en-US" sz="2200" dirty="0"/>
              <a:t>2003 BS Biomedical Engineering, University of MN</a:t>
            </a:r>
          </a:p>
          <a:p>
            <a:r>
              <a:rPr lang="en-US" sz="2200" dirty="0"/>
              <a:t>2009 MD Dartmouth Medical School</a:t>
            </a:r>
          </a:p>
          <a:p>
            <a:r>
              <a:rPr lang="en-US" sz="2200" dirty="0"/>
              <a:t>2014 Residency University of MN</a:t>
            </a:r>
          </a:p>
          <a:p>
            <a:r>
              <a:rPr lang="en-US" sz="2200" dirty="0"/>
              <a:t>2015 Fellowship @ Joint Replacement Institute Los Angeles, CA</a:t>
            </a:r>
          </a:p>
          <a:p>
            <a:pPr lvl="1"/>
            <a:r>
              <a:rPr lang="en-US" sz="2200" dirty="0"/>
              <a:t>Dr. Thomas </a:t>
            </a:r>
            <a:r>
              <a:rPr lang="en-US" sz="2200" dirty="0" err="1"/>
              <a:t>Schmalzried</a:t>
            </a:r>
            <a:endParaRPr lang="en-US" sz="2200" dirty="0"/>
          </a:p>
          <a:p>
            <a:pPr lvl="1"/>
            <a:r>
              <a:rPr lang="en-US" sz="2200" dirty="0"/>
              <a:t>Dr. Ed </a:t>
            </a:r>
            <a:r>
              <a:rPr lang="en-US" sz="2200" dirty="0" err="1"/>
              <a:t>Mcpherson</a:t>
            </a:r>
            <a:endParaRPr lang="en-US" sz="2200" dirty="0"/>
          </a:p>
          <a:p>
            <a:pPr lvl="1"/>
            <a:endParaRPr lang="en-US" sz="2200" dirty="0"/>
          </a:p>
          <a:p>
            <a:r>
              <a:rPr lang="en-US" sz="2200" dirty="0"/>
              <a:t>2017 </a:t>
            </a:r>
            <a:r>
              <a:rPr lang="en-US" sz="2200" dirty="0" err="1"/>
              <a:t>Healthpartners</a:t>
            </a:r>
            <a:r>
              <a:rPr lang="en-US" sz="2200" dirty="0"/>
              <a:t> Regions</a:t>
            </a:r>
          </a:p>
          <a:p>
            <a:r>
              <a:rPr lang="en-US" sz="2200" dirty="0"/>
              <a:t>2018 TRIA Outpatient TJA</a:t>
            </a:r>
          </a:p>
          <a:p>
            <a:r>
              <a:rPr lang="en-US" sz="2200" dirty="0"/>
              <a:t>2022 1</a:t>
            </a:r>
            <a:r>
              <a:rPr lang="en-US" sz="2200" baseline="30000" dirty="0"/>
              <a:t>st</a:t>
            </a:r>
            <a:r>
              <a:rPr lang="en-US" sz="2200" dirty="0"/>
              <a:t> Robotic TJA @ TRIA</a:t>
            </a:r>
          </a:p>
        </p:txBody>
      </p:sp>
      <p:pic>
        <p:nvPicPr>
          <p:cNvPr id="1026" name="Picture 2" descr="Der-Chen T. Huang, MD">
            <a:extLst>
              <a:ext uri="{FF2B5EF4-FFF2-40B4-BE49-F238E27FC236}">
                <a16:creationId xmlns:a16="http://schemas.microsoft.com/office/drawing/2014/main" id="{1EC2F371-DE36-E5CB-0734-FF1A75631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261" y="2786245"/>
            <a:ext cx="2286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094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8510D-D2DA-79E8-FCEA-7A3645B1C690}"/>
              </a:ext>
            </a:extLst>
          </p:cNvPr>
          <p:cNvSpPr>
            <a:spLocks noGrp="1"/>
          </p:cNvSpPr>
          <p:nvPr>
            <p:ph type="title"/>
          </p:nvPr>
        </p:nvSpPr>
        <p:spPr>
          <a:xfrm>
            <a:off x="457200" y="274638"/>
            <a:ext cx="8229600" cy="1143000"/>
          </a:xfrm>
        </p:spPr>
        <p:txBody>
          <a:bodyPr wrap="square" anchor="ctr">
            <a:normAutofit/>
          </a:bodyPr>
          <a:lstStyle/>
          <a:p>
            <a:r>
              <a:rPr lang="en-US" sz="4400" dirty="0"/>
              <a:t>Surgeon Perspective</a:t>
            </a:r>
          </a:p>
        </p:txBody>
      </p:sp>
      <p:pic>
        <p:nvPicPr>
          <p:cNvPr id="1026" name="Picture 2" descr="Free Download Clip Art - Free Easy Button Graphic Emoji,Ez Emoji - free  transparent emoji - emojipng.com">
            <a:extLst>
              <a:ext uri="{FF2B5EF4-FFF2-40B4-BE49-F238E27FC236}">
                <a16:creationId xmlns:a16="http://schemas.microsoft.com/office/drawing/2014/main" id="{6853246E-6AF7-AD24-E46D-016223BFD0E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8203" y="2526610"/>
            <a:ext cx="3886200" cy="2837073"/>
          </a:xfrm>
          <a:prstGeom prst="rect">
            <a:avLst/>
          </a:prstGeom>
          <a:solidFill>
            <a:srgbClr val="FFFFFF"/>
          </a:solidFill>
        </p:spPr>
      </p:pic>
      <p:sp>
        <p:nvSpPr>
          <p:cNvPr id="3" name="Content Placeholder 2">
            <a:extLst>
              <a:ext uri="{FF2B5EF4-FFF2-40B4-BE49-F238E27FC236}">
                <a16:creationId xmlns:a16="http://schemas.microsoft.com/office/drawing/2014/main" id="{F7494985-12ED-C472-84C9-9D94B0BC2A9A}"/>
              </a:ext>
            </a:extLst>
          </p:cNvPr>
          <p:cNvSpPr>
            <a:spLocks noGrp="1"/>
          </p:cNvSpPr>
          <p:nvPr>
            <p:ph sz="half" idx="2"/>
          </p:nvPr>
        </p:nvSpPr>
        <p:spPr>
          <a:xfrm>
            <a:off x="4791576" y="1769478"/>
            <a:ext cx="3886200" cy="4351338"/>
          </a:xfrm>
        </p:spPr>
        <p:txBody>
          <a:bodyPr wrap="square" anchor="t">
            <a:normAutofit/>
          </a:bodyPr>
          <a:lstStyle/>
          <a:p>
            <a:pPr>
              <a:lnSpc>
                <a:spcPct val="90000"/>
              </a:lnSpc>
            </a:pPr>
            <a:r>
              <a:rPr lang="en-US" dirty="0"/>
              <a:t>Surgeon champion</a:t>
            </a:r>
          </a:p>
          <a:p>
            <a:pPr>
              <a:lnSpc>
                <a:spcPct val="90000"/>
              </a:lnSpc>
            </a:pPr>
            <a:r>
              <a:rPr lang="en-US" dirty="0"/>
              <a:t>Exploration of robotics 2014</a:t>
            </a:r>
          </a:p>
          <a:p>
            <a:pPr>
              <a:lnSpc>
                <a:spcPct val="90000"/>
              </a:lnSpc>
            </a:pPr>
            <a:r>
              <a:rPr lang="en-US" dirty="0"/>
              <a:t>Review of technology offerings 2017</a:t>
            </a:r>
          </a:p>
          <a:p>
            <a:pPr marL="0" indent="0">
              <a:lnSpc>
                <a:spcPct val="90000"/>
              </a:lnSpc>
              <a:buNone/>
            </a:pPr>
            <a:endParaRPr lang="en-US" dirty="0"/>
          </a:p>
          <a:p>
            <a:pPr>
              <a:lnSpc>
                <a:spcPct val="90000"/>
              </a:lnSpc>
            </a:pPr>
            <a:r>
              <a:rPr lang="en-US" dirty="0"/>
              <a:t>Bridge east and west side surgeons</a:t>
            </a:r>
          </a:p>
          <a:p>
            <a:pPr>
              <a:lnSpc>
                <a:spcPct val="90000"/>
              </a:lnSpc>
            </a:pPr>
            <a:endParaRPr lang="en-US" dirty="0"/>
          </a:p>
          <a:p>
            <a:pPr>
              <a:lnSpc>
                <a:spcPct val="90000"/>
              </a:lnSpc>
            </a:pPr>
            <a:r>
              <a:rPr lang="en-US" dirty="0"/>
              <a:t>Build consensus on robot selection</a:t>
            </a:r>
          </a:p>
        </p:txBody>
      </p:sp>
    </p:spTree>
    <p:extLst>
      <p:ext uri="{BB962C8B-B14F-4D97-AF65-F5344CB8AC3E}">
        <p14:creationId xmlns:p14="http://schemas.microsoft.com/office/powerpoint/2010/main" val="541979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25D9A-C92C-CED1-79CD-1D4BB9323B01}"/>
              </a:ext>
            </a:extLst>
          </p:cNvPr>
          <p:cNvSpPr>
            <a:spLocks noGrp="1"/>
          </p:cNvSpPr>
          <p:nvPr>
            <p:ph type="title"/>
          </p:nvPr>
        </p:nvSpPr>
        <p:spPr>
          <a:xfrm>
            <a:off x="457200" y="274638"/>
            <a:ext cx="8229600" cy="1143000"/>
          </a:xfrm>
        </p:spPr>
        <p:txBody>
          <a:bodyPr wrap="square" anchor="ctr">
            <a:normAutofit/>
          </a:bodyPr>
          <a:lstStyle/>
          <a:p>
            <a:r>
              <a:rPr lang="en-US" dirty="0"/>
              <a:t>Why the Interest in Robotics</a:t>
            </a:r>
          </a:p>
        </p:txBody>
      </p:sp>
      <p:sp>
        <p:nvSpPr>
          <p:cNvPr id="3" name="Content Placeholder 2">
            <a:extLst>
              <a:ext uri="{FF2B5EF4-FFF2-40B4-BE49-F238E27FC236}">
                <a16:creationId xmlns:a16="http://schemas.microsoft.com/office/drawing/2014/main" id="{31455B24-1D8D-8F43-29C5-1EC61E06499A}"/>
              </a:ext>
            </a:extLst>
          </p:cNvPr>
          <p:cNvSpPr>
            <a:spLocks noGrp="1"/>
          </p:cNvSpPr>
          <p:nvPr>
            <p:ph sz="half" idx="1"/>
          </p:nvPr>
        </p:nvSpPr>
        <p:spPr>
          <a:xfrm>
            <a:off x="458202" y="1769478"/>
            <a:ext cx="3886201" cy="4351338"/>
          </a:xfrm>
        </p:spPr>
        <p:txBody>
          <a:bodyPr wrap="square" anchor="t">
            <a:normAutofit lnSpcReduction="10000"/>
          </a:bodyPr>
          <a:lstStyle/>
          <a:p>
            <a:pPr marL="342900" marR="0" lvl="0" indent="-342900">
              <a:lnSpc>
                <a:spcPct val="90000"/>
              </a:lnSpc>
              <a:spcBef>
                <a:spcPts val="0"/>
              </a:spcBef>
              <a:spcAft>
                <a:spcPts val="0"/>
              </a:spcAft>
              <a:buFont typeface="Calibri" panose="020F0502020204030204" pitchFamily="34" charset="0"/>
              <a:buChar char="-"/>
            </a:pPr>
            <a:r>
              <a:rPr lang="en-US" sz="2400" dirty="0">
                <a:effectLst/>
              </a:rPr>
              <a:t>Precision/Consistency</a:t>
            </a:r>
          </a:p>
          <a:p>
            <a:pPr marL="342900" marR="0" lvl="0" indent="-342900">
              <a:lnSpc>
                <a:spcPct val="90000"/>
              </a:lnSpc>
              <a:spcBef>
                <a:spcPts val="0"/>
              </a:spcBef>
              <a:spcAft>
                <a:spcPts val="0"/>
              </a:spcAft>
              <a:buFont typeface="Calibri" panose="020F0502020204030204" pitchFamily="34" charset="0"/>
              <a:buChar char="-"/>
            </a:pPr>
            <a:endParaRPr lang="en-US" sz="2400" dirty="0">
              <a:effectLst/>
            </a:endParaRPr>
          </a:p>
          <a:p>
            <a:pPr marL="342900" marR="0" lvl="0" indent="-342900">
              <a:lnSpc>
                <a:spcPct val="90000"/>
              </a:lnSpc>
              <a:spcBef>
                <a:spcPts val="0"/>
              </a:spcBef>
              <a:spcAft>
                <a:spcPts val="0"/>
              </a:spcAft>
              <a:buFont typeface="Calibri" panose="020F0502020204030204" pitchFamily="34" charset="0"/>
              <a:buChar char="-"/>
            </a:pPr>
            <a:endParaRPr lang="en-US" sz="2400" dirty="0">
              <a:effectLst/>
            </a:endParaRPr>
          </a:p>
          <a:p>
            <a:pPr marL="342900" marR="0" lvl="0" indent="-342900">
              <a:lnSpc>
                <a:spcPct val="90000"/>
              </a:lnSpc>
              <a:spcBef>
                <a:spcPts val="0"/>
              </a:spcBef>
              <a:spcAft>
                <a:spcPts val="0"/>
              </a:spcAft>
              <a:buFont typeface="Calibri" panose="020F0502020204030204" pitchFamily="34" charset="0"/>
              <a:buChar char="-"/>
            </a:pPr>
            <a:r>
              <a:rPr lang="en-US" sz="2400" dirty="0">
                <a:effectLst/>
              </a:rPr>
              <a:t>Improving patient satisfaction</a:t>
            </a:r>
          </a:p>
          <a:p>
            <a:pPr marL="0" marR="0" lvl="0" indent="0">
              <a:lnSpc>
                <a:spcPct val="90000"/>
              </a:lnSpc>
              <a:spcBef>
                <a:spcPts val="0"/>
              </a:spcBef>
              <a:spcAft>
                <a:spcPts val="0"/>
              </a:spcAft>
              <a:buNone/>
            </a:pPr>
            <a:endParaRPr lang="en-US" sz="2400" dirty="0">
              <a:effectLst/>
            </a:endParaRPr>
          </a:p>
          <a:p>
            <a:pPr marL="342900" marR="0" lvl="0" indent="-342900">
              <a:lnSpc>
                <a:spcPct val="90000"/>
              </a:lnSpc>
              <a:spcBef>
                <a:spcPts val="0"/>
              </a:spcBef>
              <a:spcAft>
                <a:spcPts val="0"/>
              </a:spcAft>
              <a:buFont typeface="Calibri" panose="020F0502020204030204" pitchFamily="34" charset="0"/>
              <a:buChar char="-"/>
            </a:pPr>
            <a:r>
              <a:rPr lang="en-US" sz="2400" dirty="0">
                <a:effectLst/>
              </a:rPr>
              <a:t>A necessary part of a comprehensive education program</a:t>
            </a:r>
          </a:p>
          <a:p>
            <a:pPr marL="342900" marR="0" lvl="0" indent="-342900">
              <a:lnSpc>
                <a:spcPct val="90000"/>
              </a:lnSpc>
              <a:spcBef>
                <a:spcPts val="0"/>
              </a:spcBef>
              <a:spcAft>
                <a:spcPts val="0"/>
              </a:spcAft>
              <a:buFont typeface="Calibri" panose="020F0502020204030204" pitchFamily="34" charset="0"/>
              <a:buChar char="-"/>
            </a:pPr>
            <a:endParaRPr lang="en-US" sz="2400" dirty="0"/>
          </a:p>
          <a:p>
            <a:pPr>
              <a:lnSpc>
                <a:spcPct val="90000"/>
              </a:lnSpc>
              <a:spcBef>
                <a:spcPts val="0"/>
              </a:spcBef>
              <a:spcAft>
                <a:spcPts val="0"/>
              </a:spcAft>
              <a:buFont typeface="Calibri" panose="020F0502020204030204" pitchFamily="34" charset="0"/>
              <a:buChar char="-"/>
            </a:pPr>
            <a:r>
              <a:rPr lang="en-US" sz="2400" dirty="0">
                <a:effectLst/>
              </a:rPr>
              <a:t>Marketing Opportunity and  Potential Volume Growth</a:t>
            </a:r>
          </a:p>
          <a:p>
            <a:pPr marL="342900" marR="0" lvl="0" indent="-342900">
              <a:lnSpc>
                <a:spcPct val="90000"/>
              </a:lnSpc>
              <a:spcBef>
                <a:spcPts val="0"/>
              </a:spcBef>
              <a:spcAft>
                <a:spcPts val="0"/>
              </a:spcAft>
              <a:buFont typeface="Calibri" panose="020F0502020204030204" pitchFamily="34" charset="0"/>
              <a:buChar char="-"/>
            </a:pPr>
            <a:endParaRPr lang="en-US" sz="2400" dirty="0">
              <a:effectLst/>
            </a:endParaRPr>
          </a:p>
        </p:txBody>
      </p:sp>
      <p:sp>
        <p:nvSpPr>
          <p:cNvPr id="5" name="Content Placeholder 3">
            <a:extLst>
              <a:ext uri="{FF2B5EF4-FFF2-40B4-BE49-F238E27FC236}">
                <a16:creationId xmlns:a16="http://schemas.microsoft.com/office/drawing/2014/main" id="{B2792667-0F30-BF18-B511-341DFCBD9E4D}"/>
              </a:ext>
            </a:extLst>
          </p:cNvPr>
          <p:cNvSpPr>
            <a:spLocks noGrp="1"/>
          </p:cNvSpPr>
          <p:nvPr>
            <p:ph sz="half" idx="2"/>
          </p:nvPr>
        </p:nvSpPr>
        <p:spPr>
          <a:xfrm>
            <a:off x="4799598" y="1769478"/>
            <a:ext cx="3886200" cy="4351338"/>
          </a:xfrm>
        </p:spPr>
        <p:txBody>
          <a:bodyPr/>
          <a:lstStyle/>
          <a:p>
            <a:endParaRPr lang="en-US" dirty="0"/>
          </a:p>
          <a:p>
            <a:endParaRPr lang="en-US" dirty="0"/>
          </a:p>
          <a:p>
            <a:pPr marL="0" indent="0">
              <a:buNone/>
            </a:pPr>
            <a:endParaRPr lang="en-US" dirty="0"/>
          </a:p>
          <a:p>
            <a:pPr marL="0" indent="0">
              <a:buNone/>
            </a:pPr>
            <a:r>
              <a:rPr lang="en-US" dirty="0"/>
              <a:t>	It is the future</a:t>
            </a:r>
          </a:p>
        </p:txBody>
      </p:sp>
    </p:spTree>
    <p:extLst>
      <p:ext uri="{BB962C8B-B14F-4D97-AF65-F5344CB8AC3E}">
        <p14:creationId xmlns:p14="http://schemas.microsoft.com/office/powerpoint/2010/main" val="4139623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71BAC7-3F1E-1D4F-23E8-002AC517CAEC}"/>
              </a:ext>
            </a:extLst>
          </p:cNvPr>
          <p:cNvPicPr>
            <a:picLocks noChangeAspect="1"/>
          </p:cNvPicPr>
          <p:nvPr/>
        </p:nvPicPr>
        <p:blipFill>
          <a:blip r:embed="rId2"/>
          <a:stretch>
            <a:fillRect/>
          </a:stretch>
        </p:blipFill>
        <p:spPr>
          <a:xfrm>
            <a:off x="1531575" y="1010303"/>
            <a:ext cx="7612426" cy="567559"/>
          </a:xfrm>
          <a:prstGeom prst="rect">
            <a:avLst/>
          </a:prstGeom>
          <a:noFill/>
        </p:spPr>
      </p:pic>
      <p:sp>
        <p:nvSpPr>
          <p:cNvPr id="6" name="Text Placeholder 8">
            <a:extLst>
              <a:ext uri="{FF2B5EF4-FFF2-40B4-BE49-F238E27FC236}">
                <a16:creationId xmlns:a16="http://schemas.microsoft.com/office/drawing/2014/main" id="{E6DD7F09-0492-4C78-31A8-27BCE7DFE445}"/>
              </a:ext>
            </a:extLst>
          </p:cNvPr>
          <p:cNvSpPr txBox="1">
            <a:spLocks noGrp="1"/>
          </p:cNvSpPr>
          <p:nvPr>
            <p:ph type="title"/>
          </p:nvPr>
        </p:nvSpPr>
        <p:spPr>
          <a:xfrm>
            <a:off x="466045" y="1637761"/>
            <a:ext cx="8391525" cy="296863"/>
          </a:xfrm>
          <a:prstGeom prst="rect">
            <a:avLst/>
          </a:prstGeom>
          <a:solidFill>
            <a:schemeClr val="bg1"/>
          </a:solidFill>
        </p:spPr>
        <p:txBody>
          <a:bodyPr vert="horz" lIns="91440" tIns="45720" rIns="91440" bIns="45720" rtlCol="0" anchor="t">
            <a:noAutofit/>
          </a:bodyPr>
          <a:lstStyle>
            <a:lvl1pPr marL="304792" indent="-304792" algn="l" defTabSz="1219170" rtl="0" eaLnBrk="1" latinLnBrk="0" hangingPunct="1">
              <a:lnSpc>
                <a:spcPct val="90000"/>
              </a:lnSpc>
              <a:spcBef>
                <a:spcPts val="1333"/>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gn="ctr">
              <a:buNone/>
            </a:pPr>
            <a:r>
              <a:rPr lang="en-US" sz="1600" b="1" dirty="0">
                <a:solidFill>
                  <a:srgbClr val="EA8651"/>
                </a:solidFill>
                <a:latin typeface="Arial"/>
                <a:cs typeface="Arial"/>
              </a:rPr>
              <a:t>3,500+ Physician Partners | 250+ Partnered Facilities | 1M+ Surgical Procedures</a:t>
            </a:r>
          </a:p>
        </p:txBody>
      </p:sp>
      <p:grpSp>
        <p:nvGrpSpPr>
          <p:cNvPr id="7" name="Group 6">
            <a:extLst>
              <a:ext uri="{FF2B5EF4-FFF2-40B4-BE49-F238E27FC236}">
                <a16:creationId xmlns:a16="http://schemas.microsoft.com/office/drawing/2014/main" id="{2BF496D1-A199-75E5-0610-F3A110D28E6A}"/>
              </a:ext>
            </a:extLst>
          </p:cNvPr>
          <p:cNvGrpSpPr/>
          <p:nvPr/>
        </p:nvGrpSpPr>
        <p:grpSpPr>
          <a:xfrm>
            <a:off x="1614069" y="2294869"/>
            <a:ext cx="5876951" cy="3422992"/>
            <a:chOff x="193708" y="2280899"/>
            <a:chExt cx="8820203" cy="4259358"/>
          </a:xfrm>
        </p:grpSpPr>
        <p:pic>
          <p:nvPicPr>
            <p:cNvPr id="8" name="Picture 7">
              <a:extLst>
                <a:ext uri="{FF2B5EF4-FFF2-40B4-BE49-F238E27FC236}">
                  <a16:creationId xmlns:a16="http://schemas.microsoft.com/office/drawing/2014/main" id="{DAA0BDCC-D1FF-E391-9999-4111F37F8AF4}"/>
                </a:ext>
              </a:extLst>
            </p:cNvPr>
            <p:cNvPicPr>
              <a:picLocks noChangeAspect="1"/>
            </p:cNvPicPr>
            <p:nvPr/>
          </p:nvPicPr>
          <p:blipFill>
            <a:blip r:embed="rId3"/>
            <a:stretch>
              <a:fillRect/>
            </a:stretch>
          </p:blipFill>
          <p:spPr>
            <a:xfrm>
              <a:off x="2261108" y="3004077"/>
              <a:ext cx="4201353" cy="2733411"/>
            </a:xfrm>
            <a:prstGeom prst="rect">
              <a:avLst/>
            </a:prstGeom>
          </p:spPr>
        </p:pic>
        <p:pic>
          <p:nvPicPr>
            <p:cNvPr id="9" name="Picture 4">
              <a:extLst>
                <a:ext uri="{FF2B5EF4-FFF2-40B4-BE49-F238E27FC236}">
                  <a16:creationId xmlns:a16="http://schemas.microsoft.com/office/drawing/2014/main" id="{F44A037B-85ED-27FA-0982-0BD17AEA404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01457" y="4482354"/>
              <a:ext cx="1166263" cy="573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B8142E34-FF8B-893D-DE76-1116C16FE9AA}"/>
                </a:ext>
              </a:extLst>
            </p:cNvPr>
            <p:cNvPicPr>
              <a:picLocks noChangeAspect="1"/>
            </p:cNvPicPr>
            <p:nvPr/>
          </p:nvPicPr>
          <p:blipFill>
            <a:blip r:embed="rId5"/>
            <a:stretch>
              <a:fillRect/>
            </a:stretch>
          </p:blipFill>
          <p:spPr>
            <a:xfrm>
              <a:off x="4488216" y="5317732"/>
              <a:ext cx="1229130" cy="307283"/>
            </a:xfrm>
            <a:prstGeom prst="rect">
              <a:avLst/>
            </a:prstGeom>
          </p:spPr>
        </p:pic>
        <p:pic>
          <p:nvPicPr>
            <p:cNvPr id="13" name="Picture 12">
              <a:extLst>
                <a:ext uri="{FF2B5EF4-FFF2-40B4-BE49-F238E27FC236}">
                  <a16:creationId xmlns:a16="http://schemas.microsoft.com/office/drawing/2014/main" id="{A5EFA133-F15F-8A06-B432-1B7EDA083ABB}"/>
                </a:ext>
              </a:extLst>
            </p:cNvPr>
            <p:cNvPicPr>
              <a:picLocks noChangeAspect="1"/>
            </p:cNvPicPr>
            <p:nvPr/>
          </p:nvPicPr>
          <p:blipFill>
            <a:blip r:embed="rId6"/>
            <a:stretch>
              <a:fillRect/>
            </a:stretch>
          </p:blipFill>
          <p:spPr>
            <a:xfrm>
              <a:off x="313732" y="5850602"/>
              <a:ext cx="1631981" cy="264381"/>
            </a:xfrm>
            <a:prstGeom prst="rect">
              <a:avLst/>
            </a:prstGeom>
          </p:spPr>
        </p:pic>
        <p:pic>
          <p:nvPicPr>
            <p:cNvPr id="14" name="Picture 6" descr="NA_LandingBanner_NAMM_Optum_HO_0317">
              <a:extLst>
                <a:ext uri="{FF2B5EF4-FFF2-40B4-BE49-F238E27FC236}">
                  <a16:creationId xmlns:a16="http://schemas.microsoft.com/office/drawing/2014/main" id="{0AA22A0B-D071-8E31-F428-525EF445D8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2" t="27847" r="69356" b="22464"/>
            <a:stretch/>
          </p:blipFill>
          <p:spPr bwMode="auto">
            <a:xfrm>
              <a:off x="1000893" y="5241018"/>
              <a:ext cx="1156795" cy="4284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image003">
              <a:extLst>
                <a:ext uri="{FF2B5EF4-FFF2-40B4-BE49-F238E27FC236}">
                  <a16:creationId xmlns:a16="http://schemas.microsoft.com/office/drawing/2014/main" id="{47E03E80-DC85-4A6A-C9F8-7DC1171433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430" y="3821558"/>
              <a:ext cx="1684296" cy="20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7632EAAB-F9E6-FC5E-C615-A57406496981}"/>
                </a:ext>
              </a:extLst>
            </p:cNvPr>
            <p:cNvPicPr>
              <a:picLocks noChangeAspect="1"/>
            </p:cNvPicPr>
            <p:nvPr/>
          </p:nvPicPr>
          <p:blipFill>
            <a:blip r:embed="rId9"/>
            <a:stretch>
              <a:fillRect/>
            </a:stretch>
          </p:blipFill>
          <p:spPr>
            <a:xfrm>
              <a:off x="4276274" y="2286782"/>
              <a:ext cx="803314" cy="506681"/>
            </a:xfrm>
            <a:prstGeom prst="rect">
              <a:avLst/>
            </a:prstGeom>
          </p:spPr>
        </p:pic>
        <p:pic>
          <p:nvPicPr>
            <p:cNvPr id="17" name="Picture 16">
              <a:extLst>
                <a:ext uri="{FF2B5EF4-FFF2-40B4-BE49-F238E27FC236}">
                  <a16:creationId xmlns:a16="http://schemas.microsoft.com/office/drawing/2014/main" id="{02D6A67F-0717-4D99-5CB0-86E9A2030A61}"/>
                </a:ext>
              </a:extLst>
            </p:cNvPr>
            <p:cNvPicPr>
              <a:picLocks noChangeAspect="1"/>
            </p:cNvPicPr>
            <p:nvPr/>
          </p:nvPicPr>
          <p:blipFill>
            <a:blip r:embed="rId10"/>
            <a:stretch>
              <a:fillRect/>
            </a:stretch>
          </p:blipFill>
          <p:spPr>
            <a:xfrm>
              <a:off x="1237072" y="4210404"/>
              <a:ext cx="1174200" cy="385655"/>
            </a:xfrm>
            <a:prstGeom prst="rect">
              <a:avLst/>
            </a:prstGeom>
          </p:spPr>
        </p:pic>
        <p:pic>
          <p:nvPicPr>
            <p:cNvPr id="18" name="Picture 17">
              <a:extLst>
                <a:ext uri="{FF2B5EF4-FFF2-40B4-BE49-F238E27FC236}">
                  <a16:creationId xmlns:a16="http://schemas.microsoft.com/office/drawing/2014/main" id="{2390D0E1-5B36-A69A-BE69-042AC5C469CB}"/>
                </a:ext>
              </a:extLst>
            </p:cNvPr>
            <p:cNvPicPr>
              <a:picLocks noChangeAspect="1"/>
            </p:cNvPicPr>
            <p:nvPr/>
          </p:nvPicPr>
          <p:blipFill>
            <a:blip r:embed="rId11"/>
            <a:stretch>
              <a:fillRect/>
            </a:stretch>
          </p:blipFill>
          <p:spPr>
            <a:xfrm>
              <a:off x="7598321" y="4911332"/>
              <a:ext cx="1129753" cy="425113"/>
            </a:xfrm>
            <a:prstGeom prst="rect">
              <a:avLst/>
            </a:prstGeom>
          </p:spPr>
        </p:pic>
        <p:pic>
          <p:nvPicPr>
            <p:cNvPr id="19" name="Picture 18">
              <a:extLst>
                <a:ext uri="{FF2B5EF4-FFF2-40B4-BE49-F238E27FC236}">
                  <a16:creationId xmlns:a16="http://schemas.microsoft.com/office/drawing/2014/main" id="{C47D3958-1CB4-B173-5A9C-0C44AFA00DBB}"/>
                </a:ext>
              </a:extLst>
            </p:cNvPr>
            <p:cNvPicPr>
              <a:picLocks noChangeAspect="1"/>
            </p:cNvPicPr>
            <p:nvPr/>
          </p:nvPicPr>
          <p:blipFill>
            <a:blip r:embed="rId12"/>
            <a:stretch>
              <a:fillRect/>
            </a:stretch>
          </p:blipFill>
          <p:spPr>
            <a:xfrm>
              <a:off x="6282883" y="5287023"/>
              <a:ext cx="1064408" cy="331679"/>
            </a:xfrm>
            <a:prstGeom prst="rect">
              <a:avLst/>
            </a:prstGeom>
          </p:spPr>
        </p:pic>
        <p:pic>
          <p:nvPicPr>
            <p:cNvPr id="20" name="Picture 19">
              <a:extLst>
                <a:ext uri="{FF2B5EF4-FFF2-40B4-BE49-F238E27FC236}">
                  <a16:creationId xmlns:a16="http://schemas.microsoft.com/office/drawing/2014/main" id="{49279B67-AC73-79F7-13F0-522754E1DF61}"/>
                </a:ext>
              </a:extLst>
            </p:cNvPr>
            <p:cNvPicPr>
              <a:picLocks noChangeAspect="1"/>
            </p:cNvPicPr>
            <p:nvPr/>
          </p:nvPicPr>
          <p:blipFill>
            <a:blip r:embed="rId13"/>
            <a:stretch>
              <a:fillRect/>
            </a:stretch>
          </p:blipFill>
          <p:spPr>
            <a:xfrm>
              <a:off x="2407808" y="2302229"/>
              <a:ext cx="1645742" cy="528537"/>
            </a:xfrm>
            <a:prstGeom prst="rect">
              <a:avLst/>
            </a:prstGeom>
          </p:spPr>
        </p:pic>
        <p:pic>
          <p:nvPicPr>
            <p:cNvPr id="21" name="Picture 16" descr="Image result for blue cross of idaho">
              <a:extLst>
                <a:ext uri="{FF2B5EF4-FFF2-40B4-BE49-F238E27FC236}">
                  <a16:creationId xmlns:a16="http://schemas.microsoft.com/office/drawing/2014/main" id="{3F35E741-3629-6DD3-685F-0E7343E771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077" y="2470973"/>
              <a:ext cx="1571574" cy="3224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s://davitamedicalgroup.com/img/davita.png">
              <a:extLst>
                <a:ext uri="{FF2B5EF4-FFF2-40B4-BE49-F238E27FC236}">
                  <a16:creationId xmlns:a16="http://schemas.microsoft.com/office/drawing/2014/main" id="{A7724C7A-E2EA-2B77-93EC-7EA3E12E1B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64466" y="5799093"/>
              <a:ext cx="1045643" cy="5486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Image result for blue cross of idaho">
              <a:extLst>
                <a:ext uri="{FF2B5EF4-FFF2-40B4-BE49-F238E27FC236}">
                  <a16:creationId xmlns:a16="http://schemas.microsoft.com/office/drawing/2014/main" id="{E5B70BCC-6502-A2B4-4DE6-D509193DEF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4077" y="2470973"/>
              <a:ext cx="1571574" cy="3224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Orthopedic Center of Palm Beach County">
              <a:extLst>
                <a:ext uri="{FF2B5EF4-FFF2-40B4-BE49-F238E27FC236}">
                  <a16:creationId xmlns:a16="http://schemas.microsoft.com/office/drawing/2014/main" id="{CF7BF51E-2388-8319-74DF-6B70BB47EC0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18210" y="6017895"/>
              <a:ext cx="1737360" cy="5223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a:extLst>
                <a:ext uri="{FF2B5EF4-FFF2-40B4-BE49-F238E27FC236}">
                  <a16:creationId xmlns:a16="http://schemas.microsoft.com/office/drawing/2014/main" id="{7FEBCBE6-F0A6-8459-5F24-56EC356F505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775661" y="3117265"/>
              <a:ext cx="123825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Logo">
              <a:extLst>
                <a:ext uri="{FF2B5EF4-FFF2-40B4-BE49-F238E27FC236}">
                  <a16:creationId xmlns:a16="http://schemas.microsoft.com/office/drawing/2014/main" id="{630904D4-C2AF-B3C9-2996-40B931E95D4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3708" y="4673498"/>
              <a:ext cx="1872031" cy="3863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C8F8790-F889-CC15-E51E-8B3FB8B522DC}"/>
                </a:ext>
              </a:extLst>
            </p:cNvPr>
            <p:cNvPicPr>
              <a:picLocks noChangeAspect="1"/>
            </p:cNvPicPr>
            <p:nvPr/>
          </p:nvPicPr>
          <p:blipFill>
            <a:blip r:embed="rId19"/>
            <a:stretch>
              <a:fillRect/>
            </a:stretch>
          </p:blipFill>
          <p:spPr>
            <a:xfrm>
              <a:off x="7267720" y="2280899"/>
              <a:ext cx="1576087" cy="216042"/>
            </a:xfrm>
            <a:prstGeom prst="rect">
              <a:avLst/>
            </a:prstGeom>
          </p:spPr>
        </p:pic>
      </p:grpSp>
      <p:pic>
        <p:nvPicPr>
          <p:cNvPr id="28" name="Picture 27">
            <a:extLst>
              <a:ext uri="{FF2B5EF4-FFF2-40B4-BE49-F238E27FC236}">
                <a16:creationId xmlns:a16="http://schemas.microsoft.com/office/drawing/2014/main" id="{9BB43044-0D9F-D04B-00AB-650AE47B297A}"/>
              </a:ext>
            </a:extLst>
          </p:cNvPr>
          <p:cNvPicPr>
            <a:picLocks noChangeAspect="1"/>
          </p:cNvPicPr>
          <p:nvPr/>
        </p:nvPicPr>
        <p:blipFill>
          <a:blip r:embed="rId20"/>
          <a:stretch>
            <a:fillRect/>
          </a:stretch>
        </p:blipFill>
        <p:spPr>
          <a:xfrm>
            <a:off x="4485990" y="2787179"/>
            <a:ext cx="1146767" cy="304800"/>
          </a:xfrm>
          <a:prstGeom prst="rect">
            <a:avLst/>
          </a:prstGeom>
        </p:spPr>
      </p:pic>
    </p:spTree>
    <p:extLst>
      <p:ext uri="{BB962C8B-B14F-4D97-AF65-F5344CB8AC3E}">
        <p14:creationId xmlns:p14="http://schemas.microsoft.com/office/powerpoint/2010/main" val="35237400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D04C7-7343-E570-658D-DB209D44CB8E}"/>
              </a:ext>
            </a:extLst>
          </p:cNvPr>
          <p:cNvSpPr>
            <a:spLocks noGrp="1"/>
          </p:cNvSpPr>
          <p:nvPr>
            <p:ph type="title"/>
          </p:nvPr>
        </p:nvSpPr>
        <p:spPr>
          <a:xfrm>
            <a:off x="457200" y="768152"/>
            <a:ext cx="8229600" cy="649486"/>
          </a:xfrm>
        </p:spPr>
        <p:txBody>
          <a:bodyPr>
            <a:normAutofit fontScale="90000"/>
          </a:bodyPr>
          <a:lstStyle/>
          <a:p>
            <a:r>
              <a:rPr lang="en-US" dirty="0"/>
              <a:t>Key Attributes of a System</a:t>
            </a:r>
            <a:br>
              <a:rPr lang="en-US" dirty="0"/>
            </a:br>
            <a:endParaRPr lang="en-US" dirty="0"/>
          </a:p>
        </p:txBody>
      </p:sp>
      <p:sp>
        <p:nvSpPr>
          <p:cNvPr id="3" name="Content Placeholder 2">
            <a:extLst>
              <a:ext uri="{FF2B5EF4-FFF2-40B4-BE49-F238E27FC236}">
                <a16:creationId xmlns:a16="http://schemas.microsoft.com/office/drawing/2014/main" id="{26D3FB80-1004-CAA2-AD2B-EBED55EAA238}"/>
              </a:ext>
            </a:extLst>
          </p:cNvPr>
          <p:cNvSpPr>
            <a:spLocks noGrp="1"/>
          </p:cNvSpPr>
          <p:nvPr>
            <p:ph idx="1"/>
          </p:nvPr>
        </p:nvSpPr>
        <p:spPr/>
        <p:txBody>
          <a:bodyPr/>
          <a:lstStyle/>
          <a:p>
            <a:pPr marR="0" lvl="0">
              <a:spcBef>
                <a:spcPts val="0"/>
              </a:spcBef>
              <a:spcAft>
                <a:spcPts val="0"/>
              </a:spcAft>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Simple and accurate pre-operative planning</a:t>
            </a:r>
          </a:p>
          <a:p>
            <a:pPr marR="0" lvl="0">
              <a:spcBef>
                <a:spcPts val="0"/>
              </a:spcBef>
              <a:spcAft>
                <a:spcPts val="0"/>
              </a:spcAft>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Efficiently setup in surgery (doesn’t add a lot of time) and easy for all in the OR to use</a:t>
            </a:r>
          </a:p>
          <a:p>
            <a:pPr lvl="1">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Easily adjusted/used</a:t>
            </a:r>
          </a:p>
          <a:p>
            <a:pPr lvl="1">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Strong support technicians who know surgeon preferences </a:t>
            </a:r>
          </a:p>
          <a:p>
            <a:pPr marL="342900" lvl="1" indent="-342900">
              <a:spcBef>
                <a:spcPts val="0"/>
              </a:spcBef>
              <a:spcAft>
                <a:spcPts val="0"/>
              </a:spcAft>
              <a:buFont typeface="Arial" panose="020B0604020202020204" pitchFamily="34" charset="0"/>
              <a:buChar char="•"/>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Low front-end patient cost for requisite imaging</a:t>
            </a:r>
          </a:p>
          <a:p>
            <a:pPr marR="0" lvl="0">
              <a:spcBef>
                <a:spcPts val="0"/>
              </a:spcBef>
              <a:spcAft>
                <a:spcPts val="0"/>
              </a:spcAft>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Not a lot of cost add from a disposable/reusable standpoint</a:t>
            </a:r>
          </a:p>
          <a:p>
            <a:pPr lvl="1">
              <a:spcBef>
                <a:spcPts val="0"/>
              </a:spcBef>
              <a:spcAft>
                <a:spcPts val="0"/>
              </a:spcAft>
            </a:pP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Willingness to pay more for ‘proven’ outcomes/accuracy</a:t>
            </a:r>
          </a:p>
          <a:p>
            <a:pPr marR="0" lvl="0">
              <a:spcBef>
                <a:spcPts val="0"/>
              </a:spcBef>
              <a:spcAft>
                <a:spcPts val="0"/>
              </a:spcAft>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Easily portable – can move between locations</a:t>
            </a:r>
          </a:p>
          <a:p>
            <a:pPr marR="0" lvl="0">
              <a:spcBef>
                <a:spcPts val="0"/>
              </a:spcBef>
              <a:spcAft>
                <a:spcPts val="0"/>
              </a:spcAft>
            </a:pPr>
            <a:r>
              <a:rPr lang="en-US" sz="2600" dirty="0">
                <a:effectLst/>
                <a:latin typeface="Calibri" panose="020F0502020204030204" pitchFamily="34" charset="0"/>
                <a:ea typeface="Times New Roman" panose="02020603050405020304" pitchFamily="18" charset="0"/>
                <a:cs typeface="Times New Roman" panose="02020603050405020304" pitchFamily="18" charset="0"/>
              </a:rPr>
              <a:t>Both hip and knee software</a:t>
            </a:r>
          </a:p>
          <a:p>
            <a:pPr marR="0" lvl="0">
              <a:spcBef>
                <a:spcPts val="0"/>
              </a:spcBef>
              <a:spcAft>
                <a:spcPts val="0"/>
              </a:spcAft>
            </a:pPr>
            <a:endParaRPr lang="en-US" sz="2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707935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610AF-047F-F9CD-6CAD-20C9DB377B25}"/>
              </a:ext>
            </a:extLst>
          </p:cNvPr>
          <p:cNvSpPr>
            <a:spLocks noGrp="1"/>
          </p:cNvSpPr>
          <p:nvPr>
            <p:ph type="title"/>
          </p:nvPr>
        </p:nvSpPr>
        <p:spPr/>
        <p:txBody>
          <a:bodyPr/>
          <a:lstStyle/>
          <a:p>
            <a:r>
              <a:rPr lang="en-US" dirty="0"/>
              <a:t>Robot Selection Factors</a:t>
            </a:r>
          </a:p>
        </p:txBody>
      </p:sp>
      <p:sp>
        <p:nvSpPr>
          <p:cNvPr id="3" name="Content Placeholder 2">
            <a:extLst>
              <a:ext uri="{FF2B5EF4-FFF2-40B4-BE49-F238E27FC236}">
                <a16:creationId xmlns:a16="http://schemas.microsoft.com/office/drawing/2014/main" id="{56CB7BD7-6AC0-03D4-CC69-13566BC24470}"/>
              </a:ext>
            </a:extLst>
          </p:cNvPr>
          <p:cNvSpPr>
            <a:spLocks noGrp="1"/>
          </p:cNvSpPr>
          <p:nvPr>
            <p:ph idx="1"/>
          </p:nvPr>
        </p:nvSpPr>
        <p:spPr/>
        <p:txBody>
          <a:bodyPr/>
          <a:lstStyle/>
          <a:p>
            <a:r>
              <a:rPr lang="en-US" sz="2400" dirty="0"/>
              <a:t>Rapidly advancing technology, strong interest from key surgeons</a:t>
            </a:r>
          </a:p>
          <a:p>
            <a:r>
              <a:rPr lang="en-US" sz="2400" dirty="0"/>
              <a:t>Vendor demonstrations</a:t>
            </a:r>
          </a:p>
          <a:p>
            <a:r>
              <a:rPr lang="en-US" sz="2400" dirty="0"/>
              <a:t>Surgeon cadaver labs </a:t>
            </a:r>
          </a:p>
          <a:p>
            <a:r>
              <a:rPr lang="en-US" sz="2400" dirty="0"/>
              <a:t>Cost per case, cost of disposables, cost of additional imaging- x-ray/CT, annual service fees</a:t>
            </a:r>
          </a:p>
          <a:p>
            <a:r>
              <a:rPr lang="en-US" sz="2400" dirty="0"/>
              <a:t>How will robotics fit into our teaching programs</a:t>
            </a:r>
          </a:p>
          <a:p>
            <a:r>
              <a:rPr lang="en-US" sz="2400" dirty="0" err="1"/>
              <a:t>myVoice</a:t>
            </a:r>
            <a:r>
              <a:rPr lang="en-US" sz="2400" dirty="0"/>
              <a:t> survey for consumer awareness/interest in robotic assisted surgery</a:t>
            </a:r>
          </a:p>
          <a:p>
            <a:endParaRPr lang="en-US" dirty="0"/>
          </a:p>
        </p:txBody>
      </p:sp>
    </p:spTree>
    <p:extLst>
      <p:ext uri="{BB962C8B-B14F-4D97-AF65-F5344CB8AC3E}">
        <p14:creationId xmlns:p14="http://schemas.microsoft.com/office/powerpoint/2010/main" val="1746949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7BD4-A9BD-31DC-095D-5FE148413022}"/>
              </a:ext>
            </a:extLst>
          </p:cNvPr>
          <p:cNvSpPr>
            <a:spLocks noGrp="1"/>
          </p:cNvSpPr>
          <p:nvPr>
            <p:ph type="title"/>
          </p:nvPr>
        </p:nvSpPr>
        <p:spPr>
          <a:xfrm>
            <a:off x="457200" y="274638"/>
            <a:ext cx="8229600" cy="1143000"/>
          </a:xfrm>
        </p:spPr>
        <p:txBody>
          <a:bodyPr wrap="square" anchor="ctr">
            <a:normAutofit/>
          </a:bodyPr>
          <a:lstStyle/>
          <a:p>
            <a:pPr>
              <a:lnSpc>
                <a:spcPct val="90000"/>
              </a:lnSpc>
            </a:pPr>
            <a:r>
              <a:rPr lang="en-US" sz="3700" err="1"/>
              <a:t>myVoice</a:t>
            </a:r>
            <a:r>
              <a:rPr lang="en-US" sz="3700"/>
              <a:t> Patient Survey - What is Robotic Assisted Surgery?</a:t>
            </a:r>
          </a:p>
        </p:txBody>
      </p:sp>
      <p:sp>
        <p:nvSpPr>
          <p:cNvPr id="3" name="Content Placeholder 2">
            <a:extLst>
              <a:ext uri="{FF2B5EF4-FFF2-40B4-BE49-F238E27FC236}">
                <a16:creationId xmlns:a16="http://schemas.microsoft.com/office/drawing/2014/main" id="{6905E05F-00DB-EB1E-8D59-16DC75F6F659}"/>
              </a:ext>
            </a:extLst>
          </p:cNvPr>
          <p:cNvSpPr>
            <a:spLocks noGrp="1"/>
          </p:cNvSpPr>
          <p:nvPr>
            <p:ph sz="half" idx="1"/>
          </p:nvPr>
        </p:nvSpPr>
        <p:spPr>
          <a:xfrm>
            <a:off x="458203" y="1769478"/>
            <a:ext cx="3886200" cy="4351338"/>
          </a:xfrm>
        </p:spPr>
        <p:txBody>
          <a:bodyPr wrap="square" anchor="t">
            <a:normAutofit/>
          </a:bodyPr>
          <a:lstStyle/>
          <a:p>
            <a:pPr>
              <a:lnSpc>
                <a:spcPct val="90000"/>
              </a:lnSpc>
            </a:pPr>
            <a:r>
              <a:rPr lang="en-US" sz="1500" dirty="0"/>
              <a:t>Dr working joysticks to help surgery </a:t>
            </a:r>
          </a:p>
          <a:p>
            <a:pPr>
              <a:lnSpc>
                <a:spcPct val="90000"/>
              </a:lnSpc>
            </a:pPr>
            <a:r>
              <a:rPr lang="en-US" sz="1500" dirty="0"/>
              <a:t>A surgeon operates a controller that performs the actual surgical tasks rather than the surgeon's own hands.</a:t>
            </a:r>
          </a:p>
          <a:p>
            <a:pPr>
              <a:lnSpc>
                <a:spcPct val="90000"/>
              </a:lnSpc>
            </a:pPr>
            <a:r>
              <a:rPr lang="en-US" sz="1500" dirty="0"/>
              <a:t>Surgery using a robotic tool to help the surgeon do accurate and delicate actions</a:t>
            </a:r>
          </a:p>
          <a:p>
            <a:pPr>
              <a:lnSpc>
                <a:spcPct val="90000"/>
              </a:lnSpc>
            </a:pPr>
            <a:r>
              <a:rPr lang="en-US" sz="1500" dirty="0"/>
              <a:t>Surgery done by a robot or by technology, not a person</a:t>
            </a:r>
          </a:p>
          <a:p>
            <a:pPr>
              <a:lnSpc>
                <a:spcPct val="90000"/>
              </a:lnSpc>
            </a:pPr>
            <a:r>
              <a:rPr lang="en-US" sz="1500" dirty="0"/>
              <a:t>A robot controlled by a doctor operates on you</a:t>
            </a:r>
          </a:p>
          <a:p>
            <a:pPr>
              <a:lnSpc>
                <a:spcPct val="90000"/>
              </a:lnSpc>
            </a:pPr>
            <a:r>
              <a:rPr lang="en-US" sz="1500" dirty="0"/>
              <a:t>Using technology to help a surgeon be even more precise with whatever the procedure is.</a:t>
            </a:r>
          </a:p>
          <a:p>
            <a:pPr>
              <a:lnSpc>
                <a:spcPct val="90000"/>
              </a:lnSpc>
            </a:pPr>
            <a:r>
              <a:rPr lang="en-US" sz="1500" dirty="0"/>
              <a:t>Surgeon guides the arms/tools of a device to perform the surgery.</a:t>
            </a:r>
          </a:p>
          <a:p>
            <a:pPr>
              <a:lnSpc>
                <a:spcPct val="90000"/>
              </a:lnSpc>
            </a:pPr>
            <a:r>
              <a:rPr lang="en-US" sz="1500" dirty="0"/>
              <a:t>Remote surgeon. </a:t>
            </a:r>
          </a:p>
          <a:p>
            <a:pPr>
              <a:lnSpc>
                <a:spcPct val="90000"/>
              </a:lnSpc>
            </a:pPr>
            <a:endParaRPr lang="en-US" sz="1500" dirty="0"/>
          </a:p>
          <a:p>
            <a:pPr>
              <a:lnSpc>
                <a:spcPct val="90000"/>
              </a:lnSpc>
            </a:pPr>
            <a:endParaRPr lang="en-US" sz="1500" dirty="0"/>
          </a:p>
          <a:p>
            <a:pPr>
              <a:lnSpc>
                <a:spcPct val="90000"/>
              </a:lnSpc>
            </a:pPr>
            <a:endParaRPr lang="en-US" sz="1500" dirty="0"/>
          </a:p>
          <a:p>
            <a:pPr>
              <a:lnSpc>
                <a:spcPct val="90000"/>
              </a:lnSpc>
            </a:pPr>
            <a:endParaRPr lang="en-US" sz="1500" dirty="0"/>
          </a:p>
          <a:p>
            <a:pPr>
              <a:lnSpc>
                <a:spcPct val="90000"/>
              </a:lnSpc>
            </a:pPr>
            <a:endParaRPr lang="en-US" sz="1500" dirty="0"/>
          </a:p>
        </p:txBody>
      </p:sp>
      <p:pic>
        <p:nvPicPr>
          <p:cNvPr id="4" name="Content Placeholder 3">
            <a:extLst>
              <a:ext uri="{FF2B5EF4-FFF2-40B4-BE49-F238E27FC236}">
                <a16:creationId xmlns:a16="http://schemas.microsoft.com/office/drawing/2014/main" id="{A8B35DCA-36AD-AA84-0E43-DA1D336B0CF8}"/>
              </a:ext>
            </a:extLst>
          </p:cNvPr>
          <p:cNvPicPr>
            <a:picLocks noGrp="1" noChangeAspect="1"/>
          </p:cNvPicPr>
          <p:nvPr>
            <p:ph sz="half" idx="2"/>
          </p:nvPr>
        </p:nvPicPr>
        <p:blipFill>
          <a:blip r:embed="rId3"/>
          <a:stretch>
            <a:fillRect/>
          </a:stretch>
        </p:blipFill>
        <p:spPr>
          <a:xfrm>
            <a:off x="4163304" y="1967186"/>
            <a:ext cx="4844771" cy="3633578"/>
          </a:xfrm>
          <a:prstGeom prst="rect">
            <a:avLst/>
          </a:prstGeom>
        </p:spPr>
      </p:pic>
    </p:spTree>
    <p:extLst>
      <p:ext uri="{BB962C8B-B14F-4D97-AF65-F5344CB8AC3E}">
        <p14:creationId xmlns:p14="http://schemas.microsoft.com/office/powerpoint/2010/main" val="1008287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64918-50AF-BB29-4482-7260A2D568C3}"/>
              </a:ext>
            </a:extLst>
          </p:cNvPr>
          <p:cNvSpPr>
            <a:spLocks noGrp="1"/>
          </p:cNvSpPr>
          <p:nvPr>
            <p:ph type="title"/>
          </p:nvPr>
        </p:nvSpPr>
        <p:spPr/>
        <p:txBody>
          <a:bodyPr>
            <a:normAutofit/>
          </a:bodyPr>
          <a:lstStyle/>
          <a:p>
            <a:r>
              <a:rPr lang="en-US" sz="4400" dirty="0"/>
              <a:t>Implementation</a:t>
            </a:r>
          </a:p>
        </p:txBody>
      </p:sp>
      <p:sp>
        <p:nvSpPr>
          <p:cNvPr id="3" name="Content Placeholder 2">
            <a:extLst>
              <a:ext uri="{FF2B5EF4-FFF2-40B4-BE49-F238E27FC236}">
                <a16:creationId xmlns:a16="http://schemas.microsoft.com/office/drawing/2014/main" id="{4471A4F8-367A-A2A1-B9A2-6861705BDB4E}"/>
              </a:ext>
            </a:extLst>
          </p:cNvPr>
          <p:cNvSpPr>
            <a:spLocks noGrp="1"/>
          </p:cNvSpPr>
          <p:nvPr>
            <p:ph idx="1"/>
          </p:nvPr>
        </p:nvSpPr>
        <p:spPr/>
        <p:txBody>
          <a:bodyPr/>
          <a:lstStyle/>
          <a:p>
            <a:r>
              <a:rPr lang="en-US" sz="2800" dirty="0"/>
              <a:t>Certification for robotics</a:t>
            </a:r>
          </a:p>
          <a:p>
            <a:endParaRPr lang="en-US" sz="2800" dirty="0"/>
          </a:p>
          <a:p>
            <a:r>
              <a:rPr lang="en-US" sz="2800" dirty="0"/>
              <a:t>“Learning curve”</a:t>
            </a:r>
          </a:p>
          <a:p>
            <a:endParaRPr lang="en-US" sz="2800" dirty="0"/>
          </a:p>
          <a:p>
            <a:r>
              <a:rPr lang="en-US" sz="2800" dirty="0"/>
              <a:t>Considerations for scheduling cases</a:t>
            </a:r>
          </a:p>
          <a:p>
            <a:pPr lvl="1"/>
            <a:r>
              <a:rPr lang="en-US" dirty="0"/>
              <a:t>Initially add time</a:t>
            </a:r>
          </a:p>
          <a:p>
            <a:pPr lvl="1"/>
            <a:r>
              <a:rPr lang="en-US" dirty="0"/>
              <a:t>Limit case numbers at first </a:t>
            </a:r>
          </a:p>
          <a:p>
            <a:endParaRPr lang="en-US" dirty="0"/>
          </a:p>
          <a:p>
            <a:endParaRPr lang="en-US" dirty="0"/>
          </a:p>
        </p:txBody>
      </p:sp>
    </p:spTree>
    <p:extLst>
      <p:ext uri="{BB962C8B-B14F-4D97-AF65-F5344CB8AC3E}">
        <p14:creationId xmlns:p14="http://schemas.microsoft.com/office/powerpoint/2010/main" val="40527926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16977-DD98-6BD2-0AA6-C3675C6ECF16}"/>
              </a:ext>
            </a:extLst>
          </p:cNvPr>
          <p:cNvSpPr>
            <a:spLocks noGrp="1"/>
          </p:cNvSpPr>
          <p:nvPr>
            <p:ph type="title"/>
          </p:nvPr>
        </p:nvSpPr>
        <p:spPr/>
        <p:txBody>
          <a:bodyPr/>
          <a:lstStyle/>
          <a:p>
            <a:r>
              <a:rPr lang="en-US" dirty="0"/>
              <a:t>Robotics</a:t>
            </a:r>
          </a:p>
        </p:txBody>
      </p:sp>
      <p:sp>
        <p:nvSpPr>
          <p:cNvPr id="3" name="Content Placeholder 2">
            <a:extLst>
              <a:ext uri="{FF2B5EF4-FFF2-40B4-BE49-F238E27FC236}">
                <a16:creationId xmlns:a16="http://schemas.microsoft.com/office/drawing/2014/main" id="{901097F4-1BE0-E198-4DCC-8560EACDF705}"/>
              </a:ext>
            </a:extLst>
          </p:cNvPr>
          <p:cNvSpPr>
            <a:spLocks noGrp="1"/>
          </p:cNvSpPr>
          <p:nvPr>
            <p:ph idx="1"/>
          </p:nvPr>
        </p:nvSpPr>
        <p:spPr/>
        <p:txBody>
          <a:bodyPr/>
          <a:lstStyle/>
          <a:p>
            <a:r>
              <a:rPr lang="en-US" dirty="0"/>
              <a:t>Arrived to TRIA sites  December 27, 2021</a:t>
            </a:r>
          </a:p>
          <a:p>
            <a:r>
              <a:rPr lang="en-US" dirty="0"/>
              <a:t>Implementation plan developed</a:t>
            </a:r>
          </a:p>
          <a:p>
            <a:pPr marL="0" indent="0">
              <a:buNone/>
            </a:pPr>
            <a:endParaRPr lang="en-US" dirty="0"/>
          </a:p>
          <a:p>
            <a:r>
              <a:rPr lang="en-US" dirty="0"/>
              <a:t>Team member apprehension</a:t>
            </a:r>
          </a:p>
          <a:p>
            <a:r>
              <a:rPr lang="en-US" dirty="0"/>
              <a:t>Surgeon excitement</a:t>
            </a:r>
          </a:p>
          <a:p>
            <a:r>
              <a:rPr lang="en-US" dirty="0"/>
              <a:t>Go slow to go fast philosophy</a:t>
            </a:r>
          </a:p>
          <a:p>
            <a:pPr marL="0" indent="0">
              <a:buNone/>
            </a:pPr>
            <a:endParaRPr lang="en-US" dirty="0"/>
          </a:p>
        </p:txBody>
      </p:sp>
      <p:pic>
        <p:nvPicPr>
          <p:cNvPr id="5" name="Picture 4">
            <a:extLst>
              <a:ext uri="{FF2B5EF4-FFF2-40B4-BE49-F238E27FC236}">
                <a16:creationId xmlns:a16="http://schemas.microsoft.com/office/drawing/2014/main" id="{FFF2F2B3-937C-B511-0B34-05D6A6643608}"/>
              </a:ext>
            </a:extLst>
          </p:cNvPr>
          <p:cNvPicPr>
            <a:picLocks noChangeAspect="1"/>
          </p:cNvPicPr>
          <p:nvPr/>
        </p:nvPicPr>
        <p:blipFill>
          <a:blip r:embed="rId3"/>
          <a:stretch>
            <a:fillRect/>
          </a:stretch>
        </p:blipFill>
        <p:spPr>
          <a:xfrm>
            <a:off x="6541356" y="3256156"/>
            <a:ext cx="2602644" cy="2642838"/>
          </a:xfrm>
          <a:prstGeom prst="rect">
            <a:avLst/>
          </a:prstGeom>
        </p:spPr>
      </p:pic>
    </p:spTree>
    <p:extLst>
      <p:ext uri="{BB962C8B-B14F-4D97-AF65-F5344CB8AC3E}">
        <p14:creationId xmlns:p14="http://schemas.microsoft.com/office/powerpoint/2010/main" val="2525836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BD329-6B58-0C6F-6312-01F78CD7EE11}"/>
              </a:ext>
            </a:extLst>
          </p:cNvPr>
          <p:cNvSpPr>
            <a:spLocks noGrp="1"/>
          </p:cNvSpPr>
          <p:nvPr>
            <p:ph type="title"/>
          </p:nvPr>
        </p:nvSpPr>
        <p:spPr/>
        <p:txBody>
          <a:bodyPr/>
          <a:lstStyle/>
          <a:p>
            <a:r>
              <a:rPr lang="en-US" sz="4400" dirty="0"/>
              <a:t>Operating Room Planning</a:t>
            </a:r>
          </a:p>
        </p:txBody>
      </p:sp>
      <p:sp>
        <p:nvSpPr>
          <p:cNvPr id="3" name="Content Placeholder 2">
            <a:extLst>
              <a:ext uri="{FF2B5EF4-FFF2-40B4-BE49-F238E27FC236}">
                <a16:creationId xmlns:a16="http://schemas.microsoft.com/office/drawing/2014/main" id="{D86400DD-8332-7322-778A-E8F7049E4B89}"/>
              </a:ext>
            </a:extLst>
          </p:cNvPr>
          <p:cNvSpPr>
            <a:spLocks noGrp="1"/>
          </p:cNvSpPr>
          <p:nvPr>
            <p:ph sz="half" idx="1"/>
          </p:nvPr>
        </p:nvSpPr>
        <p:spPr>
          <a:xfrm>
            <a:off x="458203" y="2185640"/>
            <a:ext cx="3886200" cy="3935176"/>
          </a:xfrm>
        </p:spPr>
        <p:txBody>
          <a:bodyPr/>
          <a:lstStyle/>
          <a:p>
            <a:r>
              <a:rPr lang="en-US" sz="2600" dirty="0"/>
              <a:t>Preference cards created</a:t>
            </a:r>
          </a:p>
          <a:p>
            <a:r>
              <a:rPr lang="en-US" sz="2600" dirty="0"/>
              <a:t>Verified IFU’s</a:t>
            </a:r>
          </a:p>
          <a:p>
            <a:r>
              <a:rPr lang="en-US" sz="2600" dirty="0"/>
              <a:t>Added to Lawson, IBS</a:t>
            </a:r>
          </a:p>
          <a:p>
            <a:r>
              <a:rPr lang="en-US" sz="2600" dirty="0"/>
              <a:t>Ensured instrument sets are the same for both sites</a:t>
            </a:r>
          </a:p>
          <a:p>
            <a:r>
              <a:rPr lang="en-US" sz="2600" dirty="0"/>
              <a:t>Guidelines for scheduling cases developed</a:t>
            </a:r>
          </a:p>
          <a:p>
            <a:endParaRPr lang="en-US" dirty="0"/>
          </a:p>
        </p:txBody>
      </p:sp>
      <p:sp>
        <p:nvSpPr>
          <p:cNvPr id="4" name="Content Placeholder 3">
            <a:extLst>
              <a:ext uri="{FF2B5EF4-FFF2-40B4-BE49-F238E27FC236}">
                <a16:creationId xmlns:a16="http://schemas.microsoft.com/office/drawing/2014/main" id="{E4F097FC-923B-84F6-6D40-3F725341B985}"/>
              </a:ext>
            </a:extLst>
          </p:cNvPr>
          <p:cNvSpPr>
            <a:spLocks noGrp="1"/>
          </p:cNvSpPr>
          <p:nvPr>
            <p:ph sz="half" idx="2"/>
          </p:nvPr>
        </p:nvSpPr>
        <p:spPr/>
        <p:txBody>
          <a:bodyPr/>
          <a:lstStyle/>
          <a:p>
            <a:endParaRPr lang="en-US" dirty="0"/>
          </a:p>
          <a:p>
            <a:r>
              <a:rPr lang="en-US" sz="2600" dirty="0"/>
              <a:t>Name the robot contest</a:t>
            </a:r>
          </a:p>
          <a:p>
            <a:endParaRPr lang="en-US" dirty="0"/>
          </a:p>
        </p:txBody>
      </p:sp>
      <p:pic>
        <p:nvPicPr>
          <p:cNvPr id="6" name="Picture 5">
            <a:extLst>
              <a:ext uri="{FF2B5EF4-FFF2-40B4-BE49-F238E27FC236}">
                <a16:creationId xmlns:a16="http://schemas.microsoft.com/office/drawing/2014/main" id="{37A35D83-2779-CA07-C1AF-8854153F5882}"/>
              </a:ext>
            </a:extLst>
          </p:cNvPr>
          <p:cNvPicPr>
            <a:picLocks noChangeAspect="1"/>
          </p:cNvPicPr>
          <p:nvPr/>
        </p:nvPicPr>
        <p:blipFill>
          <a:blip r:embed="rId3"/>
          <a:stretch>
            <a:fillRect/>
          </a:stretch>
        </p:blipFill>
        <p:spPr>
          <a:xfrm>
            <a:off x="4799598" y="2698595"/>
            <a:ext cx="3619573" cy="2642839"/>
          </a:xfrm>
          <a:prstGeom prst="rect">
            <a:avLst/>
          </a:prstGeom>
        </p:spPr>
      </p:pic>
    </p:spTree>
    <p:extLst>
      <p:ext uri="{BB962C8B-B14F-4D97-AF65-F5344CB8AC3E}">
        <p14:creationId xmlns:p14="http://schemas.microsoft.com/office/powerpoint/2010/main" val="12737196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7CF9B-B4E9-A2B1-97AF-ECE395C25E9E}"/>
              </a:ext>
            </a:extLst>
          </p:cNvPr>
          <p:cNvSpPr>
            <a:spLocks noGrp="1"/>
          </p:cNvSpPr>
          <p:nvPr>
            <p:ph type="title"/>
          </p:nvPr>
        </p:nvSpPr>
        <p:spPr/>
        <p:txBody>
          <a:bodyPr/>
          <a:lstStyle/>
          <a:p>
            <a:r>
              <a:rPr lang="en-US" sz="4400" dirty="0"/>
              <a:t>Education</a:t>
            </a:r>
          </a:p>
        </p:txBody>
      </p:sp>
      <p:sp>
        <p:nvSpPr>
          <p:cNvPr id="3" name="Content Placeholder 2">
            <a:extLst>
              <a:ext uri="{FF2B5EF4-FFF2-40B4-BE49-F238E27FC236}">
                <a16:creationId xmlns:a16="http://schemas.microsoft.com/office/drawing/2014/main" id="{9A7FB7AC-FB6A-7E7A-11A1-F6933C724803}"/>
              </a:ext>
            </a:extLst>
          </p:cNvPr>
          <p:cNvSpPr>
            <a:spLocks noGrp="1"/>
          </p:cNvSpPr>
          <p:nvPr>
            <p:ph sz="half" idx="1"/>
          </p:nvPr>
        </p:nvSpPr>
        <p:spPr/>
        <p:txBody>
          <a:bodyPr/>
          <a:lstStyle/>
          <a:p>
            <a:pPr>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rPr>
              <a:t>Team education</a:t>
            </a:r>
          </a:p>
          <a:p>
            <a:pPr marL="642938" lvl="1" indent="-342900">
              <a:defRPr/>
            </a:pPr>
            <a:r>
              <a:rPr lang="en-US" dirty="0">
                <a:solidFill>
                  <a:prstClr val="black"/>
                </a:solidFill>
                <a:latin typeface="Calibri"/>
              </a:rPr>
              <a:t>All ASC Team meetings across sites</a:t>
            </a:r>
          </a:p>
          <a:p>
            <a:pPr marL="300038" lvl="1" indent="0">
              <a:buNone/>
              <a:defRPr/>
            </a:pPr>
            <a:endParaRPr lang="en-US" dirty="0">
              <a:solidFill>
                <a:prstClr val="black"/>
              </a:solidFill>
              <a:latin typeface="Calibri"/>
            </a:endParaRPr>
          </a:p>
          <a:p>
            <a:pPr marL="342900" indent="-342900">
              <a:defRPr/>
            </a:pPr>
            <a:r>
              <a:rPr lang="en-US" dirty="0"/>
              <a:t>Surgeon,  PA bio skills lab education and certification</a:t>
            </a:r>
          </a:p>
          <a:p>
            <a:pPr marL="0" indent="0">
              <a:buNone/>
              <a:defRPr/>
            </a:pPr>
            <a:endParaRPr kumimoji="0" lang="en-US" b="0" i="0" u="none" strike="noStrike" kern="1200" cap="none" spc="0" normalizeH="0" baseline="0" noProof="0" dirty="0">
              <a:ln>
                <a:noFill/>
              </a:ln>
              <a:solidFill>
                <a:prstClr val="black"/>
              </a:solidFill>
              <a:effectLst/>
              <a:uLnTx/>
              <a:uFillTx/>
              <a:latin typeface="Calibri"/>
              <a:ea typeface="MS PGothic" pitchFamily="34" charset="-128"/>
            </a:endParaRPr>
          </a:p>
          <a:p>
            <a:pPr>
              <a:defRPr/>
            </a:pPr>
            <a:r>
              <a:rPr lang="en-US" sz="2400" dirty="0">
                <a:solidFill>
                  <a:prstClr val="black"/>
                </a:solidFill>
                <a:latin typeface="Calibri"/>
              </a:rPr>
              <a:t>Hands on bio skills lab for surgical techs </a:t>
            </a: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endParaRPr>
          </a:p>
        </p:txBody>
      </p:sp>
      <p:sp>
        <p:nvSpPr>
          <p:cNvPr id="4" name="Content Placeholder 3">
            <a:extLst>
              <a:ext uri="{FF2B5EF4-FFF2-40B4-BE49-F238E27FC236}">
                <a16:creationId xmlns:a16="http://schemas.microsoft.com/office/drawing/2014/main" id="{6C6261E8-950C-7BB6-3F87-D33A2EC9C64A}"/>
              </a:ext>
            </a:extLst>
          </p:cNvPr>
          <p:cNvSpPr>
            <a:spLocks noGrp="1"/>
          </p:cNvSpPr>
          <p:nvPr>
            <p:ph sz="half" idx="2"/>
          </p:nvPr>
        </p:nvSpPr>
        <p:spPr/>
        <p:txBody>
          <a:bodyPr/>
          <a:lstStyle/>
          <a:p>
            <a:pPr>
              <a:defRPr/>
            </a:pPr>
            <a:r>
              <a:rPr lang="en-US" dirty="0"/>
              <a:t>Dry Run/Mock surgery with Team</a:t>
            </a:r>
          </a:p>
          <a:p>
            <a:pPr marL="257175" marR="0" lvl="0" indent="-257175" algn="l" defTabSz="3429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S PGothic" pitchFamily="34" charset="-128"/>
            </a:endParaRPr>
          </a:p>
          <a:p>
            <a:pPr marL="257175" marR="0" lvl="0" indent="-257175" algn="l" defTabSz="3429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S PGothic" pitchFamily="34" charset="-128"/>
              </a:rPr>
              <a:t>Imaging team education</a:t>
            </a:r>
          </a:p>
          <a:p>
            <a:pPr lvl="1" indent="-257175">
              <a:buFont typeface="Arial" panose="020B0604020202020204" pitchFamily="34" charset="0"/>
              <a:buChar char="•"/>
              <a:defRPr/>
            </a:pPr>
            <a:r>
              <a:rPr lang="en-US" dirty="0">
                <a:solidFill>
                  <a:prstClr val="black"/>
                </a:solidFill>
                <a:latin typeface="Calibri"/>
              </a:rPr>
              <a:t>Limb length x-ray, positioning tracker</a:t>
            </a:r>
            <a:endParaRPr kumimoji="0" lang="en-US" b="0" i="0" u="none" strike="noStrike" kern="1200" cap="none" spc="0" normalizeH="0" baseline="0" noProof="0" dirty="0">
              <a:ln>
                <a:noFill/>
              </a:ln>
              <a:solidFill>
                <a:prstClr val="black"/>
              </a:solidFill>
              <a:effectLst/>
              <a:uLnTx/>
              <a:uFillTx/>
              <a:latin typeface="Calibri"/>
              <a:ea typeface="MS PGothic" pitchFamily="34" charset="-128"/>
            </a:endParaRPr>
          </a:p>
          <a:p>
            <a:endParaRPr lang="en-US" dirty="0"/>
          </a:p>
        </p:txBody>
      </p:sp>
      <p:pic>
        <p:nvPicPr>
          <p:cNvPr id="5" name="Picture 4">
            <a:extLst>
              <a:ext uri="{FF2B5EF4-FFF2-40B4-BE49-F238E27FC236}">
                <a16:creationId xmlns:a16="http://schemas.microsoft.com/office/drawing/2014/main" id="{734645FD-9E65-E735-0FEA-73510816B674}"/>
              </a:ext>
            </a:extLst>
          </p:cNvPr>
          <p:cNvPicPr>
            <a:picLocks noChangeAspect="1"/>
          </p:cNvPicPr>
          <p:nvPr/>
        </p:nvPicPr>
        <p:blipFill>
          <a:blip r:embed="rId3"/>
          <a:stretch>
            <a:fillRect/>
          </a:stretch>
        </p:blipFill>
        <p:spPr>
          <a:xfrm>
            <a:off x="4799599" y="4525505"/>
            <a:ext cx="3730040" cy="1424875"/>
          </a:xfrm>
          <a:prstGeom prst="rect">
            <a:avLst/>
          </a:prstGeom>
        </p:spPr>
      </p:pic>
    </p:spTree>
    <p:extLst>
      <p:ext uri="{BB962C8B-B14F-4D97-AF65-F5344CB8AC3E}">
        <p14:creationId xmlns:p14="http://schemas.microsoft.com/office/powerpoint/2010/main" val="29635745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2F75-57F5-F9DF-1F6C-A0B31ACCAFA5}"/>
              </a:ext>
            </a:extLst>
          </p:cNvPr>
          <p:cNvSpPr>
            <a:spLocks noGrp="1"/>
          </p:cNvSpPr>
          <p:nvPr>
            <p:ph type="title"/>
          </p:nvPr>
        </p:nvSpPr>
        <p:spPr/>
        <p:txBody>
          <a:bodyPr/>
          <a:lstStyle/>
          <a:p>
            <a:r>
              <a:rPr lang="en-US" dirty="0"/>
              <a:t>Dry Run for Surgery</a:t>
            </a:r>
          </a:p>
        </p:txBody>
      </p:sp>
      <p:pic>
        <p:nvPicPr>
          <p:cNvPr id="5" name="Content Placeholder 4">
            <a:extLst>
              <a:ext uri="{FF2B5EF4-FFF2-40B4-BE49-F238E27FC236}">
                <a16:creationId xmlns:a16="http://schemas.microsoft.com/office/drawing/2014/main" id="{333A5FB5-A34B-F72B-801F-7E2423307060}"/>
              </a:ext>
            </a:extLst>
          </p:cNvPr>
          <p:cNvPicPr>
            <a:picLocks noGrp="1" noChangeAspect="1"/>
          </p:cNvPicPr>
          <p:nvPr>
            <p:ph sz="half" idx="1"/>
          </p:nvPr>
        </p:nvPicPr>
        <p:blipFill>
          <a:blip r:embed="rId3"/>
          <a:stretch>
            <a:fillRect/>
          </a:stretch>
        </p:blipFill>
        <p:spPr>
          <a:xfrm>
            <a:off x="458788" y="1769478"/>
            <a:ext cx="3886200" cy="4351338"/>
          </a:xfrm>
          <a:prstGeom prst="rect">
            <a:avLst/>
          </a:prstGeom>
        </p:spPr>
      </p:pic>
      <p:sp>
        <p:nvSpPr>
          <p:cNvPr id="4" name="Content Placeholder 3">
            <a:extLst>
              <a:ext uri="{FF2B5EF4-FFF2-40B4-BE49-F238E27FC236}">
                <a16:creationId xmlns:a16="http://schemas.microsoft.com/office/drawing/2014/main" id="{8701B999-682A-AF85-E8E8-799101C55F28}"/>
              </a:ext>
            </a:extLst>
          </p:cNvPr>
          <p:cNvSpPr>
            <a:spLocks noGrp="1"/>
          </p:cNvSpPr>
          <p:nvPr>
            <p:ph sz="half" idx="2"/>
          </p:nvPr>
        </p:nvSpPr>
        <p:spPr/>
        <p:txBody>
          <a:bodyPr/>
          <a:lstStyle/>
          <a:p>
            <a:r>
              <a:rPr lang="en-US" dirty="0"/>
              <a:t>Draping robot</a:t>
            </a:r>
          </a:p>
          <a:p>
            <a:endParaRPr lang="en-US" dirty="0"/>
          </a:p>
          <a:p>
            <a:r>
              <a:rPr lang="en-US" dirty="0"/>
              <a:t>Saw bones</a:t>
            </a:r>
          </a:p>
          <a:p>
            <a:endParaRPr lang="en-US" dirty="0"/>
          </a:p>
          <a:p>
            <a:r>
              <a:rPr lang="en-US" dirty="0"/>
              <a:t>Dry run through the entire robotics procedure</a:t>
            </a:r>
          </a:p>
          <a:p>
            <a:endParaRPr lang="en-US" dirty="0"/>
          </a:p>
          <a:p>
            <a:endParaRPr lang="en-US" dirty="0"/>
          </a:p>
        </p:txBody>
      </p:sp>
    </p:spTree>
    <p:extLst>
      <p:ext uri="{BB962C8B-B14F-4D97-AF65-F5344CB8AC3E}">
        <p14:creationId xmlns:p14="http://schemas.microsoft.com/office/powerpoint/2010/main" val="1167347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97DA6-89C5-4671-3FA9-90FE222EB5C1}"/>
              </a:ext>
            </a:extLst>
          </p:cNvPr>
          <p:cNvSpPr>
            <a:spLocks noGrp="1"/>
          </p:cNvSpPr>
          <p:nvPr>
            <p:ph type="title"/>
          </p:nvPr>
        </p:nvSpPr>
        <p:spPr/>
        <p:txBody>
          <a:bodyPr/>
          <a:lstStyle/>
          <a:p>
            <a:r>
              <a:rPr lang="en-US" dirty="0"/>
              <a:t>Program Progression</a:t>
            </a:r>
          </a:p>
        </p:txBody>
      </p:sp>
      <p:sp>
        <p:nvSpPr>
          <p:cNvPr id="3" name="Content Placeholder 2">
            <a:extLst>
              <a:ext uri="{FF2B5EF4-FFF2-40B4-BE49-F238E27FC236}">
                <a16:creationId xmlns:a16="http://schemas.microsoft.com/office/drawing/2014/main" id="{329262A1-CCB1-095A-35E7-2ADC4EE4678A}"/>
              </a:ext>
            </a:extLst>
          </p:cNvPr>
          <p:cNvSpPr>
            <a:spLocks noGrp="1"/>
          </p:cNvSpPr>
          <p:nvPr>
            <p:ph idx="1"/>
          </p:nvPr>
        </p:nvSpPr>
        <p:spPr/>
        <p:txBody>
          <a:bodyPr/>
          <a:lstStyle/>
          <a:p>
            <a:r>
              <a:rPr lang="en-US" dirty="0"/>
              <a:t>Performing cases since March 2022</a:t>
            </a:r>
          </a:p>
          <a:p>
            <a:r>
              <a:rPr lang="en-US" dirty="0"/>
              <a:t>Started with a surgeon per site</a:t>
            </a:r>
          </a:p>
          <a:p>
            <a:r>
              <a:rPr lang="en-US" dirty="0"/>
              <a:t>Currently 6 surgeons performing cases, with 3 more scheduling future cases</a:t>
            </a:r>
          </a:p>
          <a:p>
            <a:r>
              <a:rPr lang="en-US" dirty="0"/>
              <a:t>Early and late adopters</a:t>
            </a:r>
          </a:p>
        </p:txBody>
      </p:sp>
    </p:spTree>
    <p:extLst>
      <p:ext uri="{BB962C8B-B14F-4D97-AF65-F5344CB8AC3E}">
        <p14:creationId xmlns:p14="http://schemas.microsoft.com/office/powerpoint/2010/main" val="3525340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964E-8310-4F03-B03A-D5882734D4C7}"/>
              </a:ext>
            </a:extLst>
          </p:cNvPr>
          <p:cNvSpPr>
            <a:spLocks noGrp="1"/>
          </p:cNvSpPr>
          <p:nvPr>
            <p:ph type="title"/>
          </p:nvPr>
        </p:nvSpPr>
        <p:spPr/>
        <p:txBody>
          <a:bodyPr>
            <a:normAutofit/>
          </a:bodyPr>
          <a:lstStyle/>
          <a:p>
            <a:r>
              <a:rPr lang="en-US" sz="4400" dirty="0"/>
              <a:t>Patient Experience</a:t>
            </a:r>
          </a:p>
        </p:txBody>
      </p:sp>
      <p:sp>
        <p:nvSpPr>
          <p:cNvPr id="3" name="Content Placeholder 2">
            <a:extLst>
              <a:ext uri="{FF2B5EF4-FFF2-40B4-BE49-F238E27FC236}">
                <a16:creationId xmlns:a16="http://schemas.microsoft.com/office/drawing/2014/main" id="{1E79CFD3-FFCF-440F-BBFC-F87C58A2CFF0}"/>
              </a:ext>
            </a:extLst>
          </p:cNvPr>
          <p:cNvSpPr>
            <a:spLocks noGrp="1"/>
          </p:cNvSpPr>
          <p:nvPr>
            <p:ph idx="1"/>
          </p:nvPr>
        </p:nvSpPr>
        <p:spPr>
          <a:xfrm>
            <a:off x="457200" y="1417638"/>
            <a:ext cx="8229600" cy="5165723"/>
          </a:xfrm>
        </p:spPr>
        <p:txBody>
          <a:bodyPr/>
          <a:lstStyle/>
          <a:p>
            <a:pPr marL="0" indent="0">
              <a:buNone/>
            </a:pPr>
            <a:endParaRPr lang="en-US" sz="1350" dirty="0">
              <a:latin typeface="Tahoma" panose="020B0604030504040204" pitchFamily="34" charset="0"/>
            </a:endParaRPr>
          </a:p>
          <a:p>
            <a:r>
              <a:rPr lang="en-US" sz="3200" dirty="0">
                <a:latin typeface="Calibri" panose="020F0502020204030204" pitchFamily="34" charset="0"/>
                <a:cs typeface="Calibri" panose="020F0502020204030204" pitchFamily="34" charset="0"/>
              </a:rPr>
              <a:t>Infection rate </a:t>
            </a:r>
          </a:p>
          <a:p>
            <a:r>
              <a:rPr lang="en-US" sz="3200" dirty="0">
                <a:latin typeface="Calibri" panose="020F0502020204030204" pitchFamily="34" charset="0"/>
                <a:cs typeface="Calibri" panose="020F0502020204030204" pitchFamily="34" charset="0"/>
              </a:rPr>
              <a:t>Hospital transfer rate </a:t>
            </a:r>
          </a:p>
          <a:p>
            <a:r>
              <a:rPr lang="en-US" sz="3200" dirty="0">
                <a:latin typeface="Calibri" panose="020F0502020204030204" pitchFamily="34" charset="0"/>
                <a:cs typeface="Calibri" panose="020F0502020204030204" pitchFamily="34" charset="0"/>
              </a:rPr>
              <a:t>No surgical revisions </a:t>
            </a:r>
          </a:p>
          <a:p>
            <a:r>
              <a:rPr lang="en-US" sz="3200" dirty="0">
                <a:latin typeface="Calibri" panose="020F0502020204030204" pitchFamily="34" charset="0"/>
                <a:cs typeface="Calibri" panose="020F0502020204030204" pitchFamily="34" charset="0"/>
              </a:rPr>
              <a:t>Patient satisfaction 99.5% highly satisfied/satisfied</a:t>
            </a:r>
          </a:p>
          <a:p>
            <a:r>
              <a:rPr lang="en-US" sz="3200" dirty="0">
                <a:latin typeface="Calibri" panose="020F0502020204030204" pitchFamily="34" charset="0"/>
                <a:cs typeface="Calibri" panose="020F0502020204030204" pitchFamily="34" charset="0"/>
              </a:rPr>
              <a:t>Direct to home or hotel option</a:t>
            </a:r>
          </a:p>
          <a:p>
            <a:r>
              <a:rPr lang="en-US" sz="3200" dirty="0">
                <a:latin typeface="Calibri" panose="020F0502020204030204" pitchFamily="34" charset="0"/>
                <a:cs typeface="Calibri" panose="020F0502020204030204" pitchFamily="34" charset="0"/>
              </a:rPr>
              <a:t>Hotel provides hospitality</a:t>
            </a:r>
          </a:p>
          <a:p>
            <a:r>
              <a:rPr lang="en-US" sz="3200" dirty="0">
                <a:latin typeface="Calibri" panose="020F0502020204030204" pitchFamily="34" charset="0"/>
                <a:cs typeface="Calibri" panose="020F0502020204030204" pitchFamily="34" charset="0"/>
              </a:rPr>
              <a:t>TRIA provides expert medical and nursing care</a:t>
            </a:r>
          </a:p>
          <a:p>
            <a:endParaRPr lang="en-US" sz="1350" dirty="0">
              <a:latin typeface="Tahoma" panose="020B0604030504040204" pitchFamily="34" charset="0"/>
            </a:endParaRPr>
          </a:p>
          <a:p>
            <a:endParaRPr lang="en-US" dirty="0"/>
          </a:p>
        </p:txBody>
      </p:sp>
    </p:spTree>
    <p:extLst>
      <p:ext uri="{BB962C8B-B14F-4D97-AF65-F5344CB8AC3E}">
        <p14:creationId xmlns:p14="http://schemas.microsoft.com/office/powerpoint/2010/main" val="819702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E171-21A8-A681-CB57-39C27D8E7655}"/>
              </a:ext>
            </a:extLst>
          </p:cNvPr>
          <p:cNvSpPr>
            <a:spLocks noGrp="1"/>
          </p:cNvSpPr>
          <p:nvPr>
            <p:ph type="title"/>
          </p:nvPr>
        </p:nvSpPr>
        <p:spPr>
          <a:xfrm>
            <a:off x="2889704" y="973609"/>
            <a:ext cx="4471481" cy="297655"/>
          </a:xfrm>
        </p:spPr>
        <p:txBody>
          <a:bodyPr/>
          <a:lstStyle/>
          <a:p>
            <a:r>
              <a:rPr lang="en-US" dirty="0"/>
              <a:t>St. Cloud Orthopedics</a:t>
            </a:r>
          </a:p>
        </p:txBody>
      </p:sp>
      <p:pic>
        <p:nvPicPr>
          <p:cNvPr id="7" name="Picture 6">
            <a:extLst>
              <a:ext uri="{FF2B5EF4-FFF2-40B4-BE49-F238E27FC236}">
                <a16:creationId xmlns:a16="http://schemas.microsoft.com/office/drawing/2014/main" id="{FE5A9F97-EC3C-6963-32F7-CECC2BA2CADB}"/>
              </a:ext>
            </a:extLst>
          </p:cNvPr>
          <p:cNvPicPr>
            <a:picLocks noChangeAspect="1"/>
          </p:cNvPicPr>
          <p:nvPr/>
        </p:nvPicPr>
        <p:blipFill>
          <a:blip r:embed="rId2"/>
          <a:stretch>
            <a:fillRect/>
          </a:stretch>
        </p:blipFill>
        <p:spPr>
          <a:xfrm>
            <a:off x="1579418" y="1351905"/>
            <a:ext cx="6257574" cy="4259673"/>
          </a:xfrm>
          <a:prstGeom prst="rect">
            <a:avLst/>
          </a:prstGeom>
        </p:spPr>
      </p:pic>
    </p:spTree>
    <p:extLst>
      <p:ext uri="{BB962C8B-B14F-4D97-AF65-F5344CB8AC3E}">
        <p14:creationId xmlns:p14="http://schemas.microsoft.com/office/powerpoint/2010/main" val="25409792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73147-BA94-B29C-B7AC-6F9F6FFB8BDF}"/>
              </a:ext>
            </a:extLst>
          </p:cNvPr>
          <p:cNvSpPr>
            <a:spLocks noGrp="1"/>
          </p:cNvSpPr>
          <p:nvPr>
            <p:ph type="title"/>
          </p:nvPr>
        </p:nvSpPr>
        <p:spPr/>
        <p:txBody>
          <a:bodyPr>
            <a:normAutofit/>
          </a:bodyPr>
          <a:lstStyle/>
          <a:p>
            <a:r>
              <a:rPr lang="en-US" dirty="0"/>
              <a:t>Early Robotic Outcomes</a:t>
            </a:r>
          </a:p>
        </p:txBody>
      </p:sp>
      <p:sp>
        <p:nvSpPr>
          <p:cNvPr id="3" name="Content Placeholder 2">
            <a:extLst>
              <a:ext uri="{FF2B5EF4-FFF2-40B4-BE49-F238E27FC236}">
                <a16:creationId xmlns:a16="http://schemas.microsoft.com/office/drawing/2014/main" id="{D9F4D257-DD86-86E9-AA20-A536A072700A}"/>
              </a:ext>
            </a:extLst>
          </p:cNvPr>
          <p:cNvSpPr>
            <a:spLocks noGrp="1"/>
          </p:cNvSpPr>
          <p:nvPr>
            <p:ph idx="1"/>
          </p:nvPr>
        </p:nvSpPr>
        <p:spPr/>
        <p:txBody>
          <a:bodyPr/>
          <a:lstStyle/>
          <a:p>
            <a:r>
              <a:rPr lang="en-US" dirty="0"/>
              <a:t>Patients anecdotally reporting less pain</a:t>
            </a:r>
          </a:p>
          <a:p>
            <a:endParaRPr lang="en-US" dirty="0"/>
          </a:p>
          <a:p>
            <a:r>
              <a:rPr lang="en-US" dirty="0"/>
              <a:t>We anticipate less pain, earlier activity, decreased manipulation rate, and an increase in satisfaction  scores</a:t>
            </a:r>
          </a:p>
          <a:p>
            <a:endParaRPr lang="en-US" dirty="0"/>
          </a:p>
          <a:p>
            <a:r>
              <a:rPr lang="en-US" dirty="0"/>
              <a:t>Outcomes?</a:t>
            </a:r>
          </a:p>
          <a:p>
            <a:endParaRPr lang="en-US" dirty="0"/>
          </a:p>
          <a:p>
            <a:endParaRPr lang="en-US" dirty="0"/>
          </a:p>
          <a:p>
            <a:endParaRPr lang="en-US" dirty="0"/>
          </a:p>
        </p:txBody>
      </p:sp>
    </p:spTree>
    <p:extLst>
      <p:ext uri="{BB962C8B-B14F-4D97-AF65-F5344CB8AC3E}">
        <p14:creationId xmlns:p14="http://schemas.microsoft.com/office/powerpoint/2010/main" val="37936121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1EFDC-A311-F984-C711-7597E7ED2DCA}"/>
              </a:ext>
            </a:extLst>
          </p:cNvPr>
          <p:cNvSpPr>
            <a:spLocks noGrp="1"/>
          </p:cNvSpPr>
          <p:nvPr>
            <p:ph type="title"/>
          </p:nvPr>
        </p:nvSpPr>
        <p:spPr>
          <a:xfrm>
            <a:off x="457200" y="274638"/>
            <a:ext cx="8229600" cy="1143000"/>
          </a:xfrm>
        </p:spPr>
        <p:txBody>
          <a:bodyPr wrap="square" anchor="ctr">
            <a:normAutofit/>
          </a:bodyPr>
          <a:lstStyle/>
          <a:p>
            <a:r>
              <a:rPr lang="en-US" dirty="0"/>
              <a:t>Marketing</a:t>
            </a:r>
          </a:p>
        </p:txBody>
      </p:sp>
      <p:sp>
        <p:nvSpPr>
          <p:cNvPr id="3" name="Content Placeholder 2">
            <a:extLst>
              <a:ext uri="{FF2B5EF4-FFF2-40B4-BE49-F238E27FC236}">
                <a16:creationId xmlns:a16="http://schemas.microsoft.com/office/drawing/2014/main" id="{785F688B-F469-40FA-F9F0-AAD3859882BC}"/>
              </a:ext>
            </a:extLst>
          </p:cNvPr>
          <p:cNvSpPr>
            <a:spLocks noGrp="1"/>
          </p:cNvSpPr>
          <p:nvPr>
            <p:ph sz="half" idx="1"/>
          </p:nvPr>
        </p:nvSpPr>
        <p:spPr>
          <a:xfrm>
            <a:off x="458203" y="1769478"/>
            <a:ext cx="3886200" cy="4351338"/>
          </a:xfrm>
        </p:spPr>
        <p:txBody>
          <a:bodyPr wrap="square" anchor="t">
            <a:normAutofit/>
          </a:bodyPr>
          <a:lstStyle/>
          <a:p>
            <a:r>
              <a:rPr lang="en-US" dirty="0"/>
              <a:t>Digital banner ads </a:t>
            </a:r>
          </a:p>
          <a:p>
            <a:r>
              <a:rPr lang="en-US" dirty="0"/>
              <a:t>SEM ads </a:t>
            </a:r>
          </a:p>
          <a:p>
            <a:r>
              <a:rPr lang="en-US" dirty="0"/>
              <a:t>Social media posts</a:t>
            </a:r>
          </a:p>
          <a:p>
            <a:r>
              <a:rPr lang="en-US" dirty="0"/>
              <a:t>Clinic monitor </a:t>
            </a:r>
          </a:p>
          <a:p>
            <a:r>
              <a:rPr lang="en-US" dirty="0"/>
              <a:t>Stick card</a:t>
            </a:r>
          </a:p>
          <a:p>
            <a:r>
              <a:rPr lang="en-US" dirty="0"/>
              <a:t>Seminar slide</a:t>
            </a:r>
          </a:p>
          <a:p>
            <a:r>
              <a:rPr lang="en-US" dirty="0"/>
              <a:t>LinkedIn ads (B2B)</a:t>
            </a:r>
          </a:p>
          <a:p>
            <a:endParaRPr lang="en-US" dirty="0"/>
          </a:p>
        </p:txBody>
      </p:sp>
      <p:pic>
        <p:nvPicPr>
          <p:cNvPr id="4" name="Picture 3">
            <a:extLst>
              <a:ext uri="{FF2B5EF4-FFF2-40B4-BE49-F238E27FC236}">
                <a16:creationId xmlns:a16="http://schemas.microsoft.com/office/drawing/2014/main" id="{19E81317-5FB9-2B22-0038-8FF5E0054C00}"/>
              </a:ext>
            </a:extLst>
          </p:cNvPr>
          <p:cNvPicPr>
            <a:picLocks noChangeAspect="1"/>
          </p:cNvPicPr>
          <p:nvPr/>
        </p:nvPicPr>
        <p:blipFill>
          <a:blip r:embed="rId3"/>
          <a:stretch>
            <a:fillRect/>
          </a:stretch>
        </p:blipFill>
        <p:spPr>
          <a:xfrm>
            <a:off x="4344403" y="1769478"/>
            <a:ext cx="2062162" cy="4351338"/>
          </a:xfrm>
          <a:prstGeom prst="rect">
            <a:avLst/>
          </a:prstGeom>
          <a:noFill/>
        </p:spPr>
      </p:pic>
      <p:pic>
        <p:nvPicPr>
          <p:cNvPr id="5" name="Picture 4">
            <a:extLst>
              <a:ext uri="{FF2B5EF4-FFF2-40B4-BE49-F238E27FC236}">
                <a16:creationId xmlns:a16="http://schemas.microsoft.com/office/drawing/2014/main" id="{8F5372EA-5ED5-B700-ACF8-081527184B1D}"/>
              </a:ext>
            </a:extLst>
          </p:cNvPr>
          <p:cNvPicPr>
            <a:picLocks noChangeAspect="1"/>
          </p:cNvPicPr>
          <p:nvPr/>
        </p:nvPicPr>
        <p:blipFill>
          <a:blip r:embed="rId4"/>
          <a:stretch>
            <a:fillRect/>
          </a:stretch>
        </p:blipFill>
        <p:spPr>
          <a:xfrm>
            <a:off x="6654215" y="2002290"/>
            <a:ext cx="2489785" cy="3885714"/>
          </a:xfrm>
          <a:prstGeom prst="rect">
            <a:avLst/>
          </a:prstGeom>
        </p:spPr>
      </p:pic>
    </p:spTree>
    <p:extLst>
      <p:ext uri="{BB962C8B-B14F-4D97-AF65-F5344CB8AC3E}">
        <p14:creationId xmlns:p14="http://schemas.microsoft.com/office/powerpoint/2010/main" val="27006207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F530-095C-641C-EF76-6F079BF49F97}"/>
              </a:ext>
            </a:extLst>
          </p:cNvPr>
          <p:cNvSpPr>
            <a:spLocks noGrp="1"/>
          </p:cNvSpPr>
          <p:nvPr>
            <p:ph type="title"/>
          </p:nvPr>
        </p:nvSpPr>
        <p:spPr>
          <a:xfrm>
            <a:off x="457200" y="274638"/>
            <a:ext cx="8229600" cy="1143000"/>
          </a:xfrm>
        </p:spPr>
        <p:txBody>
          <a:bodyPr wrap="square" anchor="ctr">
            <a:normAutofit/>
          </a:bodyPr>
          <a:lstStyle/>
          <a:p>
            <a:r>
              <a:rPr lang="en-US" dirty="0"/>
              <a:t>Web</a:t>
            </a:r>
          </a:p>
        </p:txBody>
      </p:sp>
      <p:sp>
        <p:nvSpPr>
          <p:cNvPr id="3" name="Content Placeholder 2">
            <a:extLst>
              <a:ext uri="{FF2B5EF4-FFF2-40B4-BE49-F238E27FC236}">
                <a16:creationId xmlns:a16="http://schemas.microsoft.com/office/drawing/2014/main" id="{0B184527-4DE9-050E-DCFC-2E5D8A6EBE96}"/>
              </a:ext>
            </a:extLst>
          </p:cNvPr>
          <p:cNvSpPr>
            <a:spLocks noGrp="1"/>
          </p:cNvSpPr>
          <p:nvPr>
            <p:ph sz="half" idx="1"/>
          </p:nvPr>
        </p:nvSpPr>
        <p:spPr>
          <a:xfrm>
            <a:off x="458203" y="1769478"/>
            <a:ext cx="3886200" cy="4351338"/>
          </a:xfrm>
        </p:spPr>
        <p:txBody>
          <a:bodyPr wrap="square" anchor="t">
            <a:normAutofit/>
          </a:bodyPr>
          <a:lstStyle/>
          <a:p>
            <a:r>
              <a:rPr lang="en-US" dirty="0"/>
              <a:t>New landing page</a:t>
            </a:r>
          </a:p>
          <a:p>
            <a:r>
              <a:rPr lang="en-US" dirty="0"/>
              <a:t>TRIA Blog</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E6E08664-5850-E78D-49D1-8039D0E19CC9}"/>
              </a:ext>
            </a:extLst>
          </p:cNvPr>
          <p:cNvPicPr>
            <a:picLocks noChangeAspect="1"/>
          </p:cNvPicPr>
          <p:nvPr/>
        </p:nvPicPr>
        <p:blipFill>
          <a:blip r:embed="rId3"/>
          <a:stretch>
            <a:fillRect/>
          </a:stretch>
        </p:blipFill>
        <p:spPr>
          <a:xfrm>
            <a:off x="889987" y="3200400"/>
            <a:ext cx="2773978" cy="3114675"/>
          </a:xfrm>
          <a:prstGeom prst="rect">
            <a:avLst/>
          </a:prstGeom>
          <a:noFill/>
        </p:spPr>
      </p:pic>
    </p:spTree>
    <p:extLst>
      <p:ext uri="{BB962C8B-B14F-4D97-AF65-F5344CB8AC3E}">
        <p14:creationId xmlns:p14="http://schemas.microsoft.com/office/powerpoint/2010/main" val="2987980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0450A-2C51-397E-EB7B-6E79BAFD407F}"/>
              </a:ext>
            </a:extLst>
          </p:cNvPr>
          <p:cNvSpPr>
            <a:spLocks noGrp="1"/>
          </p:cNvSpPr>
          <p:nvPr>
            <p:ph type="title"/>
          </p:nvPr>
        </p:nvSpPr>
        <p:spPr>
          <a:xfrm>
            <a:off x="457200" y="557212"/>
            <a:ext cx="8229600" cy="860425"/>
          </a:xfrm>
        </p:spPr>
        <p:txBody>
          <a:bodyPr>
            <a:normAutofit fontScale="90000"/>
          </a:bodyPr>
          <a:lstStyle/>
          <a:p>
            <a:r>
              <a:rPr lang="en-US" sz="4000" dirty="0"/>
              <a:t>Frances’ knee replacement story</a:t>
            </a:r>
            <a:r>
              <a:rPr lang="en-US" dirty="0"/>
              <a:t/>
            </a:r>
            <a:br>
              <a:rPr lang="en-US" dirty="0"/>
            </a:br>
            <a:endParaRPr lang="en-US" dirty="0"/>
          </a:p>
        </p:txBody>
      </p:sp>
      <p:sp>
        <p:nvSpPr>
          <p:cNvPr id="3" name="Content Placeholder 2">
            <a:extLst>
              <a:ext uri="{FF2B5EF4-FFF2-40B4-BE49-F238E27FC236}">
                <a16:creationId xmlns:a16="http://schemas.microsoft.com/office/drawing/2014/main" id="{7AAC4528-2CF8-3039-3ABC-B3645BD01F2E}"/>
              </a:ext>
            </a:extLst>
          </p:cNvPr>
          <p:cNvSpPr>
            <a:spLocks noGrp="1"/>
          </p:cNvSpPr>
          <p:nvPr>
            <p:ph idx="1"/>
          </p:nvPr>
        </p:nvSpPr>
        <p:spPr/>
        <p:txBody>
          <a:bodyPr/>
          <a:lstStyle/>
          <a:p>
            <a:pPr algn="l"/>
            <a:r>
              <a:rPr lang="en-US" sz="1800" b="0" i="0" dirty="0">
                <a:solidFill>
                  <a:srgbClr val="3E4451"/>
                </a:solidFill>
                <a:effectLst/>
                <a:latin typeface="Museo Sans"/>
              </a:rPr>
              <a:t>Frances, who’s 74, lived with knee pain for about 10 years. But when she couldn’t walk for more than a few minutes, she made an appointment with Dr. Pui and they decided the best thing was a knee replacement – with the help of the robotic assistant.</a:t>
            </a:r>
          </a:p>
          <a:p>
            <a:pPr algn="l"/>
            <a:r>
              <a:rPr lang="en-US" sz="1800" b="0" i="0" dirty="0">
                <a:solidFill>
                  <a:srgbClr val="3E4451"/>
                </a:solidFill>
                <a:effectLst/>
                <a:latin typeface="Museo Sans"/>
              </a:rPr>
              <a:t>Frances was a little worried about the recovery process. She thought it would take a long time to get back to normal activities and that she would be in pain.</a:t>
            </a:r>
          </a:p>
          <a:p>
            <a:pPr algn="l"/>
            <a:r>
              <a:rPr lang="en-US" sz="1800" b="0" i="0" dirty="0">
                <a:solidFill>
                  <a:srgbClr val="3E4451"/>
                </a:solidFill>
                <a:effectLst/>
                <a:latin typeface="Museo Sans"/>
              </a:rPr>
              <a:t>But that wasn’t Frances’ experience. Instead, when she woke up after her knee replacement procedure, she was hardly in any pain. After 3-4 days she stopped taking the pain medication except at night.</a:t>
            </a:r>
          </a:p>
          <a:p>
            <a:pPr algn="l"/>
            <a:r>
              <a:rPr lang="en-US" sz="1800" b="0" i="0" dirty="0">
                <a:solidFill>
                  <a:srgbClr val="3E4451"/>
                </a:solidFill>
                <a:effectLst/>
                <a:latin typeface="Museo Sans"/>
              </a:rPr>
              <a:t>She was much more mobile more quickly than anyone would have expected. “When I would walk into places they were like, ‘Really you just had it done a week ago?’” said Frances.</a:t>
            </a:r>
          </a:p>
          <a:p>
            <a:pPr algn="l"/>
            <a:r>
              <a:rPr lang="en-US" sz="1800" b="0" i="0" dirty="0">
                <a:solidFill>
                  <a:srgbClr val="3E4451"/>
                </a:solidFill>
                <a:effectLst/>
                <a:latin typeface="Museo Sans"/>
              </a:rPr>
              <a:t>She’s happy that she had a robotic-assisted knee replacement surgery and knows that her doctor is a huge part of her success.</a:t>
            </a:r>
          </a:p>
          <a:p>
            <a:pPr algn="l"/>
            <a:r>
              <a:rPr lang="en-US" sz="1800" b="0" i="0" dirty="0">
                <a:solidFill>
                  <a:srgbClr val="3E4451"/>
                </a:solidFill>
                <a:effectLst/>
                <a:latin typeface="Museo Sans"/>
              </a:rPr>
              <a:t>“Every time I hear horror stories about the pain, I just want to find Dr. Pui and give her a hug,” said Frances.</a:t>
            </a:r>
          </a:p>
          <a:p>
            <a:endParaRPr lang="en-US" dirty="0"/>
          </a:p>
        </p:txBody>
      </p:sp>
    </p:spTree>
    <p:extLst>
      <p:ext uri="{BB962C8B-B14F-4D97-AF65-F5344CB8AC3E}">
        <p14:creationId xmlns:p14="http://schemas.microsoft.com/office/powerpoint/2010/main" val="1856054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50EC4-DA19-CFC0-7D5B-5136150CBCD5}"/>
              </a:ext>
            </a:extLst>
          </p:cNvPr>
          <p:cNvSpPr>
            <a:spLocks noGrp="1"/>
          </p:cNvSpPr>
          <p:nvPr>
            <p:ph type="title"/>
          </p:nvPr>
        </p:nvSpPr>
        <p:spPr/>
        <p:txBody>
          <a:bodyPr/>
          <a:lstStyle/>
          <a:p>
            <a:r>
              <a:rPr lang="en-US" dirty="0"/>
              <a:t>PRESS RELEASE October 4, 2022 </a:t>
            </a:r>
          </a:p>
        </p:txBody>
      </p:sp>
      <p:sp>
        <p:nvSpPr>
          <p:cNvPr id="3" name="Content Placeholder 2">
            <a:extLst>
              <a:ext uri="{FF2B5EF4-FFF2-40B4-BE49-F238E27FC236}">
                <a16:creationId xmlns:a16="http://schemas.microsoft.com/office/drawing/2014/main" id="{0006A829-075D-8290-0698-1466B36FDE64}"/>
              </a:ext>
            </a:extLst>
          </p:cNvPr>
          <p:cNvSpPr>
            <a:spLocks noGrp="1"/>
          </p:cNvSpPr>
          <p:nvPr>
            <p:ph idx="1"/>
          </p:nvPr>
        </p:nvSpPr>
        <p:spPr/>
        <p:txBody>
          <a:bodyPr/>
          <a:lstStyle/>
          <a:p>
            <a:pPr marL="0" marR="0" lvl="0" indent="0" algn="l" defTabSz="3429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676971"/>
                </a:solidFill>
                <a:effectLst/>
                <a:uLnTx/>
                <a:uFillTx/>
                <a:latin typeface="lato-regular"/>
                <a:ea typeface="MS PGothic" pitchFamily="34" charset="-128"/>
              </a:rPr>
              <a:t>BLOOMINGTON, Minn.</a:t>
            </a:r>
            <a:r>
              <a:rPr kumimoji="0" lang="en-US" sz="1800" b="0" i="0" u="none" strike="noStrike" kern="1200" cap="none" spc="0" normalizeH="0" baseline="0" noProof="0" dirty="0">
                <a:ln>
                  <a:noFill/>
                </a:ln>
                <a:solidFill>
                  <a:srgbClr val="676971"/>
                </a:solidFill>
                <a:effectLst/>
                <a:uLnTx/>
                <a:uFillTx/>
                <a:latin typeface="lato-regular"/>
                <a:ea typeface="MS PGothic" pitchFamily="34" charset="-128"/>
              </a:rPr>
              <a:t> — TRIA Orthopedics continues its commitment to excellent care and innovation with the use of ROSA Knee System from Zimmer Biomet, a new-to-the-market robotic surgical assistant used for total knee replacement surgery.</a:t>
            </a:r>
          </a:p>
          <a:p>
            <a:pPr marL="0" marR="0" lvl="0" indent="0" algn="l" defTabSz="3429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676971"/>
                </a:solidFill>
                <a:effectLst/>
                <a:uLnTx/>
                <a:uFillTx/>
                <a:latin typeface="lato-regular"/>
                <a:ea typeface="MS PGothic" pitchFamily="34" charset="-128"/>
              </a:rPr>
              <a:t>ROSA Knee starts with a series of X-rays of the patient’s knee. Those X-rays are used to create a 3D model, which allows the surgeon to tailor the surgery to the anatomy of each patient. While the sample size is small, ROSA knee allows the surgeon to make more precise cuts to the bone, which can potentially lead to faster increases in range of motion, quicker recovery and a greater chance for long-term success.</a:t>
            </a:r>
          </a:p>
          <a:p>
            <a:pPr marL="0" marR="0" lvl="0" indent="0" algn="l" defTabSz="3429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676971"/>
                </a:solidFill>
                <a:effectLst/>
                <a:uLnTx/>
                <a:uFillTx/>
                <a:latin typeface="lato-regular"/>
                <a:ea typeface="MS PGothic" pitchFamily="34" charset="-128"/>
              </a:rPr>
              <a:t>“We’ve been waiting for robotic technology to get to the point where it makes sense for our patients – and now it has,” says Der-Chen Huang, MD, an orthopedic surgeon at TRIA and co-physician leader of robot-assisted total knee replacements. “By investing in this technology, we are able to offer a state-of-the-art solution to optimize patient outcomes.”</a:t>
            </a:r>
            <a:endParaRPr kumimoji="0" lang="en-US" sz="1800" b="0" i="0" u="none" strike="noStrike" kern="1200" cap="none" spc="0" normalizeH="0" baseline="0" noProof="0" dirty="0">
              <a:ln>
                <a:noFill/>
              </a:ln>
              <a:solidFill>
                <a:prstClr val="black"/>
              </a:solidFill>
              <a:effectLst/>
              <a:uLnTx/>
              <a:uFillTx/>
              <a:latin typeface="Calibri"/>
              <a:ea typeface="MS PGothic" pitchFamily="34" charset="-128"/>
            </a:endParaRPr>
          </a:p>
          <a:p>
            <a:endParaRPr lang="en-US" dirty="0"/>
          </a:p>
        </p:txBody>
      </p:sp>
    </p:spTree>
    <p:extLst>
      <p:ext uri="{BB962C8B-B14F-4D97-AF65-F5344CB8AC3E}">
        <p14:creationId xmlns:p14="http://schemas.microsoft.com/office/powerpoint/2010/main" val="632239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86CAF-2E66-A5EF-7C95-7AB63B53CA18}"/>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BDD57612-E890-DF19-99FE-FA7897AE1D3C}"/>
              </a:ext>
            </a:extLst>
          </p:cNvPr>
          <p:cNvSpPr>
            <a:spLocks noGrp="1"/>
          </p:cNvSpPr>
          <p:nvPr>
            <p:ph idx="1"/>
          </p:nvPr>
        </p:nvSpPr>
        <p:spPr/>
        <p:txBody>
          <a:bodyPr/>
          <a:lstStyle/>
          <a:p>
            <a:r>
              <a:rPr lang="en-US" dirty="0"/>
              <a:t>Total hip robotic assisted surgery</a:t>
            </a:r>
          </a:p>
          <a:p>
            <a:r>
              <a:rPr lang="en-US" dirty="0"/>
              <a:t>Marketing campaign ramp up</a:t>
            </a:r>
          </a:p>
          <a:p>
            <a:r>
              <a:rPr lang="en-US" dirty="0"/>
              <a:t>Outcomes</a:t>
            </a:r>
          </a:p>
        </p:txBody>
      </p:sp>
    </p:spTree>
    <p:extLst>
      <p:ext uri="{BB962C8B-B14F-4D97-AF65-F5344CB8AC3E}">
        <p14:creationId xmlns:p14="http://schemas.microsoft.com/office/powerpoint/2010/main" val="22180397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62002-EA90-86A3-0F76-0312FC6FB80C}"/>
              </a:ext>
            </a:extLst>
          </p:cNvPr>
          <p:cNvSpPr>
            <a:spLocks noGrp="1"/>
          </p:cNvSpPr>
          <p:nvPr>
            <p:ph type="title"/>
          </p:nvPr>
        </p:nvSpPr>
        <p:spPr/>
        <p:txBody>
          <a:bodyPr/>
          <a:lstStyle/>
          <a:p>
            <a:r>
              <a:rPr lang="en-US" dirty="0"/>
              <a:t>Keys to a Successful Program</a:t>
            </a:r>
          </a:p>
        </p:txBody>
      </p:sp>
      <p:sp>
        <p:nvSpPr>
          <p:cNvPr id="3" name="Content Placeholder 2">
            <a:extLst>
              <a:ext uri="{FF2B5EF4-FFF2-40B4-BE49-F238E27FC236}">
                <a16:creationId xmlns:a16="http://schemas.microsoft.com/office/drawing/2014/main" id="{66098C81-B46A-6065-600C-0A22E89C433A}"/>
              </a:ext>
            </a:extLst>
          </p:cNvPr>
          <p:cNvSpPr>
            <a:spLocks noGrp="1"/>
          </p:cNvSpPr>
          <p:nvPr>
            <p:ph idx="1"/>
          </p:nvPr>
        </p:nvSpPr>
        <p:spPr/>
        <p:txBody>
          <a:bodyPr/>
          <a:lstStyle/>
          <a:p>
            <a:r>
              <a:rPr lang="en-US" dirty="0"/>
              <a:t>Physician and nurse champion</a:t>
            </a:r>
          </a:p>
          <a:p>
            <a:r>
              <a:rPr lang="en-US" dirty="0"/>
              <a:t>Clear screening protocol and criteria</a:t>
            </a:r>
          </a:p>
          <a:p>
            <a:r>
              <a:rPr lang="en-US" dirty="0"/>
              <a:t>Partner with patients and personal coach </a:t>
            </a:r>
          </a:p>
          <a:p>
            <a:r>
              <a:rPr lang="en-US" dirty="0"/>
              <a:t>Importance of prehab</a:t>
            </a:r>
          </a:p>
          <a:p>
            <a:r>
              <a:rPr lang="en-US" dirty="0"/>
              <a:t>Focus on patient education, patient safety, patient preparedness</a:t>
            </a:r>
          </a:p>
        </p:txBody>
      </p:sp>
    </p:spTree>
    <p:extLst>
      <p:ext uri="{BB962C8B-B14F-4D97-AF65-F5344CB8AC3E}">
        <p14:creationId xmlns:p14="http://schemas.microsoft.com/office/powerpoint/2010/main" val="125122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F40F483-2008-4A79-B173-4A9DA0AC3E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US">
              <a:solidFill>
                <a:srgbClr val="FFFFFF"/>
              </a:solidFill>
              <a:latin typeface="Calibri" panose="020F0502020204030204"/>
            </a:endParaRPr>
          </a:p>
        </p:txBody>
      </p:sp>
      <p:sp>
        <p:nvSpPr>
          <p:cNvPr id="16" name="Freeform: Shape 15">
            <a:extLst>
              <a:ext uri="{FF2B5EF4-FFF2-40B4-BE49-F238E27FC236}">
                <a16:creationId xmlns:a16="http://schemas.microsoft.com/office/drawing/2014/main" id="{D0446FEB-8296-4C58-A416-FE66BF9333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6624" y="857251"/>
            <a:ext cx="569713" cy="5143499"/>
          </a:xfrm>
          <a:custGeom>
            <a:avLst/>
            <a:gdLst>
              <a:gd name="connsiteX0" fmla="*/ 666 w 759618"/>
              <a:gd name="connsiteY0" fmla="*/ 0 h 6858000"/>
              <a:gd name="connsiteX1" fmla="*/ 759618 w 759618"/>
              <a:gd name="connsiteY1" fmla="*/ 0 h 6858000"/>
              <a:gd name="connsiteX2" fmla="*/ 759618 w 759618"/>
              <a:gd name="connsiteY2" fmla="*/ 1613808 h 6858000"/>
              <a:gd name="connsiteX3" fmla="*/ 759618 w 759618"/>
              <a:gd name="connsiteY3" fmla="*/ 2003729 h 6858000"/>
              <a:gd name="connsiteX4" fmla="*/ 759618 w 759618"/>
              <a:gd name="connsiteY4" fmla="*/ 6858000 h 6858000"/>
              <a:gd name="connsiteX5" fmla="*/ 0 w 759618"/>
              <a:gd name="connsiteY5" fmla="*/ 6391227 h 6858000"/>
              <a:gd name="connsiteX6" fmla="*/ 0 w 759618"/>
              <a:gd name="connsiteY6" fmla="*/ 1147035 h 6858000"/>
              <a:gd name="connsiteX7" fmla="*/ 666 w 759618"/>
              <a:gd name="connsiteY7" fmla="*/ 114744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618" h="6858000">
                <a:moveTo>
                  <a:pt x="666" y="0"/>
                </a:moveTo>
                <a:lnTo>
                  <a:pt x="759618" y="0"/>
                </a:lnTo>
                <a:lnTo>
                  <a:pt x="759618" y="1613808"/>
                </a:lnTo>
                <a:lnTo>
                  <a:pt x="759618" y="2003729"/>
                </a:lnTo>
                <a:lnTo>
                  <a:pt x="759618" y="6858000"/>
                </a:lnTo>
                <a:lnTo>
                  <a:pt x="0" y="6391227"/>
                </a:lnTo>
                <a:lnTo>
                  <a:pt x="0" y="1147035"/>
                </a:lnTo>
                <a:lnTo>
                  <a:pt x="666" y="114744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noAutofit/>
          </a:bodyPr>
          <a:lstStyle/>
          <a:p>
            <a:pPr fontAlgn="auto">
              <a:spcBef>
                <a:spcPts val="0"/>
              </a:spcBef>
              <a:spcAft>
                <a:spcPts val="0"/>
              </a:spcAft>
              <a:defRPr/>
            </a:pPr>
            <a:endParaRPr lang="en-US">
              <a:solidFill>
                <a:srgbClr val="000000"/>
              </a:solidFill>
              <a:latin typeface="Calibri" panose="020F0502020204030204"/>
              <a:ea typeface="+mn-ea"/>
              <a:cs typeface="+mn-cs"/>
            </a:endParaRPr>
          </a:p>
        </p:txBody>
      </p:sp>
      <p:sp>
        <p:nvSpPr>
          <p:cNvPr id="18" name="Freeform 7">
            <a:extLst>
              <a:ext uri="{FF2B5EF4-FFF2-40B4-BE49-F238E27FC236}">
                <a16:creationId xmlns:a16="http://schemas.microsoft.com/office/drawing/2014/main" id="{B14F32D1-131A-4E26-9F16-AF1A8F488D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108328" y="1516989"/>
            <a:ext cx="361991" cy="414106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srgbClr val="000000"/>
              </a:solidFill>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1ABC2BC2-F576-4967-9EDA-93DBDDD8D1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76012" cy="4605756"/>
          </a:xfrm>
          <a:custGeom>
            <a:avLst/>
            <a:gdLst>
              <a:gd name="connsiteX0" fmla="*/ 0 w 4634682"/>
              <a:gd name="connsiteY0" fmla="*/ 0 h 6141008"/>
              <a:gd name="connsiteX1" fmla="*/ 4634682 w 4634682"/>
              <a:gd name="connsiteY1" fmla="*/ 0 h 6141008"/>
              <a:gd name="connsiteX2" fmla="*/ 4634682 w 4634682"/>
              <a:gd name="connsiteY2" fmla="*/ 6141008 h 6141008"/>
              <a:gd name="connsiteX3" fmla="*/ 0 w 4634682"/>
              <a:gd name="connsiteY3" fmla="*/ 6141008 h 6141008"/>
            </a:gdLst>
            <a:ahLst/>
            <a:cxnLst>
              <a:cxn ang="0">
                <a:pos x="connsiteX0" y="connsiteY0"/>
              </a:cxn>
              <a:cxn ang="0">
                <a:pos x="connsiteX1" y="connsiteY1"/>
              </a:cxn>
              <a:cxn ang="0">
                <a:pos x="connsiteX2" y="connsiteY2"/>
              </a:cxn>
              <a:cxn ang="0">
                <a:pos x="connsiteX3" y="connsiteY3"/>
              </a:cxn>
            </a:cxnLst>
            <a:rect l="l" t="t" r="r" b="b"/>
            <a:pathLst>
              <a:path w="4634682" h="6141008">
                <a:moveTo>
                  <a:pt x="0" y="0"/>
                </a:moveTo>
                <a:lnTo>
                  <a:pt x="4634682" y="0"/>
                </a:lnTo>
                <a:lnTo>
                  <a:pt x="4634682" y="6141008"/>
                </a:lnTo>
                <a:lnTo>
                  <a:pt x="0" y="6141008"/>
                </a:lnTo>
                <a:close/>
              </a:path>
            </a:pathLst>
          </a:custGeom>
          <a:ln w="952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fontAlgn="auto">
              <a:spcBef>
                <a:spcPts val="0"/>
              </a:spcBef>
              <a:spcAft>
                <a:spcPts val="0"/>
              </a:spcAft>
              <a:defRPr/>
            </a:pPr>
            <a:endParaRPr lang="en-US">
              <a:solidFill>
                <a:srgbClr val="FFFFFF"/>
              </a:solidFill>
              <a:latin typeface="Calibri" panose="020F0502020204030204"/>
            </a:endParaRPr>
          </a:p>
        </p:txBody>
      </p:sp>
      <p:pic>
        <p:nvPicPr>
          <p:cNvPr id="2" name="Picture 2">
            <a:extLst>
              <a:ext uri="{FF2B5EF4-FFF2-40B4-BE49-F238E27FC236}">
                <a16:creationId xmlns:a16="http://schemas.microsoft.com/office/drawing/2014/main" id="{25E98728-9C37-604B-4DDA-10E5854324DF}"/>
              </a:ext>
            </a:extLst>
          </p:cNvPr>
          <p:cNvPicPr>
            <a:picLocks noChangeAspect="1"/>
          </p:cNvPicPr>
          <p:nvPr/>
        </p:nvPicPr>
        <p:blipFill>
          <a:blip r:embed="rId2"/>
          <a:stretch>
            <a:fillRect/>
          </a:stretch>
        </p:blipFill>
        <p:spPr>
          <a:xfrm>
            <a:off x="487606" y="1269037"/>
            <a:ext cx="2862063" cy="4002886"/>
          </a:xfrm>
          <a:prstGeom prst="rect">
            <a:avLst/>
          </a:prstGeom>
        </p:spPr>
      </p:pic>
      <p:sp>
        <p:nvSpPr>
          <p:cNvPr id="22" name="Rectangle 8">
            <a:extLst>
              <a:ext uri="{FF2B5EF4-FFF2-40B4-BE49-F238E27FC236}">
                <a16:creationId xmlns:a16="http://schemas.microsoft.com/office/drawing/2014/main" id="{C1ED7A15-93F4-4241-81AA-1F6EDAE94F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676336" y="857250"/>
            <a:ext cx="5465378" cy="51435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defRPr/>
            </a:pPr>
            <a:endParaRPr lang="en-US">
              <a:solidFill>
                <a:srgbClr val="000000"/>
              </a:solidFill>
              <a:latin typeface="Calibri" panose="020F0502020204030204"/>
              <a:ea typeface="+mn-ea"/>
              <a:cs typeface="+mn-cs"/>
            </a:endParaRPr>
          </a:p>
        </p:txBody>
      </p:sp>
      <p:sp>
        <p:nvSpPr>
          <p:cNvPr id="7" name="Title 6">
            <a:extLst>
              <a:ext uri="{FF2B5EF4-FFF2-40B4-BE49-F238E27FC236}">
                <a16:creationId xmlns:a16="http://schemas.microsoft.com/office/drawing/2014/main" id="{766280BE-6463-5E28-B989-3CAF1A3016A3}"/>
              </a:ext>
            </a:extLst>
          </p:cNvPr>
          <p:cNvSpPr>
            <a:spLocks noGrp="1"/>
          </p:cNvSpPr>
          <p:nvPr>
            <p:ph type="title"/>
          </p:nvPr>
        </p:nvSpPr>
        <p:spPr>
          <a:xfrm>
            <a:off x="4164630" y="1339849"/>
            <a:ext cx="4380578" cy="1270179"/>
          </a:xfrm>
        </p:spPr>
        <p:txBody>
          <a:bodyPr>
            <a:normAutofit/>
          </a:bodyPr>
          <a:lstStyle/>
          <a:p>
            <a:r>
              <a:rPr lang="en-US" sz="3000">
                <a:solidFill>
                  <a:srgbClr val="FFFFFF"/>
                </a:solidFill>
              </a:rPr>
              <a:t>Who am I?</a:t>
            </a:r>
          </a:p>
        </p:txBody>
      </p:sp>
      <p:sp>
        <p:nvSpPr>
          <p:cNvPr id="11" name="Content Placeholder 10">
            <a:extLst>
              <a:ext uri="{FF2B5EF4-FFF2-40B4-BE49-F238E27FC236}">
                <a16:creationId xmlns:a16="http://schemas.microsoft.com/office/drawing/2014/main" id="{3FCA02B2-0595-A78C-B5A0-002033AD14F6}"/>
              </a:ext>
            </a:extLst>
          </p:cNvPr>
          <p:cNvSpPr>
            <a:spLocks noGrp="1"/>
          </p:cNvSpPr>
          <p:nvPr>
            <p:ph idx="1"/>
          </p:nvPr>
        </p:nvSpPr>
        <p:spPr>
          <a:xfrm>
            <a:off x="4164631" y="2683700"/>
            <a:ext cx="4380577" cy="2310344"/>
          </a:xfrm>
        </p:spPr>
        <p:txBody>
          <a:bodyPr anchor="t">
            <a:normAutofit/>
          </a:bodyPr>
          <a:lstStyle/>
          <a:p>
            <a:r>
              <a:rPr lang="en-US" sz="1800">
                <a:solidFill>
                  <a:srgbClr val="FEFFFF"/>
                </a:solidFill>
              </a:rPr>
              <a:t>Orthopedic Residency 2007-12</a:t>
            </a:r>
          </a:p>
          <a:p>
            <a:pPr lvl="1"/>
            <a:r>
              <a:rPr lang="en-US" sz="1800">
                <a:solidFill>
                  <a:srgbClr val="FEFFFF"/>
                </a:solidFill>
              </a:rPr>
              <a:t>Detroit Medical Center</a:t>
            </a:r>
          </a:p>
          <a:p>
            <a:r>
              <a:rPr lang="en-US" sz="1800">
                <a:solidFill>
                  <a:srgbClr val="FEFFFF"/>
                </a:solidFill>
              </a:rPr>
              <a:t>Fellowship in total joints 2012-13</a:t>
            </a:r>
          </a:p>
          <a:p>
            <a:pPr lvl="1"/>
            <a:r>
              <a:rPr lang="en-US" sz="1800">
                <a:solidFill>
                  <a:srgbClr val="FEFFFF"/>
                </a:solidFill>
              </a:rPr>
              <a:t>Cleveland Clinic</a:t>
            </a:r>
          </a:p>
          <a:p>
            <a:r>
              <a:rPr lang="en-US" sz="1800">
                <a:solidFill>
                  <a:srgbClr val="FEFFFF"/>
                </a:solidFill>
              </a:rPr>
              <a:t>St. Cloud Orthopedics 2013-Present</a:t>
            </a:r>
          </a:p>
          <a:p>
            <a:r>
              <a:rPr lang="en-US" sz="1800">
                <a:solidFill>
                  <a:srgbClr val="FEFFFF"/>
                </a:solidFill>
              </a:rPr>
              <a:t>No disclosures </a:t>
            </a:r>
          </a:p>
        </p:txBody>
      </p:sp>
    </p:spTree>
    <p:extLst>
      <p:ext uri="{BB962C8B-B14F-4D97-AF65-F5344CB8AC3E}">
        <p14:creationId xmlns:p14="http://schemas.microsoft.com/office/powerpoint/2010/main" val="2250114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1168D4C-AFF7-AEAA-6912-B6DFC71F484F}"/>
              </a:ext>
            </a:extLst>
          </p:cNvPr>
          <p:cNvSpPr>
            <a:spLocks noGrp="1"/>
          </p:cNvSpPr>
          <p:nvPr>
            <p:ph idx="11"/>
          </p:nvPr>
        </p:nvSpPr>
        <p:spPr>
          <a:xfrm>
            <a:off x="2271302" y="1131095"/>
            <a:ext cx="4003041" cy="281886"/>
          </a:xfrm>
        </p:spPr>
        <p:txBody>
          <a:bodyPr/>
          <a:lstStyle/>
          <a:p>
            <a:r>
              <a:rPr lang="en-US" dirty="0"/>
              <a:t>Who Are The Surgeons?</a:t>
            </a:r>
          </a:p>
        </p:txBody>
      </p:sp>
      <p:sp>
        <p:nvSpPr>
          <p:cNvPr id="12" name="Content Placeholder 11">
            <a:extLst>
              <a:ext uri="{FF2B5EF4-FFF2-40B4-BE49-F238E27FC236}">
                <a16:creationId xmlns:a16="http://schemas.microsoft.com/office/drawing/2014/main" id="{0A5687AF-CD27-29CD-51C6-951183F00C82}"/>
              </a:ext>
            </a:extLst>
          </p:cNvPr>
          <p:cNvSpPr>
            <a:spLocks noGrp="1"/>
          </p:cNvSpPr>
          <p:nvPr>
            <p:ph idx="12"/>
          </p:nvPr>
        </p:nvSpPr>
        <p:spPr>
          <a:xfrm>
            <a:off x="791184" y="1578848"/>
            <a:ext cx="7561633" cy="3973619"/>
          </a:xfrm>
        </p:spPr>
        <p:txBody>
          <a:bodyPr/>
          <a:lstStyle/>
          <a:p>
            <a:pPr marL="285750" indent="-285750" defTabSz="457181">
              <a:lnSpc>
                <a:spcPct val="100000"/>
              </a:lnSpc>
              <a:spcBef>
                <a:spcPts val="0"/>
              </a:spcBef>
              <a:buFont typeface="Wingdings" pitchFamily="2" charset="2"/>
              <a:buChar char="§"/>
              <a:defRPr/>
            </a:pPr>
            <a:r>
              <a:rPr lang="en-US" sz="1400" dirty="0">
                <a:solidFill>
                  <a:prstClr val="black"/>
                </a:solidFill>
                <a:latin typeface="Verdana" panose="020B0604030504040204" pitchFamily="34" charset="0"/>
                <a:ea typeface="Verdana" panose="020B0604030504040204" pitchFamily="34" charset="0"/>
              </a:rPr>
              <a:t>St. Cloud Orthopedics was established in 1955 and continues as a physician-owned, private group providing specialty and sub-specialty care to most of central Minnesota.</a:t>
            </a:r>
          </a:p>
          <a:p>
            <a:pPr marL="0" indent="0" defTabSz="457181">
              <a:lnSpc>
                <a:spcPct val="10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endParaRPr>
          </a:p>
          <a:p>
            <a:pPr marL="742931" lvl="1" indent="-285750" defTabSz="457181">
              <a:lnSpc>
                <a:spcPct val="10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Located approximately 70 miles from the Twin Cities of Minneapolis and St. Paul</a:t>
            </a:r>
          </a:p>
          <a:p>
            <a:pPr marL="457181" lvl="1" indent="0" defTabSz="457181">
              <a:lnSpc>
                <a:spcPct val="10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endParaRPr>
          </a:p>
          <a:p>
            <a:pPr marL="742931" lvl="1" indent="-285750" defTabSz="457181">
              <a:lnSpc>
                <a:spcPct val="10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2 clinic locations within the community with multiple surrounding outreach sites</a:t>
            </a:r>
          </a:p>
          <a:p>
            <a:pPr marL="457181" lvl="1" indent="0" defTabSz="457181">
              <a:lnSpc>
                <a:spcPct val="10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endParaRPr>
          </a:p>
          <a:p>
            <a:pPr marL="742931" lvl="1" indent="-285750" defTabSz="457181">
              <a:lnSpc>
                <a:spcPct val="10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22 physicians including 4 surgical podiatrists, one non-operative spine specialist and one family practice sports medicine physician</a:t>
            </a:r>
          </a:p>
          <a:p>
            <a:pPr marL="457181" lvl="1" indent="0" defTabSz="457181">
              <a:lnSpc>
                <a:spcPct val="10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endParaRPr>
          </a:p>
          <a:p>
            <a:pPr marL="742931" lvl="1" indent="-285750" defTabSz="457181">
              <a:lnSpc>
                <a:spcPct val="15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20 physician extenders - all surgeons with an assigned PA-C</a:t>
            </a:r>
          </a:p>
          <a:p>
            <a:pPr marL="457181" lvl="1" indent="0" defTabSz="457181">
              <a:lnSpc>
                <a:spcPct val="150000"/>
              </a:lnSpc>
              <a:spcBef>
                <a:spcPts val="0"/>
              </a:spcBef>
              <a:buNone/>
              <a:defRPr/>
            </a:pPr>
            <a:endParaRPr lang="en-US" sz="1400" dirty="0">
              <a:solidFill>
                <a:prstClr val="black"/>
              </a:solidFill>
              <a:latin typeface="Verdana" panose="020B0604030504040204" pitchFamily="34" charset="0"/>
              <a:ea typeface="Verdana" panose="020B0604030504040204" pitchFamily="34" charset="0"/>
            </a:endParaRPr>
          </a:p>
          <a:p>
            <a:pPr marL="742931" lvl="1" indent="-285750" defTabSz="457181">
              <a:lnSpc>
                <a:spcPct val="150000"/>
              </a:lnSpc>
              <a:spcBef>
                <a:spcPts val="0"/>
              </a:spcBef>
              <a:buFont typeface="Wingdings" panose="05000000000000000000" pitchFamily="2" charset="2"/>
              <a:buChar char="Ø"/>
              <a:defRPr/>
            </a:pPr>
            <a:r>
              <a:rPr lang="en-US" sz="1400" dirty="0">
                <a:solidFill>
                  <a:prstClr val="black"/>
                </a:solidFill>
                <a:latin typeface="Verdana" panose="020B0604030504040204" pitchFamily="34" charset="0"/>
                <a:ea typeface="Verdana" panose="020B0604030504040204" pitchFamily="34" charset="0"/>
              </a:rPr>
              <a:t>Also own physical and occupational therapy and MRI services</a:t>
            </a:r>
          </a:p>
          <a:p>
            <a:endParaRPr lang="en-US" dirty="0"/>
          </a:p>
        </p:txBody>
      </p:sp>
      <p:sp>
        <p:nvSpPr>
          <p:cNvPr id="2" name="Title 1">
            <a:extLst>
              <a:ext uri="{FF2B5EF4-FFF2-40B4-BE49-F238E27FC236}">
                <a16:creationId xmlns:a16="http://schemas.microsoft.com/office/drawing/2014/main" id="{2FBB7C08-B1E7-4614-97C2-E673A4D99397}"/>
              </a:ext>
            </a:extLst>
          </p:cNvPr>
          <p:cNvSpPr>
            <a:spLocks noGrp="1"/>
          </p:cNvSpPr>
          <p:nvPr>
            <p:ph type="title"/>
          </p:nvPr>
        </p:nvSpPr>
        <p:spPr/>
        <p:txBody>
          <a:bodyPr/>
          <a:lstStyle/>
          <a:p>
            <a:r>
              <a:rPr lang="en-US" sz="2000" dirty="0"/>
              <a:t/>
            </a:r>
            <a:br>
              <a:rPr lang="en-US" sz="2000" dirty="0"/>
            </a:br>
            <a:endParaRPr lang="en-US" dirty="0">
              <a:solidFill>
                <a:schemeClr val="accent1"/>
              </a:solidFill>
            </a:endParaRPr>
          </a:p>
        </p:txBody>
      </p:sp>
      <p:sp>
        <p:nvSpPr>
          <p:cNvPr id="4" name="Slide Number Placeholder 3">
            <a:extLst>
              <a:ext uri="{FF2B5EF4-FFF2-40B4-BE49-F238E27FC236}">
                <a16:creationId xmlns:a16="http://schemas.microsoft.com/office/drawing/2014/main" id="{3254A7B3-DCC5-4C71-9E31-2077F0B39FAD}"/>
              </a:ext>
            </a:extLst>
          </p:cNvPr>
          <p:cNvSpPr>
            <a:spLocks noGrp="1"/>
          </p:cNvSpPr>
          <p:nvPr>
            <p:ph type="sldNum" sz="quarter" idx="4294967295"/>
          </p:nvPr>
        </p:nvSpPr>
        <p:spPr>
          <a:xfrm>
            <a:off x="7086600" y="80708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47333891-D5E7-4C7B-BF1D-E855E53CB5A8}" type="slidenum">
              <a:rPr lang="en-US">
                <a:solidFill>
                  <a:srgbClr val="000000">
                    <a:tint val="75000"/>
                  </a:srgbClr>
                </a:solidFill>
                <a:latin typeface="Calibri" panose="020F0502020204030204"/>
              </a:rPr>
              <a:pPr fontAlgn="auto">
                <a:spcBef>
                  <a:spcPts val="0"/>
                </a:spcBef>
                <a:spcAft>
                  <a:spcPts val="0"/>
                </a:spcAft>
              </a:pPr>
              <a:t>9</a:t>
            </a:fld>
            <a:endParaRPr lang="en-US" dirty="0">
              <a:solidFill>
                <a:srgbClr val="000000">
                  <a:tint val="75000"/>
                </a:srgbClr>
              </a:solidFill>
              <a:latin typeface="Calibri" panose="020F0502020204030204"/>
            </a:endParaRPr>
          </a:p>
        </p:txBody>
      </p:sp>
    </p:spTree>
    <p:extLst>
      <p:ext uri="{BB962C8B-B14F-4D97-AF65-F5344CB8AC3E}">
        <p14:creationId xmlns:p14="http://schemas.microsoft.com/office/powerpoint/2010/main" val="2172640239"/>
      </p:ext>
    </p:extLst>
  </p:cSld>
  <p:clrMapOvr>
    <a:masterClrMapping/>
  </p:clrMapOvr>
</p:sld>
</file>

<file path=ppt/theme/theme1.xml><?xml version="1.0" encoding="utf-8"?>
<a:theme xmlns:a="http://schemas.openxmlformats.org/drawingml/2006/main" name="Park_PPT_Template_BLUE">
  <a:themeElements>
    <a:clrScheme name="Custom 3">
      <a:dk1>
        <a:sysClr val="windowText" lastClr="000000"/>
      </a:dk1>
      <a:lt1>
        <a:sysClr val="window" lastClr="FFFFFF"/>
      </a:lt1>
      <a:dk2>
        <a:srgbClr val="11034C"/>
      </a:dk2>
      <a:lt2>
        <a:srgbClr val="EEECE1"/>
      </a:lt2>
      <a:accent1>
        <a:srgbClr val="005195"/>
      </a:accent1>
      <a:accent2>
        <a:srgbClr val="009B48"/>
      </a:accent2>
      <a:accent3>
        <a:srgbClr val="522398"/>
      </a:accent3>
      <a:accent4>
        <a:srgbClr val="3D7EDB"/>
      </a:accent4>
      <a:accent5>
        <a:srgbClr val="C6CD23"/>
      </a:accent5>
      <a:accent6>
        <a:srgbClr val="58C5C7"/>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4073BE7-B44E-4759-B537-D76BBC9AAD0E}" vid="{21ED90F7-612B-41C0-8FEA-925F77D5F22E}"/>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ark_PPT_Template_BLUE">
  <a:themeElements>
    <a:clrScheme name="Custom 3">
      <a:dk1>
        <a:sysClr val="windowText" lastClr="000000"/>
      </a:dk1>
      <a:lt1>
        <a:sysClr val="window" lastClr="FFFFFF"/>
      </a:lt1>
      <a:dk2>
        <a:srgbClr val="11034C"/>
      </a:dk2>
      <a:lt2>
        <a:srgbClr val="EEECE1"/>
      </a:lt2>
      <a:accent1>
        <a:srgbClr val="005195"/>
      </a:accent1>
      <a:accent2>
        <a:srgbClr val="009B48"/>
      </a:accent2>
      <a:accent3>
        <a:srgbClr val="522398"/>
      </a:accent3>
      <a:accent4>
        <a:srgbClr val="3D7EDB"/>
      </a:accent4>
      <a:accent5>
        <a:srgbClr val="C6CD23"/>
      </a:accent5>
      <a:accent6>
        <a:srgbClr val="58C5C7"/>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54073BE7-B44E-4759-B537-D76BBC9AAD0E}" vid="{21ED90F7-612B-41C0-8FEA-925F77D5F22E}"/>
    </a:ext>
  </a:extLst>
</a:theme>
</file>

<file path=ppt/theme/theme4.xml><?xml version="1.0" encoding="utf-8"?>
<a:theme xmlns:a="http://schemas.openxmlformats.org/drawingml/2006/main" name="Office Theme">
  <a:themeElements>
    <a:clrScheme name="SCA_colors">
      <a:dk1>
        <a:srgbClr val="000000"/>
      </a:dk1>
      <a:lt1>
        <a:srgbClr val="FFFFFF"/>
      </a:lt1>
      <a:dk2>
        <a:srgbClr val="8A8C8E"/>
      </a:dk2>
      <a:lt2>
        <a:srgbClr val="E7E6E6"/>
      </a:lt2>
      <a:accent1>
        <a:srgbClr val="003865"/>
      </a:accent1>
      <a:accent2>
        <a:srgbClr val="EA8651"/>
      </a:accent2>
      <a:accent3>
        <a:srgbClr val="C5B9AC"/>
      </a:accent3>
      <a:accent4>
        <a:srgbClr val="63B1BC"/>
      </a:accent4>
      <a:accent5>
        <a:srgbClr val="B3D7DC"/>
      </a:accent5>
      <a:accent6>
        <a:srgbClr val="58595B"/>
      </a:accent6>
      <a:hlink>
        <a:srgbClr val="003865"/>
      </a:hlink>
      <a:folHlink>
        <a:srgbClr val="58595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_template_16x9_r10.pptx" id="{BA30B938-3DD3-4751-93B2-3E2666F71C3B}" vid="{34BC0DCE-D9C9-48D9-9A4B-C0371D966DD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8320</TotalTime>
  <Words>6458</Words>
  <Application>Microsoft Office PowerPoint</Application>
  <PresentationFormat>On-screen Show (4:3)</PresentationFormat>
  <Paragraphs>575</Paragraphs>
  <Slides>76</Slides>
  <Notes>39</Notes>
  <HiddenSlides>1</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76</vt:i4>
      </vt:variant>
    </vt:vector>
  </HeadingPairs>
  <TitlesOfParts>
    <vt:vector size="95" baseType="lpstr">
      <vt:lpstr>ＭＳ Ｐゴシック</vt:lpstr>
      <vt:lpstr>ＭＳ Ｐゴシック</vt:lpstr>
      <vt:lpstr>-apple-system</vt:lpstr>
      <vt:lpstr>Arial</vt:lpstr>
      <vt:lpstr>Arial Nova</vt:lpstr>
      <vt:lpstr>Calibri</vt:lpstr>
      <vt:lpstr>Cambria</vt:lpstr>
      <vt:lpstr>Georgia</vt:lpstr>
      <vt:lpstr>lato-regular</vt:lpstr>
      <vt:lpstr>Museo Sans</vt:lpstr>
      <vt:lpstr>Rockwell</vt:lpstr>
      <vt:lpstr>Tahoma</vt:lpstr>
      <vt:lpstr>Times New Roman</vt:lpstr>
      <vt:lpstr>Verdana</vt:lpstr>
      <vt:lpstr>Wingdings</vt:lpstr>
      <vt:lpstr>Park_PPT_Template_BLUE</vt:lpstr>
      <vt:lpstr>3_Custom Design</vt:lpstr>
      <vt:lpstr>1_Park_PPT_Template_BLUE</vt:lpstr>
      <vt:lpstr>Office Theme</vt:lpstr>
      <vt:lpstr>Building A Robotic Program</vt:lpstr>
      <vt:lpstr>Objectives</vt:lpstr>
      <vt:lpstr>PowerPoint Presentation</vt:lpstr>
      <vt:lpstr>PowerPoint Presentation</vt:lpstr>
      <vt:lpstr>PowerPoint Presentation</vt:lpstr>
      <vt:lpstr>3,500+ Physician Partners | 250+ Partnered Facilities | 1M+ Surgical Procedures</vt:lpstr>
      <vt:lpstr>St. Cloud Orthopedics</vt:lpstr>
      <vt:lpstr>Who am I?</vt:lpstr>
      <vt:lpstr> </vt:lpstr>
      <vt:lpstr>Why do outpatient total joints?</vt:lpstr>
      <vt:lpstr>Where to do Outpatient Total Joints?</vt:lpstr>
      <vt:lpstr>Total Joint Program Evolution</vt:lpstr>
      <vt:lpstr>Total Hip, Knee and Partial Joint Volume 2015-2022 (all robotics)</vt:lpstr>
      <vt:lpstr>Robot Selection Process</vt:lpstr>
      <vt:lpstr>Stryker Mako Robotic System</vt:lpstr>
      <vt:lpstr>Why Mako?</vt:lpstr>
      <vt:lpstr>PowerPoint Presentation</vt:lpstr>
      <vt:lpstr>Mako Robot Benefits in Patient Outcomes</vt:lpstr>
      <vt:lpstr>PowerPoint Presentation</vt:lpstr>
      <vt:lpstr>Implementation, Education,                 Infection Prevention, Outcomes</vt:lpstr>
      <vt:lpstr>Equipment and Supplies</vt:lpstr>
      <vt:lpstr>Creating a Joint Team</vt:lpstr>
      <vt:lpstr>Patient In-Take Process</vt:lpstr>
      <vt:lpstr>Patient Criteria</vt:lpstr>
      <vt:lpstr>Pre-Op Joint Education is Mandatory</vt:lpstr>
      <vt:lpstr>Post-Op Stay</vt:lpstr>
      <vt:lpstr>Quality Measures</vt:lpstr>
      <vt:lpstr>Pain and Infection Control Measures</vt:lpstr>
      <vt:lpstr>Quality Metrics Total Joints 2015 to June 30, 2022</vt:lpstr>
      <vt:lpstr>Business of Total Joints/Marketing</vt:lpstr>
      <vt:lpstr>The Business of the Joint Program</vt:lpstr>
      <vt:lpstr>Mako Vendor Relationship Benefits</vt:lpstr>
      <vt:lpstr>Marketing</vt:lpstr>
      <vt:lpstr>Billboard Campaign</vt:lpstr>
      <vt:lpstr>Outpatient Surgery Magazine – August 2019</vt:lpstr>
      <vt:lpstr>Website Marketing</vt:lpstr>
      <vt:lpstr>Patient Testimonials</vt:lpstr>
      <vt:lpstr>Patient Seminars</vt:lpstr>
      <vt:lpstr>Final Words – Critical Success Factors</vt:lpstr>
      <vt:lpstr>Robotics at TRIA Orthopedic Center</vt:lpstr>
      <vt:lpstr>Megan Lauersdorf RN, BSN, CNOR</vt:lpstr>
      <vt:lpstr>TRIA Background &amp; Evolution</vt:lpstr>
      <vt:lpstr>TRIA’s Services</vt:lpstr>
      <vt:lpstr>Academic Culture Fostering Innovation</vt:lpstr>
      <vt:lpstr>Total Joint Program Evolution</vt:lpstr>
      <vt:lpstr>Total Joint Volumes 2017-2022</vt:lpstr>
      <vt:lpstr>Criteria for ASC</vt:lpstr>
      <vt:lpstr>Pre-Surgery Care and Education</vt:lpstr>
      <vt:lpstr>Infection Prevention</vt:lpstr>
      <vt:lpstr>TRIA ASC Infection Rates</vt:lpstr>
      <vt:lpstr>Anesthesia/Pain Management</vt:lpstr>
      <vt:lpstr>Post Op to Discharge</vt:lpstr>
      <vt:lpstr>Average Pain Scores 1 Week Post-op</vt:lpstr>
      <vt:lpstr>2021 Hotel Recovery Satisfaction With Care, Ability to Rest and Absence of Nausea</vt:lpstr>
      <vt:lpstr>2021 Discharge to Home Satisfaction With Care, Ability to Rest and Absence of Nausea</vt:lpstr>
      <vt:lpstr>PowerPoint Presentation</vt:lpstr>
      <vt:lpstr>Dr Der-Chen Huang</vt:lpstr>
      <vt:lpstr>Surgeon Perspective</vt:lpstr>
      <vt:lpstr>Why the Interest in Robotics</vt:lpstr>
      <vt:lpstr>Key Attributes of a System </vt:lpstr>
      <vt:lpstr>Robot Selection Factors</vt:lpstr>
      <vt:lpstr>myVoice Patient Survey - What is Robotic Assisted Surgery?</vt:lpstr>
      <vt:lpstr>Implementation</vt:lpstr>
      <vt:lpstr>Robotics</vt:lpstr>
      <vt:lpstr>Operating Room Planning</vt:lpstr>
      <vt:lpstr>Education</vt:lpstr>
      <vt:lpstr>Dry Run for Surgery</vt:lpstr>
      <vt:lpstr>Program Progression</vt:lpstr>
      <vt:lpstr>Patient Experience</vt:lpstr>
      <vt:lpstr>Early Robotic Outcomes</vt:lpstr>
      <vt:lpstr>Marketing</vt:lpstr>
      <vt:lpstr>Web</vt:lpstr>
      <vt:lpstr>Frances’ knee replacement story </vt:lpstr>
      <vt:lpstr>PRESS RELEASE October 4, 2022 </vt:lpstr>
      <vt:lpstr>Next Steps</vt:lpstr>
      <vt:lpstr>Keys to a Successful Program</vt:lpstr>
    </vt:vector>
  </TitlesOfParts>
  <Company>Park Nicollet 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Scoll, Kristen</dc:creator>
  <cp:lastModifiedBy>_</cp:lastModifiedBy>
  <cp:revision>76</cp:revision>
  <cp:lastPrinted>2022-10-05T22:15:35Z</cp:lastPrinted>
  <dcterms:created xsi:type="dcterms:W3CDTF">2016-11-04T15:53:09Z</dcterms:created>
  <dcterms:modified xsi:type="dcterms:W3CDTF">2022-10-11T16:05:45Z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bd331b-4a08-4b2e-b40f-8b3151e31455_Enabled">
    <vt:lpwstr>true</vt:lpwstr>
  </property>
  <property fmtid="{D5CDD505-2E9C-101B-9397-08002B2CF9AE}" pid="3" name="MSIP_Label_39bd331b-4a08-4b2e-b40f-8b3151e31455_SetDate">
    <vt:lpwstr>2022-10-06T18:38:22Z</vt:lpwstr>
  </property>
  <property fmtid="{D5CDD505-2E9C-101B-9397-08002B2CF9AE}" pid="4" name="MSIP_Label_39bd331b-4a08-4b2e-b40f-8b3151e31455_Method">
    <vt:lpwstr>Standard</vt:lpwstr>
  </property>
  <property fmtid="{D5CDD505-2E9C-101B-9397-08002B2CF9AE}" pid="5" name="MSIP_Label_39bd331b-4a08-4b2e-b40f-8b3151e31455_Name">
    <vt:lpwstr>39bd331b-4a08-4b2e-b40f-8b3151e31455</vt:lpwstr>
  </property>
  <property fmtid="{D5CDD505-2E9C-101B-9397-08002B2CF9AE}" pid="6" name="MSIP_Label_39bd331b-4a08-4b2e-b40f-8b3151e31455_SiteId">
    <vt:lpwstr>158da037-0c08-42f8-93d2-0a31b1b1f69e</vt:lpwstr>
  </property>
  <property fmtid="{D5CDD505-2E9C-101B-9397-08002B2CF9AE}" pid="7" name="MSIP_Label_39bd331b-4a08-4b2e-b40f-8b3151e31455_ActionId">
    <vt:lpwstr>c10dcba6-a84b-410d-bfb6-fe4802c4f12c</vt:lpwstr>
  </property>
  <property fmtid="{D5CDD505-2E9C-101B-9397-08002B2CF9AE}" pid="8" name="MSIP_Label_39bd331b-4a08-4b2e-b40f-8b3151e31455_ContentBits">
    <vt:lpwstr>2</vt:lpwstr>
  </property>
</Properties>
</file>