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3"/>
  </p:sldMasterIdLst>
  <p:notesMasterIdLst>
    <p:notesMasterId r:id="rId17"/>
  </p:notesMasterIdLst>
  <p:handoutMasterIdLst>
    <p:handoutMasterId r:id="rId18"/>
  </p:handoutMasterIdLst>
  <p:sldIdLst>
    <p:sldId id="270" r:id="rId4"/>
    <p:sldId id="272" r:id="rId5"/>
    <p:sldId id="273" r:id="rId6"/>
    <p:sldId id="275" r:id="rId7"/>
    <p:sldId id="327" r:id="rId8"/>
    <p:sldId id="274" r:id="rId9"/>
    <p:sldId id="277" r:id="rId10"/>
    <p:sldId id="361" r:id="rId11"/>
    <p:sldId id="280" r:id="rId12"/>
    <p:sldId id="362" r:id="rId13"/>
    <p:sldId id="353" r:id="rId14"/>
    <p:sldId id="358" r:id="rId15"/>
    <p:sldId id="350" r:id="rId1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E20"/>
    <a:srgbClr val="89F73F"/>
    <a:srgbClr val="C01E39"/>
    <a:srgbClr val="FFCC66"/>
    <a:srgbClr val="FFFF66"/>
    <a:srgbClr val="009999"/>
    <a:srgbClr val="F52C17"/>
    <a:srgbClr val="F648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54F1D3-67DB-4439-A68D-84BDBD52B678}" v="3" dt="2023-10-05T18:46:07.077"/>
  </p1510:revLst>
</p1510:revInfo>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3" autoAdjust="0"/>
    <p:restoredTop sz="79508" autoAdjust="0"/>
  </p:normalViewPr>
  <p:slideViewPr>
    <p:cSldViewPr>
      <p:cViewPr varScale="1">
        <p:scale>
          <a:sx n="65" d="100"/>
          <a:sy n="65" d="100"/>
        </p:scale>
        <p:origin x="1176" y="58"/>
      </p:cViewPr>
      <p:guideLst>
        <p:guide pos="3839"/>
        <p:guide orient="horz" pos="2160"/>
      </p:guideLst>
    </p:cSldViewPr>
  </p:slideViewPr>
  <p:notesTextViewPr>
    <p:cViewPr>
      <p:scale>
        <a:sx n="1" d="1"/>
        <a:sy n="1" d="1"/>
      </p:scale>
      <p:origin x="0" y="0"/>
    </p:cViewPr>
  </p:notesText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1.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10/5/2023</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10/5/2023</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r>
              <a:rPr lang="en-US" dirty="0" err="1"/>
              <a:t>Sedaysys</a:t>
            </a:r>
            <a:r>
              <a:rPr lang="en-US" dirty="0"/>
              <a:t> machine</a:t>
            </a:r>
          </a:p>
        </p:txBody>
      </p:sp>
      <p:sp>
        <p:nvSpPr>
          <p:cNvPr id="4" name="Slide Number Placeholder 3"/>
          <p:cNvSpPr>
            <a:spLocks noGrp="1"/>
          </p:cNvSpPr>
          <p:nvPr>
            <p:ph type="sldNum" sz="quarter" idx="10"/>
          </p:nvPr>
        </p:nvSpPr>
        <p:spPr/>
        <p:txBody>
          <a:bodyPr/>
          <a:lstStyle/>
          <a:p>
            <a:fld id="{4031B117-2DEF-46E3-A5CF-C437EEFE0C02}" type="slidenum">
              <a:rPr lang="en-US" smtClean="0"/>
              <a:t>2</a:t>
            </a:fld>
            <a:endParaRPr lang="en-US"/>
          </a:p>
        </p:txBody>
      </p:sp>
    </p:spTree>
    <p:extLst>
      <p:ext uri="{BB962C8B-B14F-4D97-AF65-F5344CB8AC3E}">
        <p14:creationId xmlns:p14="http://schemas.microsoft.com/office/powerpoint/2010/main" val="607683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D40347-0B40-F141-98E1-049ED6D66C2C}" type="slidenum">
              <a:rPr lang="en-US" smtClean="0"/>
              <a:t>4</a:t>
            </a:fld>
            <a:endParaRPr lang="en-US"/>
          </a:p>
        </p:txBody>
      </p:sp>
    </p:spTree>
    <p:extLst>
      <p:ext uri="{BB962C8B-B14F-4D97-AF65-F5344CB8AC3E}">
        <p14:creationId xmlns:p14="http://schemas.microsoft.com/office/powerpoint/2010/main" val="1795509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D40347-0B40-F141-98E1-049ED6D66C2C}" type="slidenum">
              <a:rPr lang="en-US" smtClean="0"/>
              <a:t>5</a:t>
            </a:fld>
            <a:endParaRPr lang="en-US"/>
          </a:p>
        </p:txBody>
      </p:sp>
    </p:spTree>
    <p:extLst>
      <p:ext uri="{BB962C8B-B14F-4D97-AF65-F5344CB8AC3E}">
        <p14:creationId xmlns:p14="http://schemas.microsoft.com/office/powerpoint/2010/main" val="2530680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responsible for the patient throughout the entire footprint of procedure care.</a:t>
            </a:r>
          </a:p>
        </p:txBody>
      </p:sp>
      <p:sp>
        <p:nvSpPr>
          <p:cNvPr id="4" name="Slide Number Placeholder 3"/>
          <p:cNvSpPr>
            <a:spLocks noGrp="1"/>
          </p:cNvSpPr>
          <p:nvPr>
            <p:ph type="sldNum" sz="quarter" idx="5"/>
          </p:nvPr>
        </p:nvSpPr>
        <p:spPr/>
        <p:txBody>
          <a:bodyPr/>
          <a:lstStyle/>
          <a:p>
            <a:fld id="{01F2A70B-78F2-4DCF-B53B-C990D2FAFB8A}" type="slidenum">
              <a:rPr lang="en-US" smtClean="0"/>
              <a:t>8</a:t>
            </a:fld>
            <a:endParaRPr lang="en-US"/>
          </a:p>
        </p:txBody>
      </p:sp>
    </p:spTree>
    <p:extLst>
      <p:ext uri="{BB962C8B-B14F-4D97-AF65-F5344CB8AC3E}">
        <p14:creationId xmlns:p14="http://schemas.microsoft.com/office/powerpoint/2010/main" val="2377497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02124"/>
                </a:solidFill>
                <a:effectLst/>
                <a:latin typeface="Google Sans"/>
              </a:rPr>
              <a:t>What is the difference between a CRNA and an AA?</a:t>
            </a:r>
            <a:endParaRPr lang="en-US" b="0" i="0" dirty="0">
              <a:solidFill>
                <a:srgbClr val="202124"/>
              </a:solidFill>
              <a:effectLst/>
              <a:latin typeface="Roboto" panose="02000000000000000000" pitchFamily="2" charset="0"/>
            </a:endParaRPr>
          </a:p>
          <a:p>
            <a:pPr algn="l"/>
            <a:r>
              <a:rPr lang="en-US" b="0" i="0" dirty="0">
                <a:solidFill>
                  <a:srgbClr val="4D5156"/>
                </a:solidFill>
                <a:effectLst/>
                <a:latin typeface="Google Sans"/>
              </a:rPr>
              <a:t>CRNAs are educated and trained to work with or without physician involvement and are capable of high-level AUTONOMOUS function and judgement. AAs are DEPENDENT providers who can only take delegated orders from an anesthesiologist.</a:t>
            </a:r>
            <a:endParaRPr lang="en-US" b="0" i="0" dirty="0">
              <a:solidFill>
                <a:srgbClr val="202124"/>
              </a:solidFill>
              <a:effectLst/>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01F2A70B-78F2-4DCF-B53B-C990D2FAFB8A}" type="slidenum">
              <a:rPr lang="en-US" smtClean="0"/>
              <a:t>10</a:t>
            </a:fld>
            <a:endParaRPr lang="en-US"/>
          </a:p>
        </p:txBody>
      </p:sp>
    </p:spTree>
    <p:extLst>
      <p:ext uri="{BB962C8B-B14F-4D97-AF65-F5344CB8AC3E}">
        <p14:creationId xmlns:p14="http://schemas.microsoft.com/office/powerpoint/2010/main" val="3257665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grpSp>
        <p:nvGrpSpPr>
          <p:cNvPr id="256" name="line"/>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10/5/2023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Vertical Title 1"/>
          <p:cNvSpPr>
            <a:spLocks noGrp="1"/>
          </p:cNvSpPr>
          <p:nvPr>
            <p:ph type="title" orient="vert"/>
          </p:nvPr>
        </p:nvSpPr>
        <p:spPr>
          <a:xfrm>
            <a:off x="10361612" y="274639"/>
            <a:ext cx="1371600" cy="5901747"/>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8012" y="277813"/>
            <a:ext cx="9144001" cy="5898573"/>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10/5/2023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10/5/2023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a:t>Click to edit Master title style</a:t>
            </a:r>
            <a:endParaRPr/>
          </a:p>
        </p:txBody>
      </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FE8FB1-0A7A-443E-AAF7-31D4FA1AA312}" type="datetimeFigureOut">
              <a:rPr lang="en-US"/>
              <a:t>10/5/2023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9AFE8FB1-0A7A-443E-AAF7-31D4FA1AA312}" type="datetimeFigureOut">
              <a:rPr lang="en-US"/>
              <a:t>10/5/2023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AFE8FB1-0A7A-443E-AAF7-31D4FA1AA312}" type="datetimeFigureOut">
              <a:rPr lang="en-US"/>
              <a:t>10/5/2023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AFE8FB1-0A7A-443E-AAF7-31D4FA1AA312}" type="datetimeFigureOut">
              <a:rPr lang="en-US"/>
              <a:t>10/5/2023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a:t>10/5/2023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10/5/2023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a:t>Click to edit Master title style</a:t>
            </a:r>
            <a:endParaRPr/>
          </a:p>
        </p:txBody>
      </p:sp>
      <p:sp>
        <p:nvSpPr>
          <p:cNvPr id="3" name="Picture Placeholder 2"/>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10/5/2023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a:pPr/>
              <a:t>10/5/2023</a:t>
            </a:fld>
            <a:endParaRPr/>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a:pPr/>
              <a:t>‹#›</a:t>
            </a:fld>
            <a:endParaRPr/>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1">
                <a:shade val="12000"/>
                <a:satMod val="240000"/>
              </a:schemeClr>
              <a:schemeClr val="bg1">
                <a:tint val="65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34986" y="1179733"/>
            <a:ext cx="7772400" cy="2179485"/>
          </a:xfrm>
        </p:spPr>
        <p:txBody>
          <a:bodyPr/>
          <a:lstStyle/>
          <a:p>
            <a:r>
              <a:rPr lang="en-US" dirty="0"/>
              <a:t>Nurse Anesthesia History</a:t>
            </a:r>
          </a:p>
        </p:txBody>
      </p:sp>
      <p:sp>
        <p:nvSpPr>
          <p:cNvPr id="3" name="TextBox 2"/>
          <p:cNvSpPr txBox="1"/>
          <p:nvPr/>
        </p:nvSpPr>
        <p:spPr>
          <a:xfrm>
            <a:off x="5332412" y="3962400"/>
            <a:ext cx="4495800" cy="424732"/>
          </a:xfrm>
          <a:prstGeom prst="rect">
            <a:avLst/>
          </a:prstGeom>
          <a:noFill/>
        </p:spPr>
        <p:txBody>
          <a:bodyPr wrap="square" rtlCol="0">
            <a:spAutoFit/>
          </a:bodyPr>
          <a:lstStyle/>
          <a:p>
            <a:pPr>
              <a:lnSpc>
                <a:spcPct val="90000"/>
              </a:lnSpc>
            </a:pPr>
            <a:r>
              <a:rPr lang="en-US" sz="2400" dirty="0"/>
              <a:t>Leah Gordon, DNP, APRN, CRNA</a:t>
            </a:r>
          </a:p>
        </p:txBody>
      </p:sp>
    </p:spTree>
    <p:extLst>
      <p:ext uri="{BB962C8B-B14F-4D97-AF65-F5344CB8AC3E}">
        <p14:creationId xmlns:p14="http://schemas.microsoft.com/office/powerpoint/2010/main" val="622214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6237B-03DC-44FE-A067-69773552F9A4}"/>
              </a:ext>
            </a:extLst>
          </p:cNvPr>
          <p:cNvSpPr>
            <a:spLocks noGrp="1"/>
          </p:cNvSpPr>
          <p:nvPr>
            <p:ph type="title"/>
          </p:nvPr>
        </p:nvSpPr>
        <p:spPr/>
        <p:txBody>
          <a:bodyPr/>
          <a:lstStyle/>
          <a:p>
            <a:r>
              <a:rPr lang="en-US" dirty="0"/>
              <a:t>What is the difference between a CRNA and AA</a:t>
            </a:r>
          </a:p>
        </p:txBody>
      </p:sp>
      <p:sp>
        <p:nvSpPr>
          <p:cNvPr id="3" name="Content Placeholder 2">
            <a:extLst>
              <a:ext uri="{FF2B5EF4-FFF2-40B4-BE49-F238E27FC236}">
                <a16:creationId xmlns:a16="http://schemas.microsoft.com/office/drawing/2014/main" id="{64189B05-9630-4497-8888-53A56F5779B4}"/>
              </a:ext>
            </a:extLst>
          </p:cNvPr>
          <p:cNvSpPr>
            <a:spLocks noGrp="1"/>
          </p:cNvSpPr>
          <p:nvPr>
            <p:ph sz="half" idx="1"/>
          </p:nvPr>
        </p:nvSpPr>
        <p:spPr/>
        <p:txBody>
          <a:bodyPr/>
          <a:lstStyle/>
          <a:p>
            <a:r>
              <a:rPr lang="en-US" dirty="0"/>
              <a:t>CRNAs are trained to work with or without physician involvement</a:t>
            </a:r>
          </a:p>
          <a:p>
            <a:r>
              <a:rPr lang="en-US" dirty="0"/>
              <a:t>Autonomous</a:t>
            </a:r>
          </a:p>
          <a:p>
            <a:endParaRPr lang="en-US" dirty="0"/>
          </a:p>
        </p:txBody>
      </p:sp>
      <p:sp>
        <p:nvSpPr>
          <p:cNvPr id="4" name="Content Placeholder 3">
            <a:extLst>
              <a:ext uri="{FF2B5EF4-FFF2-40B4-BE49-F238E27FC236}">
                <a16:creationId xmlns:a16="http://schemas.microsoft.com/office/drawing/2014/main" id="{DCADBCAC-E3A1-46AD-BFE0-AB3E1EC96DFB}"/>
              </a:ext>
            </a:extLst>
          </p:cNvPr>
          <p:cNvSpPr>
            <a:spLocks noGrp="1"/>
          </p:cNvSpPr>
          <p:nvPr>
            <p:ph sz="half" idx="2"/>
          </p:nvPr>
        </p:nvSpPr>
        <p:spPr/>
        <p:txBody>
          <a:bodyPr/>
          <a:lstStyle/>
          <a:p>
            <a:r>
              <a:rPr lang="en-US" dirty="0"/>
              <a:t>AA’s are Dependent providers</a:t>
            </a:r>
          </a:p>
          <a:p>
            <a:r>
              <a:rPr lang="en-US" dirty="0"/>
              <a:t>Must take delegated orders from an anesthesiologist</a:t>
            </a:r>
          </a:p>
        </p:txBody>
      </p:sp>
    </p:spTree>
    <p:extLst>
      <p:ext uri="{BB962C8B-B14F-4D97-AF65-F5344CB8AC3E}">
        <p14:creationId xmlns:p14="http://schemas.microsoft.com/office/powerpoint/2010/main" val="937029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601198" cy="1020762"/>
          </a:xfrm>
        </p:spPr>
        <p:txBody>
          <a:bodyPr/>
          <a:lstStyle/>
          <a:p>
            <a:r>
              <a:rPr lang="en-US" dirty="0"/>
              <a:t>Licensed &amp; Certified/ Continuing Education</a:t>
            </a:r>
          </a:p>
        </p:txBody>
      </p:sp>
      <p:sp>
        <p:nvSpPr>
          <p:cNvPr id="3" name="Content Placeholder 2"/>
          <p:cNvSpPr>
            <a:spLocks noGrp="1"/>
          </p:cNvSpPr>
          <p:nvPr>
            <p:ph sz="half" idx="1"/>
          </p:nvPr>
        </p:nvSpPr>
        <p:spPr/>
        <p:txBody>
          <a:bodyPr>
            <a:normAutofit/>
          </a:bodyPr>
          <a:lstStyle/>
          <a:p>
            <a:r>
              <a:rPr lang="en-US" dirty="0"/>
              <a:t>CRNAs are licensed in all 50 states</a:t>
            </a:r>
          </a:p>
          <a:p>
            <a:r>
              <a:rPr lang="en-US" dirty="0"/>
              <a:t>2 licenses are required in the state of Minnesota:</a:t>
            </a:r>
          </a:p>
          <a:p>
            <a:pPr lvl="1"/>
            <a:r>
              <a:rPr lang="en-US" sz="2400" dirty="0"/>
              <a:t>APRN license issued by the board of nursing</a:t>
            </a:r>
          </a:p>
          <a:p>
            <a:pPr lvl="1"/>
            <a:r>
              <a:rPr lang="en-US" sz="2400" dirty="0"/>
              <a:t>Registered Nurse license issued by the board of nursing</a:t>
            </a:r>
          </a:p>
        </p:txBody>
      </p:sp>
      <p:sp>
        <p:nvSpPr>
          <p:cNvPr id="4" name="Content Placeholder 3"/>
          <p:cNvSpPr>
            <a:spLocks noGrp="1"/>
          </p:cNvSpPr>
          <p:nvPr>
            <p:ph sz="half" idx="2"/>
          </p:nvPr>
        </p:nvSpPr>
        <p:spPr/>
        <p:txBody>
          <a:bodyPr>
            <a:normAutofit/>
          </a:bodyPr>
          <a:lstStyle/>
          <a:p>
            <a:r>
              <a:rPr lang="en-US" dirty="0"/>
              <a:t>National Board of Certification and Recertification</a:t>
            </a:r>
          </a:p>
          <a:p>
            <a:pPr lvl="1"/>
            <a:r>
              <a:rPr lang="en-US" sz="2400" dirty="0"/>
              <a:t>Must meet their standards every 2 years</a:t>
            </a:r>
          </a:p>
          <a:p>
            <a:pPr lvl="1"/>
            <a:r>
              <a:rPr lang="en-US" sz="2400" dirty="0"/>
              <a:t>New CPC program including specific modules, a written exam, and skills performance</a:t>
            </a:r>
          </a:p>
        </p:txBody>
      </p:sp>
    </p:spTree>
    <p:extLst>
      <p:ext uri="{BB962C8B-B14F-4D97-AF65-F5344CB8AC3E}">
        <p14:creationId xmlns:p14="http://schemas.microsoft.com/office/powerpoint/2010/main" val="123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 Practice Authority in Minnesota</a:t>
            </a:r>
          </a:p>
        </p:txBody>
      </p:sp>
      <p:sp>
        <p:nvSpPr>
          <p:cNvPr id="3" name="Content Placeholder 2"/>
          <p:cNvSpPr>
            <a:spLocks noGrp="1"/>
          </p:cNvSpPr>
          <p:nvPr>
            <p:ph idx="1"/>
          </p:nvPr>
        </p:nvSpPr>
        <p:spPr/>
        <p:txBody>
          <a:bodyPr/>
          <a:lstStyle/>
          <a:p>
            <a:r>
              <a:rPr lang="en-US" dirty="0"/>
              <a:t>The bill was introduced in 2013-2014 and was pulled due to the lightning rod of pain management and CRNAs.</a:t>
            </a:r>
          </a:p>
          <a:p>
            <a:r>
              <a:rPr lang="en-US" dirty="0"/>
              <a:t>Resubmitted the bill and it was passed into law in 2015.</a:t>
            </a:r>
          </a:p>
          <a:p>
            <a:r>
              <a:rPr lang="en-US" dirty="0"/>
              <a:t>Much of this was due to the work that all of the APRNs in the state did to connect with local lawmakers on both sides of the aisle to get support and bring the bill to law.</a:t>
            </a:r>
          </a:p>
        </p:txBody>
      </p:sp>
    </p:spTree>
    <p:extLst>
      <p:ext uri="{BB962C8B-B14F-4D97-AF65-F5344CB8AC3E}">
        <p14:creationId xmlns:p14="http://schemas.microsoft.com/office/powerpoint/2010/main" val="343871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 Practice Authority</a:t>
            </a:r>
          </a:p>
        </p:txBody>
      </p:sp>
      <p:sp>
        <p:nvSpPr>
          <p:cNvPr id="3" name="Content Placeholder 2"/>
          <p:cNvSpPr>
            <a:spLocks noGrp="1"/>
          </p:cNvSpPr>
          <p:nvPr>
            <p:ph sz="half" idx="1"/>
          </p:nvPr>
        </p:nvSpPr>
        <p:spPr/>
        <p:txBody>
          <a:bodyPr/>
          <a:lstStyle/>
          <a:p>
            <a:r>
              <a:rPr lang="en-US" dirty="0"/>
              <a:t>Full practice authority passed in 2015, with the stipulation that CRNAs must have a collaborative agreement to practice in pain with a physician. </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551612" y="2209800"/>
            <a:ext cx="4419600" cy="2762250"/>
          </a:xfrm>
        </p:spPr>
      </p:pic>
    </p:spTree>
    <p:extLst>
      <p:ext uri="{BB962C8B-B14F-4D97-AF65-F5344CB8AC3E}">
        <p14:creationId xmlns:p14="http://schemas.microsoft.com/office/powerpoint/2010/main" val="1826863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Anesthesia providers in the USA:</a:t>
            </a:r>
          </a:p>
        </p:txBody>
      </p:sp>
      <p:sp>
        <p:nvSpPr>
          <p:cNvPr id="6" name="Content Placeholder 5"/>
          <p:cNvSpPr>
            <a:spLocks noGrp="1"/>
          </p:cNvSpPr>
          <p:nvPr>
            <p:ph sz="half" idx="1"/>
          </p:nvPr>
        </p:nvSpPr>
        <p:spPr>
          <a:xfrm>
            <a:off x="1293812" y="2142066"/>
            <a:ext cx="7467600" cy="3953933"/>
          </a:xfrm>
        </p:spPr>
        <p:txBody>
          <a:bodyPr>
            <a:normAutofit lnSpcReduction="10000"/>
          </a:bodyPr>
          <a:lstStyle/>
          <a:p>
            <a:pPr>
              <a:lnSpc>
                <a:spcPct val="100000"/>
              </a:lnSpc>
            </a:pPr>
            <a:r>
              <a:rPr lang="en-US" sz="2600" dirty="0"/>
              <a:t>CRNA (Certified Registered Nurse Anesthetist)</a:t>
            </a:r>
          </a:p>
          <a:p>
            <a:pPr lvl="1">
              <a:lnSpc>
                <a:spcPct val="100000"/>
              </a:lnSpc>
            </a:pPr>
            <a:r>
              <a:rPr lang="en-US" sz="2200" dirty="0"/>
              <a:t>CRNA Fellow</a:t>
            </a:r>
          </a:p>
          <a:p>
            <a:pPr>
              <a:lnSpc>
                <a:spcPct val="100000"/>
              </a:lnSpc>
            </a:pPr>
            <a:r>
              <a:rPr lang="en-US" sz="2600" dirty="0"/>
              <a:t>SRNA (student nurse anesthetist) Resident Nurse Anesthesiologist </a:t>
            </a:r>
          </a:p>
          <a:p>
            <a:pPr>
              <a:lnSpc>
                <a:spcPct val="100000"/>
              </a:lnSpc>
            </a:pPr>
            <a:r>
              <a:rPr lang="en-US" sz="2600" dirty="0"/>
              <a:t>Physician anesthesiologist</a:t>
            </a:r>
          </a:p>
          <a:p>
            <a:pPr>
              <a:lnSpc>
                <a:spcPct val="100000"/>
              </a:lnSpc>
            </a:pPr>
            <a:r>
              <a:rPr lang="en-US" sz="2600" dirty="0"/>
              <a:t>Physician anesthesiologist resident or fellow</a:t>
            </a:r>
          </a:p>
          <a:p>
            <a:pPr>
              <a:lnSpc>
                <a:spcPct val="100000"/>
              </a:lnSpc>
            </a:pPr>
            <a:r>
              <a:rPr lang="en-US" sz="2600" dirty="0"/>
              <a:t>Anesthesia Assistant (AA) NOT a Physician Assistant with more training</a:t>
            </a:r>
          </a:p>
          <a:p>
            <a:pPr marL="0" indent="0">
              <a:buNone/>
            </a:pPr>
            <a:endParaRPr lang="en-US" dirty="0"/>
          </a:p>
        </p:txBody>
      </p:sp>
      <p:pic>
        <p:nvPicPr>
          <p:cNvPr id="8" name="Content Placeholder 7"/>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9066212" y="1828800"/>
            <a:ext cx="2050256" cy="3638550"/>
          </a:xfrm>
        </p:spPr>
      </p:pic>
    </p:spTree>
    <p:extLst>
      <p:ext uri="{BB962C8B-B14F-4D97-AF65-F5344CB8AC3E}">
        <p14:creationId xmlns:p14="http://schemas.microsoft.com/office/powerpoint/2010/main" val="2192403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Anesthesia Providers</a:t>
            </a:r>
          </a:p>
        </p:txBody>
      </p:sp>
      <p:sp>
        <p:nvSpPr>
          <p:cNvPr id="3" name="Content Placeholder 2"/>
          <p:cNvSpPr>
            <a:spLocks noGrp="1"/>
          </p:cNvSpPr>
          <p:nvPr>
            <p:ph sz="half" idx="1"/>
          </p:nvPr>
        </p:nvSpPr>
        <p:spPr>
          <a:xfrm>
            <a:off x="1979612" y="1600201"/>
            <a:ext cx="8305800" cy="4525963"/>
          </a:xfrm>
        </p:spPr>
        <p:txBody>
          <a:bodyPr>
            <a:normAutofit fontScale="92500" lnSpcReduction="10000"/>
          </a:bodyPr>
          <a:lstStyle/>
          <a:p>
            <a:pPr>
              <a:lnSpc>
                <a:spcPct val="150000"/>
              </a:lnSpc>
            </a:pPr>
            <a:r>
              <a:rPr lang="en-US" sz="2600" dirty="0"/>
              <a:t>Medical Doctors of Anesthesia (MDAs) are physicians whom after medical school (medicine or osteopathy) complete one year internship (first year of residency) and two additional years of residency in anesthesia</a:t>
            </a:r>
          </a:p>
          <a:p>
            <a:pPr lvl="1">
              <a:lnSpc>
                <a:spcPct val="150000"/>
              </a:lnSpc>
            </a:pPr>
            <a:r>
              <a:rPr lang="en-US" sz="2400" dirty="0"/>
              <a:t>4 year bachelor degree</a:t>
            </a:r>
          </a:p>
          <a:p>
            <a:pPr lvl="1">
              <a:lnSpc>
                <a:spcPct val="150000"/>
              </a:lnSpc>
            </a:pPr>
            <a:r>
              <a:rPr lang="en-US" sz="2400" dirty="0"/>
              <a:t>4 years of medical school with special experiences</a:t>
            </a:r>
          </a:p>
          <a:p>
            <a:pPr lvl="1">
              <a:lnSpc>
                <a:spcPct val="150000"/>
              </a:lnSpc>
            </a:pPr>
            <a:r>
              <a:rPr lang="en-US" sz="2400" dirty="0"/>
              <a:t>3 years of residency training</a:t>
            </a:r>
          </a:p>
          <a:p>
            <a:pPr lvl="1">
              <a:lnSpc>
                <a:spcPct val="150000"/>
              </a:lnSpc>
            </a:pPr>
            <a:r>
              <a:rPr lang="en-US" sz="2400" dirty="0"/>
              <a:t>Option to be board certified. Not mandatory</a:t>
            </a:r>
          </a:p>
        </p:txBody>
      </p:sp>
    </p:spTree>
    <p:extLst>
      <p:ext uri="{BB962C8B-B14F-4D97-AF65-F5344CB8AC3E}">
        <p14:creationId xmlns:p14="http://schemas.microsoft.com/office/powerpoint/2010/main" val="390741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Anesthesia Providers: CRNAs</a:t>
            </a:r>
          </a:p>
        </p:txBody>
      </p:sp>
      <p:sp>
        <p:nvSpPr>
          <p:cNvPr id="3" name="Content Placeholder 2"/>
          <p:cNvSpPr>
            <a:spLocks noGrp="1"/>
          </p:cNvSpPr>
          <p:nvPr>
            <p:ph sz="half" idx="1"/>
          </p:nvPr>
        </p:nvSpPr>
        <p:spPr>
          <a:xfrm>
            <a:off x="1522413" y="1905000"/>
            <a:ext cx="9601199" cy="4267200"/>
          </a:xfrm>
        </p:spPr>
        <p:txBody>
          <a:bodyPr/>
          <a:lstStyle/>
          <a:p>
            <a:r>
              <a:rPr lang="en-US" sz="2600" dirty="0"/>
              <a:t>4 year degree, preferably in nursing</a:t>
            </a:r>
          </a:p>
          <a:p>
            <a:r>
              <a:rPr lang="en-US" sz="2600" dirty="0"/>
              <a:t>At least 1 year experience in a critical care setting</a:t>
            </a:r>
          </a:p>
          <a:p>
            <a:r>
              <a:rPr lang="en-US" sz="2600" dirty="0"/>
              <a:t>Highly competitive to gain admittance to school</a:t>
            </a:r>
          </a:p>
          <a:p>
            <a:r>
              <a:rPr lang="en-US" sz="2600" dirty="0"/>
              <a:t>Program is rigorous:</a:t>
            </a:r>
          </a:p>
          <a:p>
            <a:pPr lvl="1"/>
            <a:r>
              <a:rPr lang="en-US" sz="2600" dirty="0"/>
              <a:t>Over 2500 hours of clinical time (1.5 – 2.5 years of bedside care)</a:t>
            </a:r>
          </a:p>
          <a:p>
            <a:pPr lvl="1"/>
            <a:r>
              <a:rPr lang="en-US" sz="2600" dirty="0"/>
              <a:t>40 hour school/ clinical week</a:t>
            </a:r>
          </a:p>
          <a:p>
            <a:endParaRPr lang="en-US" sz="2200" dirty="0"/>
          </a:p>
          <a:p>
            <a:pPr marL="0" indent="0">
              <a:buNone/>
            </a:pPr>
            <a:endParaRPr lang="en-US" sz="2200" dirty="0"/>
          </a:p>
        </p:txBody>
      </p:sp>
    </p:spTree>
    <p:extLst>
      <p:ext uri="{BB962C8B-B14F-4D97-AF65-F5344CB8AC3E}">
        <p14:creationId xmlns:p14="http://schemas.microsoft.com/office/powerpoint/2010/main" val="189746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Anesthesia Providers: CRNAs</a:t>
            </a:r>
          </a:p>
        </p:txBody>
      </p:sp>
      <p:sp>
        <p:nvSpPr>
          <p:cNvPr id="4" name="Content Placeholder 3"/>
          <p:cNvSpPr>
            <a:spLocks noGrp="1"/>
          </p:cNvSpPr>
          <p:nvPr>
            <p:ph sz="half" idx="2"/>
          </p:nvPr>
        </p:nvSpPr>
        <p:spPr>
          <a:xfrm>
            <a:off x="1979612" y="1905000"/>
            <a:ext cx="8686801" cy="4267200"/>
          </a:xfrm>
        </p:spPr>
        <p:txBody>
          <a:bodyPr>
            <a:normAutofit/>
          </a:bodyPr>
          <a:lstStyle/>
          <a:p>
            <a:pPr>
              <a:lnSpc>
                <a:spcPct val="120000"/>
              </a:lnSpc>
              <a:spcBef>
                <a:spcPts val="0"/>
              </a:spcBef>
            </a:pPr>
            <a:r>
              <a:rPr lang="en-US" sz="2600" dirty="0"/>
              <a:t>Doctoral degree</a:t>
            </a:r>
          </a:p>
          <a:p>
            <a:pPr lvl="1">
              <a:lnSpc>
                <a:spcPct val="120000"/>
              </a:lnSpc>
              <a:spcBef>
                <a:spcPts val="0"/>
              </a:spcBef>
            </a:pPr>
            <a:r>
              <a:rPr lang="en-US" sz="2600" dirty="0"/>
              <a:t>All medical specialties switched well before nursing including pharmacy, occupational therapy, physical therapy, etc.</a:t>
            </a:r>
          </a:p>
          <a:p>
            <a:pPr lvl="1">
              <a:lnSpc>
                <a:spcPct val="120000"/>
              </a:lnSpc>
              <a:spcBef>
                <a:spcPts val="0"/>
              </a:spcBef>
            </a:pPr>
            <a:r>
              <a:rPr lang="en-US" sz="2600" dirty="0"/>
              <a:t>2025 all CRNA programs are now Doctorate as a terminal degree</a:t>
            </a:r>
          </a:p>
        </p:txBody>
      </p:sp>
    </p:spTree>
    <p:extLst>
      <p:ext uri="{BB962C8B-B14F-4D97-AF65-F5344CB8AC3E}">
        <p14:creationId xmlns:p14="http://schemas.microsoft.com/office/powerpoint/2010/main" val="290265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Anesthesia Providers: AA’S</a:t>
            </a:r>
          </a:p>
        </p:txBody>
      </p:sp>
      <p:sp>
        <p:nvSpPr>
          <p:cNvPr id="4" name="Content Placeholder 3"/>
          <p:cNvSpPr>
            <a:spLocks noGrp="1"/>
          </p:cNvSpPr>
          <p:nvPr>
            <p:ph sz="half" idx="2"/>
          </p:nvPr>
        </p:nvSpPr>
        <p:spPr>
          <a:xfrm>
            <a:off x="1522414" y="1600201"/>
            <a:ext cx="8686799" cy="4525963"/>
          </a:xfrm>
        </p:spPr>
        <p:txBody>
          <a:bodyPr>
            <a:normAutofit/>
          </a:bodyPr>
          <a:lstStyle/>
          <a:p>
            <a:pPr>
              <a:lnSpc>
                <a:spcPct val="100000"/>
              </a:lnSpc>
            </a:pPr>
            <a:r>
              <a:rPr lang="en-US" sz="2600" dirty="0"/>
              <a:t>Anesthesiologist Assistants complete a 4 year undergrad degree &amp; satisfactorily complete an anesthesiologists assistant education program</a:t>
            </a:r>
          </a:p>
          <a:p>
            <a:pPr lvl="1">
              <a:lnSpc>
                <a:spcPct val="100000"/>
              </a:lnSpc>
            </a:pPr>
            <a:r>
              <a:rPr lang="en-US" sz="2600" dirty="0"/>
              <a:t>AA’s are licensed in 21 states: </a:t>
            </a:r>
          </a:p>
          <a:p>
            <a:pPr lvl="1">
              <a:lnSpc>
                <a:spcPct val="100000"/>
              </a:lnSpc>
            </a:pPr>
            <a:r>
              <a:rPr lang="en-US" sz="2600" dirty="0"/>
              <a:t>Cannot practice without a physician collaboration, generally that model is 2:1</a:t>
            </a:r>
          </a:p>
          <a:p>
            <a:pPr lvl="1">
              <a:lnSpc>
                <a:spcPct val="100000"/>
              </a:lnSpc>
            </a:pPr>
            <a:r>
              <a:rPr lang="en-US" sz="2600" dirty="0"/>
              <a:t>Not a Physician Assistant with additional training</a:t>
            </a:r>
          </a:p>
        </p:txBody>
      </p:sp>
    </p:spTree>
    <p:extLst>
      <p:ext uri="{BB962C8B-B14F-4D97-AF65-F5344CB8AC3E}">
        <p14:creationId xmlns:p14="http://schemas.microsoft.com/office/powerpoint/2010/main" val="3508004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CRNA?</a:t>
            </a:r>
          </a:p>
        </p:txBody>
      </p:sp>
      <p:sp>
        <p:nvSpPr>
          <p:cNvPr id="5" name="Content Placeholder 4"/>
          <p:cNvSpPr>
            <a:spLocks noGrp="1"/>
          </p:cNvSpPr>
          <p:nvPr>
            <p:ph idx="1"/>
          </p:nvPr>
        </p:nvSpPr>
        <p:spPr>
          <a:xfrm>
            <a:off x="1370012" y="1704109"/>
            <a:ext cx="8265321" cy="4501958"/>
          </a:xfrm>
        </p:spPr>
        <p:txBody>
          <a:bodyPr>
            <a:normAutofit fontScale="92500" lnSpcReduction="20000"/>
          </a:bodyPr>
          <a:lstStyle/>
          <a:p>
            <a:pPr>
              <a:lnSpc>
                <a:spcPct val="130000"/>
              </a:lnSpc>
            </a:pPr>
            <a:r>
              <a:rPr lang="en-US" sz="2600" dirty="0"/>
              <a:t>Certified Registered Nurse Anesthetists (CRNAs) have been providing anesthesia care to patients in the United States for more than 150 years.</a:t>
            </a:r>
          </a:p>
          <a:p>
            <a:pPr lvl="1">
              <a:lnSpc>
                <a:spcPct val="130000"/>
              </a:lnSpc>
            </a:pPr>
            <a:r>
              <a:rPr lang="en-US" sz="2600" dirty="0"/>
              <a:t>Induce, monitor, and awaken patients during all surgical procedures</a:t>
            </a:r>
          </a:p>
          <a:p>
            <a:pPr lvl="1">
              <a:lnSpc>
                <a:spcPct val="130000"/>
              </a:lnSpc>
            </a:pPr>
            <a:r>
              <a:rPr lang="en-US" sz="2600" dirty="0"/>
              <a:t>Primary bedside caregiver</a:t>
            </a:r>
          </a:p>
          <a:p>
            <a:pPr lvl="1">
              <a:lnSpc>
                <a:spcPct val="130000"/>
              </a:lnSpc>
            </a:pPr>
            <a:r>
              <a:rPr lang="en-US" sz="2600" dirty="0"/>
              <a:t>Work in an independent or collaborative practice with physician anesthesiologists</a:t>
            </a:r>
          </a:p>
          <a:p>
            <a:pPr lvl="1">
              <a:lnSpc>
                <a:spcPct val="130000"/>
              </a:lnSpc>
            </a:pPr>
            <a:r>
              <a:rPr lang="en-US" sz="2600" dirty="0"/>
              <a:t>Generally enjoy a high degree of autonomy and professional respect. </a:t>
            </a:r>
          </a:p>
          <a:p>
            <a:pPr lvl="1"/>
            <a:endParaRPr lang="en-US" dirty="0"/>
          </a:p>
          <a:p>
            <a:pPr marL="0" indent="0">
              <a:buNone/>
            </a:pPr>
            <a:endParaRPr lang="en-US" dirty="0"/>
          </a:p>
        </p:txBody>
      </p:sp>
      <p:sp>
        <p:nvSpPr>
          <p:cNvPr id="4" name="5-Point Star 3"/>
          <p:cNvSpPr/>
          <p:nvPr/>
        </p:nvSpPr>
        <p:spPr>
          <a:xfrm rot="944232">
            <a:off x="9584396" y="4962996"/>
            <a:ext cx="731709" cy="69535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rot="20504334">
            <a:off x="10459954" y="2085604"/>
            <a:ext cx="412916" cy="47015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rot="944232">
            <a:off x="9854118" y="3286596"/>
            <a:ext cx="731709" cy="69535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403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A9AD5-ADC7-4F26-A009-0CBD748DD232}"/>
              </a:ext>
            </a:extLst>
          </p:cNvPr>
          <p:cNvSpPr>
            <a:spLocks noGrp="1"/>
          </p:cNvSpPr>
          <p:nvPr>
            <p:ph type="title"/>
          </p:nvPr>
        </p:nvSpPr>
        <p:spPr/>
        <p:txBody>
          <a:bodyPr/>
          <a:lstStyle/>
          <a:p>
            <a:r>
              <a:rPr lang="en-US" dirty="0"/>
              <a:t>What can CRNAs do?</a:t>
            </a:r>
          </a:p>
        </p:txBody>
      </p:sp>
      <p:sp>
        <p:nvSpPr>
          <p:cNvPr id="3" name="Content Placeholder 2">
            <a:extLst>
              <a:ext uri="{FF2B5EF4-FFF2-40B4-BE49-F238E27FC236}">
                <a16:creationId xmlns:a16="http://schemas.microsoft.com/office/drawing/2014/main" id="{353612A9-9DD4-41DB-A748-230B8D00FF75}"/>
              </a:ext>
            </a:extLst>
          </p:cNvPr>
          <p:cNvSpPr>
            <a:spLocks noGrp="1"/>
          </p:cNvSpPr>
          <p:nvPr>
            <p:ph sz="half" idx="1"/>
          </p:nvPr>
        </p:nvSpPr>
        <p:spPr/>
        <p:txBody>
          <a:bodyPr/>
          <a:lstStyle/>
          <a:p>
            <a:r>
              <a:rPr lang="en-US" dirty="0"/>
              <a:t>Thoroughly assess patients prior to an anesthetic and clear them for the procedure</a:t>
            </a:r>
          </a:p>
          <a:p>
            <a:r>
              <a:rPr lang="en-US" dirty="0"/>
              <a:t>Determine a complete anesthetic plan</a:t>
            </a:r>
          </a:p>
          <a:p>
            <a:r>
              <a:rPr lang="en-US" dirty="0"/>
              <a:t>Deliver the anesthetic</a:t>
            </a:r>
          </a:p>
          <a:p>
            <a:r>
              <a:rPr lang="en-US" dirty="0"/>
              <a:t>Direct care for the patient throughout the recovery process.</a:t>
            </a:r>
          </a:p>
          <a:p>
            <a:endParaRPr lang="en-US" dirty="0"/>
          </a:p>
          <a:p>
            <a:endParaRPr lang="en-US" dirty="0"/>
          </a:p>
        </p:txBody>
      </p:sp>
      <p:pic>
        <p:nvPicPr>
          <p:cNvPr id="6" name="Content Placeholder 5">
            <a:extLst>
              <a:ext uri="{FF2B5EF4-FFF2-40B4-BE49-F238E27FC236}">
                <a16:creationId xmlns:a16="http://schemas.microsoft.com/office/drawing/2014/main" id="{172A2C25-5A6E-4E0A-B052-94BA24684D9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46813" y="2565400"/>
            <a:ext cx="4419600" cy="2946400"/>
          </a:xfrm>
        </p:spPr>
      </p:pic>
    </p:spTree>
    <p:extLst>
      <p:ext uri="{BB962C8B-B14F-4D97-AF65-F5344CB8AC3E}">
        <p14:creationId xmlns:p14="http://schemas.microsoft.com/office/powerpoint/2010/main" val="344807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CRNAs do?</a:t>
            </a:r>
          </a:p>
        </p:txBody>
      </p:sp>
      <p:sp>
        <p:nvSpPr>
          <p:cNvPr id="3" name="Content Placeholder 2"/>
          <p:cNvSpPr>
            <a:spLocks noGrp="1"/>
          </p:cNvSpPr>
          <p:nvPr>
            <p:ph sz="half" idx="1"/>
          </p:nvPr>
        </p:nvSpPr>
        <p:spPr>
          <a:xfrm>
            <a:off x="1522414" y="1752600"/>
            <a:ext cx="4584265" cy="4316486"/>
          </a:xfrm>
        </p:spPr>
        <p:txBody>
          <a:bodyPr>
            <a:noAutofit/>
          </a:bodyPr>
          <a:lstStyle/>
          <a:p>
            <a:r>
              <a:rPr lang="en-US" dirty="0"/>
              <a:t>Provide all levels of anesthesia care including pain blocks, epidurals, spinals</a:t>
            </a:r>
          </a:p>
          <a:p>
            <a:r>
              <a:rPr lang="en-US" dirty="0"/>
              <a:t>Intubate and manage airways in all circumstances</a:t>
            </a:r>
          </a:p>
          <a:p>
            <a:r>
              <a:rPr lang="en-US" dirty="0"/>
              <a:t>Place central lines and arterial lines, start IVs</a:t>
            </a:r>
          </a:p>
        </p:txBody>
      </p:sp>
      <p:sp>
        <p:nvSpPr>
          <p:cNvPr id="4" name="Content Placeholder 3"/>
          <p:cNvSpPr>
            <a:spLocks noGrp="1"/>
          </p:cNvSpPr>
          <p:nvPr>
            <p:ph sz="half" idx="2"/>
          </p:nvPr>
        </p:nvSpPr>
        <p:spPr>
          <a:xfrm>
            <a:off x="6207968" y="1647732"/>
            <a:ext cx="4763244" cy="1942492"/>
          </a:xfrm>
        </p:spPr>
        <p:txBody>
          <a:bodyPr>
            <a:normAutofit/>
          </a:bodyPr>
          <a:lstStyle/>
          <a:p>
            <a:r>
              <a:rPr lang="en-US" dirty="0"/>
              <a:t>Respond to all code situations in hospitals, and are often the code leaders</a:t>
            </a:r>
          </a:p>
          <a:p>
            <a:pPr marL="0" indent="0">
              <a:buNone/>
            </a:pPr>
            <a:endParaRPr lang="en-US" sz="2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4012" y="3733800"/>
            <a:ext cx="2917578" cy="21881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5671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7BA25F9C11A64C9BEA25327273FA89" ma:contentTypeVersion="14" ma:contentTypeDescription="Create a new document." ma:contentTypeScope="" ma:versionID="f95e08d950e69974578ba318c2acd79e">
  <xsd:schema xmlns:xsd="http://www.w3.org/2001/XMLSchema" xmlns:xs="http://www.w3.org/2001/XMLSchema" xmlns:p="http://schemas.microsoft.com/office/2006/metadata/properties" xmlns:ns2="068d0159-ae3b-42e3-83d1-f20cfebd243a" xmlns:ns3="0180a46f-af7e-4ff1-a24c-1b62590d18be" targetNamespace="http://schemas.microsoft.com/office/2006/metadata/properties" ma:root="true" ma:fieldsID="ba340b5189788bab097ee03835fc4554" ns2:_="" ns3:_="">
    <xsd:import namespace="068d0159-ae3b-42e3-83d1-f20cfebd243a"/>
    <xsd:import namespace="0180a46f-af7e-4ff1-a24c-1b62590d18b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8d0159-ae3b-42e3-83d1-f20cfebd24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805b07c-4066-43c9-8718-516fb3c0f2f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80a46f-af7e-4ff1-a24c-1b62590d18b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e8de2fd8-e373-4100-85bc-ae70114448bb}" ma:internalName="TaxCatchAll" ma:showField="CatchAllData" ma:web="0180a46f-af7e-4ff1-a24c-1b62590d18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72EDA3-DCEF-46BB-AE5A-D1C4C4A0EB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8d0159-ae3b-42e3-83d1-f20cfebd243a"/>
    <ds:schemaRef ds:uri="0180a46f-af7e-4ff1-a24c-1b62590d18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797729B-57A2-4C1F-9271-4CA737AFFF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Chalkboard education presentation (widescreen)</Template>
  <TotalTime>0</TotalTime>
  <Words>668</Words>
  <Application>Microsoft Office PowerPoint</Application>
  <PresentationFormat>Custom</PresentationFormat>
  <Paragraphs>75</Paragraphs>
  <Slides>13</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Consolas</vt:lpstr>
      <vt:lpstr>Corbel</vt:lpstr>
      <vt:lpstr>Google Sans</vt:lpstr>
      <vt:lpstr>Roboto</vt:lpstr>
      <vt:lpstr>Chalkboard 16x9</vt:lpstr>
      <vt:lpstr>Nurse Anesthesia History</vt:lpstr>
      <vt:lpstr>Anesthesia providers in the USA:</vt:lpstr>
      <vt:lpstr>Anesthesia Providers</vt:lpstr>
      <vt:lpstr>Anesthesia Providers: CRNAs</vt:lpstr>
      <vt:lpstr>Anesthesia Providers: CRNAs</vt:lpstr>
      <vt:lpstr>Anesthesia Providers: AA’S</vt:lpstr>
      <vt:lpstr>What is a CRNA?</vt:lpstr>
      <vt:lpstr>What can CRNAs do?</vt:lpstr>
      <vt:lpstr>What do CRNAs do?</vt:lpstr>
      <vt:lpstr>What is the difference between a CRNA and AA</vt:lpstr>
      <vt:lpstr>Licensed &amp; Certified/ Continuing Education</vt:lpstr>
      <vt:lpstr>Full Practice Authority in Minnesota</vt:lpstr>
      <vt:lpstr>Full Practice Authority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2016-04-10T23:22:44Z</dcterms:created>
  <dcterms:modified xsi:type="dcterms:W3CDTF">2023-10-05T18:46:13Z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TC028048469991</vt:lpwstr>
  </property>
</Properties>
</file>