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4" r:id="rId1"/>
    <p:sldMasterId id="2147483649" r:id="rId2"/>
  </p:sldMasterIdLst>
  <p:notesMasterIdLst>
    <p:notesMasterId r:id="rId15"/>
  </p:notesMasterIdLst>
  <p:sldIdLst>
    <p:sldId id="3063" r:id="rId3"/>
    <p:sldId id="3065" r:id="rId4"/>
    <p:sldId id="3067" r:id="rId5"/>
    <p:sldId id="3068" r:id="rId6"/>
    <p:sldId id="3072" r:id="rId7"/>
    <p:sldId id="3073" r:id="rId8"/>
    <p:sldId id="3074" r:id="rId9"/>
    <p:sldId id="3064" r:id="rId10"/>
    <p:sldId id="3069" r:id="rId11"/>
    <p:sldId id="3070" r:id="rId12"/>
    <p:sldId id="3071" r:id="rId13"/>
    <p:sldId id="30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58599-9D12-42D7-97EB-E2DEC2D24C6C}"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8FAAE7-5CAE-4F3D-B59C-8A6DC0F4F6AE}" type="slidenum">
              <a:rPr lang="en-US" smtClean="0"/>
              <a:t>‹#›</a:t>
            </a:fld>
            <a:endParaRPr lang="en-US"/>
          </a:p>
        </p:txBody>
      </p:sp>
    </p:spTree>
    <p:extLst>
      <p:ext uri="{BB962C8B-B14F-4D97-AF65-F5344CB8AC3E}">
        <p14:creationId xmlns:p14="http://schemas.microsoft.com/office/powerpoint/2010/main" val="3633727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FEA1-06E3-402A-99D5-E2288B8AB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C0908-00F0-45CF-9651-8856D31DE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882C79-1F26-43BD-8D30-1D0AC9809D2B}"/>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2AFCD54D-C82D-4696-A637-2A47D0124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2E24A-2530-4114-BF6B-1AA924E1F46D}"/>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52093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74D9-E08E-4A45-A1CF-4155A6606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C4E10C-8C70-48B9-B9CE-4664904CF6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A0509-09D6-4C9F-B83F-762FE85E0B99}"/>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089FB86A-5880-4224-B6E5-4B8AAA250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45A9EB-EA9C-428D-8CB7-ADFF446922A6}"/>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142761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58D137-C17B-44E8-934D-4CA9C6A710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BA7E78-1BE8-4FA1-9A48-EBC89DEF58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2687C-51E9-45BC-A849-099A01963BD7}"/>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E7658477-90C4-4234-AC83-396DC02DA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3D6F6-8E9A-4826-9E78-8500E9F55739}"/>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243566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1219200" y="1828804"/>
            <a:ext cx="109728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98" name="Rectangle 2"/>
          <p:cNvSpPr>
            <a:spLocks noGrp="1" noChangeArrowheads="1"/>
          </p:cNvSpPr>
          <p:nvPr>
            <p:ph type="ctrTitle"/>
          </p:nvPr>
        </p:nvSpPr>
        <p:spPr>
          <a:xfrm>
            <a:off x="1219200" y="685800"/>
            <a:ext cx="10295467" cy="1143000"/>
          </a:xfrm>
        </p:spPr>
        <p:txBody>
          <a:bodyPr/>
          <a:lstStyle>
            <a:lvl1pPr>
              <a:defRPr/>
            </a:lvl1pPr>
          </a:lstStyle>
          <a:p>
            <a:pPr lvl="0"/>
            <a:r>
              <a:rPr lang="en-US" noProof="0"/>
              <a:t>Click to edit Master title style</a:t>
            </a:r>
          </a:p>
        </p:txBody>
      </p:sp>
      <p:sp>
        <p:nvSpPr>
          <p:cNvPr id="4099" name="Rectangle 3"/>
          <p:cNvSpPr>
            <a:spLocks noGrp="1" noChangeArrowheads="1"/>
          </p:cNvSpPr>
          <p:nvPr>
            <p:ph type="subTitle" idx="1"/>
          </p:nvPr>
        </p:nvSpPr>
        <p:spPr>
          <a:xfrm>
            <a:off x="2844800" y="3886202"/>
            <a:ext cx="8534400" cy="1771651"/>
          </a:xfrm>
        </p:spPr>
        <p:txBody>
          <a:bodyPr/>
          <a:lstStyle>
            <a:lvl1pPr marL="0" indent="0">
              <a:buFont typeface="Monotype Sorts" pitchFamily="2" charset="2"/>
              <a:buNone/>
              <a:defRPr>
                <a:latin typeface="Arial Black" pitchFamily="34" charset="0"/>
              </a:defRPr>
            </a:lvl1pPr>
          </a:lstStyle>
          <a:p>
            <a:pPr lvl="0"/>
            <a:r>
              <a:rPr lang="en-US" noProof="0"/>
              <a:t>Click to edit Master subtitle style</a:t>
            </a:r>
          </a:p>
        </p:txBody>
      </p:sp>
      <p:sp>
        <p:nvSpPr>
          <p:cNvPr id="5" name="Rectangle 4"/>
          <p:cNvSpPr>
            <a:spLocks noGrp="1" noChangeArrowheads="1"/>
          </p:cNvSpPr>
          <p:nvPr>
            <p:ph type="dt" sz="half" idx="10"/>
          </p:nvPr>
        </p:nvSpPr>
        <p:spPr>
          <a:xfrm>
            <a:off x="948267" y="6230682"/>
            <a:ext cx="2573867" cy="514351"/>
          </a:xfrm>
        </p:spPr>
        <p:txBody>
          <a:bodyPr/>
          <a:lstStyle>
            <a:lvl1pPr>
              <a:defRPr>
                <a:solidFill>
                  <a:srgbClr val="5E574E"/>
                </a:solidFill>
              </a:defRPr>
            </a:lvl1pPr>
          </a:lstStyle>
          <a:p>
            <a:pPr>
              <a:defRPr/>
            </a:pPr>
            <a:endParaRPr lang="en-US"/>
          </a:p>
        </p:txBody>
      </p:sp>
      <p:sp>
        <p:nvSpPr>
          <p:cNvPr id="6" name="Rectangle 5"/>
          <p:cNvSpPr>
            <a:spLocks noGrp="1" noChangeArrowheads="1"/>
          </p:cNvSpPr>
          <p:nvPr>
            <p:ph type="ftr" sz="quarter" idx="11"/>
          </p:nvPr>
        </p:nvSpPr>
        <p:spPr>
          <a:xfrm>
            <a:off x="4199467" y="6230682"/>
            <a:ext cx="3793067" cy="514351"/>
          </a:xfrm>
        </p:spPr>
        <p:txBody>
          <a:bodyPr/>
          <a:lstStyle>
            <a:lvl1pPr>
              <a:defRPr>
                <a:solidFill>
                  <a:srgbClr val="5E574E"/>
                </a:solidFill>
              </a:defRPr>
            </a:lvl1pPr>
          </a:lstStyle>
          <a:p>
            <a:pPr>
              <a:defRPr/>
            </a:pPr>
            <a:endParaRPr lang="en-US"/>
          </a:p>
        </p:txBody>
      </p:sp>
      <p:sp>
        <p:nvSpPr>
          <p:cNvPr id="7" name="Rectangle 6"/>
          <p:cNvSpPr>
            <a:spLocks noGrp="1" noChangeArrowheads="1"/>
          </p:cNvSpPr>
          <p:nvPr>
            <p:ph type="sldNum" sz="quarter" idx="12"/>
          </p:nvPr>
        </p:nvSpPr>
        <p:spPr>
          <a:xfrm>
            <a:off x="8805333" y="6230682"/>
            <a:ext cx="2438400" cy="514351"/>
          </a:xfrm>
        </p:spPr>
        <p:txBody>
          <a:bodyPr/>
          <a:lstStyle>
            <a:lvl1pPr>
              <a:defRPr>
                <a:solidFill>
                  <a:srgbClr val="5E574E"/>
                </a:solidFill>
              </a:defRPr>
            </a:lvl1pPr>
          </a:lstStyle>
          <a:p>
            <a:pPr>
              <a:defRPr/>
            </a:pPr>
            <a:fld id="{906B74BF-1A15-415C-AAE4-F12478B37907}" type="slidenum">
              <a:rPr lang="en-US"/>
              <a:pPr>
                <a:defRPr/>
              </a:pPr>
              <a:t>‹#›</a:t>
            </a:fld>
            <a:endParaRPr lang="en-US"/>
          </a:p>
        </p:txBody>
      </p:sp>
    </p:spTree>
    <p:extLst>
      <p:ext uri="{BB962C8B-B14F-4D97-AF65-F5344CB8AC3E}">
        <p14:creationId xmlns:p14="http://schemas.microsoft.com/office/powerpoint/2010/main" val="25011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5191A-A702-404F-9A00-73890D7E7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62431-1A58-4BC5-BEAA-50396984F0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17279-C32B-4534-9A69-6BB4FA74E490}"/>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53EAAB48-1BBE-41AC-B141-71A3437F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978BC-A0A0-4E79-AA09-8357A9E489EE}"/>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371934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AC96-1788-4923-88A6-4D8CC1DA7B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012B72-31F8-4D12-818B-24C9FD90DD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3E24F2-036E-44A9-801B-06BB8D106A89}"/>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9E0840BA-CA7A-439D-B08A-D24F9B324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1FCFF-A945-400E-8761-F18C949A57EE}"/>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412789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6649-5302-4B9F-8F94-55AA6B965E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7B7213-AAC3-4A58-B84A-9B13B0CF07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EDA6D6-4CE0-424F-81D9-3E51F2C24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0F4F9A-E24A-45A1-BEBE-D84166B117C8}"/>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6" name="Footer Placeholder 5">
            <a:extLst>
              <a:ext uri="{FF2B5EF4-FFF2-40B4-BE49-F238E27FC236}">
                <a16:creationId xmlns:a16="http://schemas.microsoft.com/office/drawing/2014/main" id="{1AEFFED0-E6C9-4C85-9DD7-E36F0EEBCD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6A2E3-2F7C-4309-BB45-AAD815020EDF}"/>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298048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3465-A033-4853-BBED-5903DAC16C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E09F2-D0AA-413F-97FF-0ABEDACDE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048E0F-876A-43E7-8DB0-040558807E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E01074-7CC0-4CE5-A544-6E7B347421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5C1C2-D554-4B66-A91D-3BFD00C34C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35986D-7718-463E-93F8-2F94339FB583}"/>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8" name="Footer Placeholder 7">
            <a:extLst>
              <a:ext uri="{FF2B5EF4-FFF2-40B4-BE49-F238E27FC236}">
                <a16:creationId xmlns:a16="http://schemas.microsoft.com/office/drawing/2014/main" id="{56E60C8F-913E-429F-8A23-FAED1B0508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333A95-D6CF-4EDA-84EE-2DC0ADD3C7A0}"/>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363387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B10D-5890-4143-95AF-CB8C95B5F7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A78E85-300B-477E-A64F-F8FF31404389}"/>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4" name="Footer Placeholder 3">
            <a:extLst>
              <a:ext uri="{FF2B5EF4-FFF2-40B4-BE49-F238E27FC236}">
                <a16:creationId xmlns:a16="http://schemas.microsoft.com/office/drawing/2014/main" id="{CD2C344E-5B81-4EBB-874F-6872EDAC84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76CDCA-2495-48C4-921B-A6642DE76F2E}"/>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259382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3B1EF5-5D10-4898-A88F-5C8DB737BADE}"/>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3" name="Footer Placeholder 2">
            <a:extLst>
              <a:ext uri="{FF2B5EF4-FFF2-40B4-BE49-F238E27FC236}">
                <a16:creationId xmlns:a16="http://schemas.microsoft.com/office/drawing/2014/main" id="{7B320DC9-C763-4D93-A9DC-E7D024C14B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FBB225-7EC1-4604-8343-71EF3E213E36}"/>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304791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C7F1-8109-4E0A-974B-577E201BFF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5B9C29-C978-498C-9A0E-4F54A11BD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733848-9CA3-4444-94EE-8665D7A28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CD4F5-2C6C-4397-85DB-59C4C5F009DE}"/>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6" name="Footer Placeholder 5">
            <a:extLst>
              <a:ext uri="{FF2B5EF4-FFF2-40B4-BE49-F238E27FC236}">
                <a16:creationId xmlns:a16="http://schemas.microsoft.com/office/drawing/2014/main" id="{0112B07A-98E7-4FB5-85D5-4E7BF5B4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ACD48-0FA4-49D7-A1A6-860D92928335}"/>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390783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9EB2-F379-470B-A580-579AC78D1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5E6120-0A45-4E3C-BFA2-A004B9F3A4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86D2F-1E0B-40CE-833E-FB247577E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E86B9-44D1-4BB3-A9D9-0BD9C37F6863}"/>
              </a:ext>
            </a:extLst>
          </p:cNvPr>
          <p:cNvSpPr>
            <a:spLocks noGrp="1"/>
          </p:cNvSpPr>
          <p:nvPr>
            <p:ph type="dt" sz="half" idx="10"/>
          </p:nvPr>
        </p:nvSpPr>
        <p:spPr/>
        <p:txBody>
          <a:bodyPr/>
          <a:lstStyle/>
          <a:p>
            <a:fld id="{16DA2E21-8811-431F-A2BD-C865AB782A07}" type="datetimeFigureOut">
              <a:rPr lang="en-US" smtClean="0"/>
              <a:t>10/4/2023</a:t>
            </a:fld>
            <a:endParaRPr lang="en-US"/>
          </a:p>
        </p:txBody>
      </p:sp>
      <p:sp>
        <p:nvSpPr>
          <p:cNvPr id="6" name="Footer Placeholder 5">
            <a:extLst>
              <a:ext uri="{FF2B5EF4-FFF2-40B4-BE49-F238E27FC236}">
                <a16:creationId xmlns:a16="http://schemas.microsoft.com/office/drawing/2014/main" id="{A26F1F78-C297-4319-B639-269730DE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AC21F9-41AE-4227-89D4-B448420ABA77}"/>
              </a:ext>
            </a:extLst>
          </p:cNvPr>
          <p:cNvSpPr>
            <a:spLocks noGrp="1"/>
          </p:cNvSpPr>
          <p:nvPr>
            <p:ph type="sldNum" sz="quarter" idx="12"/>
          </p:nvPr>
        </p:nvSpPr>
        <p:spPr/>
        <p:txBody>
          <a:bodyPr/>
          <a:lstStyle/>
          <a:p>
            <a:fld id="{46ACC0B5-0AB7-41D5-812F-1F31AD312AD8}" type="slidenum">
              <a:rPr lang="en-US" smtClean="0"/>
              <a:t>‹#›</a:t>
            </a:fld>
            <a:endParaRPr lang="en-US"/>
          </a:p>
        </p:txBody>
      </p:sp>
    </p:spTree>
    <p:extLst>
      <p:ext uri="{BB962C8B-B14F-4D97-AF65-F5344CB8AC3E}">
        <p14:creationId xmlns:p14="http://schemas.microsoft.com/office/powerpoint/2010/main" val="220343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44609B-BB28-4D1C-B5C1-3A9BC0E86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3F553-C8C7-4E5B-84C3-EA4118D1D4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DAA401-30EC-4E8A-8056-171092E513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A2E21-8811-431F-A2BD-C865AB782A07}" type="datetimeFigureOut">
              <a:rPr lang="en-US" smtClean="0"/>
              <a:t>10/4/2023</a:t>
            </a:fld>
            <a:endParaRPr lang="en-US"/>
          </a:p>
        </p:txBody>
      </p:sp>
      <p:sp>
        <p:nvSpPr>
          <p:cNvPr id="5" name="Footer Placeholder 4">
            <a:extLst>
              <a:ext uri="{FF2B5EF4-FFF2-40B4-BE49-F238E27FC236}">
                <a16:creationId xmlns:a16="http://schemas.microsoft.com/office/drawing/2014/main" id="{CE47A6DB-6F23-4B7C-B1B3-EEAD35191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B4D41C-47F7-49B7-99CA-D206E43C5F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CC0B5-0AB7-41D5-812F-1F31AD312AD8}" type="slidenum">
              <a:rPr lang="en-US" smtClean="0"/>
              <a:t>‹#›</a:t>
            </a:fld>
            <a:endParaRPr lang="en-US"/>
          </a:p>
        </p:txBody>
      </p:sp>
    </p:spTree>
    <p:extLst>
      <p:ext uri="{BB962C8B-B14F-4D97-AF65-F5344CB8AC3E}">
        <p14:creationId xmlns:p14="http://schemas.microsoft.com/office/powerpoint/2010/main" val="4255625491"/>
      </p:ext>
    </p:extLst>
  </p:cSld>
  <p:clrMap bg1="lt1" tx1="dk1" bg2="lt2" tx2="dk2" accent1="accent1" accent2="accent2" accent3="accent3" accent4="accent4" accent5="accent5" accent6="accent6" hlink="hlink" folHlink="folHlink"/>
  <p:sldLayoutIdLst>
    <p:sldLayoutId id="2147484643"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1867" y="228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7977" tIns="44098" rIns="87977" bIns="44098"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885968"/>
            <a:ext cx="10905067" cy="4171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7977" tIns="44098" rIns="87977" bIns="44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575734" y="6229351"/>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7977" tIns="44098" rIns="87977" bIns="44098" numCol="1" anchor="b" anchorCtr="0" compatLnSpc="1">
            <a:prstTxWarp prst="textNoShape">
              <a:avLst/>
            </a:prstTxWarp>
          </a:bodyPr>
          <a:lstStyle>
            <a:lvl1pPr>
              <a:spcBef>
                <a:spcPct val="50000"/>
              </a:spcBef>
              <a:defRPr sz="1400">
                <a:solidFill>
                  <a:schemeClr val="bg2"/>
                </a:solidFill>
                <a:latin typeface="Arial"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4165600" y="6229351"/>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7977" tIns="44098" rIns="87977" bIns="44098" numCol="1" anchor="b" anchorCtr="0" compatLnSpc="1">
            <a:prstTxWarp prst="textNoShape">
              <a:avLst/>
            </a:prstTxWarp>
          </a:bodyPr>
          <a:lstStyle>
            <a:lvl1pPr algn="ctr">
              <a:spcBef>
                <a:spcPct val="50000"/>
              </a:spcBef>
              <a:defRPr sz="1400">
                <a:solidFill>
                  <a:schemeClr val="bg2"/>
                </a:solidFill>
                <a:latin typeface="Arial"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8974667" y="6229351"/>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7977" tIns="44098" rIns="87977" bIns="44098" numCol="1" anchor="b" anchorCtr="0" compatLnSpc="1">
            <a:prstTxWarp prst="textNoShape">
              <a:avLst/>
            </a:prstTxWarp>
          </a:bodyPr>
          <a:lstStyle>
            <a:lvl1pPr algn="r">
              <a:spcBef>
                <a:spcPct val="50000"/>
              </a:spcBef>
              <a:defRPr sz="1400">
                <a:solidFill>
                  <a:schemeClr val="bg2"/>
                </a:solidFill>
                <a:latin typeface="Arial" pitchFamily="34" charset="0"/>
              </a:defRPr>
            </a:lvl1pPr>
          </a:lstStyle>
          <a:p>
            <a:pPr>
              <a:defRPr/>
            </a:pPr>
            <a:fld id="{3B508302-6559-4001-BC56-7B6FA46FF84C}" type="slidenum">
              <a:rPr lang="en-US"/>
              <a:pPr>
                <a:defRPr/>
              </a:pPr>
              <a:t>‹#›</a:t>
            </a:fld>
            <a:endParaRPr lang="en-US"/>
          </a:p>
        </p:txBody>
      </p:sp>
      <p:pic>
        <p:nvPicPr>
          <p:cNvPr id="1031" name="Picture 7" descr="paint"/>
          <p:cNvPicPr>
            <a:picLocks noChangeAspect="1" noChangeArrowheads="1"/>
          </p:cNvPicPr>
          <p:nvPr/>
        </p:nvPicPr>
        <p:blipFill>
          <a:blip r:embed="rId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1219200" y="1315800"/>
            <a:ext cx="109728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42" r:id="rId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39884" algn="l" rtl="0" eaLnBrk="0" fontAlgn="base" hangingPunct="0">
        <a:spcBef>
          <a:spcPct val="0"/>
        </a:spcBef>
        <a:spcAft>
          <a:spcPct val="0"/>
        </a:spcAft>
        <a:defRPr kumimoji="1" sz="4000">
          <a:solidFill>
            <a:schemeClr val="tx2"/>
          </a:solidFill>
          <a:latin typeface="Arial Black" pitchFamily="34" charset="0"/>
        </a:defRPr>
      </a:lvl6pPr>
      <a:lvl7pPr marL="879770" algn="l" rtl="0" eaLnBrk="0" fontAlgn="base" hangingPunct="0">
        <a:spcBef>
          <a:spcPct val="0"/>
        </a:spcBef>
        <a:spcAft>
          <a:spcPct val="0"/>
        </a:spcAft>
        <a:defRPr kumimoji="1" sz="4000">
          <a:solidFill>
            <a:schemeClr val="tx2"/>
          </a:solidFill>
          <a:latin typeface="Arial Black" pitchFamily="34" charset="0"/>
        </a:defRPr>
      </a:lvl7pPr>
      <a:lvl8pPr marL="1319773" algn="l" rtl="0" eaLnBrk="0" fontAlgn="base" hangingPunct="0">
        <a:spcBef>
          <a:spcPct val="0"/>
        </a:spcBef>
        <a:spcAft>
          <a:spcPct val="0"/>
        </a:spcAft>
        <a:defRPr kumimoji="1" sz="4000">
          <a:solidFill>
            <a:schemeClr val="tx2"/>
          </a:solidFill>
          <a:latin typeface="Arial Black" pitchFamily="34" charset="0"/>
        </a:defRPr>
      </a:lvl8pPr>
      <a:lvl9pPr marL="1759759" algn="l" rtl="0" eaLnBrk="0" fontAlgn="base" hangingPunct="0">
        <a:spcBef>
          <a:spcPct val="0"/>
        </a:spcBef>
        <a:spcAft>
          <a:spcPct val="0"/>
        </a:spcAft>
        <a:defRPr kumimoji="1" sz="4000">
          <a:solidFill>
            <a:schemeClr val="tx2"/>
          </a:solidFill>
          <a:latin typeface="Arial Black" pitchFamily="34" charset="0"/>
        </a:defRPr>
      </a:lvl9pPr>
    </p:titleStyle>
    <p:bodyStyle>
      <a:lvl1pPr marL="330026" indent="-330026"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14532" indent="-274288"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099856" indent="-219941"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539802" indent="-219941" algn="l" rtl="0" eaLnBrk="0" fontAlgn="base" hangingPunct="0">
        <a:spcBef>
          <a:spcPct val="20000"/>
        </a:spcBef>
        <a:spcAft>
          <a:spcPct val="0"/>
        </a:spcAft>
        <a:buClr>
          <a:schemeClr val="accent2"/>
        </a:buClr>
        <a:buChar char="•"/>
        <a:defRPr kumimoji="1" sz="2000">
          <a:solidFill>
            <a:schemeClr val="tx1"/>
          </a:solidFill>
          <a:latin typeface="+mn-lt"/>
        </a:defRPr>
      </a:lvl4pPr>
      <a:lvl5pPr marL="1979744" indent="-219941" algn="l" rtl="0" eaLnBrk="0" fontAlgn="base" hangingPunct="0">
        <a:spcBef>
          <a:spcPct val="20000"/>
        </a:spcBef>
        <a:spcAft>
          <a:spcPct val="0"/>
        </a:spcAft>
        <a:buClr>
          <a:schemeClr val="accent2"/>
        </a:buClr>
        <a:buChar char="–"/>
        <a:defRPr kumimoji="1" sz="2000">
          <a:solidFill>
            <a:schemeClr val="tx1"/>
          </a:solidFill>
          <a:latin typeface="+mn-lt"/>
        </a:defRPr>
      </a:lvl5pPr>
      <a:lvl6pPr marL="2419720" indent="-219941" algn="l" rtl="0" eaLnBrk="0" fontAlgn="base" hangingPunct="0">
        <a:spcBef>
          <a:spcPct val="20000"/>
        </a:spcBef>
        <a:spcAft>
          <a:spcPct val="0"/>
        </a:spcAft>
        <a:buClr>
          <a:schemeClr val="accent2"/>
        </a:buClr>
        <a:buChar char="–"/>
        <a:defRPr kumimoji="1" sz="2000">
          <a:solidFill>
            <a:schemeClr val="tx1"/>
          </a:solidFill>
          <a:latin typeface="+mn-lt"/>
        </a:defRPr>
      </a:lvl6pPr>
      <a:lvl7pPr marL="2859700" indent="-219941" algn="l" rtl="0" eaLnBrk="0" fontAlgn="base" hangingPunct="0">
        <a:spcBef>
          <a:spcPct val="20000"/>
        </a:spcBef>
        <a:spcAft>
          <a:spcPct val="0"/>
        </a:spcAft>
        <a:buClr>
          <a:schemeClr val="accent2"/>
        </a:buClr>
        <a:buChar char="–"/>
        <a:defRPr kumimoji="1" sz="2000">
          <a:solidFill>
            <a:schemeClr val="tx1"/>
          </a:solidFill>
          <a:latin typeface="+mn-lt"/>
        </a:defRPr>
      </a:lvl7pPr>
      <a:lvl8pPr marL="3299626" indent="-219941" algn="l" rtl="0" eaLnBrk="0" fontAlgn="base" hangingPunct="0">
        <a:spcBef>
          <a:spcPct val="20000"/>
        </a:spcBef>
        <a:spcAft>
          <a:spcPct val="0"/>
        </a:spcAft>
        <a:buClr>
          <a:schemeClr val="accent2"/>
        </a:buClr>
        <a:buChar char="–"/>
        <a:defRPr kumimoji="1" sz="2000">
          <a:solidFill>
            <a:schemeClr val="tx1"/>
          </a:solidFill>
          <a:latin typeface="+mn-lt"/>
        </a:defRPr>
      </a:lvl8pPr>
      <a:lvl9pPr marL="3739512" indent="-219941"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879770" rtl="0" eaLnBrk="1" latinLnBrk="0" hangingPunct="1">
        <a:defRPr sz="1800" kern="1200">
          <a:solidFill>
            <a:schemeClr val="tx1"/>
          </a:solidFill>
          <a:latin typeface="+mn-lt"/>
          <a:ea typeface="+mn-ea"/>
          <a:cs typeface="+mn-cs"/>
        </a:defRPr>
      </a:lvl1pPr>
      <a:lvl2pPr marL="439884" algn="l" defTabSz="879770" rtl="0" eaLnBrk="1" latinLnBrk="0" hangingPunct="1">
        <a:defRPr sz="1800" kern="1200">
          <a:solidFill>
            <a:schemeClr val="tx1"/>
          </a:solidFill>
          <a:latin typeface="+mn-lt"/>
          <a:ea typeface="+mn-ea"/>
          <a:cs typeface="+mn-cs"/>
        </a:defRPr>
      </a:lvl2pPr>
      <a:lvl3pPr marL="879770" algn="l" defTabSz="879770" rtl="0" eaLnBrk="1" latinLnBrk="0" hangingPunct="1">
        <a:defRPr sz="1800" kern="1200">
          <a:solidFill>
            <a:schemeClr val="tx1"/>
          </a:solidFill>
          <a:latin typeface="+mn-lt"/>
          <a:ea typeface="+mn-ea"/>
          <a:cs typeface="+mn-cs"/>
        </a:defRPr>
      </a:lvl3pPr>
      <a:lvl4pPr marL="1319773" algn="l" defTabSz="879770" rtl="0" eaLnBrk="1" latinLnBrk="0" hangingPunct="1">
        <a:defRPr sz="1800" kern="1200">
          <a:solidFill>
            <a:schemeClr val="tx1"/>
          </a:solidFill>
          <a:latin typeface="+mn-lt"/>
          <a:ea typeface="+mn-ea"/>
          <a:cs typeface="+mn-cs"/>
        </a:defRPr>
      </a:lvl4pPr>
      <a:lvl5pPr marL="1759759" algn="l" defTabSz="879770" rtl="0" eaLnBrk="1" latinLnBrk="0" hangingPunct="1">
        <a:defRPr sz="1800" kern="1200">
          <a:solidFill>
            <a:schemeClr val="tx1"/>
          </a:solidFill>
          <a:latin typeface="+mn-lt"/>
          <a:ea typeface="+mn-ea"/>
          <a:cs typeface="+mn-cs"/>
        </a:defRPr>
      </a:lvl5pPr>
      <a:lvl6pPr marL="2199696" algn="l" defTabSz="879770" rtl="0" eaLnBrk="1" latinLnBrk="0" hangingPunct="1">
        <a:defRPr sz="1800" kern="1200">
          <a:solidFill>
            <a:schemeClr val="tx1"/>
          </a:solidFill>
          <a:latin typeface="+mn-lt"/>
          <a:ea typeface="+mn-ea"/>
          <a:cs typeface="+mn-cs"/>
        </a:defRPr>
      </a:lvl6pPr>
      <a:lvl7pPr marL="2639646" algn="l" defTabSz="879770" rtl="0" eaLnBrk="1" latinLnBrk="0" hangingPunct="1">
        <a:defRPr sz="1800" kern="1200">
          <a:solidFill>
            <a:schemeClr val="tx1"/>
          </a:solidFill>
          <a:latin typeface="+mn-lt"/>
          <a:ea typeface="+mn-ea"/>
          <a:cs typeface="+mn-cs"/>
        </a:defRPr>
      </a:lvl7pPr>
      <a:lvl8pPr marL="3079591" algn="l" defTabSz="879770" rtl="0" eaLnBrk="1" latinLnBrk="0" hangingPunct="1">
        <a:defRPr sz="1800" kern="1200">
          <a:solidFill>
            <a:schemeClr val="tx1"/>
          </a:solidFill>
          <a:latin typeface="+mn-lt"/>
          <a:ea typeface="+mn-ea"/>
          <a:cs typeface="+mn-cs"/>
        </a:defRPr>
      </a:lvl8pPr>
      <a:lvl9pPr marL="3519536" algn="l" defTabSz="87977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onlinelibrary.wiley.com/doi/10.1111/add.15743" TargetMode="External"/><Relationship Id="rId2" Type="http://schemas.openxmlformats.org/officeDocument/2006/relationships/hyperlink" Target="https://americanaddictioncenters.org/marijuana-rehab/quit-marijuana" TargetMode="Externa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https://store.samhsa.gov/sites/default/files/d7/priv/sma10-4554.pdf" TargetMode="External"/><Relationship Id="rId4" Type="http://schemas.openxmlformats.org/officeDocument/2006/relationships/hyperlink" Target="https://www.ncbi.nlm.nih.gov/pmc/articles/PMC474896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7FF1-988D-F69F-7B6B-9A3F803A138E}"/>
              </a:ext>
            </a:extLst>
          </p:cNvPr>
          <p:cNvSpPr>
            <a:spLocks noGrp="1"/>
          </p:cNvSpPr>
          <p:nvPr>
            <p:ph type="ctrTitle"/>
          </p:nvPr>
        </p:nvSpPr>
        <p:spPr>
          <a:xfrm>
            <a:off x="1187777" y="235670"/>
            <a:ext cx="9461369" cy="1542068"/>
          </a:xfrm>
        </p:spPr>
        <p:txBody>
          <a:bodyPr/>
          <a:lstStyle/>
          <a:p>
            <a:r>
              <a:rPr lang="en-US" sz="3200" dirty="0"/>
              <a:t>MNASCA Annual Education Conference: </a:t>
            </a:r>
            <a:br>
              <a:rPr lang="en-US" sz="3200" dirty="0"/>
            </a:br>
            <a:r>
              <a:rPr lang="en-US" sz="3200" dirty="0"/>
              <a:t>Legalization of Adult-Use Cannabis </a:t>
            </a:r>
            <a:r>
              <a:rPr lang="en-US" sz="2000" dirty="0"/>
              <a:t>and</a:t>
            </a:r>
            <a:r>
              <a:rPr lang="en-US" sz="3200" dirty="0"/>
              <a:t> What Physicians Need to Know</a:t>
            </a:r>
          </a:p>
        </p:txBody>
      </p:sp>
      <p:sp>
        <p:nvSpPr>
          <p:cNvPr id="3" name="Subtitle 2">
            <a:extLst>
              <a:ext uri="{FF2B5EF4-FFF2-40B4-BE49-F238E27FC236}">
                <a16:creationId xmlns:a16="http://schemas.microsoft.com/office/drawing/2014/main" id="{2A659BBD-934C-B83E-C9A5-12FC350D31F0}"/>
              </a:ext>
            </a:extLst>
          </p:cNvPr>
          <p:cNvSpPr>
            <a:spLocks noGrp="1"/>
          </p:cNvSpPr>
          <p:nvPr>
            <p:ph type="subTitle" idx="1"/>
          </p:nvPr>
        </p:nvSpPr>
        <p:spPr>
          <a:xfrm>
            <a:off x="3448246" y="2628508"/>
            <a:ext cx="7200900" cy="3206684"/>
          </a:xfrm>
        </p:spPr>
        <p:txBody>
          <a:bodyPr/>
          <a:lstStyle/>
          <a:p>
            <a:r>
              <a:rPr lang="en-US" sz="2800" dirty="0"/>
              <a:t>Ashwin George, MD, MBA, FASAM</a:t>
            </a:r>
          </a:p>
          <a:p>
            <a:pPr>
              <a:buClr>
                <a:srgbClr val="FFC000"/>
              </a:buClr>
            </a:pPr>
            <a:r>
              <a:rPr lang="en-US" sz="1800" dirty="0">
                <a:latin typeface="Arial" panose="020B0604020202020204" pitchFamily="34" charset="0"/>
                <a:cs typeface="Arial" panose="020B0604020202020204" pitchFamily="34" charset="0"/>
              </a:rPr>
              <a:t>CEO and Medical Director </a:t>
            </a:r>
          </a:p>
          <a:p>
            <a:pPr>
              <a:buClr>
                <a:srgbClr val="FFC000"/>
              </a:buClr>
            </a:pPr>
            <a:r>
              <a:rPr lang="en-US" sz="1800" dirty="0">
                <a:latin typeface="Arial" panose="020B0604020202020204" pitchFamily="34" charset="0"/>
                <a:cs typeface="Arial" panose="020B0604020202020204" pitchFamily="34" charset="0"/>
              </a:rPr>
              <a:t>Valley Medical &amp; Wellness</a:t>
            </a:r>
          </a:p>
          <a:p>
            <a:pPr>
              <a:buClr>
                <a:srgbClr val="FFC000"/>
              </a:buClr>
            </a:pPr>
            <a:r>
              <a:rPr lang="en-US" sz="1800" dirty="0">
                <a:latin typeface="Arial" panose="020B0604020202020204" pitchFamily="34" charset="0"/>
                <a:cs typeface="Arial" panose="020B0604020202020204" pitchFamily="34" charset="0"/>
              </a:rPr>
              <a:t>Valley Med Laboratory </a:t>
            </a:r>
          </a:p>
          <a:p>
            <a:pPr>
              <a:buClr>
                <a:srgbClr val="FFC000"/>
              </a:buClr>
            </a:pPr>
            <a:endParaRPr lang="en-US" sz="1800" dirty="0">
              <a:latin typeface="Arial" panose="020B0604020202020204" pitchFamily="34" charset="0"/>
              <a:cs typeface="Arial" panose="020B0604020202020204" pitchFamily="34" charset="0"/>
            </a:endParaRPr>
          </a:p>
          <a:p>
            <a:pPr>
              <a:buClr>
                <a:srgbClr val="FFC000"/>
              </a:buClr>
            </a:pPr>
            <a:r>
              <a:rPr lang="en-US" sz="1400" dirty="0">
                <a:latin typeface="Arial" panose="020B0604020202020204" pitchFamily="34" charset="0"/>
                <a:cs typeface="Arial" panose="020B0604020202020204" pitchFamily="34" charset="0"/>
              </a:rPr>
              <a:t>Site Director, UoM Addiction Medicine Fellowship</a:t>
            </a:r>
          </a:p>
          <a:p>
            <a:pPr>
              <a:buClr>
                <a:srgbClr val="FFC000"/>
              </a:buClr>
            </a:pPr>
            <a:r>
              <a:rPr lang="en-US" sz="1400" dirty="0">
                <a:latin typeface="Arial" panose="020B0604020202020204" pitchFamily="34" charset="0"/>
                <a:cs typeface="Arial" panose="020B0604020202020204" pitchFamily="34" charset="0"/>
              </a:rPr>
              <a:t>MNSAM Executive Board Member</a:t>
            </a:r>
          </a:p>
          <a:p>
            <a:pPr>
              <a:buClr>
                <a:srgbClr val="FFC000"/>
              </a:buClr>
            </a:pPr>
            <a:r>
              <a:rPr lang="en-US" sz="1400" dirty="0">
                <a:latin typeface="Arial" panose="020B0604020202020204" pitchFamily="34" charset="0"/>
                <a:cs typeface="Arial" panose="020B0604020202020204" pitchFamily="34" charset="0"/>
              </a:rPr>
              <a:t>MNSAM Co-Chair of Advocacy Committee. </a:t>
            </a:r>
          </a:p>
          <a:p>
            <a:pPr>
              <a:buClr>
                <a:srgbClr val="FFC000"/>
              </a:buClr>
            </a:pPr>
            <a:r>
              <a:rPr lang="en-US" sz="1400" dirty="0">
                <a:latin typeface="Arial" panose="020B0604020202020204" pitchFamily="34" charset="0"/>
                <a:cs typeface="Arial" panose="020B0604020202020204" pitchFamily="34" charset="0"/>
              </a:rPr>
              <a:t>DHS Opioid Epidemic Response Advisory Council Member</a:t>
            </a:r>
          </a:p>
          <a:p>
            <a:pPr>
              <a:buClr>
                <a:srgbClr val="FFC000"/>
              </a:buClr>
            </a:pPr>
            <a:endParaRPr lang="en-US" sz="1400" dirty="0">
              <a:latin typeface="Arial" panose="020B0604020202020204" pitchFamily="34" charset="0"/>
              <a:cs typeface="Arial" panose="020B0604020202020204" pitchFamily="34" charset="0"/>
            </a:endParaRPr>
          </a:p>
          <a:p>
            <a:pPr>
              <a:buClr>
                <a:srgbClr val="FFC000"/>
              </a:buClr>
            </a:pPr>
            <a:r>
              <a:rPr lang="en-US" sz="1600" i="1" dirty="0">
                <a:latin typeface="Arial" panose="020B0604020202020204" pitchFamily="34" charset="0"/>
                <a:cs typeface="Arial" panose="020B0604020202020204" pitchFamily="34" charset="0"/>
              </a:rPr>
              <a:t>ageorge@valleymedical.com</a:t>
            </a:r>
          </a:p>
          <a:p>
            <a:pPr marL="0" indent="0">
              <a:buClr>
                <a:srgbClr val="FFC000"/>
              </a:buClr>
              <a:buNone/>
            </a:pPr>
            <a:endParaRPr lang="en-US" sz="2800" b="1" dirty="0">
              <a:latin typeface="Arial" panose="020B0604020202020204" pitchFamily="34" charset="0"/>
              <a:cs typeface="Arial" panose="020B0604020202020204" pitchFamily="34" charset="0"/>
            </a:endParaRPr>
          </a:p>
          <a:p>
            <a:endParaRPr lang="en-US" sz="2000" dirty="0"/>
          </a:p>
        </p:txBody>
      </p:sp>
      <p:pic>
        <p:nvPicPr>
          <p:cNvPr id="6" name="Picture 5">
            <a:extLst>
              <a:ext uri="{FF2B5EF4-FFF2-40B4-BE49-F238E27FC236}">
                <a16:creationId xmlns:a16="http://schemas.microsoft.com/office/drawing/2014/main" id="{DAD8D602-A8C9-4452-9FC3-01170D48BCF9}"/>
              </a:ext>
            </a:extLst>
          </p:cNvPr>
          <p:cNvPicPr>
            <a:picLocks noChangeAspect="1"/>
          </p:cNvPicPr>
          <p:nvPr/>
        </p:nvPicPr>
        <p:blipFill>
          <a:blip r:embed="rId2"/>
          <a:stretch>
            <a:fillRect/>
          </a:stretch>
        </p:blipFill>
        <p:spPr>
          <a:xfrm>
            <a:off x="9460887" y="6098029"/>
            <a:ext cx="2206943" cy="524301"/>
          </a:xfrm>
          <a:prstGeom prst="rect">
            <a:avLst/>
          </a:prstGeom>
        </p:spPr>
      </p:pic>
    </p:spTree>
    <p:extLst>
      <p:ext uri="{BB962C8B-B14F-4D97-AF65-F5344CB8AC3E}">
        <p14:creationId xmlns:p14="http://schemas.microsoft.com/office/powerpoint/2010/main" val="2973086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3D5D-C8A3-4B67-AA8B-4BCBA4BDDDB3}"/>
              </a:ext>
            </a:extLst>
          </p:cNvPr>
          <p:cNvSpPr>
            <a:spLocks noGrp="1"/>
          </p:cNvSpPr>
          <p:nvPr>
            <p:ph type="ctrTitle"/>
          </p:nvPr>
        </p:nvSpPr>
        <p:spPr>
          <a:xfrm>
            <a:off x="1219200" y="685800"/>
            <a:ext cx="10295467" cy="633953"/>
          </a:xfrm>
        </p:spPr>
        <p:txBody>
          <a:bodyPr/>
          <a:lstStyle/>
          <a:p>
            <a:r>
              <a:rPr lang="en-US" sz="2400" dirty="0"/>
              <a:t>Cannabis &amp; Pain ( CDC)</a:t>
            </a:r>
          </a:p>
        </p:txBody>
      </p:sp>
      <p:sp>
        <p:nvSpPr>
          <p:cNvPr id="3" name="Subtitle 2">
            <a:extLst>
              <a:ext uri="{FF2B5EF4-FFF2-40B4-BE49-F238E27FC236}">
                <a16:creationId xmlns:a16="http://schemas.microsoft.com/office/drawing/2014/main" id="{80B0F34D-242C-456B-96C7-9D4AAF2A8261}"/>
              </a:ext>
            </a:extLst>
          </p:cNvPr>
          <p:cNvSpPr>
            <a:spLocks noGrp="1"/>
          </p:cNvSpPr>
          <p:nvPr>
            <p:ph type="subTitle" idx="1"/>
          </p:nvPr>
        </p:nvSpPr>
        <p:spPr>
          <a:xfrm>
            <a:off x="1414021" y="2403836"/>
            <a:ext cx="9965179" cy="3254018"/>
          </a:xfrm>
        </p:spPr>
        <p:txBody>
          <a:bodyPr/>
          <a:lstStyle/>
          <a:p>
            <a:pPr marL="34290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Even though pain management is one of the most common reasons people report for using medical marijuana in the United States,</a:t>
            </a:r>
            <a:r>
              <a:rPr lang="en-US" sz="2000" baseline="30000" dirty="0">
                <a:latin typeface="Arial" panose="020B0604020202020204" pitchFamily="34" charset="0"/>
                <a:cs typeface="Arial" panose="020B0604020202020204" pitchFamily="34" charset="0"/>
              </a:rPr>
              <a:t>1</a:t>
            </a:r>
            <a:r>
              <a:rPr lang="en-US" sz="2000" dirty="0">
                <a:latin typeface="Arial" panose="020B0604020202020204" pitchFamily="34" charset="0"/>
                <a:cs typeface="Arial" panose="020B0604020202020204" pitchFamily="34" charset="0"/>
              </a:rPr>
              <a:t> there is limited evidence that marijuana works to treat most types of acute or chronic pain.</a:t>
            </a:r>
          </a:p>
          <a:p>
            <a:pPr marL="34290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A few studies have found that marijuana can be helpful in treating neuropathic pain.</a:t>
            </a:r>
            <a:r>
              <a:rPr lang="en-US" sz="2000" baseline="30000" dirty="0">
                <a:latin typeface="Arial" panose="020B0604020202020204" pitchFamily="34" charset="0"/>
                <a:cs typeface="Arial" panose="020B0604020202020204" pitchFamily="34" charset="0"/>
              </a:rPr>
              <a:t>2 </a:t>
            </a:r>
            <a:r>
              <a:rPr lang="en-US" sz="2000" dirty="0">
                <a:latin typeface="Arial" panose="020B0604020202020204" pitchFamily="34" charset="0"/>
                <a:cs typeface="Arial" panose="020B0604020202020204" pitchFamily="34" charset="0"/>
              </a:rPr>
              <a:t>However, more research is needed to know whether marijuana works better than other options to manage pain.</a:t>
            </a:r>
          </a:p>
          <a:p>
            <a:endParaRPr lang="en-US" dirty="0"/>
          </a:p>
        </p:txBody>
      </p:sp>
      <p:sp>
        <p:nvSpPr>
          <p:cNvPr id="5" name="Rectangle 4">
            <a:extLst>
              <a:ext uri="{FF2B5EF4-FFF2-40B4-BE49-F238E27FC236}">
                <a16:creationId xmlns:a16="http://schemas.microsoft.com/office/drawing/2014/main" id="{35D21144-432D-4D04-B5F9-2E59F70C4977}"/>
              </a:ext>
            </a:extLst>
          </p:cNvPr>
          <p:cNvSpPr/>
          <p:nvPr/>
        </p:nvSpPr>
        <p:spPr>
          <a:xfrm>
            <a:off x="1662260" y="5073079"/>
            <a:ext cx="6096000" cy="584775"/>
          </a:xfrm>
          <a:prstGeom prst="rect">
            <a:avLst/>
          </a:prstGeom>
        </p:spPr>
        <p:txBody>
          <a:bodyPr>
            <a:spAutoFit/>
          </a:bodyPr>
          <a:lstStyle/>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Park JY, Wu LT. Prevalence, reasons, perceived effects, and correlates of medical marijuana use: a review. </a:t>
            </a:r>
            <a:r>
              <a:rPr lang="en-US" sz="800" i="1" dirty="0">
                <a:solidFill>
                  <a:srgbClr val="000000"/>
                </a:solidFill>
                <a:latin typeface="Arial" panose="020B0604020202020204" pitchFamily="34" charset="0"/>
                <a:cs typeface="Arial" panose="020B0604020202020204" pitchFamily="34" charset="0"/>
              </a:rPr>
              <a:t>Drug and Alcohol Dependence</a:t>
            </a:r>
            <a:r>
              <a:rPr lang="en-US" sz="800" dirty="0">
                <a:solidFill>
                  <a:srgbClr val="000000"/>
                </a:solidFill>
                <a:latin typeface="Arial" panose="020B0604020202020204" pitchFamily="34" charset="0"/>
                <a:cs typeface="Arial" panose="020B0604020202020204" pitchFamily="34" charset="0"/>
              </a:rPr>
              <a:t>. 2017;177:1-13.</a:t>
            </a:r>
          </a:p>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National Academies of Sciences, Engineering, and Medicine. The health effects of cannabis and cannabinoids: the current state of evidence and recommendations for research. Washington, DC: The National Academies Press; 2017.</a:t>
            </a:r>
          </a:p>
        </p:txBody>
      </p:sp>
      <p:pic>
        <p:nvPicPr>
          <p:cNvPr id="4" name="Picture 3">
            <a:extLst>
              <a:ext uri="{FF2B5EF4-FFF2-40B4-BE49-F238E27FC236}">
                <a16:creationId xmlns:a16="http://schemas.microsoft.com/office/drawing/2014/main" id="{AE86531C-7F63-47E7-A6A0-2BA248137B8A}"/>
              </a:ext>
            </a:extLst>
          </p:cNvPr>
          <p:cNvPicPr>
            <a:picLocks noChangeAspect="1"/>
          </p:cNvPicPr>
          <p:nvPr/>
        </p:nvPicPr>
        <p:blipFill>
          <a:blip r:embed="rId2"/>
          <a:stretch>
            <a:fillRect/>
          </a:stretch>
        </p:blipFill>
        <p:spPr>
          <a:xfrm>
            <a:off x="11164116" y="5965970"/>
            <a:ext cx="701101" cy="688908"/>
          </a:xfrm>
          <a:prstGeom prst="rect">
            <a:avLst/>
          </a:prstGeom>
        </p:spPr>
      </p:pic>
    </p:spTree>
    <p:extLst>
      <p:ext uri="{BB962C8B-B14F-4D97-AF65-F5344CB8AC3E}">
        <p14:creationId xmlns:p14="http://schemas.microsoft.com/office/powerpoint/2010/main" val="146182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3D5D-C8A3-4B67-AA8B-4BCBA4BDDDB3}"/>
              </a:ext>
            </a:extLst>
          </p:cNvPr>
          <p:cNvSpPr>
            <a:spLocks noGrp="1"/>
          </p:cNvSpPr>
          <p:nvPr>
            <p:ph type="ctrTitle"/>
          </p:nvPr>
        </p:nvSpPr>
        <p:spPr>
          <a:xfrm>
            <a:off x="1219200" y="685800"/>
            <a:ext cx="10295467" cy="633953"/>
          </a:xfrm>
        </p:spPr>
        <p:txBody>
          <a:bodyPr/>
          <a:lstStyle/>
          <a:p>
            <a:r>
              <a:rPr lang="en-US" sz="2400" dirty="0"/>
              <a:t>Opioids &amp; Cannabis ( CDC)</a:t>
            </a:r>
          </a:p>
        </p:txBody>
      </p:sp>
      <p:sp>
        <p:nvSpPr>
          <p:cNvPr id="3" name="Subtitle 2">
            <a:extLst>
              <a:ext uri="{FF2B5EF4-FFF2-40B4-BE49-F238E27FC236}">
                <a16:creationId xmlns:a16="http://schemas.microsoft.com/office/drawing/2014/main" id="{80B0F34D-242C-456B-96C7-9D4AAF2A8261}"/>
              </a:ext>
            </a:extLst>
          </p:cNvPr>
          <p:cNvSpPr>
            <a:spLocks noGrp="1"/>
          </p:cNvSpPr>
          <p:nvPr>
            <p:ph type="subTitle" idx="1"/>
          </p:nvPr>
        </p:nvSpPr>
        <p:spPr>
          <a:xfrm>
            <a:off x="1272094" y="2102178"/>
            <a:ext cx="9965179" cy="3254018"/>
          </a:xfrm>
        </p:spPr>
        <p:txBody>
          <a:bodyPr/>
          <a:lstStyle/>
          <a:p>
            <a:pPr marL="34290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Although some research suggests that states that legalize marijuana use for medical purposes experience a reduction in opioid prescribing and opioid-related deaths,</a:t>
            </a:r>
            <a:r>
              <a:rPr lang="en-US" sz="2000" baseline="30000" dirty="0">
                <a:latin typeface="Arial" panose="020B0604020202020204" pitchFamily="34" charset="0"/>
                <a:cs typeface="Arial" panose="020B0604020202020204" pitchFamily="34" charset="0"/>
              </a:rPr>
              <a:t>1-4</a:t>
            </a:r>
            <a:r>
              <a:rPr lang="en-US" sz="2000" dirty="0">
                <a:latin typeface="Arial" panose="020B0604020202020204" pitchFamily="34" charset="0"/>
                <a:cs typeface="Arial" panose="020B0604020202020204" pitchFamily="34" charset="0"/>
              </a:rPr>
              <a:t> other research that examines the impact of medical marijuana policies over a longer period of time indicates marijuana legalization is not associated with decreases in opioid overdose deaths and that prior research findings could be coincidental.</a:t>
            </a:r>
            <a:r>
              <a:rPr lang="en-US" sz="2000" baseline="30000" dirty="0">
                <a:latin typeface="Arial" panose="020B0604020202020204" pitchFamily="34" charset="0"/>
                <a:cs typeface="Arial" panose="020B0604020202020204" pitchFamily="34" charset="0"/>
              </a:rPr>
              <a:t>5,6</a:t>
            </a:r>
          </a:p>
          <a:p>
            <a:pPr marL="34290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Using cannabis either alone or in combination with opioids has been shown to increase risk for opioid misuse.</a:t>
            </a:r>
            <a:r>
              <a:rPr lang="en-US" sz="2000" baseline="30000" dirty="0">
                <a:latin typeface="Arial" panose="020B0604020202020204" pitchFamily="34" charset="0"/>
                <a:cs typeface="Arial" panose="020B0604020202020204" pitchFamily="34" charset="0"/>
              </a:rPr>
              <a:t>7,8</a:t>
            </a: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There is no evidence that marijuana works to treat opioid use disorder. </a:t>
            </a:r>
          </a:p>
          <a:p>
            <a:endParaRPr lang="en-US" dirty="0"/>
          </a:p>
        </p:txBody>
      </p:sp>
      <p:sp>
        <p:nvSpPr>
          <p:cNvPr id="4" name="Rectangle 3">
            <a:extLst>
              <a:ext uri="{FF2B5EF4-FFF2-40B4-BE49-F238E27FC236}">
                <a16:creationId xmlns:a16="http://schemas.microsoft.com/office/drawing/2014/main" id="{BC4EE5E3-4DF7-4F54-A934-FD06AA484ADD}"/>
              </a:ext>
            </a:extLst>
          </p:cNvPr>
          <p:cNvSpPr/>
          <p:nvPr/>
        </p:nvSpPr>
        <p:spPr>
          <a:xfrm>
            <a:off x="1366886" y="5288340"/>
            <a:ext cx="9775595" cy="1446550"/>
          </a:xfrm>
          <a:prstGeom prst="rect">
            <a:avLst/>
          </a:prstGeom>
        </p:spPr>
        <p:txBody>
          <a:bodyPr wrap="square">
            <a:spAutoFit/>
          </a:bodyPr>
          <a:lstStyle/>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Raji MA, </a:t>
            </a:r>
            <a:r>
              <a:rPr lang="en-US" sz="800" dirty="0" err="1">
                <a:solidFill>
                  <a:srgbClr val="000000"/>
                </a:solidFill>
                <a:latin typeface="Arial" panose="020B0604020202020204" pitchFamily="34" charset="0"/>
                <a:cs typeface="Arial" panose="020B0604020202020204" pitchFamily="34" charset="0"/>
              </a:rPr>
              <a:t>Abara</a:t>
            </a:r>
            <a:r>
              <a:rPr lang="en-US" sz="800" dirty="0">
                <a:solidFill>
                  <a:srgbClr val="000000"/>
                </a:solidFill>
                <a:latin typeface="Arial" panose="020B0604020202020204" pitchFamily="34" charset="0"/>
                <a:cs typeface="Arial" panose="020B0604020202020204" pitchFamily="34" charset="0"/>
              </a:rPr>
              <a:t> NO, Salameh H, </a:t>
            </a:r>
            <a:r>
              <a:rPr lang="en-US" sz="800" dirty="0" err="1">
                <a:solidFill>
                  <a:srgbClr val="000000"/>
                </a:solidFill>
                <a:latin typeface="Arial" panose="020B0604020202020204" pitchFamily="34" charset="0"/>
                <a:cs typeface="Arial" panose="020B0604020202020204" pitchFamily="34" charset="0"/>
              </a:rPr>
              <a:t>Westra</a:t>
            </a:r>
            <a:r>
              <a:rPr lang="en-US" sz="800" dirty="0">
                <a:solidFill>
                  <a:srgbClr val="000000"/>
                </a:solidFill>
                <a:latin typeface="Arial" panose="020B0604020202020204" pitchFamily="34" charset="0"/>
                <a:cs typeface="Arial" panose="020B0604020202020204" pitchFamily="34" charset="0"/>
              </a:rPr>
              <a:t> JR, </a:t>
            </a:r>
            <a:r>
              <a:rPr lang="en-US" sz="800" dirty="0" err="1">
                <a:solidFill>
                  <a:srgbClr val="000000"/>
                </a:solidFill>
                <a:latin typeface="Arial" panose="020B0604020202020204" pitchFamily="34" charset="0"/>
                <a:cs typeface="Arial" panose="020B0604020202020204" pitchFamily="34" charset="0"/>
              </a:rPr>
              <a:t>Kuo</a:t>
            </a:r>
            <a:r>
              <a:rPr lang="en-US" sz="800" dirty="0">
                <a:solidFill>
                  <a:srgbClr val="000000"/>
                </a:solidFill>
                <a:latin typeface="Arial" panose="020B0604020202020204" pitchFamily="34" charset="0"/>
                <a:cs typeface="Arial" panose="020B0604020202020204" pitchFamily="34" charset="0"/>
              </a:rPr>
              <a:t> Y-F. Association between cannabis laws and opioid prescriptions among privately insured adults in the US. </a:t>
            </a:r>
            <a:r>
              <a:rPr lang="en-US" sz="800" i="1" dirty="0">
                <a:solidFill>
                  <a:srgbClr val="000000"/>
                </a:solidFill>
                <a:latin typeface="Arial" panose="020B0604020202020204" pitchFamily="34" charset="0"/>
                <a:cs typeface="Arial" panose="020B0604020202020204" pitchFamily="34" charset="0"/>
              </a:rPr>
              <a:t>Preventive Medicine</a:t>
            </a:r>
            <a:r>
              <a:rPr lang="en-US" sz="800" dirty="0">
                <a:solidFill>
                  <a:srgbClr val="000000"/>
                </a:solidFill>
                <a:latin typeface="Arial" panose="020B0604020202020204" pitchFamily="34" charset="0"/>
                <a:cs typeface="Arial" panose="020B0604020202020204" pitchFamily="34" charset="0"/>
              </a:rPr>
              <a:t>. 2019;125:62-68.</a:t>
            </a:r>
          </a:p>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Liang D, Bao Y, Wallace M, Grant I, Shi Y. Medical cannabis legalization and opioid prescriptions: evidence on US Medicaid enrollees during 1993–2014. </a:t>
            </a:r>
            <a:r>
              <a:rPr lang="en-US" sz="800" i="1" dirty="0">
                <a:solidFill>
                  <a:srgbClr val="000000"/>
                </a:solidFill>
                <a:latin typeface="Arial" panose="020B0604020202020204" pitchFamily="34" charset="0"/>
                <a:cs typeface="Arial" panose="020B0604020202020204" pitchFamily="34" charset="0"/>
              </a:rPr>
              <a:t>Addiction</a:t>
            </a:r>
            <a:r>
              <a:rPr lang="en-US" sz="800" dirty="0">
                <a:solidFill>
                  <a:srgbClr val="000000"/>
                </a:solidFill>
                <a:latin typeface="Arial" panose="020B0604020202020204" pitchFamily="34" charset="0"/>
                <a:cs typeface="Arial" panose="020B0604020202020204" pitchFamily="34" charset="0"/>
              </a:rPr>
              <a:t>. 2018;113(11):2060-2070.</a:t>
            </a:r>
          </a:p>
          <a:p>
            <a:pPr>
              <a:buFont typeface="+mj-lt"/>
              <a:buAutoNum type="arabicPeriod"/>
            </a:pPr>
            <a:r>
              <a:rPr lang="en-US" sz="800" dirty="0" err="1">
                <a:solidFill>
                  <a:srgbClr val="000000"/>
                </a:solidFill>
                <a:latin typeface="Arial" panose="020B0604020202020204" pitchFamily="34" charset="0"/>
                <a:cs typeface="Arial" panose="020B0604020202020204" pitchFamily="34" charset="0"/>
              </a:rPr>
              <a:t>Bachhuber</a:t>
            </a:r>
            <a:r>
              <a:rPr lang="en-US" sz="800" dirty="0">
                <a:solidFill>
                  <a:srgbClr val="000000"/>
                </a:solidFill>
                <a:latin typeface="Arial" panose="020B0604020202020204" pitchFamily="34" charset="0"/>
                <a:cs typeface="Arial" panose="020B0604020202020204" pitchFamily="34" charset="0"/>
              </a:rPr>
              <a:t> MA, Saloner B, Cunningham CO, Barry CL. Medical cannabis laws and opioid analgesic overdose mortality in the United States, 1999-2010. </a:t>
            </a:r>
            <a:r>
              <a:rPr lang="en-US" sz="800" i="1" dirty="0">
                <a:solidFill>
                  <a:srgbClr val="000000"/>
                </a:solidFill>
                <a:latin typeface="Arial" panose="020B0604020202020204" pitchFamily="34" charset="0"/>
                <a:cs typeface="Arial" panose="020B0604020202020204" pitchFamily="34" charset="0"/>
              </a:rPr>
              <a:t>JAMA Internal Medicine</a:t>
            </a:r>
            <a:r>
              <a:rPr lang="en-US" sz="800" dirty="0">
                <a:solidFill>
                  <a:srgbClr val="000000"/>
                </a:solidFill>
                <a:latin typeface="Arial" panose="020B0604020202020204" pitchFamily="34" charset="0"/>
                <a:cs typeface="Arial" panose="020B0604020202020204" pitchFamily="34" charset="0"/>
              </a:rPr>
              <a:t>. 2014;174(10):1668-1673.</a:t>
            </a:r>
          </a:p>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Pardo B. Do more robust prescription drug monitoring programs reduce prescription opioid overdose? </a:t>
            </a:r>
            <a:r>
              <a:rPr lang="en-US" sz="800" i="1" dirty="0">
                <a:solidFill>
                  <a:srgbClr val="000000"/>
                </a:solidFill>
                <a:latin typeface="Arial" panose="020B0604020202020204" pitchFamily="34" charset="0"/>
                <a:cs typeface="Arial" panose="020B0604020202020204" pitchFamily="34" charset="0"/>
              </a:rPr>
              <a:t>Addiction</a:t>
            </a:r>
            <a:r>
              <a:rPr lang="en-US" sz="800" dirty="0">
                <a:solidFill>
                  <a:srgbClr val="000000"/>
                </a:solidFill>
                <a:latin typeface="Arial" panose="020B0604020202020204" pitchFamily="34" charset="0"/>
                <a:cs typeface="Arial" panose="020B0604020202020204" pitchFamily="34" charset="0"/>
              </a:rPr>
              <a:t>. 2017;112(10):1773-1783.</a:t>
            </a:r>
          </a:p>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Chihuri S, Li G. State marijuana laws and opioid overdose mortality. </a:t>
            </a:r>
            <a:r>
              <a:rPr lang="en-US" sz="800" i="1" dirty="0">
                <a:solidFill>
                  <a:srgbClr val="000000"/>
                </a:solidFill>
                <a:latin typeface="Arial" panose="020B0604020202020204" pitchFamily="34" charset="0"/>
                <a:cs typeface="Arial" panose="020B0604020202020204" pitchFamily="34" charset="0"/>
              </a:rPr>
              <a:t>Injury Epidemiology</a:t>
            </a:r>
            <a:r>
              <a:rPr lang="en-US" sz="800" dirty="0">
                <a:solidFill>
                  <a:srgbClr val="000000"/>
                </a:solidFill>
                <a:latin typeface="Arial" panose="020B0604020202020204" pitchFamily="34" charset="0"/>
                <a:cs typeface="Arial" panose="020B0604020202020204" pitchFamily="34" charset="0"/>
              </a:rPr>
              <a:t>. 2019;6(1):1-12.</a:t>
            </a:r>
          </a:p>
          <a:p>
            <a:pPr>
              <a:buFont typeface="+mj-lt"/>
              <a:buAutoNum type="arabicPeriod"/>
            </a:pPr>
            <a:r>
              <a:rPr lang="en-US" sz="800" dirty="0" err="1">
                <a:solidFill>
                  <a:srgbClr val="000000"/>
                </a:solidFill>
                <a:latin typeface="Arial" panose="020B0604020202020204" pitchFamily="34" charset="0"/>
                <a:cs typeface="Arial" panose="020B0604020202020204" pitchFamily="34" charset="0"/>
              </a:rPr>
              <a:t>Shover</a:t>
            </a:r>
            <a:r>
              <a:rPr lang="en-US" sz="800" dirty="0">
                <a:solidFill>
                  <a:srgbClr val="000000"/>
                </a:solidFill>
                <a:latin typeface="Arial" panose="020B0604020202020204" pitchFamily="34" charset="0"/>
                <a:cs typeface="Arial" panose="020B0604020202020204" pitchFamily="34" charset="0"/>
              </a:rPr>
              <a:t> CL, Davis CS, Gordon SC, Humphreys K. Association between medical cannabis laws and opioid overdose mortality has reversed over time. </a:t>
            </a:r>
            <a:r>
              <a:rPr lang="en-US" sz="800" i="1" dirty="0">
                <a:solidFill>
                  <a:srgbClr val="000000"/>
                </a:solidFill>
                <a:latin typeface="Arial" panose="020B0604020202020204" pitchFamily="34" charset="0"/>
                <a:cs typeface="Arial" panose="020B0604020202020204" pitchFamily="34" charset="0"/>
              </a:rPr>
              <a:t>Proceedings of the National Academy of Sciences</a:t>
            </a:r>
            <a:r>
              <a:rPr lang="en-US" sz="800" dirty="0">
                <a:solidFill>
                  <a:srgbClr val="000000"/>
                </a:solidFill>
                <a:latin typeface="Arial" panose="020B0604020202020204" pitchFamily="34" charset="0"/>
                <a:cs typeface="Arial" panose="020B0604020202020204" pitchFamily="34" charset="0"/>
              </a:rPr>
              <a:t>. 2019;116(26):12624-12626.</a:t>
            </a:r>
          </a:p>
          <a:p>
            <a:pPr>
              <a:buFont typeface="+mj-lt"/>
              <a:buAutoNum type="arabicPeriod"/>
            </a:pPr>
            <a:r>
              <a:rPr lang="en-US" sz="800" dirty="0">
                <a:solidFill>
                  <a:srgbClr val="000000"/>
                </a:solidFill>
                <a:latin typeface="Arial" panose="020B0604020202020204" pitchFamily="34" charset="0"/>
                <a:cs typeface="Arial" panose="020B0604020202020204" pitchFamily="34" charset="0"/>
              </a:rPr>
              <a:t>Cooper ZD, </a:t>
            </a:r>
            <a:r>
              <a:rPr lang="en-US" sz="800" dirty="0" err="1">
                <a:solidFill>
                  <a:srgbClr val="000000"/>
                </a:solidFill>
                <a:latin typeface="Arial" panose="020B0604020202020204" pitchFamily="34" charset="0"/>
                <a:cs typeface="Arial" panose="020B0604020202020204" pitchFamily="34" charset="0"/>
              </a:rPr>
              <a:t>Bedi</a:t>
            </a:r>
            <a:r>
              <a:rPr lang="en-US" sz="800" dirty="0">
                <a:solidFill>
                  <a:srgbClr val="000000"/>
                </a:solidFill>
                <a:latin typeface="Arial" panose="020B0604020202020204" pitchFamily="34" charset="0"/>
                <a:cs typeface="Arial" panose="020B0604020202020204" pitchFamily="34" charset="0"/>
              </a:rPr>
              <a:t> G, Ramesh D, </a:t>
            </a:r>
            <a:r>
              <a:rPr lang="en-US" sz="800" dirty="0" err="1">
                <a:solidFill>
                  <a:srgbClr val="000000"/>
                </a:solidFill>
                <a:latin typeface="Arial" panose="020B0604020202020204" pitchFamily="34" charset="0"/>
                <a:cs typeface="Arial" panose="020B0604020202020204" pitchFamily="34" charset="0"/>
              </a:rPr>
              <a:t>Balter</a:t>
            </a:r>
            <a:r>
              <a:rPr lang="en-US" sz="800" dirty="0">
                <a:solidFill>
                  <a:srgbClr val="000000"/>
                </a:solidFill>
                <a:latin typeface="Arial" panose="020B0604020202020204" pitchFamily="34" charset="0"/>
                <a:cs typeface="Arial" panose="020B0604020202020204" pitchFamily="34" charset="0"/>
              </a:rPr>
              <a:t> R, Comer SD, Haney M. Impact of co-administration of oxycodone and smoked cannabis on analgesia and abuse liability. </a:t>
            </a:r>
            <a:r>
              <a:rPr lang="en-US" sz="800" i="1" dirty="0">
                <a:solidFill>
                  <a:srgbClr val="000000"/>
                </a:solidFill>
                <a:latin typeface="Arial" panose="020B0604020202020204" pitchFamily="34" charset="0"/>
                <a:cs typeface="Arial" panose="020B0604020202020204" pitchFamily="34" charset="0"/>
              </a:rPr>
              <a:t>Neuropsychopharmacology</a:t>
            </a:r>
            <a:r>
              <a:rPr lang="en-US" sz="800" dirty="0">
                <a:solidFill>
                  <a:srgbClr val="000000"/>
                </a:solidFill>
                <a:latin typeface="Arial" panose="020B0604020202020204" pitchFamily="34" charset="0"/>
                <a:cs typeface="Arial" panose="020B0604020202020204" pitchFamily="34" charset="0"/>
              </a:rPr>
              <a:t>. 2018;43(10):2046-2055.</a:t>
            </a:r>
          </a:p>
          <a:p>
            <a:pPr>
              <a:buFont typeface="+mj-lt"/>
              <a:buAutoNum type="arabicPeriod"/>
            </a:pPr>
            <a:r>
              <a:rPr lang="en-US" sz="800" dirty="0" err="1">
                <a:solidFill>
                  <a:srgbClr val="000000"/>
                </a:solidFill>
                <a:latin typeface="Arial" panose="020B0604020202020204" pitchFamily="34" charset="0"/>
                <a:cs typeface="Arial" panose="020B0604020202020204" pitchFamily="34" charset="0"/>
              </a:rPr>
              <a:t>Fiellin</a:t>
            </a:r>
            <a:r>
              <a:rPr lang="en-US" sz="800" dirty="0">
                <a:solidFill>
                  <a:srgbClr val="000000"/>
                </a:solidFill>
                <a:latin typeface="Arial" panose="020B0604020202020204" pitchFamily="34" charset="0"/>
                <a:cs typeface="Arial" panose="020B0604020202020204" pitchFamily="34" charset="0"/>
              </a:rPr>
              <a:t> LE, </a:t>
            </a:r>
            <a:r>
              <a:rPr lang="en-US" sz="800" dirty="0" err="1">
                <a:solidFill>
                  <a:srgbClr val="000000"/>
                </a:solidFill>
                <a:latin typeface="Arial" panose="020B0604020202020204" pitchFamily="34" charset="0"/>
                <a:cs typeface="Arial" panose="020B0604020202020204" pitchFamily="34" charset="0"/>
              </a:rPr>
              <a:t>Tetrault</a:t>
            </a:r>
            <a:r>
              <a:rPr lang="en-US" sz="800" dirty="0">
                <a:solidFill>
                  <a:srgbClr val="000000"/>
                </a:solidFill>
                <a:latin typeface="Arial" panose="020B0604020202020204" pitchFamily="34" charset="0"/>
                <a:cs typeface="Arial" panose="020B0604020202020204" pitchFamily="34" charset="0"/>
              </a:rPr>
              <a:t> JM, Becker WC, </a:t>
            </a:r>
            <a:r>
              <a:rPr lang="en-US" sz="800" dirty="0" err="1">
                <a:solidFill>
                  <a:srgbClr val="000000"/>
                </a:solidFill>
                <a:latin typeface="Arial" panose="020B0604020202020204" pitchFamily="34" charset="0"/>
                <a:cs typeface="Arial" panose="020B0604020202020204" pitchFamily="34" charset="0"/>
              </a:rPr>
              <a:t>Fiellin</a:t>
            </a:r>
            <a:r>
              <a:rPr lang="en-US" sz="800" dirty="0">
                <a:solidFill>
                  <a:srgbClr val="000000"/>
                </a:solidFill>
                <a:latin typeface="Arial" panose="020B0604020202020204" pitchFamily="34" charset="0"/>
                <a:cs typeface="Arial" panose="020B0604020202020204" pitchFamily="34" charset="0"/>
              </a:rPr>
              <a:t> DA, Hoff RA. Previous use of alcohol, cigarettes, and marijuana and subsequent abuse of prescription opioids in young adults. </a:t>
            </a:r>
            <a:r>
              <a:rPr lang="en-US" sz="800" i="1" dirty="0">
                <a:solidFill>
                  <a:srgbClr val="000000"/>
                </a:solidFill>
                <a:latin typeface="Arial" panose="020B0604020202020204" pitchFamily="34" charset="0"/>
                <a:cs typeface="Arial" panose="020B0604020202020204" pitchFamily="34" charset="0"/>
              </a:rPr>
              <a:t>Journal of Adolescent Health</a:t>
            </a:r>
            <a:r>
              <a:rPr lang="en-US" sz="800" dirty="0">
                <a:solidFill>
                  <a:srgbClr val="000000"/>
                </a:solidFill>
                <a:latin typeface="Arial" panose="020B0604020202020204" pitchFamily="34" charset="0"/>
                <a:cs typeface="Arial" panose="020B0604020202020204" pitchFamily="34" charset="0"/>
              </a:rPr>
              <a:t>. 2013;52(2):158-163.</a:t>
            </a:r>
          </a:p>
        </p:txBody>
      </p:sp>
      <p:pic>
        <p:nvPicPr>
          <p:cNvPr id="5" name="Picture 4">
            <a:extLst>
              <a:ext uri="{FF2B5EF4-FFF2-40B4-BE49-F238E27FC236}">
                <a16:creationId xmlns:a16="http://schemas.microsoft.com/office/drawing/2014/main" id="{9B236E7D-FFDE-4D33-B206-0B9806E23EB9}"/>
              </a:ext>
            </a:extLst>
          </p:cNvPr>
          <p:cNvPicPr>
            <a:picLocks noChangeAspect="1"/>
          </p:cNvPicPr>
          <p:nvPr/>
        </p:nvPicPr>
        <p:blipFill>
          <a:blip r:embed="rId2"/>
          <a:stretch>
            <a:fillRect/>
          </a:stretch>
        </p:blipFill>
        <p:spPr>
          <a:xfrm>
            <a:off x="11177022" y="6011615"/>
            <a:ext cx="701101" cy="688908"/>
          </a:xfrm>
          <a:prstGeom prst="rect">
            <a:avLst/>
          </a:prstGeom>
        </p:spPr>
      </p:pic>
    </p:spTree>
    <p:extLst>
      <p:ext uri="{BB962C8B-B14F-4D97-AF65-F5344CB8AC3E}">
        <p14:creationId xmlns:p14="http://schemas.microsoft.com/office/powerpoint/2010/main" val="4285846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200C0-56BD-49D7-AC1A-6C64F28BD0D3}"/>
              </a:ext>
            </a:extLst>
          </p:cNvPr>
          <p:cNvSpPr>
            <a:spLocks noGrp="1"/>
          </p:cNvSpPr>
          <p:nvPr>
            <p:ph type="ctrTitle"/>
          </p:nvPr>
        </p:nvSpPr>
        <p:spPr>
          <a:xfrm>
            <a:off x="1083733" y="490193"/>
            <a:ext cx="10295467" cy="876693"/>
          </a:xfrm>
        </p:spPr>
        <p:txBody>
          <a:bodyPr/>
          <a:lstStyle/>
          <a:p>
            <a:r>
              <a:rPr lang="en-US" dirty="0"/>
              <a:t>Topics </a:t>
            </a:r>
          </a:p>
        </p:txBody>
      </p:sp>
      <p:sp>
        <p:nvSpPr>
          <p:cNvPr id="3" name="Subtitle 2">
            <a:extLst>
              <a:ext uri="{FF2B5EF4-FFF2-40B4-BE49-F238E27FC236}">
                <a16:creationId xmlns:a16="http://schemas.microsoft.com/office/drawing/2014/main" id="{B3678F99-7812-4603-A6A4-D81CA01C158D}"/>
              </a:ext>
            </a:extLst>
          </p:cNvPr>
          <p:cNvSpPr>
            <a:spLocks noGrp="1"/>
          </p:cNvSpPr>
          <p:nvPr>
            <p:ph type="subTitle" idx="1"/>
          </p:nvPr>
        </p:nvSpPr>
        <p:spPr>
          <a:xfrm>
            <a:off x="1219200" y="2337847"/>
            <a:ext cx="10160000" cy="3469063"/>
          </a:xfrm>
        </p:spPr>
        <p:txBody>
          <a:bodyPr/>
          <a:lstStyle/>
          <a:p>
            <a:pPr marL="457200" indent="-457200">
              <a:buFont typeface="Wingdings" panose="05000000000000000000" pitchFamily="2" charset="2"/>
              <a:buChar char="§"/>
            </a:pPr>
            <a:r>
              <a:rPr lang="en-US" sz="2400" dirty="0"/>
              <a:t>What is Cannabis Use Disorder?</a:t>
            </a:r>
          </a:p>
          <a:p>
            <a:pPr marL="457200" indent="-457200">
              <a:buFont typeface="Wingdings" panose="05000000000000000000" pitchFamily="2" charset="2"/>
              <a:buChar char="§"/>
            </a:pPr>
            <a:r>
              <a:rPr lang="en-US" sz="2400" dirty="0"/>
              <a:t>Symptoms of intoxication and Withdrawal</a:t>
            </a:r>
          </a:p>
          <a:p>
            <a:pPr marL="457200" indent="-457200">
              <a:buFont typeface="Wingdings" panose="05000000000000000000" pitchFamily="2" charset="2"/>
              <a:buChar char="§"/>
            </a:pPr>
            <a:r>
              <a:rPr lang="en-US" sz="2400" dirty="0"/>
              <a:t>Health Effects of Cannabis</a:t>
            </a:r>
          </a:p>
          <a:p>
            <a:pPr marL="457200" indent="-457200">
              <a:buFont typeface="Wingdings" panose="05000000000000000000" pitchFamily="2" charset="2"/>
              <a:buChar char="§"/>
            </a:pPr>
            <a:r>
              <a:rPr lang="en-US" sz="2400" dirty="0"/>
              <a:t>Does Cannabis reduce opioid use in chronic pain patients?</a:t>
            </a:r>
          </a:p>
          <a:p>
            <a:pPr marL="457200" indent="-457200">
              <a:buFont typeface="Wingdings" panose="05000000000000000000" pitchFamily="2" charset="2"/>
              <a:buChar char="§"/>
            </a:pPr>
            <a:r>
              <a:rPr lang="en-US" sz="2400" dirty="0"/>
              <a:t>Does Cannabis reduce opioid overdose?</a:t>
            </a:r>
          </a:p>
          <a:p>
            <a:pPr marL="457200" indent="-457200">
              <a:buFont typeface="Wingdings" panose="05000000000000000000" pitchFamily="2" charset="2"/>
              <a:buChar char="§"/>
            </a:pPr>
            <a:r>
              <a:rPr lang="en-US" sz="2400" dirty="0"/>
              <a:t>Doc Cannabis is legal now, can I use it? </a:t>
            </a:r>
          </a:p>
          <a:p>
            <a:pPr marL="457200" indent="-457200">
              <a:buFont typeface="Wingdings" panose="05000000000000000000" pitchFamily="2" charset="2"/>
              <a:buChar char="§"/>
            </a:pPr>
            <a:r>
              <a:rPr lang="en-US" sz="2400" dirty="0"/>
              <a:t>Doc why should I get Medical Cannabis?</a:t>
            </a:r>
          </a:p>
          <a:p>
            <a:endParaRPr lang="en-US" sz="2400" dirty="0"/>
          </a:p>
          <a:p>
            <a:pPr marL="457200" indent="-457200">
              <a:buFont typeface="Wingdings" panose="05000000000000000000" pitchFamily="2" charset="2"/>
              <a:buChar char="§"/>
            </a:pPr>
            <a:endParaRPr lang="en-US" sz="2400" dirty="0"/>
          </a:p>
          <a:p>
            <a:pPr marL="457200" indent="-457200">
              <a:buFont typeface="Wingdings" panose="05000000000000000000" pitchFamily="2" charset="2"/>
              <a:buChar char="§"/>
            </a:pPr>
            <a:endParaRPr lang="en-US" sz="2400" dirty="0"/>
          </a:p>
          <a:p>
            <a:pPr marL="457200" indent="-457200">
              <a:buFont typeface="Wingdings" panose="05000000000000000000" pitchFamily="2" charset="2"/>
              <a:buChar char="§"/>
            </a:pPr>
            <a:endParaRPr lang="en-US" dirty="0"/>
          </a:p>
        </p:txBody>
      </p:sp>
      <p:pic>
        <p:nvPicPr>
          <p:cNvPr id="6" name="Picture 5">
            <a:extLst>
              <a:ext uri="{FF2B5EF4-FFF2-40B4-BE49-F238E27FC236}">
                <a16:creationId xmlns:a16="http://schemas.microsoft.com/office/drawing/2014/main" id="{E0F7BCCE-CC27-462A-B674-D6555F061C85}"/>
              </a:ext>
            </a:extLst>
          </p:cNvPr>
          <p:cNvPicPr>
            <a:picLocks noChangeAspect="1"/>
          </p:cNvPicPr>
          <p:nvPr/>
        </p:nvPicPr>
        <p:blipFill>
          <a:blip r:embed="rId2"/>
          <a:stretch>
            <a:fillRect/>
          </a:stretch>
        </p:blipFill>
        <p:spPr>
          <a:xfrm>
            <a:off x="9621089" y="6105656"/>
            <a:ext cx="2206943" cy="524301"/>
          </a:xfrm>
          <a:prstGeom prst="rect">
            <a:avLst/>
          </a:prstGeom>
        </p:spPr>
      </p:pic>
    </p:spTree>
    <p:extLst>
      <p:ext uri="{BB962C8B-B14F-4D97-AF65-F5344CB8AC3E}">
        <p14:creationId xmlns:p14="http://schemas.microsoft.com/office/powerpoint/2010/main" val="217034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200C0-56BD-49D7-AC1A-6C64F28BD0D3}"/>
              </a:ext>
            </a:extLst>
          </p:cNvPr>
          <p:cNvSpPr>
            <a:spLocks noGrp="1"/>
          </p:cNvSpPr>
          <p:nvPr>
            <p:ph type="ctrTitle"/>
          </p:nvPr>
        </p:nvSpPr>
        <p:spPr>
          <a:xfrm>
            <a:off x="1083733" y="490193"/>
            <a:ext cx="10295467" cy="876693"/>
          </a:xfrm>
        </p:spPr>
        <p:txBody>
          <a:bodyPr/>
          <a:lstStyle/>
          <a:p>
            <a:r>
              <a:rPr lang="en-US" dirty="0"/>
              <a:t>Topics </a:t>
            </a:r>
          </a:p>
        </p:txBody>
      </p:sp>
      <p:sp>
        <p:nvSpPr>
          <p:cNvPr id="3" name="Subtitle 2">
            <a:extLst>
              <a:ext uri="{FF2B5EF4-FFF2-40B4-BE49-F238E27FC236}">
                <a16:creationId xmlns:a16="http://schemas.microsoft.com/office/drawing/2014/main" id="{B3678F99-7812-4603-A6A4-D81CA01C158D}"/>
              </a:ext>
            </a:extLst>
          </p:cNvPr>
          <p:cNvSpPr>
            <a:spLocks noGrp="1"/>
          </p:cNvSpPr>
          <p:nvPr>
            <p:ph type="subTitle" idx="1"/>
          </p:nvPr>
        </p:nvSpPr>
        <p:spPr>
          <a:xfrm>
            <a:off x="1219200" y="2337847"/>
            <a:ext cx="10160000" cy="3469063"/>
          </a:xfrm>
        </p:spPr>
        <p:txBody>
          <a:bodyPr/>
          <a:lstStyle/>
          <a:p>
            <a:pPr marL="457200" indent="-457200">
              <a:buFont typeface="Wingdings" panose="05000000000000000000" pitchFamily="2" charset="2"/>
              <a:buChar char="§"/>
            </a:pPr>
            <a:r>
              <a:rPr lang="en-US" sz="2400" dirty="0"/>
              <a:t>What is Cannabis Use Disorder?</a:t>
            </a:r>
          </a:p>
          <a:p>
            <a:pPr marL="457200" indent="-457200">
              <a:buFont typeface="Wingdings" panose="05000000000000000000" pitchFamily="2" charset="2"/>
              <a:buChar char="§"/>
            </a:pPr>
            <a:r>
              <a:rPr lang="en-US" sz="2400" dirty="0"/>
              <a:t>Symptoms of Intoxication and Withdrawal</a:t>
            </a:r>
          </a:p>
          <a:p>
            <a:pPr marL="457200" indent="-457200">
              <a:buFont typeface="Wingdings" panose="05000000000000000000" pitchFamily="2" charset="2"/>
              <a:buChar char="§"/>
            </a:pPr>
            <a:r>
              <a:rPr lang="en-US" sz="2400" dirty="0"/>
              <a:t>Health Effects of Cannabis</a:t>
            </a:r>
          </a:p>
          <a:p>
            <a:pPr marL="457200" indent="-457200">
              <a:buFont typeface="Wingdings" panose="05000000000000000000" pitchFamily="2" charset="2"/>
              <a:buChar char="§"/>
            </a:pPr>
            <a:r>
              <a:rPr lang="en-US" sz="2400" dirty="0"/>
              <a:t>Does Cannabis reduce opioid use in chronic pain patients?</a:t>
            </a:r>
          </a:p>
          <a:p>
            <a:pPr marL="457200" indent="-457200">
              <a:buFont typeface="Wingdings" panose="05000000000000000000" pitchFamily="2" charset="2"/>
              <a:buChar char="§"/>
            </a:pPr>
            <a:r>
              <a:rPr lang="en-US" sz="2400" dirty="0"/>
              <a:t>Does Cannabis reduce opioid overdose?</a:t>
            </a:r>
          </a:p>
          <a:p>
            <a:pPr marL="457200" indent="-457200">
              <a:buFont typeface="Wingdings" panose="05000000000000000000" pitchFamily="2" charset="2"/>
              <a:buChar char="§"/>
            </a:pPr>
            <a:r>
              <a:rPr lang="en-US" sz="2400" dirty="0"/>
              <a:t>Doc Cannabis is legal now, can I use it? </a:t>
            </a:r>
          </a:p>
          <a:p>
            <a:pPr marL="457200" indent="-457200">
              <a:buFont typeface="Wingdings" panose="05000000000000000000" pitchFamily="2" charset="2"/>
              <a:buChar char="§"/>
            </a:pPr>
            <a:r>
              <a:rPr lang="en-US" sz="2400" dirty="0"/>
              <a:t>Doc why should I get Medical Cannabis?</a:t>
            </a:r>
          </a:p>
          <a:p>
            <a:endParaRPr lang="en-US" sz="2400" dirty="0"/>
          </a:p>
          <a:p>
            <a:pPr marL="457200" indent="-457200">
              <a:buFont typeface="Wingdings" panose="05000000000000000000" pitchFamily="2" charset="2"/>
              <a:buChar char="§"/>
            </a:pPr>
            <a:endParaRPr lang="en-US" sz="2400" dirty="0"/>
          </a:p>
          <a:p>
            <a:pPr marL="457200" indent="-457200">
              <a:buFont typeface="Wingdings" panose="05000000000000000000" pitchFamily="2" charset="2"/>
              <a:buChar char="§"/>
            </a:pPr>
            <a:endParaRPr lang="en-US" sz="2400" dirty="0"/>
          </a:p>
          <a:p>
            <a:pPr marL="457200" indent="-457200">
              <a:buFont typeface="Wingdings" panose="05000000000000000000" pitchFamily="2" charset="2"/>
              <a:buChar char="§"/>
            </a:pPr>
            <a:endParaRPr lang="en-US" dirty="0"/>
          </a:p>
        </p:txBody>
      </p:sp>
      <p:pic>
        <p:nvPicPr>
          <p:cNvPr id="4" name="Picture 3">
            <a:extLst>
              <a:ext uri="{FF2B5EF4-FFF2-40B4-BE49-F238E27FC236}">
                <a16:creationId xmlns:a16="http://schemas.microsoft.com/office/drawing/2014/main" id="{516FDE9D-DCE4-41C1-BD8A-4AC2B9279F02}"/>
              </a:ext>
            </a:extLst>
          </p:cNvPr>
          <p:cNvPicPr>
            <a:picLocks noChangeAspect="1"/>
          </p:cNvPicPr>
          <p:nvPr/>
        </p:nvPicPr>
        <p:blipFill>
          <a:blip r:embed="rId2"/>
          <a:stretch>
            <a:fillRect/>
          </a:stretch>
        </p:blipFill>
        <p:spPr>
          <a:xfrm>
            <a:off x="11028649" y="5917694"/>
            <a:ext cx="701101" cy="688908"/>
          </a:xfrm>
          <a:prstGeom prst="rect">
            <a:avLst/>
          </a:prstGeom>
        </p:spPr>
      </p:pic>
    </p:spTree>
    <p:extLst>
      <p:ext uri="{BB962C8B-B14F-4D97-AF65-F5344CB8AC3E}">
        <p14:creationId xmlns:p14="http://schemas.microsoft.com/office/powerpoint/2010/main" val="159112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389C-EBE4-4D33-B119-CC4DE252863E}"/>
              </a:ext>
            </a:extLst>
          </p:cNvPr>
          <p:cNvSpPr>
            <a:spLocks noGrp="1"/>
          </p:cNvSpPr>
          <p:nvPr>
            <p:ph type="ctrTitle"/>
          </p:nvPr>
        </p:nvSpPr>
        <p:spPr>
          <a:xfrm>
            <a:off x="1083733" y="556181"/>
            <a:ext cx="10295467" cy="744718"/>
          </a:xfrm>
        </p:spPr>
        <p:txBody>
          <a:bodyPr/>
          <a:lstStyle/>
          <a:p>
            <a:r>
              <a:rPr lang="en-US" sz="3200" dirty="0"/>
              <a:t>What is Cannabis Use Disorder (CDC)</a:t>
            </a:r>
          </a:p>
        </p:txBody>
      </p:sp>
      <p:sp>
        <p:nvSpPr>
          <p:cNvPr id="3" name="Subtitle 2">
            <a:extLst>
              <a:ext uri="{FF2B5EF4-FFF2-40B4-BE49-F238E27FC236}">
                <a16:creationId xmlns:a16="http://schemas.microsoft.com/office/drawing/2014/main" id="{3AA0050D-97B7-47A3-9861-490F77E690B4}"/>
              </a:ext>
            </a:extLst>
          </p:cNvPr>
          <p:cNvSpPr>
            <a:spLocks noGrp="1"/>
          </p:cNvSpPr>
          <p:nvPr>
            <p:ph type="subTitle" idx="1"/>
          </p:nvPr>
        </p:nvSpPr>
        <p:spPr>
          <a:xfrm>
            <a:off x="990861" y="2123389"/>
            <a:ext cx="10059447" cy="3853205"/>
          </a:xfrm>
        </p:spPr>
        <p:txBody>
          <a:bodyPr/>
          <a:lstStyle/>
          <a:p>
            <a:pPr marL="342900"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Some people who use Cannabis will develop Cannabis use </a:t>
            </a:r>
            <a:r>
              <a:rPr lang="en-US" sz="2400" b="1" dirty="0">
                <a:latin typeface="Arial" panose="020B0604020202020204" pitchFamily="34" charset="0"/>
                <a:cs typeface="Arial" panose="020B0604020202020204" pitchFamily="34" charset="0"/>
              </a:rPr>
              <a:t>disorder</a:t>
            </a:r>
            <a:r>
              <a:rPr lang="en-US" sz="2400" dirty="0">
                <a:latin typeface="Arial" panose="020B0604020202020204" pitchFamily="34" charset="0"/>
                <a:cs typeface="Arial" panose="020B0604020202020204" pitchFamily="34" charset="0"/>
              </a:rPr>
              <a:t>, meaning that they are unable to stop using Cannabis even though it’s causing health and social problems in their lives.</a:t>
            </a:r>
          </a:p>
          <a:p>
            <a:pPr marL="342900"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One study estimated that approximately 3 in 10 people who use Cannabis have Cannabis use disorder.</a:t>
            </a:r>
            <a:r>
              <a:rPr lang="en-US" sz="2400" baseline="30000" dirty="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Another study estimated that people who use cannabis have about a 10% likelihood of becoming addicted.</a:t>
            </a:r>
            <a:r>
              <a:rPr lang="en-US" sz="2400" baseline="30000" dirty="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latin typeface="Arial" panose="020B0604020202020204" pitchFamily="34" charset="0"/>
                <a:cs typeface="Arial" panose="020B0604020202020204" pitchFamily="34" charset="0"/>
              </a:rPr>
              <a:t>The risk of developing Cannabis use disorder is greater in people who start using Cannabis during youth or adolescence and who use marijuana more frequently.</a:t>
            </a:r>
            <a:r>
              <a:rPr lang="en-US" sz="2400" baseline="30000" dirty="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1. </a:t>
            </a:r>
            <a:r>
              <a:rPr lang="en-US" sz="800" dirty="0" err="1">
                <a:latin typeface="Arial" panose="020B0604020202020204" pitchFamily="34" charset="0"/>
                <a:cs typeface="Arial" panose="020B0604020202020204" pitchFamily="34" charset="0"/>
              </a:rPr>
              <a:t>Hasin</a:t>
            </a:r>
            <a:r>
              <a:rPr lang="en-US" sz="800" dirty="0">
                <a:latin typeface="Arial" panose="020B0604020202020204" pitchFamily="34" charset="0"/>
                <a:cs typeface="Arial" panose="020B0604020202020204" pitchFamily="34" charset="0"/>
              </a:rPr>
              <a:t> DS, </a:t>
            </a:r>
            <a:r>
              <a:rPr lang="en-US" sz="800" dirty="0" err="1">
                <a:latin typeface="Arial" panose="020B0604020202020204" pitchFamily="34" charset="0"/>
                <a:cs typeface="Arial" panose="020B0604020202020204" pitchFamily="34" charset="0"/>
              </a:rPr>
              <a:t>Saha</a:t>
            </a:r>
            <a:r>
              <a:rPr lang="en-US" sz="800" dirty="0">
                <a:latin typeface="Arial" panose="020B0604020202020204" pitchFamily="34" charset="0"/>
                <a:cs typeface="Arial" panose="020B0604020202020204" pitchFamily="34" charset="0"/>
              </a:rPr>
              <a:t> TD, </a:t>
            </a:r>
            <a:r>
              <a:rPr lang="en-US" sz="800" dirty="0" err="1">
                <a:latin typeface="Arial" panose="020B0604020202020204" pitchFamily="34" charset="0"/>
                <a:cs typeface="Arial" panose="020B0604020202020204" pitchFamily="34" charset="0"/>
              </a:rPr>
              <a:t>Kerridge</a:t>
            </a:r>
            <a:r>
              <a:rPr lang="en-US" sz="800" dirty="0">
                <a:latin typeface="Arial" panose="020B0604020202020204" pitchFamily="34" charset="0"/>
                <a:cs typeface="Arial" panose="020B0604020202020204" pitchFamily="34" charset="0"/>
              </a:rPr>
              <a:t> BT, et al. Prevalence of marijuana use disorders in the United States between 2001-2002 and 2012-2013. </a:t>
            </a:r>
            <a:r>
              <a:rPr lang="en-US" sz="800" i="1" dirty="0">
                <a:latin typeface="Arial" panose="020B0604020202020204" pitchFamily="34" charset="0"/>
                <a:cs typeface="Arial" panose="020B0604020202020204" pitchFamily="34" charset="0"/>
              </a:rPr>
              <a:t>JAMA Psychiatry</a:t>
            </a:r>
            <a:r>
              <a:rPr lang="en-US" sz="800" dirty="0">
                <a:latin typeface="Arial" panose="020B0604020202020204" pitchFamily="34" charset="0"/>
                <a:cs typeface="Arial" panose="020B0604020202020204" pitchFamily="34" charset="0"/>
              </a:rPr>
              <a:t>. 2015;72(12):1235-1242.</a:t>
            </a:r>
          </a:p>
          <a:p>
            <a:r>
              <a:rPr lang="en-US" sz="800" dirty="0">
                <a:latin typeface="Arial" panose="020B0604020202020204" pitchFamily="34" charset="0"/>
                <a:cs typeface="Arial" panose="020B0604020202020204" pitchFamily="34" charset="0"/>
              </a:rPr>
              <a:t>2. Lopez-Quintero C, de los </a:t>
            </a:r>
            <a:r>
              <a:rPr lang="en-US" sz="800" dirty="0" err="1">
                <a:latin typeface="Arial" panose="020B0604020202020204" pitchFamily="34" charset="0"/>
                <a:cs typeface="Arial" panose="020B0604020202020204" pitchFamily="34" charset="0"/>
              </a:rPr>
              <a:t>Cobos</a:t>
            </a:r>
            <a:r>
              <a:rPr lang="en-US" sz="800" dirty="0">
                <a:latin typeface="Arial" panose="020B0604020202020204" pitchFamily="34" charset="0"/>
                <a:cs typeface="Arial" panose="020B0604020202020204" pitchFamily="34" charset="0"/>
              </a:rPr>
              <a:t> JP, </a:t>
            </a:r>
            <a:r>
              <a:rPr lang="en-US" sz="800" dirty="0" err="1">
                <a:latin typeface="Arial" panose="020B0604020202020204" pitchFamily="34" charset="0"/>
                <a:cs typeface="Arial" panose="020B0604020202020204" pitchFamily="34" charset="0"/>
              </a:rPr>
              <a:t>Hasin</a:t>
            </a:r>
            <a:r>
              <a:rPr lang="en-US" sz="800" dirty="0">
                <a:latin typeface="Arial" panose="020B0604020202020204" pitchFamily="34" charset="0"/>
                <a:cs typeface="Arial" panose="020B0604020202020204" pitchFamily="34" charset="0"/>
              </a:rPr>
              <a:t> DS, et al. Probability and predictors of transition from first use to dependence on nicotine, alcohol, cannabis, and cocaine: Results of the National Epidemiologic Survey on Alcohol and Related Conditions (NESARC). </a:t>
            </a:r>
            <a:r>
              <a:rPr lang="en-US" sz="800" i="1" dirty="0">
                <a:latin typeface="Arial" panose="020B0604020202020204" pitchFamily="34" charset="0"/>
                <a:cs typeface="Arial" panose="020B0604020202020204" pitchFamily="34" charset="0"/>
              </a:rPr>
              <a:t>Drug and Alcohol Dependence</a:t>
            </a:r>
            <a:r>
              <a:rPr lang="en-US" sz="800" dirty="0">
                <a:latin typeface="Arial" panose="020B0604020202020204" pitchFamily="34" charset="0"/>
                <a:cs typeface="Arial" panose="020B0604020202020204" pitchFamily="34" charset="0"/>
              </a:rPr>
              <a:t>. 2011;115(1-2):120-130.</a:t>
            </a:r>
          </a:p>
          <a:p>
            <a:r>
              <a:rPr lang="en-US" sz="800" dirty="0">
                <a:latin typeface="Arial" panose="020B0604020202020204" pitchFamily="34" charset="0"/>
                <a:cs typeface="Arial" panose="020B0604020202020204" pitchFamily="34" charset="0"/>
              </a:rPr>
              <a:t>3. Winters KC, Lee C-YS. Likelihood of developing an alcohol and cannabis use disorder during youth: association with recent use and age. </a:t>
            </a:r>
            <a:r>
              <a:rPr lang="en-US" sz="800" i="1" dirty="0">
                <a:latin typeface="Arial" panose="020B0604020202020204" pitchFamily="34" charset="0"/>
                <a:cs typeface="Arial" panose="020B0604020202020204" pitchFamily="34" charset="0"/>
              </a:rPr>
              <a:t>Drug and Alcohol Dependence</a:t>
            </a:r>
            <a:r>
              <a:rPr lang="en-US" sz="800" dirty="0">
                <a:latin typeface="Arial" panose="020B0604020202020204" pitchFamily="34" charset="0"/>
                <a:cs typeface="Arial" panose="020B0604020202020204" pitchFamily="34" charset="0"/>
              </a:rPr>
              <a:t>. 2008;92(1-3):239-247.</a:t>
            </a:r>
          </a:p>
          <a:p>
            <a:endParaRPr lang="en-US" dirty="0"/>
          </a:p>
        </p:txBody>
      </p:sp>
      <p:pic>
        <p:nvPicPr>
          <p:cNvPr id="4" name="Picture 3">
            <a:extLst>
              <a:ext uri="{FF2B5EF4-FFF2-40B4-BE49-F238E27FC236}">
                <a16:creationId xmlns:a16="http://schemas.microsoft.com/office/drawing/2014/main" id="{77D6A974-F240-4ED3-9A6B-7A5D35550271}"/>
              </a:ext>
            </a:extLst>
          </p:cNvPr>
          <p:cNvPicPr>
            <a:picLocks noChangeAspect="1"/>
          </p:cNvPicPr>
          <p:nvPr/>
        </p:nvPicPr>
        <p:blipFill>
          <a:blip r:embed="rId2"/>
          <a:stretch>
            <a:fillRect/>
          </a:stretch>
        </p:blipFill>
        <p:spPr>
          <a:xfrm>
            <a:off x="11201139" y="5957365"/>
            <a:ext cx="701101" cy="688908"/>
          </a:xfrm>
          <a:prstGeom prst="rect">
            <a:avLst/>
          </a:prstGeom>
        </p:spPr>
      </p:pic>
    </p:spTree>
    <p:extLst>
      <p:ext uri="{BB962C8B-B14F-4D97-AF65-F5344CB8AC3E}">
        <p14:creationId xmlns:p14="http://schemas.microsoft.com/office/powerpoint/2010/main" val="290618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83B1-F0D7-479B-B586-C2557397A23D}"/>
              </a:ext>
            </a:extLst>
          </p:cNvPr>
          <p:cNvSpPr>
            <a:spLocks noGrp="1"/>
          </p:cNvSpPr>
          <p:nvPr>
            <p:ph type="ctrTitle"/>
          </p:nvPr>
        </p:nvSpPr>
        <p:spPr/>
        <p:txBody>
          <a:bodyPr/>
          <a:lstStyle/>
          <a:p>
            <a:r>
              <a:rPr lang="en-US" sz="3200" dirty="0">
                <a:latin typeface="Arial" panose="020B0604020202020204" pitchFamily="34" charset="0"/>
                <a:cs typeface="Arial" panose="020B0604020202020204" pitchFamily="34" charset="0"/>
              </a:rPr>
              <a:t>The following are signs of cannabis use disorder </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a:t>
            </a:r>
            <a:br>
              <a:rPr lang="en-US" sz="3200" dirty="0">
                <a:latin typeface="Arial" panose="020B0604020202020204"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3C48A634-2DA8-4A27-9EAA-324A6EFD4A13}"/>
              </a:ext>
            </a:extLst>
          </p:cNvPr>
          <p:cNvSpPr>
            <a:spLocks noGrp="1"/>
          </p:cNvSpPr>
          <p:nvPr>
            <p:ph type="subTitle" idx="1"/>
          </p:nvPr>
        </p:nvSpPr>
        <p:spPr>
          <a:xfrm>
            <a:off x="1219200" y="2375555"/>
            <a:ext cx="10160000" cy="3638745"/>
          </a:xfrm>
        </p:spPr>
        <p:txBody>
          <a:bodyPr/>
          <a:lstStyle/>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Using more cannabis than intended</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Trying but failing to quit using cannabis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Spending a lot of time using cannabis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Craving cannabis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Using cannabis even though it causes problems at home, school, or work</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Continuing to use cannabis despite social or relationship problems.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Giving up important activities with friends and family in favor of using cannabis.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Using cannabis in high-risk situations, such as while driving a car.</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Continuing to use cannabis despite physical or psychological problems.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Needing to use more cannabis to get the same high.</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Experiencing withdrawal symptoms when stopping cannabis use.</a:t>
            </a:r>
          </a:p>
          <a:p>
            <a:endParaRPr lang="en-US" sz="8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1. American Psychiatric Association. </a:t>
            </a:r>
            <a:r>
              <a:rPr lang="en-US" sz="800" i="1" dirty="0">
                <a:latin typeface="Arial" panose="020B0604020202020204" pitchFamily="34" charset="0"/>
                <a:cs typeface="Arial" panose="020B0604020202020204" pitchFamily="34" charset="0"/>
              </a:rPr>
              <a:t>Diagnostic and Statistical Manual of Mental Disorders</a:t>
            </a:r>
            <a:r>
              <a:rPr lang="en-US" sz="800" dirty="0">
                <a:latin typeface="Arial" panose="020B0604020202020204" pitchFamily="34" charset="0"/>
                <a:cs typeface="Arial" panose="020B0604020202020204" pitchFamily="34" charset="0"/>
              </a:rPr>
              <a:t> (5</a:t>
            </a:r>
            <a:r>
              <a:rPr lang="en-US" sz="800" baseline="30000" dirty="0">
                <a:latin typeface="Arial" panose="020B0604020202020204" pitchFamily="34" charset="0"/>
                <a:cs typeface="Arial" panose="020B0604020202020204" pitchFamily="34" charset="0"/>
              </a:rPr>
              <a:t>th</a:t>
            </a:r>
            <a:r>
              <a:rPr lang="en-US" sz="800" dirty="0">
                <a:latin typeface="Arial" panose="020B0604020202020204" pitchFamily="34" charset="0"/>
                <a:cs typeface="Arial" panose="020B0604020202020204" pitchFamily="34" charset="0"/>
              </a:rPr>
              <a:t> ed). Washington, DC; 2013.</a:t>
            </a:r>
          </a:p>
          <a:p>
            <a:endParaRPr lang="en-US" dirty="0"/>
          </a:p>
        </p:txBody>
      </p:sp>
      <p:pic>
        <p:nvPicPr>
          <p:cNvPr id="4" name="Picture 3">
            <a:extLst>
              <a:ext uri="{FF2B5EF4-FFF2-40B4-BE49-F238E27FC236}">
                <a16:creationId xmlns:a16="http://schemas.microsoft.com/office/drawing/2014/main" id="{204A2CA1-A2E1-4B8A-B232-F9C8476F472F}"/>
              </a:ext>
            </a:extLst>
          </p:cNvPr>
          <p:cNvPicPr>
            <a:picLocks noChangeAspect="1"/>
          </p:cNvPicPr>
          <p:nvPr/>
        </p:nvPicPr>
        <p:blipFill>
          <a:blip r:embed="rId2"/>
          <a:stretch>
            <a:fillRect/>
          </a:stretch>
        </p:blipFill>
        <p:spPr>
          <a:xfrm>
            <a:off x="11164116" y="6014300"/>
            <a:ext cx="701101" cy="688908"/>
          </a:xfrm>
          <a:prstGeom prst="rect">
            <a:avLst/>
          </a:prstGeom>
        </p:spPr>
      </p:pic>
    </p:spTree>
    <p:extLst>
      <p:ext uri="{BB962C8B-B14F-4D97-AF65-F5344CB8AC3E}">
        <p14:creationId xmlns:p14="http://schemas.microsoft.com/office/powerpoint/2010/main" val="216766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83B1-F0D7-479B-B586-C2557397A23D}"/>
              </a:ext>
            </a:extLst>
          </p:cNvPr>
          <p:cNvSpPr>
            <a:spLocks noGrp="1"/>
          </p:cNvSpPr>
          <p:nvPr>
            <p:ph type="ctrTitle"/>
          </p:nvPr>
        </p:nvSpPr>
        <p:spPr/>
        <p:txBody>
          <a:bodyPr/>
          <a:lstStyle/>
          <a:p>
            <a:r>
              <a:rPr lang="en-US" sz="3200" dirty="0">
                <a:latin typeface="Arial" panose="020B0604020202020204" pitchFamily="34" charset="0"/>
                <a:cs typeface="Arial" panose="020B0604020202020204" pitchFamily="34" charset="0"/>
              </a:rPr>
              <a:t>Cannabis Intoxication </a:t>
            </a:r>
            <a:r>
              <a:rPr lang="en-US" sz="3200" baseline="30000" dirty="0">
                <a:latin typeface="Arial" panose="020B0604020202020204" pitchFamily="34" charset="0"/>
                <a:cs typeface="Arial" panose="020B0604020202020204" pitchFamily="34" charset="0"/>
              </a:rPr>
              <a:t>1</a:t>
            </a:r>
            <a:br>
              <a:rPr lang="en-US" sz="3200" dirty="0">
                <a:latin typeface="Arial" panose="020B0604020202020204"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3C48A634-2DA8-4A27-9EAA-324A6EFD4A13}"/>
              </a:ext>
            </a:extLst>
          </p:cNvPr>
          <p:cNvSpPr>
            <a:spLocks noGrp="1"/>
          </p:cNvSpPr>
          <p:nvPr>
            <p:ph type="subTitle" idx="1"/>
          </p:nvPr>
        </p:nvSpPr>
        <p:spPr>
          <a:xfrm>
            <a:off x="1219200" y="2375555"/>
            <a:ext cx="10160000" cy="3638745"/>
          </a:xfrm>
        </p:spPr>
        <p:txBody>
          <a:bodyPr/>
          <a:lstStyle/>
          <a:p>
            <a:pPr marL="285750"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According to DSM-5, a diagnosis of cannabis intoxication should include recent history of cannabis, exhibiting clinically considerable challenging behavioral or psychological changes, such as euphoria, impaired judgment, and motor skills, which have taken place since cannabis use (American Psychiatric Association, 2013). </a:t>
            </a:r>
          </a:p>
          <a:p>
            <a:pPr marL="285750"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In addition, there should be at least two of the following, which occur about two hours after using cannabis: Red eyes, dry mouth, increased appetite, tachycardia, as well as symptoms that are not indicative of any other condition, whether medical or a mental disorder. </a:t>
            </a:r>
          </a:p>
          <a:p>
            <a:pPr marL="285750"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Intoxication occurs in a matter of minutes after smoking cannabis, but can take longer, up to a few hours, if cannabis is consumed by mouth.</a:t>
            </a:r>
          </a:p>
          <a:p>
            <a:pPr marL="285750" indent="-28575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1. American Psychiatric Association. </a:t>
            </a:r>
            <a:r>
              <a:rPr lang="en-US" sz="800" i="1" dirty="0">
                <a:latin typeface="Arial" panose="020B0604020202020204" pitchFamily="34" charset="0"/>
                <a:cs typeface="Arial" panose="020B0604020202020204" pitchFamily="34" charset="0"/>
              </a:rPr>
              <a:t>Diagnostic and Statistical Manual of Mental Disorders</a:t>
            </a:r>
            <a:r>
              <a:rPr lang="en-US" sz="800" dirty="0">
                <a:latin typeface="Arial" panose="020B0604020202020204" pitchFamily="34" charset="0"/>
                <a:cs typeface="Arial" panose="020B0604020202020204" pitchFamily="34" charset="0"/>
              </a:rPr>
              <a:t> (5</a:t>
            </a:r>
            <a:r>
              <a:rPr lang="en-US" sz="800" baseline="30000" dirty="0">
                <a:latin typeface="Arial" panose="020B0604020202020204" pitchFamily="34" charset="0"/>
                <a:cs typeface="Arial" panose="020B0604020202020204" pitchFamily="34" charset="0"/>
              </a:rPr>
              <a:t>th</a:t>
            </a:r>
            <a:r>
              <a:rPr lang="en-US" sz="800" dirty="0">
                <a:latin typeface="Arial" panose="020B0604020202020204" pitchFamily="34" charset="0"/>
                <a:cs typeface="Arial" panose="020B0604020202020204" pitchFamily="34" charset="0"/>
              </a:rPr>
              <a:t> ed). Washington, DC; 2013.</a:t>
            </a:r>
          </a:p>
          <a:p>
            <a:endParaRPr lang="en-US" dirty="0"/>
          </a:p>
        </p:txBody>
      </p:sp>
      <p:pic>
        <p:nvPicPr>
          <p:cNvPr id="4" name="Picture 3">
            <a:extLst>
              <a:ext uri="{FF2B5EF4-FFF2-40B4-BE49-F238E27FC236}">
                <a16:creationId xmlns:a16="http://schemas.microsoft.com/office/drawing/2014/main" id="{9F58A578-68D5-45BD-ABC8-C584126EC803}"/>
              </a:ext>
            </a:extLst>
          </p:cNvPr>
          <p:cNvPicPr>
            <a:picLocks noChangeAspect="1"/>
          </p:cNvPicPr>
          <p:nvPr/>
        </p:nvPicPr>
        <p:blipFill>
          <a:blip r:embed="rId2"/>
          <a:stretch>
            <a:fillRect/>
          </a:stretch>
        </p:blipFill>
        <p:spPr>
          <a:xfrm>
            <a:off x="11164116" y="5919994"/>
            <a:ext cx="701101" cy="688908"/>
          </a:xfrm>
          <a:prstGeom prst="rect">
            <a:avLst/>
          </a:prstGeom>
        </p:spPr>
      </p:pic>
    </p:spTree>
    <p:extLst>
      <p:ext uri="{BB962C8B-B14F-4D97-AF65-F5344CB8AC3E}">
        <p14:creationId xmlns:p14="http://schemas.microsoft.com/office/powerpoint/2010/main" val="35035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83B1-F0D7-479B-B586-C2557397A23D}"/>
              </a:ext>
            </a:extLst>
          </p:cNvPr>
          <p:cNvSpPr>
            <a:spLocks noGrp="1"/>
          </p:cNvSpPr>
          <p:nvPr>
            <p:ph type="ctrTitle"/>
          </p:nvPr>
        </p:nvSpPr>
        <p:spPr/>
        <p:txBody>
          <a:bodyPr/>
          <a:lstStyle/>
          <a:p>
            <a:r>
              <a:rPr lang="en-US" sz="3200" dirty="0">
                <a:latin typeface="Arial" panose="020B0604020202020204" pitchFamily="34" charset="0"/>
                <a:cs typeface="Arial" panose="020B0604020202020204" pitchFamily="34" charset="0"/>
              </a:rPr>
              <a:t>Cannabis withdrawal Timeline</a:t>
            </a:r>
            <a:br>
              <a:rPr lang="en-US" sz="3200" dirty="0">
                <a:latin typeface="Arial" panose="020B0604020202020204"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3C48A634-2DA8-4A27-9EAA-324A6EFD4A13}"/>
              </a:ext>
            </a:extLst>
          </p:cNvPr>
          <p:cNvSpPr>
            <a:spLocks noGrp="1"/>
          </p:cNvSpPr>
          <p:nvPr>
            <p:ph type="subTitle" idx="1"/>
          </p:nvPr>
        </p:nvSpPr>
        <p:spPr>
          <a:xfrm>
            <a:off x="1219200" y="2271860"/>
            <a:ext cx="10160000" cy="3638745"/>
          </a:xfrm>
        </p:spPr>
        <p:txBody>
          <a:bodyPr/>
          <a:lstStyle/>
          <a:p>
            <a:r>
              <a:rPr lang="en-US" sz="1800" dirty="0">
                <a:latin typeface="Arial" panose="020B0604020202020204" pitchFamily="34" charset="0"/>
                <a:cs typeface="Arial" panose="020B0604020202020204" pitchFamily="34" charset="0"/>
              </a:rPr>
              <a:t>For individuals trying to significantly reduce their marijuana use or stop completely after heavy, regular use, acute withdrawal symptoms may surface relatively quickly:</a:t>
            </a:r>
            <a:r>
              <a:rPr lang="en-US" sz="1800" baseline="30000" dirty="0">
                <a:latin typeface="Arial" panose="020B0604020202020204" pitchFamily="34" charset="0"/>
                <a:cs typeface="Arial" panose="020B0604020202020204" pitchFamily="34" charset="0"/>
              </a:rPr>
              <a:t>1</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Within 1-2 days, </a:t>
            </a:r>
            <a:r>
              <a:rPr lang="en-US" sz="1800" dirty="0">
                <a:latin typeface="Arial" panose="020B0604020202020204" pitchFamily="34" charset="0"/>
                <a:cs typeface="Arial" panose="020B0604020202020204" pitchFamily="34" charset="0"/>
              </a:rPr>
              <a:t>the onset of most symptoms of withdrawal usually begins.</a:t>
            </a:r>
          </a:p>
          <a:p>
            <a:r>
              <a:rPr lang="en-US" sz="1800" b="1" dirty="0">
                <a:latin typeface="Arial" panose="020B0604020202020204" pitchFamily="34" charset="0"/>
                <a:cs typeface="Arial" panose="020B0604020202020204" pitchFamily="34" charset="0"/>
              </a:rPr>
              <a:t>Within 2-6 days,</a:t>
            </a:r>
            <a:r>
              <a:rPr lang="en-US" sz="1800" dirty="0">
                <a:latin typeface="Arial" panose="020B0604020202020204" pitchFamily="34" charset="0"/>
                <a:cs typeface="Arial" panose="020B0604020202020204" pitchFamily="34" charset="0"/>
              </a:rPr>
              <a:t> symptoms peak in severity.</a:t>
            </a:r>
          </a:p>
          <a:p>
            <a:r>
              <a:rPr lang="en-US" sz="1800" b="1" dirty="0">
                <a:latin typeface="Arial" panose="020B0604020202020204" pitchFamily="34" charset="0"/>
                <a:cs typeface="Arial" panose="020B0604020202020204" pitchFamily="34" charset="0"/>
              </a:rPr>
              <a:t>Within 3 weeks, </a:t>
            </a:r>
            <a:r>
              <a:rPr lang="en-US" sz="1800" dirty="0">
                <a:latin typeface="Arial" panose="020B0604020202020204" pitchFamily="34" charset="0"/>
                <a:cs typeface="Arial" panose="020B0604020202020204" pitchFamily="34" charset="0"/>
              </a:rPr>
              <a:t>most acute symptoms resolve.</a:t>
            </a:r>
          </a:p>
          <a:p>
            <a:r>
              <a:rPr lang="en-US" sz="1800" dirty="0">
                <a:latin typeface="Arial" panose="020B0604020202020204" pitchFamily="34" charset="0"/>
                <a:cs typeface="Arial" panose="020B0604020202020204" pitchFamily="34" charset="0"/>
              </a:rPr>
              <a:t>Certain psychological symptoms of withdrawal may last for up to 5 weeks after </a:t>
            </a:r>
            <a:r>
              <a:rPr lang="en-US"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quitting marijuana</a:t>
            </a:r>
            <a:r>
              <a:rPr lang="en-US" sz="1800" dirty="0">
                <a:latin typeface="Arial" panose="020B0604020202020204" pitchFamily="34" charset="0"/>
                <a:cs typeface="Arial" panose="020B0604020202020204" pitchFamily="34" charset="0"/>
              </a:rPr>
              <a:t> use.</a:t>
            </a:r>
            <a:r>
              <a:rPr lang="en-US" sz="1800" baseline="30000" dirty="0">
                <a:latin typeface="Arial" panose="020B0604020202020204" pitchFamily="34" charset="0"/>
                <a:cs typeface="Arial" panose="020B0604020202020204" pitchFamily="34" charset="0"/>
              </a:rPr>
              <a:t>2</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Sleep problems tend to be the most troublesome for individuals in the first days of abstinence from marijuana—and the reason why many relapse back to marijuana use.</a:t>
            </a:r>
            <a:r>
              <a:rPr lang="en-US" sz="1800" baseline="30000" dirty="0">
                <a:latin typeface="Arial" panose="020B0604020202020204" pitchFamily="34" charset="0"/>
                <a:cs typeface="Arial" panose="020B0604020202020204" pitchFamily="34" charset="0"/>
              </a:rPr>
              <a:t>3</a:t>
            </a:r>
            <a:r>
              <a:rPr lang="en-US" sz="1800" dirty="0">
                <a:latin typeface="Arial" panose="020B0604020202020204" pitchFamily="34" charset="0"/>
                <a:cs typeface="Arial" panose="020B0604020202020204" pitchFamily="34" charset="0"/>
              </a:rPr>
              <a:t> These sleep disturbances, including insomnia and experiencing strange dreams, may persist for 30-45 days after stopping marijuana use.</a:t>
            </a:r>
            <a:r>
              <a:rPr lang="en-US" sz="1800" baseline="30000" dirty="0">
                <a:latin typeface="Arial" panose="020B0604020202020204" pitchFamily="34" charset="0"/>
                <a:cs typeface="Arial" panose="020B0604020202020204" pitchFamily="34" charset="0"/>
              </a:rPr>
              <a:t>3,4</a:t>
            </a:r>
            <a:endParaRPr lang="en-US" sz="1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1. Connor, J.P., </a:t>
            </a:r>
            <a:r>
              <a:rPr lang="en-US" sz="800" dirty="0" err="1">
                <a:latin typeface="Arial" panose="020B0604020202020204" pitchFamily="34" charset="0"/>
                <a:cs typeface="Arial" panose="020B0604020202020204" pitchFamily="34" charset="0"/>
              </a:rPr>
              <a:t>Stjepanovic</a:t>
            </a:r>
            <a:r>
              <a:rPr lang="en-US" sz="800" dirty="0">
                <a:latin typeface="Arial" panose="020B0604020202020204" pitchFamily="34" charset="0"/>
                <a:cs typeface="Arial" panose="020B0604020202020204" pitchFamily="34" charset="0"/>
              </a:rPr>
              <a:t>, D., </a:t>
            </a:r>
            <a:r>
              <a:rPr lang="en-US" sz="800" dirty="0" err="1">
                <a:latin typeface="Arial" panose="020B0604020202020204" pitchFamily="34" charset="0"/>
                <a:cs typeface="Arial" panose="020B0604020202020204" pitchFamily="34" charset="0"/>
              </a:rPr>
              <a:t>Budney</a:t>
            </a:r>
            <a:r>
              <a:rPr lang="en-US" sz="800" dirty="0">
                <a:latin typeface="Arial" panose="020B0604020202020204" pitchFamily="34" charset="0"/>
                <a:cs typeface="Arial" panose="020B0604020202020204" pitchFamily="34" charset="0"/>
              </a:rPr>
              <a:t>, A.J., Le </a:t>
            </a:r>
            <a:r>
              <a:rPr lang="en-US" sz="800" dirty="0" err="1">
                <a:latin typeface="Arial" panose="020B0604020202020204" pitchFamily="34" charset="0"/>
                <a:cs typeface="Arial" panose="020B0604020202020204" pitchFamily="34" charset="0"/>
              </a:rPr>
              <a:t>Foll</a:t>
            </a:r>
            <a:r>
              <a:rPr lang="en-US" sz="800" dirty="0">
                <a:latin typeface="Arial" panose="020B0604020202020204" pitchFamily="34" charset="0"/>
                <a:cs typeface="Arial" panose="020B0604020202020204" pitchFamily="34" charset="0"/>
              </a:rPr>
              <a:t>, B., Hall, W.D. (2021, November 17). </a:t>
            </a:r>
            <a:r>
              <a:rPr lang="en-US" sz="800" dirty="0">
                <a:latin typeface="Arial" panose="020B0604020202020204" pitchFamily="34" charset="0"/>
                <a:cs typeface="Arial" panose="020B0604020202020204" pitchFamily="34" charset="0"/>
                <a:hlinkClick r:id="rId3"/>
              </a:rPr>
              <a:t>Clinical management of cannabis withdrawal.</a:t>
            </a:r>
            <a:r>
              <a:rPr lang="en-US" sz="800"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rPr>
              <a:t>117</a:t>
            </a:r>
            <a:r>
              <a:rPr lang="en-US" sz="800" dirty="0">
                <a:latin typeface="Arial" panose="020B0604020202020204" pitchFamily="34" charset="0"/>
                <a:cs typeface="Arial" panose="020B0604020202020204" pitchFamily="34" charset="0"/>
              </a:rPr>
              <a:t>(7), 2075-2095.</a:t>
            </a:r>
          </a:p>
          <a:p>
            <a:r>
              <a:rPr lang="en-US" sz="800" dirty="0">
                <a:latin typeface="Arial" panose="020B0604020202020204" pitchFamily="34" charset="0"/>
                <a:cs typeface="Arial" panose="020B0604020202020204" pitchFamily="34" charset="0"/>
              </a:rPr>
              <a:t>2. Davis, J.P., Smith, D.C., </a:t>
            </a:r>
            <a:r>
              <a:rPr lang="en-US" sz="800" dirty="0" err="1">
                <a:latin typeface="Arial" panose="020B0604020202020204" pitchFamily="34" charset="0"/>
                <a:cs typeface="Arial" panose="020B0604020202020204" pitchFamily="34" charset="0"/>
              </a:rPr>
              <a:t>Morphew</a:t>
            </a:r>
            <a:r>
              <a:rPr lang="en-US" sz="800" dirty="0">
                <a:latin typeface="Arial" panose="020B0604020202020204" pitchFamily="34" charset="0"/>
                <a:cs typeface="Arial" panose="020B0604020202020204" pitchFamily="34" charset="0"/>
              </a:rPr>
              <a:t>, J.W., Lei, X., Zhang, S. (2016). </a:t>
            </a:r>
            <a:r>
              <a:rPr lang="en-US" sz="800" dirty="0">
                <a:latin typeface="Arial" panose="020B0604020202020204" pitchFamily="34" charset="0"/>
                <a:cs typeface="Arial" panose="020B0604020202020204" pitchFamily="34" charset="0"/>
                <a:hlinkClick r:id="rId4"/>
              </a:rPr>
              <a:t>Cannabis withdrawal, posttreatment abstinence, and days to first cannabis use among emerging adults in substance use treatment: a prospective study.</a:t>
            </a:r>
            <a:r>
              <a:rPr lang="en-US" sz="800"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rPr>
              <a:t>Journal of Drug Issues. 46</a:t>
            </a:r>
            <a:r>
              <a:rPr lang="en-US" sz="800" dirty="0">
                <a:latin typeface="Arial" panose="020B0604020202020204" pitchFamily="34" charset="0"/>
                <a:cs typeface="Arial" panose="020B0604020202020204" pitchFamily="34" charset="0"/>
              </a:rPr>
              <a:t>(1), 64-83.</a:t>
            </a:r>
          </a:p>
          <a:p>
            <a:r>
              <a:rPr lang="en-US" sz="800" dirty="0">
                <a:latin typeface="Arial" panose="020B0604020202020204" pitchFamily="34" charset="0"/>
                <a:cs typeface="Arial" panose="020B0604020202020204" pitchFamily="34" charset="0"/>
              </a:rPr>
              <a:t>3. American Psychiatric Association. (2013). </a:t>
            </a:r>
            <a:r>
              <a:rPr lang="en-US" sz="800" i="1" dirty="0">
                <a:latin typeface="Arial" panose="020B0604020202020204" pitchFamily="34" charset="0"/>
                <a:cs typeface="Arial" panose="020B0604020202020204" pitchFamily="34" charset="0"/>
              </a:rPr>
              <a:t>Diagnostic and statistical manual of mental disorders </a:t>
            </a:r>
            <a:r>
              <a:rPr lang="en-US" sz="800" dirty="0">
                <a:latin typeface="Arial" panose="020B0604020202020204" pitchFamily="34" charset="0"/>
                <a:cs typeface="Arial" panose="020B0604020202020204" pitchFamily="34" charset="0"/>
              </a:rPr>
              <a:t>(5th ed.). Arlington, VA: Author.</a:t>
            </a:r>
          </a:p>
          <a:p>
            <a:r>
              <a:rPr lang="en-US" sz="800" dirty="0">
                <a:latin typeface="Arial" panose="020B0604020202020204" pitchFamily="34" charset="0"/>
                <a:cs typeface="Arial" panose="020B0604020202020204" pitchFamily="34" charset="0"/>
              </a:rPr>
              <a:t>4. Substance Abuse and Mental Health Services Administration. (2010). </a:t>
            </a:r>
            <a:r>
              <a:rPr lang="en-US" sz="800" i="1" dirty="0">
                <a:latin typeface="Arial" panose="020B0604020202020204" pitchFamily="34" charset="0"/>
                <a:cs typeface="Arial" panose="020B0604020202020204" pitchFamily="34" charset="0"/>
                <a:hlinkClick r:id="rId5"/>
              </a:rPr>
              <a:t>Protracted Withdrawal.</a:t>
            </a:r>
            <a:endParaRPr lang="en-US" sz="800" dirty="0">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DD80B313-36C6-4FEB-BF27-21FC5C24F0B4}"/>
              </a:ext>
            </a:extLst>
          </p:cNvPr>
          <p:cNvPicPr>
            <a:picLocks noChangeAspect="1"/>
          </p:cNvPicPr>
          <p:nvPr/>
        </p:nvPicPr>
        <p:blipFill>
          <a:blip r:embed="rId6"/>
          <a:stretch>
            <a:fillRect/>
          </a:stretch>
        </p:blipFill>
        <p:spPr>
          <a:xfrm>
            <a:off x="11164116" y="6009211"/>
            <a:ext cx="701101" cy="688908"/>
          </a:xfrm>
          <a:prstGeom prst="rect">
            <a:avLst/>
          </a:prstGeom>
        </p:spPr>
      </p:pic>
    </p:spTree>
    <p:extLst>
      <p:ext uri="{BB962C8B-B14F-4D97-AF65-F5344CB8AC3E}">
        <p14:creationId xmlns:p14="http://schemas.microsoft.com/office/powerpoint/2010/main" val="111642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83B1-F0D7-479B-B586-C2557397A23D}"/>
              </a:ext>
            </a:extLst>
          </p:cNvPr>
          <p:cNvSpPr>
            <a:spLocks noGrp="1"/>
          </p:cNvSpPr>
          <p:nvPr>
            <p:ph type="ctrTitle"/>
          </p:nvPr>
        </p:nvSpPr>
        <p:spPr/>
        <p:txBody>
          <a:bodyPr/>
          <a:lstStyle/>
          <a:p>
            <a:r>
              <a:rPr lang="en-US" sz="3200" dirty="0">
                <a:latin typeface="Arial" panose="020B0604020202020204" pitchFamily="34" charset="0"/>
                <a:cs typeface="Arial" panose="020B0604020202020204" pitchFamily="34" charset="0"/>
              </a:rPr>
              <a:t>Cannabis withdrawal Symptoms</a:t>
            </a:r>
            <a:br>
              <a:rPr lang="en-US" sz="3200" dirty="0">
                <a:latin typeface="Arial" panose="020B0604020202020204" pitchFamily="34" charset="0"/>
                <a:cs typeface="Arial" panose="020B0604020202020204" pitchFamily="34" charset="0"/>
              </a:rPr>
            </a:br>
            <a:endParaRPr lang="en-US" sz="3200" dirty="0"/>
          </a:p>
        </p:txBody>
      </p:sp>
      <p:sp>
        <p:nvSpPr>
          <p:cNvPr id="3" name="Subtitle 2">
            <a:extLst>
              <a:ext uri="{FF2B5EF4-FFF2-40B4-BE49-F238E27FC236}">
                <a16:creationId xmlns:a16="http://schemas.microsoft.com/office/drawing/2014/main" id="{3C48A634-2DA8-4A27-9EAA-324A6EFD4A13}"/>
              </a:ext>
            </a:extLst>
          </p:cNvPr>
          <p:cNvSpPr>
            <a:spLocks noGrp="1"/>
          </p:cNvSpPr>
          <p:nvPr>
            <p:ph type="subTitle" idx="1"/>
          </p:nvPr>
        </p:nvSpPr>
        <p:spPr>
          <a:xfrm>
            <a:off x="1219200" y="2271860"/>
            <a:ext cx="10160000" cy="3638745"/>
          </a:xfrm>
        </p:spPr>
        <p:txBody>
          <a:bodyPr/>
          <a:lstStyle/>
          <a:p>
            <a:r>
              <a:rPr lang="en-US" sz="1800" dirty="0">
                <a:latin typeface="Arial" panose="020B0604020202020204" pitchFamily="34" charset="0"/>
                <a:cs typeface="Arial" panose="020B0604020202020204" pitchFamily="34" charset="0"/>
              </a:rPr>
              <a:t>Cannabis withdrawal syndrome, may be experienced by individuals who stop using cannabis after heavy, long-term use. Symptoms of marijuana withdrawal may include</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Anger, irritability, and aggression.</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Feelings of nervousness and anxiety.</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Restlessness.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Decreased appetite or weight.</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Depression.</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Insomnia.</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Experiencing strange or unsettling dreams.</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Headaches, nausea, vomiting, sweating, and abdominal pain.</a:t>
            </a:r>
          </a:p>
          <a:p>
            <a:pPr marL="285750"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Tremors.</a:t>
            </a:r>
          </a:p>
          <a:p>
            <a:r>
              <a:rPr lang="en-US" sz="1800" dirty="0">
                <a:latin typeface="Arial" panose="020B0604020202020204" pitchFamily="34" charset="0"/>
                <a:cs typeface="Arial" panose="020B0604020202020204" pitchFamily="34" charset="0"/>
              </a:rPr>
              <a:t>The presence of 3 or more of these symptoms within one week of lowered marijuana use </a:t>
            </a:r>
          </a:p>
          <a:p>
            <a:r>
              <a:rPr lang="en-US" sz="1800" dirty="0">
                <a:latin typeface="Arial" panose="020B0604020202020204" pitchFamily="34" charset="0"/>
                <a:cs typeface="Arial" panose="020B0604020202020204" pitchFamily="34" charset="0"/>
              </a:rPr>
              <a:t>indicates cannabis withdrawal syndrome.</a:t>
            </a:r>
          </a:p>
          <a:p>
            <a:pPr lvl="0">
              <a:buClr>
                <a:srgbClr val="FFCC00"/>
              </a:buClr>
            </a:pPr>
            <a:r>
              <a:rPr lang="en-US" sz="800" dirty="0">
                <a:solidFill>
                  <a:srgbClr val="000000"/>
                </a:solidFill>
                <a:latin typeface="Arial" panose="020B0604020202020204" pitchFamily="34" charset="0"/>
                <a:cs typeface="Arial" panose="020B0604020202020204" pitchFamily="34" charset="0"/>
              </a:rPr>
              <a:t>American Psychiatric Association. </a:t>
            </a:r>
            <a:r>
              <a:rPr lang="en-US" sz="800" i="1" dirty="0">
                <a:solidFill>
                  <a:srgbClr val="000000"/>
                </a:solidFill>
                <a:latin typeface="Arial" panose="020B0604020202020204" pitchFamily="34" charset="0"/>
                <a:cs typeface="Arial" panose="020B0604020202020204" pitchFamily="34" charset="0"/>
              </a:rPr>
              <a:t>Diagnostic and Statistical Manual of Mental Disorders</a:t>
            </a:r>
            <a:r>
              <a:rPr lang="en-US" sz="800" dirty="0">
                <a:solidFill>
                  <a:srgbClr val="000000"/>
                </a:solidFill>
                <a:latin typeface="Arial" panose="020B0604020202020204" pitchFamily="34" charset="0"/>
                <a:cs typeface="Arial" panose="020B0604020202020204" pitchFamily="34" charset="0"/>
              </a:rPr>
              <a:t> (5</a:t>
            </a:r>
            <a:r>
              <a:rPr lang="en-US" sz="800" baseline="30000" dirty="0">
                <a:solidFill>
                  <a:srgbClr val="000000"/>
                </a:solidFill>
                <a:latin typeface="Arial" panose="020B0604020202020204" pitchFamily="34" charset="0"/>
                <a:cs typeface="Arial" panose="020B0604020202020204" pitchFamily="34" charset="0"/>
              </a:rPr>
              <a:t>th</a:t>
            </a:r>
            <a:r>
              <a:rPr lang="en-US" sz="800" dirty="0">
                <a:solidFill>
                  <a:srgbClr val="000000"/>
                </a:solidFill>
                <a:latin typeface="Arial" panose="020B0604020202020204" pitchFamily="34" charset="0"/>
                <a:cs typeface="Arial" panose="020B0604020202020204" pitchFamily="34" charset="0"/>
              </a:rPr>
              <a:t> ed). Washington, DC; 2013.</a:t>
            </a:r>
          </a:p>
          <a:p>
            <a:endParaRPr lang="en-US" sz="1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7FEAAEF4-9A1D-4B51-A36A-047D9B7F258A}"/>
              </a:ext>
            </a:extLst>
          </p:cNvPr>
          <p:cNvPicPr>
            <a:picLocks noChangeAspect="1"/>
          </p:cNvPicPr>
          <p:nvPr/>
        </p:nvPicPr>
        <p:blipFill>
          <a:blip r:embed="rId2"/>
          <a:stretch>
            <a:fillRect/>
          </a:stretch>
        </p:blipFill>
        <p:spPr>
          <a:xfrm>
            <a:off x="11164116" y="6009211"/>
            <a:ext cx="701101" cy="688908"/>
          </a:xfrm>
          <a:prstGeom prst="rect">
            <a:avLst/>
          </a:prstGeom>
        </p:spPr>
      </p:pic>
    </p:spTree>
    <p:extLst>
      <p:ext uri="{BB962C8B-B14F-4D97-AF65-F5344CB8AC3E}">
        <p14:creationId xmlns:p14="http://schemas.microsoft.com/office/powerpoint/2010/main" val="125019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25D9E-7CF3-48EB-BD1C-29113E38B853}"/>
              </a:ext>
            </a:extLst>
          </p:cNvPr>
          <p:cNvSpPr>
            <a:spLocks noGrp="1"/>
          </p:cNvSpPr>
          <p:nvPr>
            <p:ph type="ctrTitle"/>
          </p:nvPr>
        </p:nvSpPr>
        <p:spPr/>
        <p:txBody>
          <a:bodyPr/>
          <a:lstStyle/>
          <a:p>
            <a:r>
              <a:rPr lang="en-US" sz="2400" b="1" i="1" dirty="0">
                <a:latin typeface="Arial" panose="020B0604020202020204" pitchFamily="34" charset="0"/>
                <a:cs typeface="Arial" panose="020B0604020202020204" pitchFamily="34" charset="0"/>
              </a:rPr>
              <a:t>The Health Effects of Cannabis and Cannabinoids: The Current State of Evidence and Recommendations for Research </a:t>
            </a:r>
            <a:r>
              <a:rPr lang="en-US" sz="2400" b="1" dirty="0">
                <a:latin typeface="Arial" panose="020B0604020202020204" pitchFamily="34" charset="0"/>
                <a:cs typeface="Arial" panose="020B0604020202020204" pitchFamily="34" charset="0"/>
              </a:rPr>
              <a:t>(National Academies of Sciences, Engineering, and Medicine, </a:t>
            </a:r>
            <a:r>
              <a:rPr lang="en-US" sz="2400" b="1" dirty="0">
                <a:solidFill>
                  <a:srgbClr val="FF0000"/>
                </a:solidFill>
                <a:latin typeface="Arial" panose="020B0604020202020204" pitchFamily="34" charset="0"/>
                <a:cs typeface="Arial" panose="020B0604020202020204" pitchFamily="34" charset="0"/>
              </a:rPr>
              <a:t>2017</a:t>
            </a:r>
            <a:r>
              <a:rPr lang="en-US" sz="2400" b="1" dirty="0">
                <a:latin typeface="Arial" panose="020B0604020202020204" pitchFamily="34" charset="0"/>
                <a:cs typeface="Arial" panose="020B0604020202020204" pitchFamily="34" charset="0"/>
              </a:rPr>
              <a:t>)</a:t>
            </a:r>
            <a:endParaRPr lang="en-US" sz="2400" dirty="0"/>
          </a:p>
        </p:txBody>
      </p:sp>
      <p:sp>
        <p:nvSpPr>
          <p:cNvPr id="3" name="Subtitle 2">
            <a:extLst>
              <a:ext uri="{FF2B5EF4-FFF2-40B4-BE49-F238E27FC236}">
                <a16:creationId xmlns:a16="http://schemas.microsoft.com/office/drawing/2014/main" id="{21471BBB-6857-4DE6-87E0-4A6D5813097D}"/>
              </a:ext>
            </a:extLst>
          </p:cNvPr>
          <p:cNvSpPr>
            <a:spLocks noGrp="1"/>
          </p:cNvSpPr>
          <p:nvPr>
            <p:ph type="subTitle" idx="1"/>
          </p:nvPr>
        </p:nvSpPr>
        <p:spPr>
          <a:xfrm>
            <a:off x="1083733" y="2347274"/>
            <a:ext cx="10295467" cy="3310579"/>
          </a:xfrm>
        </p:spPr>
        <p:txBody>
          <a:bodyPr/>
          <a:lstStyle/>
          <a:p>
            <a:r>
              <a:rPr lang="en-US" sz="1600" dirty="0">
                <a:ea typeface="Tahoma" panose="020B0604030504040204" pitchFamily="34" charset="0"/>
                <a:cs typeface="Tahoma" panose="020B0604030504040204" pitchFamily="34" charset="0"/>
              </a:rPr>
              <a:t>Composite</a:t>
            </a:r>
            <a:r>
              <a:rPr lang="en-US" sz="1600" dirty="0">
                <a:cs typeface="Arial" panose="020B0604020202020204" pitchFamily="34" charset="0"/>
              </a:rPr>
              <a:t> list of those with </a:t>
            </a:r>
            <a:r>
              <a:rPr lang="en-US" sz="1600" u="sng" dirty="0">
                <a:cs typeface="Arial" panose="020B0604020202020204" pitchFamily="34" charset="0"/>
              </a:rPr>
              <a:t>substantial/moderate</a:t>
            </a:r>
            <a:r>
              <a:rPr lang="en-US" sz="1600" dirty="0">
                <a:cs typeface="Arial" panose="020B0604020202020204" pitchFamily="34" charset="0"/>
              </a:rPr>
              <a:t> evidence:</a:t>
            </a:r>
          </a:p>
          <a:p>
            <a:endParaRPr lang="en-US" sz="1600" dirty="0">
              <a:cs typeface="Arial" panose="020B0604020202020204" pitchFamily="34" charset="0"/>
            </a:endParaRPr>
          </a:p>
          <a:p>
            <a:pPr>
              <a:buClr>
                <a:srgbClr val="FFC000"/>
              </a:buClr>
              <a:buFont typeface="Wingdings" panose="05000000000000000000" pitchFamily="2" charset="2"/>
              <a:buChar char="§"/>
            </a:pPr>
            <a:r>
              <a:rPr lang="en-US" sz="1600" dirty="0">
                <a:cs typeface="Arial" panose="020B0604020202020204" pitchFamily="34" charset="0"/>
              </a:rPr>
              <a:t>increased risk of motor vehicle crashes </a:t>
            </a:r>
          </a:p>
          <a:p>
            <a:pPr>
              <a:buClr>
                <a:srgbClr val="FFC000"/>
              </a:buClr>
              <a:buFont typeface="Wingdings" panose="05000000000000000000" pitchFamily="2" charset="2"/>
              <a:buChar char="§"/>
            </a:pPr>
            <a:r>
              <a:rPr lang="en-US" sz="1600" dirty="0">
                <a:cs typeface="Arial" panose="020B0604020202020204" pitchFamily="34" charset="0"/>
              </a:rPr>
              <a:t>increased risk for lung cancer</a:t>
            </a:r>
          </a:p>
          <a:p>
            <a:pPr>
              <a:buClr>
                <a:srgbClr val="FFC000"/>
              </a:buClr>
              <a:buFont typeface="Wingdings" panose="05000000000000000000" pitchFamily="2" charset="2"/>
              <a:buChar char="§"/>
            </a:pPr>
            <a:r>
              <a:rPr lang="en-US" sz="1600" dirty="0">
                <a:cs typeface="Arial" panose="020B0604020202020204" pitchFamily="34" charset="0"/>
              </a:rPr>
              <a:t>lower birth weight of the offspring (maternal cannabis smoking)</a:t>
            </a:r>
          </a:p>
          <a:p>
            <a:pPr>
              <a:buClr>
                <a:srgbClr val="FFC000"/>
              </a:buClr>
              <a:buFont typeface="Wingdings" panose="05000000000000000000" pitchFamily="2" charset="2"/>
              <a:buChar char="§"/>
            </a:pPr>
            <a:r>
              <a:rPr lang="en-US" sz="1600" dirty="0">
                <a:cs typeface="Arial" panose="020B0604020202020204" pitchFamily="34" charset="0"/>
              </a:rPr>
              <a:t>cognitive impairments (acute effects)</a:t>
            </a:r>
          </a:p>
          <a:p>
            <a:pPr>
              <a:buClr>
                <a:srgbClr val="FFC000"/>
              </a:buClr>
              <a:buFont typeface="Wingdings" panose="05000000000000000000" pitchFamily="2" charset="2"/>
              <a:buChar char="§"/>
            </a:pPr>
            <a:r>
              <a:rPr lang="en-US" sz="1600" dirty="0">
                <a:cs typeface="Arial" panose="020B0604020202020204" pitchFamily="34" charset="0"/>
              </a:rPr>
              <a:t>development of schizophrenia or other psychoses; highest risk among heavy users of high potency products</a:t>
            </a:r>
          </a:p>
          <a:p>
            <a:pPr>
              <a:buClr>
                <a:srgbClr val="FFC000"/>
              </a:buClr>
              <a:buFont typeface="Wingdings" panose="05000000000000000000" pitchFamily="2" charset="2"/>
              <a:buChar char="§"/>
            </a:pPr>
            <a:r>
              <a:rPr lang="en-US" sz="1600" dirty="0">
                <a:cs typeface="Arial" panose="020B0604020202020204" pitchFamily="34" charset="0"/>
              </a:rPr>
              <a:t>development of problem cannabis use, particularly when onset of use occurs during adolescence</a:t>
            </a:r>
          </a:p>
          <a:p>
            <a:endParaRPr lang="en-US" dirty="0"/>
          </a:p>
        </p:txBody>
      </p:sp>
      <p:pic>
        <p:nvPicPr>
          <p:cNvPr id="4" name="Picture 3">
            <a:extLst>
              <a:ext uri="{FF2B5EF4-FFF2-40B4-BE49-F238E27FC236}">
                <a16:creationId xmlns:a16="http://schemas.microsoft.com/office/drawing/2014/main" id="{89426D3D-C430-4309-9A03-C652101B6591}"/>
              </a:ext>
            </a:extLst>
          </p:cNvPr>
          <p:cNvPicPr>
            <a:picLocks noChangeAspect="1"/>
          </p:cNvPicPr>
          <p:nvPr/>
        </p:nvPicPr>
        <p:blipFill>
          <a:blip r:embed="rId2"/>
          <a:stretch>
            <a:fillRect/>
          </a:stretch>
        </p:blipFill>
        <p:spPr>
          <a:xfrm>
            <a:off x="11028649" y="5827746"/>
            <a:ext cx="701101" cy="688908"/>
          </a:xfrm>
          <a:prstGeom prst="rect">
            <a:avLst/>
          </a:prstGeom>
        </p:spPr>
      </p:pic>
    </p:spTree>
    <p:extLst>
      <p:ext uri="{BB962C8B-B14F-4D97-AF65-F5344CB8AC3E}">
        <p14:creationId xmlns:p14="http://schemas.microsoft.com/office/powerpoint/2010/main" val="255495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0D57-41CF-42C0-B6EF-175831EA1285}"/>
              </a:ext>
            </a:extLst>
          </p:cNvPr>
          <p:cNvSpPr>
            <a:spLocks noGrp="1"/>
          </p:cNvSpPr>
          <p:nvPr>
            <p:ph type="ctrTitle"/>
          </p:nvPr>
        </p:nvSpPr>
        <p:spPr>
          <a:xfrm>
            <a:off x="1219200" y="885820"/>
            <a:ext cx="10295467" cy="628653"/>
          </a:xfrm>
        </p:spPr>
        <p:txBody>
          <a:bodyPr/>
          <a:lstStyle/>
          <a:p>
            <a:r>
              <a:rPr lang="en-US" sz="2400" dirty="0"/>
              <a:t>THC Concentration ( CDC)</a:t>
            </a:r>
          </a:p>
        </p:txBody>
      </p:sp>
      <p:sp>
        <p:nvSpPr>
          <p:cNvPr id="3" name="Subtitle 2">
            <a:extLst>
              <a:ext uri="{FF2B5EF4-FFF2-40B4-BE49-F238E27FC236}">
                <a16:creationId xmlns:a16="http://schemas.microsoft.com/office/drawing/2014/main" id="{F9A153EE-D92F-4D8B-8368-3CED7AFA7B99}"/>
              </a:ext>
            </a:extLst>
          </p:cNvPr>
          <p:cNvSpPr>
            <a:spLocks noGrp="1"/>
          </p:cNvSpPr>
          <p:nvPr>
            <p:ph type="subTitle" idx="1"/>
          </p:nvPr>
        </p:nvSpPr>
        <p:spPr>
          <a:xfrm>
            <a:off x="1219200" y="2111605"/>
            <a:ext cx="10160000" cy="3157980"/>
          </a:xfrm>
        </p:spPr>
        <p:txBody>
          <a:bodyPr/>
          <a:lstStyle/>
          <a:p>
            <a:r>
              <a:rPr lang="en-US" sz="1800" dirty="0">
                <a:latin typeface="Arial" panose="020B0604020202020204" pitchFamily="34" charset="0"/>
                <a:cs typeface="Arial" panose="020B0604020202020204" pitchFamily="34" charset="0"/>
              </a:rPr>
              <a:t>Some people who have cannabis use disorder may need to use more and more marijuana or </a:t>
            </a:r>
            <a:r>
              <a:rPr lang="en-US" sz="1800" i="1" dirty="0">
                <a:latin typeface="Arial" panose="020B0604020202020204" pitchFamily="34" charset="0"/>
                <a:cs typeface="Arial" panose="020B0604020202020204" pitchFamily="34" charset="0"/>
              </a:rPr>
              <a:t>greater concentrations </a:t>
            </a:r>
            <a:r>
              <a:rPr lang="en-US" sz="1800" dirty="0">
                <a:latin typeface="Arial" panose="020B0604020202020204" pitchFamily="34" charset="0"/>
                <a:cs typeface="Arial" panose="020B0604020202020204" pitchFamily="34" charset="0"/>
              </a:rPr>
              <a:t>of THC over time to experience a “high.” </a:t>
            </a:r>
            <a:r>
              <a:rPr lang="en-US" sz="1800" baseline="30000" dirty="0">
                <a:latin typeface="Arial" panose="020B0604020202020204" pitchFamily="34" charset="0"/>
                <a:cs typeface="Arial" panose="020B0604020202020204" pitchFamily="34" charset="0"/>
              </a:rPr>
              <a:t>1</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The amount of THC in cannabis has increased over the past few decades.</a:t>
            </a:r>
            <a:r>
              <a:rPr lang="en-US" sz="1800" baseline="30000" dirty="0">
                <a:latin typeface="Arial" panose="020B0604020202020204" pitchFamily="34" charset="0"/>
                <a:cs typeface="Arial" panose="020B0604020202020204" pitchFamily="34" charset="0"/>
              </a:rPr>
              <a:t>2</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In a study of cannabis research samples over time, the average delta-9 THC (the main form of THC in the cannabis plant) concentration almost doubled, from 9% in 2008 to 17% in 2017.</a:t>
            </a:r>
            <a:r>
              <a:rPr lang="en-US" sz="1800" baseline="30000" dirty="0">
                <a:latin typeface="Arial" panose="020B0604020202020204" pitchFamily="34" charset="0"/>
                <a:cs typeface="Arial" panose="020B0604020202020204" pitchFamily="34" charset="0"/>
              </a:rPr>
              <a:t>3</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Products from dispensaries often offer much higher concentrations. In a study of products available in online dispensaries in 3 states with legal non-medical adult marijuana use, the average THC concentration was 22%, with a range of 0% to 45%.</a:t>
            </a:r>
            <a:r>
              <a:rPr lang="en-US" sz="1800" baseline="30000" dirty="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In addition, some methods of using cannabis (for example, dabbing and vaping concentrates) may deliver very high levels of THC to the user.</a:t>
            </a:r>
            <a:r>
              <a:rPr lang="en-US" sz="1800" baseline="30000" dirty="0">
                <a:latin typeface="Arial" panose="020B0604020202020204" pitchFamily="34" charset="0"/>
                <a:cs typeface="Arial" panose="020B0604020202020204" pitchFamily="34" charset="0"/>
              </a:rPr>
              <a:t>2,5</a:t>
            </a:r>
            <a:endParaRPr lang="en-US" sz="1800" dirty="0">
              <a:latin typeface="Arial" panose="020B0604020202020204" pitchFamily="34" charset="0"/>
              <a:cs typeface="Arial" panose="020B0604020202020204" pitchFamily="34" charset="0"/>
            </a:endParaRPr>
          </a:p>
          <a:p>
            <a:endParaRPr lang="en-US" sz="800" dirty="0">
              <a:solidFill>
                <a:schemeClr val="accent4"/>
              </a:solidFill>
              <a:latin typeface="Arial" panose="020B0604020202020204" pitchFamily="34" charset="0"/>
              <a:cs typeface="Arial" panose="020B0604020202020204" pitchFamily="34" charset="0"/>
            </a:endParaRPr>
          </a:p>
          <a:p>
            <a:r>
              <a:rPr lang="en-US" sz="800" dirty="0">
                <a:solidFill>
                  <a:schemeClr val="accent4"/>
                </a:solidFill>
                <a:latin typeface="Arial" panose="020B0604020202020204" pitchFamily="34" charset="0"/>
                <a:cs typeface="Arial" panose="020B0604020202020204" pitchFamily="34" charset="0"/>
              </a:rPr>
              <a:t>1. Freeman, T, </a:t>
            </a:r>
            <a:r>
              <a:rPr lang="en-US" sz="800" dirty="0" err="1">
                <a:solidFill>
                  <a:schemeClr val="accent4"/>
                </a:solidFill>
                <a:latin typeface="Arial" panose="020B0604020202020204" pitchFamily="34" charset="0"/>
                <a:cs typeface="Arial" panose="020B0604020202020204" pitchFamily="34" charset="0"/>
              </a:rPr>
              <a:t>Winstock</a:t>
            </a:r>
            <a:r>
              <a:rPr lang="en-US" sz="800" dirty="0">
                <a:solidFill>
                  <a:schemeClr val="accent4"/>
                </a:solidFill>
                <a:latin typeface="Arial" panose="020B0604020202020204" pitchFamily="34" charset="0"/>
                <a:cs typeface="Arial" panose="020B0604020202020204" pitchFamily="34" charset="0"/>
              </a:rPr>
              <a:t>, A (2015). </a:t>
            </a:r>
            <a:r>
              <a:rPr lang="en-US" sz="800" u="sng" dirty="0">
                <a:solidFill>
                  <a:schemeClr val="accent4"/>
                </a:solidFill>
                <a:latin typeface="Arial" panose="020B0604020202020204" pitchFamily="34" charset="0"/>
                <a:cs typeface="Arial" panose="020B0604020202020204" pitchFamily="34" charset="0"/>
              </a:rPr>
              <a:t>Examining the profile of high-potency cannabis and its association with severity of cannabis dependence</a:t>
            </a:r>
            <a:r>
              <a:rPr lang="en-US" sz="800" dirty="0">
                <a:solidFill>
                  <a:schemeClr val="accent4"/>
                </a:solidFill>
                <a:latin typeface="Arial" panose="020B0604020202020204" pitchFamily="34" charset="0"/>
                <a:cs typeface="Arial" panose="020B0604020202020204" pitchFamily="34" charset="0"/>
              </a:rPr>
              <a:t>. </a:t>
            </a:r>
            <a:r>
              <a:rPr lang="en-US" sz="800" i="1" dirty="0">
                <a:solidFill>
                  <a:schemeClr val="accent4"/>
                </a:solidFill>
                <a:latin typeface="Arial" panose="020B0604020202020204" pitchFamily="34" charset="0"/>
                <a:cs typeface="Arial" panose="020B0604020202020204" pitchFamily="34" charset="0"/>
              </a:rPr>
              <a:t>Psychological medicine.</a:t>
            </a:r>
            <a:r>
              <a:rPr lang="en-US" sz="800" dirty="0">
                <a:solidFill>
                  <a:schemeClr val="accent4"/>
                </a:solidFill>
                <a:latin typeface="Arial" panose="020B0604020202020204" pitchFamily="34" charset="0"/>
                <a:cs typeface="Arial" panose="020B0604020202020204" pitchFamily="34" charset="0"/>
              </a:rPr>
              <a:t> 45(15), 3181-3189.</a:t>
            </a:r>
          </a:p>
          <a:p>
            <a:r>
              <a:rPr lang="en-US" sz="800" dirty="0">
                <a:solidFill>
                  <a:schemeClr val="accent4"/>
                </a:solidFill>
                <a:latin typeface="Arial" panose="020B0604020202020204" pitchFamily="34" charset="0"/>
                <a:cs typeface="Arial" panose="020B0604020202020204" pitchFamily="34" charset="0"/>
              </a:rPr>
              <a:t>2. Bidwell LC, York Williams SL, Mueller RL, Bryan AD, Hutchison KE. (2018</a:t>
            </a:r>
            <a:r>
              <a:rPr lang="en-US" sz="800" u="sng" dirty="0">
                <a:solidFill>
                  <a:schemeClr val="accent4"/>
                </a:solidFill>
                <a:latin typeface="Arial" panose="020B0604020202020204" pitchFamily="34" charset="0"/>
                <a:cs typeface="Arial" panose="020B0604020202020204" pitchFamily="34" charset="0"/>
              </a:rPr>
              <a:t>). Exploring cannabis concentrates on the legal market: User profiles, product strength, and health-related outcomes</a:t>
            </a:r>
            <a:r>
              <a:rPr lang="en-US" sz="800" dirty="0">
                <a:solidFill>
                  <a:schemeClr val="accent4"/>
                </a:solidFill>
                <a:latin typeface="Arial" panose="020B0604020202020204" pitchFamily="34" charset="0"/>
                <a:cs typeface="Arial" panose="020B0604020202020204" pitchFamily="34" charset="0"/>
              </a:rPr>
              <a:t>. </a:t>
            </a:r>
            <a:r>
              <a:rPr lang="en-US" sz="800" i="1" dirty="0">
                <a:solidFill>
                  <a:schemeClr val="accent4"/>
                </a:solidFill>
                <a:latin typeface="Arial" panose="020B0604020202020204" pitchFamily="34" charset="0"/>
                <a:cs typeface="Arial" panose="020B0604020202020204" pitchFamily="34" charset="0"/>
              </a:rPr>
              <a:t>Addictive Behaviors Reports.</a:t>
            </a:r>
            <a:r>
              <a:rPr lang="en-US" sz="800" dirty="0">
                <a:solidFill>
                  <a:schemeClr val="accent4"/>
                </a:solidFill>
                <a:latin typeface="Arial" panose="020B0604020202020204" pitchFamily="34" charset="0"/>
                <a:cs typeface="Arial" panose="020B0604020202020204" pitchFamily="34" charset="0"/>
              </a:rPr>
              <a:t> 2018;8:102-106.</a:t>
            </a:r>
          </a:p>
          <a:p>
            <a:r>
              <a:rPr lang="en-US" sz="800" dirty="0">
                <a:solidFill>
                  <a:schemeClr val="accent4"/>
                </a:solidFill>
                <a:latin typeface="Arial" panose="020B0604020202020204" pitchFamily="34" charset="0"/>
                <a:cs typeface="Arial" panose="020B0604020202020204" pitchFamily="34" charset="0"/>
              </a:rPr>
              <a:t>3. Chandra S, Radwan MM, Majumdar CG, Church JC, Freeman TP, </a:t>
            </a:r>
            <a:r>
              <a:rPr lang="en-US" sz="800" dirty="0" err="1">
                <a:solidFill>
                  <a:schemeClr val="accent4"/>
                </a:solidFill>
                <a:latin typeface="Arial" panose="020B0604020202020204" pitchFamily="34" charset="0"/>
                <a:cs typeface="Arial" panose="020B0604020202020204" pitchFamily="34" charset="0"/>
              </a:rPr>
              <a:t>ElSohly</a:t>
            </a:r>
            <a:r>
              <a:rPr lang="en-US" sz="800" dirty="0">
                <a:solidFill>
                  <a:schemeClr val="accent4"/>
                </a:solidFill>
                <a:latin typeface="Arial" panose="020B0604020202020204" pitchFamily="34" charset="0"/>
                <a:cs typeface="Arial" panose="020B0604020202020204" pitchFamily="34" charset="0"/>
              </a:rPr>
              <a:t> MA. New trends in cannabis potency in USA and Europe during the last decade (2008-2017). </a:t>
            </a:r>
            <a:r>
              <a:rPr lang="en-US" sz="800" i="1" dirty="0">
                <a:solidFill>
                  <a:schemeClr val="accent4"/>
                </a:solidFill>
                <a:latin typeface="Arial" panose="020B0604020202020204" pitchFamily="34" charset="0"/>
                <a:cs typeface="Arial" panose="020B0604020202020204" pitchFamily="34" charset="0"/>
              </a:rPr>
              <a:t>European Archives of Psychiatry and Clinical Neuroscience</a:t>
            </a:r>
            <a:r>
              <a:rPr lang="en-US" sz="800" dirty="0">
                <a:solidFill>
                  <a:schemeClr val="accent4"/>
                </a:solidFill>
                <a:latin typeface="Arial" panose="020B0604020202020204" pitchFamily="34" charset="0"/>
                <a:cs typeface="Arial" panose="020B0604020202020204" pitchFamily="34" charset="0"/>
              </a:rPr>
              <a:t>. 2019;269(1):5-15.</a:t>
            </a:r>
          </a:p>
          <a:p>
            <a:r>
              <a:rPr lang="en-US" sz="800" dirty="0">
                <a:solidFill>
                  <a:schemeClr val="accent4"/>
                </a:solidFill>
                <a:latin typeface="Arial" panose="020B0604020202020204" pitchFamily="34" charset="0"/>
                <a:cs typeface="Arial" panose="020B0604020202020204" pitchFamily="34" charset="0"/>
              </a:rPr>
              <a:t>4. Cash MC, Cunnane K, Fan C, Romero-Sandoval EA. Mapping cannabis potency in medical and recreational programs in the United States. </a:t>
            </a:r>
            <a:r>
              <a:rPr lang="en-US" sz="800" i="1" dirty="0" err="1">
                <a:solidFill>
                  <a:schemeClr val="accent4"/>
                </a:solidFill>
                <a:latin typeface="Arial" panose="020B0604020202020204" pitchFamily="34" charset="0"/>
                <a:cs typeface="Arial" panose="020B0604020202020204" pitchFamily="34" charset="0"/>
              </a:rPr>
              <a:t>PloS</a:t>
            </a:r>
            <a:r>
              <a:rPr lang="en-US" sz="800" i="1" dirty="0">
                <a:solidFill>
                  <a:schemeClr val="accent4"/>
                </a:solidFill>
                <a:latin typeface="Arial" panose="020B0604020202020204" pitchFamily="34" charset="0"/>
                <a:cs typeface="Arial" panose="020B0604020202020204" pitchFamily="34" charset="0"/>
              </a:rPr>
              <a:t> One</a:t>
            </a:r>
            <a:r>
              <a:rPr lang="en-US" sz="800" dirty="0">
                <a:solidFill>
                  <a:schemeClr val="accent4"/>
                </a:solidFill>
                <a:latin typeface="Arial" panose="020B0604020202020204" pitchFamily="34" charset="0"/>
                <a:cs typeface="Arial" panose="020B0604020202020204" pitchFamily="34" charset="0"/>
              </a:rPr>
              <a:t>. 2020;15(3):e0230167.</a:t>
            </a:r>
          </a:p>
          <a:p>
            <a:r>
              <a:rPr lang="en-US" sz="800" dirty="0">
                <a:solidFill>
                  <a:schemeClr val="accent4"/>
                </a:solidFill>
                <a:latin typeface="Arial" panose="020B0604020202020204" pitchFamily="34" charset="0"/>
                <a:cs typeface="Arial" panose="020B0604020202020204" pitchFamily="34" charset="0"/>
              </a:rPr>
              <a:t>5. </a:t>
            </a:r>
            <a:r>
              <a:rPr lang="en-US" sz="800" dirty="0" err="1">
                <a:solidFill>
                  <a:schemeClr val="accent4"/>
                </a:solidFill>
                <a:latin typeface="Arial" panose="020B0604020202020204" pitchFamily="34" charset="0"/>
                <a:cs typeface="Arial" panose="020B0604020202020204" pitchFamily="34" charset="0"/>
              </a:rPr>
              <a:t>Raber</a:t>
            </a:r>
            <a:r>
              <a:rPr lang="en-US" sz="800" dirty="0">
                <a:solidFill>
                  <a:schemeClr val="accent4"/>
                </a:solidFill>
                <a:latin typeface="Arial" panose="020B0604020202020204" pitchFamily="34" charset="0"/>
                <a:cs typeface="Arial" panose="020B0604020202020204" pitchFamily="34" charset="0"/>
              </a:rPr>
              <a:t> JC, </a:t>
            </a:r>
            <a:r>
              <a:rPr lang="en-US" sz="800" dirty="0" err="1">
                <a:solidFill>
                  <a:schemeClr val="accent4"/>
                </a:solidFill>
                <a:latin typeface="Arial" panose="020B0604020202020204" pitchFamily="34" charset="0"/>
                <a:cs typeface="Arial" panose="020B0604020202020204" pitchFamily="34" charset="0"/>
              </a:rPr>
              <a:t>Elzinga</a:t>
            </a:r>
            <a:r>
              <a:rPr lang="en-US" sz="800" dirty="0">
                <a:solidFill>
                  <a:schemeClr val="accent4"/>
                </a:solidFill>
                <a:latin typeface="Arial" panose="020B0604020202020204" pitchFamily="34" charset="0"/>
                <a:cs typeface="Arial" panose="020B0604020202020204" pitchFamily="34" charset="0"/>
              </a:rPr>
              <a:t> S, Kaplan C. </a:t>
            </a:r>
            <a:r>
              <a:rPr lang="en-US" sz="800" u="sng" dirty="0">
                <a:solidFill>
                  <a:schemeClr val="accent4"/>
                </a:solidFill>
                <a:latin typeface="Arial" panose="020B0604020202020204" pitchFamily="34" charset="0"/>
                <a:cs typeface="Arial" panose="020B0604020202020204" pitchFamily="34" charset="0"/>
              </a:rPr>
              <a:t>Understanding dabs: contamination concerns of cannabis concentrates and cannabinoid transfer during the act of dabbing</a:t>
            </a:r>
            <a:r>
              <a:rPr lang="en-US" sz="800" dirty="0">
                <a:solidFill>
                  <a:schemeClr val="accent4"/>
                </a:solidFill>
                <a:latin typeface="Arial" panose="020B0604020202020204" pitchFamily="34" charset="0"/>
                <a:cs typeface="Arial" panose="020B0604020202020204" pitchFamily="34" charset="0"/>
              </a:rPr>
              <a:t>. </a:t>
            </a:r>
            <a:r>
              <a:rPr lang="en-US" sz="800" i="1" dirty="0">
                <a:solidFill>
                  <a:schemeClr val="accent4"/>
                </a:solidFill>
                <a:latin typeface="Arial" panose="020B0604020202020204" pitchFamily="34" charset="0"/>
                <a:cs typeface="Arial" panose="020B0604020202020204" pitchFamily="34" charset="0"/>
              </a:rPr>
              <a:t>The Journal of Toxicological Sciences. </a:t>
            </a:r>
            <a:r>
              <a:rPr lang="en-US" sz="800" dirty="0">
                <a:solidFill>
                  <a:schemeClr val="accent4"/>
                </a:solidFill>
                <a:latin typeface="Arial" panose="020B0604020202020204" pitchFamily="34" charset="0"/>
                <a:cs typeface="Arial" panose="020B0604020202020204" pitchFamily="34" charset="0"/>
              </a:rPr>
              <a:t>2015;40(6):797-803.</a:t>
            </a:r>
          </a:p>
          <a:p>
            <a:endParaRPr lang="en-US" dirty="0"/>
          </a:p>
        </p:txBody>
      </p:sp>
      <p:pic>
        <p:nvPicPr>
          <p:cNvPr id="4" name="Picture 3">
            <a:extLst>
              <a:ext uri="{FF2B5EF4-FFF2-40B4-BE49-F238E27FC236}">
                <a16:creationId xmlns:a16="http://schemas.microsoft.com/office/drawing/2014/main" id="{801F2CCC-67DF-44AA-9813-147F264E9157}"/>
              </a:ext>
            </a:extLst>
          </p:cNvPr>
          <p:cNvPicPr>
            <a:picLocks noChangeAspect="1"/>
          </p:cNvPicPr>
          <p:nvPr/>
        </p:nvPicPr>
        <p:blipFill>
          <a:blip r:embed="rId2"/>
          <a:stretch>
            <a:fillRect/>
          </a:stretch>
        </p:blipFill>
        <p:spPr>
          <a:xfrm>
            <a:off x="11164116" y="5972180"/>
            <a:ext cx="701101" cy="688908"/>
          </a:xfrm>
          <a:prstGeom prst="rect">
            <a:avLst/>
          </a:prstGeom>
        </p:spPr>
      </p:pic>
    </p:spTree>
    <p:extLst>
      <p:ext uri="{BB962C8B-B14F-4D97-AF65-F5344CB8AC3E}">
        <p14:creationId xmlns:p14="http://schemas.microsoft.com/office/powerpoint/2010/main" val="2977480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7BA25F9C11A64C9BEA25327273FA89" ma:contentTypeVersion="14" ma:contentTypeDescription="Create a new document." ma:contentTypeScope="" ma:versionID="f95e08d950e69974578ba318c2acd79e">
  <xsd:schema xmlns:xsd="http://www.w3.org/2001/XMLSchema" xmlns:xs="http://www.w3.org/2001/XMLSchema" xmlns:p="http://schemas.microsoft.com/office/2006/metadata/properties" xmlns:ns2="068d0159-ae3b-42e3-83d1-f20cfebd243a" xmlns:ns3="0180a46f-af7e-4ff1-a24c-1b62590d18be" targetNamespace="http://schemas.microsoft.com/office/2006/metadata/properties" ma:root="true" ma:fieldsID="ba340b5189788bab097ee03835fc4554" ns2:_="" ns3:_="">
    <xsd:import namespace="068d0159-ae3b-42e3-83d1-f20cfebd243a"/>
    <xsd:import namespace="0180a46f-af7e-4ff1-a24c-1b62590d18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0159-ae3b-42e3-83d1-f20cfebd2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805b07c-4066-43c9-8718-516fb3c0f2f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80a46f-af7e-4ff1-a24c-1b62590d18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8de2fd8-e373-4100-85bc-ae70114448bb}" ma:internalName="TaxCatchAll" ma:showField="CatchAllData" ma:web="0180a46f-af7e-4ff1-a24c-1b62590d18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EF4C68-092C-43C4-99E8-64CE5EFB5967}"/>
</file>

<file path=customXml/itemProps2.xml><?xml version="1.0" encoding="utf-8"?>
<ds:datastoreItem xmlns:ds="http://schemas.openxmlformats.org/officeDocument/2006/customXml" ds:itemID="{DCC54CFF-3356-4340-880C-2F7BCDE63EB5}"/>
</file>

<file path=docProps/app.xml><?xml version="1.0" encoding="utf-8"?>
<Properties xmlns="http://schemas.openxmlformats.org/officeDocument/2006/extended-properties" xmlns:vt="http://schemas.openxmlformats.org/officeDocument/2006/docPropsVTypes">
  <TotalTime>769</TotalTime>
  <Words>2071</Words>
  <Application>Microsoft Office PowerPoint</Application>
  <PresentationFormat>Widescreen</PresentationFormat>
  <Paragraphs>125</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Black</vt:lpstr>
      <vt:lpstr>Calibri</vt:lpstr>
      <vt:lpstr>Calibri Light</vt:lpstr>
      <vt:lpstr>Monotype Sorts</vt:lpstr>
      <vt:lpstr>Tahoma</vt:lpstr>
      <vt:lpstr>Wingdings</vt:lpstr>
      <vt:lpstr>Office Theme</vt:lpstr>
      <vt:lpstr>Contemporary Portrait</vt:lpstr>
      <vt:lpstr>MNASCA Annual Education Conference:  Legalization of Adult-Use Cannabis and What Physicians Need to Know</vt:lpstr>
      <vt:lpstr>Topics </vt:lpstr>
      <vt:lpstr>What is Cannabis Use Disorder (CDC)</vt:lpstr>
      <vt:lpstr>The following are signs of cannabis use disorder 1: </vt:lpstr>
      <vt:lpstr>Cannabis Intoxication 1 </vt:lpstr>
      <vt:lpstr>Cannabis withdrawal Timeline </vt:lpstr>
      <vt:lpstr>Cannabis withdrawal Symptoms </vt:lpstr>
      <vt:lpstr>The Health Effects of Cannabis and Cannabinoids: The Current State of Evidence and Recommendations for Research (National Academies of Sciences, Engineering, and Medicine, 2017)</vt:lpstr>
      <vt:lpstr>THC Concentration ( CDC)</vt:lpstr>
      <vt:lpstr>Cannabis &amp; Pain ( CDC)</vt:lpstr>
      <vt:lpstr>Opioids &amp; Cannabis ( CDC)</vt:lpstr>
      <vt:lpstr>Topics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Legalization of Cannabis in Minnesota:  What physicians need to know</dc:title>
  <dc:creator>Ashwin George</dc:creator>
  <cp:lastModifiedBy>Ashwin George</cp:lastModifiedBy>
  <cp:revision>46</cp:revision>
  <dcterms:created xsi:type="dcterms:W3CDTF">2023-08-16T03:51:19Z</dcterms:created>
  <dcterms:modified xsi:type="dcterms:W3CDTF">2023-10-05T02:18:18Z</dcterms:modified>
</cp:coreProperties>
</file>