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4"/>
  </p:sldMasterIdLst>
  <p:notesMasterIdLst>
    <p:notesMasterId r:id="rId9"/>
  </p:notesMasterIdLst>
  <p:handoutMasterIdLst>
    <p:handoutMasterId r:id="rId10"/>
  </p:handoutMasterIdLst>
  <p:sldIdLst>
    <p:sldId id="284" r:id="rId5"/>
    <p:sldId id="285" r:id="rId6"/>
    <p:sldId id="290" r:id="rId7"/>
    <p:sldId id="29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384"/>
    <a:srgbClr val="0047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A3E060-6253-4B37-83C4-76D9D71C6D96}" v="22" dt="2023-10-03T23:24:05.4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9" d="100"/>
          <a:sy n="99" d="100"/>
        </p:scale>
        <p:origin x="271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B11D16-A977-46B9-BC9A-DEFCF98ABF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D24FAEC-915D-45D6-874F-EDB09F42AB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CF54857-1EDE-4501-90C4-D0D7DFC8E32A}" type="datetimeFigureOut">
              <a:rPr lang="en-US" smtClean="0"/>
              <a:t>10/4/2023</a:t>
            </a:fld>
            <a:endParaRPr lang="en-US"/>
          </a:p>
        </p:txBody>
      </p:sp>
      <p:sp>
        <p:nvSpPr>
          <p:cNvPr id="4" name="Footer Placeholder 3">
            <a:extLst>
              <a:ext uri="{FF2B5EF4-FFF2-40B4-BE49-F238E27FC236}">
                <a16:creationId xmlns:a16="http://schemas.microsoft.com/office/drawing/2014/main" id="{91B4348E-4728-406C-966E-8DA8E8DB5D7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1BBF686-C3E3-490A-853D-8AC7A516339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26F9B6-3A94-4687-A057-CA72DE906D40}" type="slidenum">
              <a:rPr lang="en-US" smtClean="0"/>
              <a:t>‹#›</a:t>
            </a:fld>
            <a:endParaRPr lang="en-US"/>
          </a:p>
        </p:txBody>
      </p:sp>
    </p:spTree>
    <p:extLst>
      <p:ext uri="{BB962C8B-B14F-4D97-AF65-F5344CB8AC3E}">
        <p14:creationId xmlns:p14="http://schemas.microsoft.com/office/powerpoint/2010/main" val="38967435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A1A489-D0FF-4158-A8BD-0BB14A48A33E}" type="datetimeFigureOut">
              <a:rPr lang="en-US" smtClean="0"/>
              <a:t>10/4/2023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BB056A-D7DD-451C-92C7-F4C589EE281B}" type="slidenum">
              <a:rPr lang="en-US" smtClean="0"/>
              <a:t>‹#›</a:t>
            </a:fld>
            <a:endParaRPr lang="en-US"/>
          </a:p>
        </p:txBody>
      </p:sp>
    </p:spTree>
    <p:extLst>
      <p:ext uri="{BB962C8B-B14F-4D97-AF65-F5344CB8AC3E}">
        <p14:creationId xmlns:p14="http://schemas.microsoft.com/office/powerpoint/2010/main" val="1472054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We are proud</a:t>
            </a:r>
            <a:r>
              <a:rPr lang="en-US" sz="1200" kern="1200" baseline="0" dirty="0">
                <a:solidFill>
                  <a:schemeClr val="tx1"/>
                </a:solidFill>
                <a:effectLst/>
                <a:latin typeface="+mn-lt"/>
                <a:ea typeface="+mn-ea"/>
                <a:cs typeface="+mn-cs"/>
              </a:rPr>
              <a:t> to introduce our experienced panel to answer your questions. </a:t>
            </a:r>
          </a:p>
          <a:p>
            <a:pPr lvl="0"/>
            <a:endParaRPr lang="en-US" sz="1200" kern="1200" baseline="0" dirty="0">
              <a:solidFill>
                <a:schemeClr val="tx1"/>
              </a:solidFill>
              <a:effectLst/>
              <a:latin typeface="+mn-lt"/>
              <a:ea typeface="+mn-ea"/>
              <a:cs typeface="+mn-cs"/>
            </a:endParaRPr>
          </a:p>
          <a:p>
            <a:pPr lvl="0"/>
            <a:r>
              <a:rPr lang="en-US" sz="1200" kern="1200" baseline="0" dirty="0">
                <a:solidFill>
                  <a:schemeClr val="tx1"/>
                </a:solidFill>
                <a:effectLst/>
                <a:latin typeface="+mn-lt"/>
                <a:ea typeface="+mn-ea"/>
                <a:cs typeface="+mn-cs"/>
              </a:rPr>
              <a:t>Dr. </a:t>
            </a:r>
            <a:r>
              <a:rPr lang="en-US" sz="1200" kern="1200" baseline="0" dirty="0" err="1">
                <a:solidFill>
                  <a:schemeClr val="tx1"/>
                </a:solidFill>
                <a:effectLst/>
                <a:latin typeface="+mn-lt"/>
                <a:ea typeface="+mn-ea"/>
                <a:cs typeface="+mn-cs"/>
              </a:rPr>
              <a:t>Sgambati</a:t>
            </a:r>
            <a:r>
              <a:rPr lang="en-US" sz="1200" kern="1200" baseline="0" dirty="0">
                <a:solidFill>
                  <a:schemeClr val="tx1"/>
                </a:solidFill>
                <a:effectLst/>
                <a:latin typeface="+mn-lt"/>
                <a:ea typeface="+mn-ea"/>
                <a:cs typeface="+mn-cs"/>
              </a:rPr>
              <a:t>, Medical Director- COPIC</a:t>
            </a:r>
          </a:p>
          <a:p>
            <a:pPr lvl="0"/>
            <a:r>
              <a:rPr lang="en-US" sz="1200" kern="1200" baseline="0" dirty="0">
                <a:solidFill>
                  <a:schemeClr val="tx1"/>
                </a:solidFill>
                <a:effectLst/>
                <a:latin typeface="+mn-lt"/>
                <a:ea typeface="+mn-ea"/>
                <a:cs typeface="+mn-cs"/>
              </a:rPr>
              <a:t>Amy Wright, Senior Patient Safety and Risk Solutions Consultant- </a:t>
            </a:r>
            <a:r>
              <a:rPr lang="en-US" sz="1200" kern="1200" baseline="0" dirty="0" err="1">
                <a:solidFill>
                  <a:schemeClr val="tx1"/>
                </a:solidFill>
                <a:effectLst/>
                <a:latin typeface="+mn-lt"/>
                <a:ea typeface="+mn-ea"/>
                <a:cs typeface="+mn-cs"/>
              </a:rPr>
              <a:t>MedPro</a:t>
            </a:r>
            <a:r>
              <a:rPr lang="en-US" sz="1200" kern="1200" baseline="0" dirty="0">
                <a:solidFill>
                  <a:schemeClr val="tx1"/>
                </a:solidFill>
                <a:effectLst/>
                <a:latin typeface="+mn-lt"/>
                <a:ea typeface="+mn-ea"/>
                <a:cs typeface="+mn-cs"/>
              </a:rPr>
              <a:t> Group</a:t>
            </a:r>
          </a:p>
          <a:p>
            <a:pPr lvl="0"/>
            <a:r>
              <a:rPr lang="en-US" sz="1200" kern="1200" baseline="0" dirty="0">
                <a:solidFill>
                  <a:schemeClr val="tx1"/>
                </a:solidFill>
                <a:effectLst/>
                <a:latin typeface="+mn-lt"/>
                <a:ea typeface="+mn-ea"/>
                <a:cs typeface="+mn-cs"/>
              </a:rPr>
              <a:t>Sarah Hoffman, Attorney and Shareholder, </a:t>
            </a:r>
            <a:r>
              <a:rPr lang="en-US" sz="1200" kern="1200" baseline="0" dirty="0" err="1">
                <a:solidFill>
                  <a:schemeClr val="tx1"/>
                </a:solidFill>
                <a:effectLst/>
                <a:latin typeface="+mn-lt"/>
                <a:ea typeface="+mn-ea"/>
                <a:cs typeface="+mn-cs"/>
              </a:rPr>
              <a:t>Bassford</a:t>
            </a:r>
            <a:r>
              <a:rPr lang="en-US" sz="1200" kern="1200" baseline="0" dirty="0">
                <a:solidFill>
                  <a:schemeClr val="tx1"/>
                </a:solidFill>
                <a:effectLst/>
                <a:latin typeface="+mn-lt"/>
                <a:ea typeface="+mn-ea"/>
                <a:cs typeface="+mn-cs"/>
              </a:rPr>
              <a:t> </a:t>
            </a:r>
            <a:r>
              <a:rPr lang="en-US" sz="1200" kern="1200" baseline="0" dirty="0" err="1">
                <a:solidFill>
                  <a:schemeClr val="tx1"/>
                </a:solidFill>
                <a:effectLst/>
                <a:latin typeface="+mn-lt"/>
                <a:ea typeface="+mn-ea"/>
                <a:cs typeface="+mn-cs"/>
              </a:rPr>
              <a:t>Remele</a:t>
            </a:r>
            <a:r>
              <a:rPr lang="en-US" sz="1200" kern="1200" baseline="0" dirty="0">
                <a:solidFill>
                  <a:schemeClr val="tx1"/>
                </a:solidFill>
                <a:effectLst/>
                <a:latin typeface="+mn-lt"/>
                <a:ea typeface="+mn-ea"/>
                <a:cs typeface="+mn-cs"/>
              </a:rPr>
              <a:t>.  </a:t>
            </a:r>
          </a:p>
          <a:p>
            <a:pPr lvl="0"/>
            <a:endParaRPr lang="en-US" sz="1200" kern="1200" baseline="0" dirty="0">
              <a:solidFill>
                <a:schemeClr val="tx1"/>
              </a:solidFill>
              <a:effectLst/>
              <a:latin typeface="+mn-lt"/>
              <a:ea typeface="+mn-ea"/>
              <a:cs typeface="+mn-cs"/>
            </a:endParaRPr>
          </a:p>
          <a:p>
            <a:pPr lvl="0"/>
            <a:r>
              <a:rPr lang="en-US" sz="1200" kern="1200" baseline="0" dirty="0">
                <a:solidFill>
                  <a:schemeClr val="tx1"/>
                </a:solidFill>
                <a:effectLst/>
                <a:latin typeface="+mn-lt"/>
                <a:ea typeface="+mn-ea"/>
                <a:cs typeface="+mn-cs"/>
              </a:rPr>
              <a:t>Additionally, to introduce you our audience we have attendees from a variety of roles within your </a:t>
            </a:r>
            <a:r>
              <a:rPr lang="en-US" sz="1200" kern="1200" baseline="0" dirty="0" err="1">
                <a:solidFill>
                  <a:schemeClr val="tx1"/>
                </a:solidFill>
                <a:effectLst/>
                <a:latin typeface="+mn-lt"/>
                <a:ea typeface="+mn-ea"/>
                <a:cs typeface="+mn-cs"/>
              </a:rPr>
              <a:t>surgry</a:t>
            </a:r>
            <a:r>
              <a:rPr lang="en-US" sz="1200" kern="1200" baseline="0" dirty="0">
                <a:solidFill>
                  <a:schemeClr val="tx1"/>
                </a:solidFill>
                <a:effectLst/>
                <a:latin typeface="+mn-lt"/>
                <a:ea typeface="+mn-ea"/>
                <a:cs typeface="+mn-cs"/>
              </a:rPr>
              <a:t> centers and t</a:t>
            </a:r>
            <a:r>
              <a:rPr lang="en-US" sz="1200" kern="1200" dirty="0">
                <a:solidFill>
                  <a:schemeClr val="tx1"/>
                </a:solidFill>
                <a:effectLst/>
                <a:latin typeface="+mn-lt"/>
                <a:ea typeface="+mn-ea"/>
                <a:cs typeface="+mn-cs"/>
              </a:rPr>
              <a:t>his is a rare opportunity to</a:t>
            </a:r>
            <a:r>
              <a:rPr lang="en-US" sz="1200" kern="1200" baseline="0" dirty="0">
                <a:solidFill>
                  <a:schemeClr val="tx1"/>
                </a:solidFill>
                <a:effectLst/>
                <a:latin typeface="+mn-lt"/>
                <a:ea typeface="+mn-ea"/>
                <a:cs typeface="+mn-cs"/>
              </a:rPr>
              <a:t> address and learn about the needs of all the roles within center as everyone has an important role to play in patient care.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E36482-1834-4A59-AFA8-4A0E9A0D79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9655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Introduction to Doug Mason </a:t>
            </a:r>
          </a:p>
          <a:p>
            <a:r>
              <a:rPr lang="en-US" sz="1200" b="0" i="0" kern="1200" dirty="0">
                <a:solidFill>
                  <a:schemeClr val="tx1"/>
                </a:solidFill>
                <a:effectLst/>
                <a:latin typeface="+mn-lt"/>
                <a:ea typeface="+mn-ea"/>
                <a:cs typeface="+mn-cs"/>
              </a:rPr>
              <a:t>Claims Professional with twenty five plus years of experience in medical malpractice claims. Doug is the Director of Claims at COPIC Insurance Company where he manages five claims consultants. COPIC is a leading provider of medical professional liability insurance to health care professionals, group practices, hospitals and other medical facilities in Colorado, Nebraska, Iowa and Wyoming. Doug’s previous experience includes working for Zurich-American Insurance Group where his responsibilities included managing litigation of over 150 multi-line professional liability claims with an emphasis on medical malpractice nationwide. He also spent 12 years with Illinois Hospital Association which represents more than 200 hospitals and health systems throughout Illinois.</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E36482-1834-4A59-AFA8-4A0E9A0D79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21451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Introduction to Doug Mason </a:t>
            </a:r>
          </a:p>
          <a:p>
            <a:r>
              <a:rPr lang="en-US" sz="1200" b="0" i="0" kern="1200" dirty="0">
                <a:solidFill>
                  <a:schemeClr val="tx1"/>
                </a:solidFill>
                <a:effectLst/>
                <a:latin typeface="+mn-lt"/>
                <a:ea typeface="+mn-ea"/>
                <a:cs typeface="+mn-cs"/>
              </a:rPr>
              <a:t>Claims Professional with twenty five plus years of experience in medical malpractice claims. Doug is the Director of Claims at COPIC Insurance Company where he manages five claims consultants. COPIC is a leading provider of medical professional liability insurance to health care professionals, group practices, hospitals and other medical facilities in Colorado, Nebraska, Iowa and Wyoming. Doug’s previous experience includes working for Zurich-American Insurance Group where his responsibilities included managing litigation of over 150 multi-line professional liability claims with an emphasis on medical malpractice nationwide. He also spent 12 years with Illinois Hospital Association which represents more than 200 hospitals and health systems throughout Illinois.</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E36482-1834-4A59-AFA8-4A0E9A0D79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5146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Introduction to Doug Mason </a:t>
            </a:r>
          </a:p>
          <a:p>
            <a:r>
              <a:rPr lang="en-US" sz="1200" b="0" i="0" kern="1200" dirty="0">
                <a:solidFill>
                  <a:schemeClr val="tx1"/>
                </a:solidFill>
                <a:effectLst/>
                <a:latin typeface="+mn-lt"/>
                <a:ea typeface="+mn-ea"/>
                <a:cs typeface="+mn-cs"/>
              </a:rPr>
              <a:t>Claims Professional with twenty five plus years of experience in medical malpractice claims. Doug is the Director of Claims at COPIC Insurance Company where he manages five claims consultants. COPIC is a leading provider of medical professional liability insurance to health care professionals, group practices, hospitals and other medical facilities in Colorado, Nebraska, Iowa and Wyoming. Doug’s previous experience includes working for Zurich-American Insurance Group where his responsibilities included managing litigation of over 150 multi-line professional liability claims with an emphasis on medical malpractice nationwide. He also spent 12 years with Illinois Hospital Association which represents more than 200 hospitals and health systems throughout Illinois.</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E36482-1834-4A59-AFA8-4A0E9A0D79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117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AutoShape 2" descr="data:image/png;base64,iVBORw0KGgoAAAANSUhEUgAAAZgAAABACAIAAACoQ/b0AAAAAXNSR0IArs4c6QAAAARnQU1BAACxjwv8YQUAAAAJcEhZcwAADsMAAA7DAcdvqGQAADirSURBVHhe7Z0JmFXVle/PubeqqCoQqKIQlKIIKIMTg3FAcAA1MUZMYtqo6SRI7CQO6ZcEyJd8UTQaHF7SgKZNHF6nO6B5yeeQTiJgko4MDoBTBJwLjRLmqYqZqrr3nnPeb+11a2d77q1LFWCnv/edv3hq7bXXXnufffb5n7X3Ga4fRZHXFURe6EW+78l/7RqBzx9H0y7mE2YTevIv5UUpJztBggQJDhddJrI4hKKgJ5AyPOXh0PfTRgNsVjvfiQomI5UylkJpKthkggQJEnQJXY/IIi/PNmHkpeCwwPfSGmmBPA9Z0hKInaTySjVtL9COhMUSJEhwyOh6RBbJfzaSElYTDmLGmYKajCbv0LdUFQWG/FJkmBlonMUSJEiQ4HBwCIQS2NDJN/wks0L8pHQWKfyl/zQprOZDXVBcYFgMlUwqJcvhUFdOkCBBgi6hyxFZ4DGTNAtdfvtkUOgpxM877/xlw4YN+/fvX7NmjahNppl4ZhoGDqnqXjl0+LD6+vrqqnLfK5e8BAkSJDgS6PoamXATwVcYemkistb9B1atWrXy1ddeXb3S69YrfdQxXo+jg4peUXn3bJTKRWGOaWUu9PZsDsPWipYtlQfW1g8cPHzY8WPPGj9w4AAzLc0v8+s2X02CBAkSdBpdXyMTyCJX45p3Vyx/ZsULL1YePayi33Cv5riy8qq2wGsNoyBMtcFhoZfNBjnPz+ZyLaHvBWFbzg+CqHrfu90P/LXvvjdqa3tfOumTo0ePrq6uzjtOkCBBgq7joESW87yy/ORRlr0gJG/d+s2PPfrLd9Zuqj3uzOqG0WFFr2wubIv8IBdmwwgKy4V+LpdrC8JcmCYky3phay4IcqkwDDNGGQRBJoxq9711dOvb9emmz33uynFjT49SMmfFv5m96g2BMPCM1sSBCRIkSFAUHRKZUIfcnhSZjc77Wg7smb/gyUWLlhx94vm9jh/rpSszuaCFyCsgCvPb4CzILEq3ZbwgIv6C1lCmM3BalM5mYSU/k5PJJnNNQjNscmF4VOvGU/Y9Nay+5+euvGL40GGmbnliNhLSlDsG7SyaMFmCBAmKo0REFkZRKr+aHwW+n96wbv19DzzYUt7jI2d8OqjqG2TDNsKsMMjmUhAZFJYNUkJSRFs5j3BMFsdIkBWlMq1RkPJaMYk8KRP42cjLCKMFzEDhteMOvHBy5qVJl1w26dMfb3/03wRlhsaSxzUSJEhQAqWnluYhfMNlK5Y/9x9zf9Fw+qV1w8dms8RhqRYhL8IrX1iM6WTkMcE0dOZlw1QmG0JVGJhZJOTlw1nEXxTEnrAtCLJtfkWYzRDqtTGZDKMeue1nZJaeNrzu69d+rbKq2sxjoxQxoSW1BAkSJCiGklNLQx8Ijz366DPPrjhu4uerawe1SUgVZXKEVLBVNhMKnYWBnwl0/QtWCmE06CnDn5DQzMsIf2HgRSIErZEfhT7cB8dhkIGuoqAtTIVRLh22jmtbMn5g8K1p3+leVa6P0TKt5K+h0wQJEiQogpJhjnkn8uG58559dtkJF11T1fe4HLPFKIDCgtAjmAphMFnn8gmvMhEzRD+XlbV6IrC2KMx45RkmmyggqZCILYT1+BOFaaI1CsJNOCTqC+CyMESRCasWlX1i0Yaj7p4za38rnCnNS/lkE7MlSJAgQXF0SGQaAT216KkX/7zqxE9cU1FzrMwSCbSy5blcLhMFGaGhslw2HUZ+q1fOdJEwLOfxl5At5eeCkcdUfOnM3icfU8m0UbgPAoyiEJojxDJL+Vm4S6iQmEt4iugMvoM9n47GPbW+xz2zZ7W2tJhJJTXYt9ATJEiQII5SEdnKVSt//cTCky/+crfeA5kmwjjZIGqL5MYkBATvyFq/D79FfpCVSWIgAZrhpnR5eUVdj9QZQ4+696r68UO6+5iEFYRmGDCfbPPgQXgL4iNYywZemrknNBf48gxtlOr2tHf2c+sqfnrfA2beW5bMKxMkSFACeSKDQ+QPMZVJgqYd2+Y99IvhZ3+2qqae6SMZsvZliCqK0kwtmSciwm8Z+edlmTPiJWDyGHVPe/OmNAyu6/7w8h1EWP/rE0dLQWaRRFxYytQT/pIpJ9YypyQhARkOsJEH0ggIl3gTlq/ZumD+QqI326pDQ9F1wEJlJ80OCltEhVjSFWLoSN8RDmpfwqAwq6u1u+iobFf1HcHaH04jPyQUbdKRaucR3N/OuDrk6goLolFlYRYoquw8CosbIkPppyUv/7hFDsXcefN6DR7Zp/6E1sBvDctgrmyuLIpSmSDFlDAHB5mF/GyYJpQyBCfElIvKyDr9uKO6V6R+vmxb3x7lUNKAHum+vVNRBivqKPezEo6lwixTTfgrkBsOxGs0Ix0Eobyl5DP/TLWlyp+JLlyw8LcbNq7zqcyg9P5rbqGNvv+UT3wQ6G1WUTOUhme7ANkFR9AtnmP6QlhLTVpYDYLKuu3IjwKbEgaFWaW9lQZltUkuSjSgqL1FYZa1P5xGfkgo3JcSO94RivbGYfqJybad7tYVQOG+HBRqX1gQjSoLs1SZTxjEDGIozI0VBxqRSTgGf2BuiqSeX7Fi3abtg0+9KBul/KyEXEEul/OiLEwT5XJRJkPsFSLkOMkNQclzYfJ4RZjLRNm6HjQ02tMWHt+3Qvz56WOP6hakCLrMOlsqHYapjFcepKKsJ+Qmty/9MBsSiMGnfugJ/dGUplTNy+HYuXMf8nz5YAYo7BSFKnX3CndSC+YTBlbD1s1yZQWWqVSpCXgngWdtpLu1cJPW0kI1AEFltvm8YsCAbWmbGLTIIaNok0o0oPQuxLJiu1PY1NKNL517OLCeYw0m2dVKixY5TD8x2Wrs1s1SS1dfGjHPKlhlzJub5cI1KzRwc1UDCs0U8tkKX99Dan/YoqWl7cbvfXfohC9V9R3EnLLNS7dmM7K8lQ0mntADSmJuGJpPYHhhFlqimaSZGK7dfuC+Z5ogvKvG9plyZu3/+uXGH15+bI9uPlHXl+ZuXP7+Xujqwc8f07OqgvZAapGfohTzWVkFox0S5AVzlzc9vLzZtC0l9zW94PP+o/88+R/GjRtLwu6zu28W69evf+SRRwqzbBEq1VzVqHLYsGF9+vRhW1dXp/aFUMt8otPQUm7ZQo1FiSyLQlcqF6J0rgIbtget9KCwxUv4Wbdu3WOPPZZPONDaVZ4+fbqaqR+2XEI01/V81llnjRs3ztosX778hRdesEfW4oorrhg4cKA1i+UWojM2hSgsZTWlHR60uiPlB6hNoWVMY5OFQkc4BAOr4ZAVhggHdejCNdZhJCwiGkQ/nP+7Bc+tajzx41PaAmGoFuKsrDy13xb6w/pVHH90t5HHVHarEMqD+dKy9pU60OYtamx+ZV12xXt72rLhxSf1/s4n+v3qpabPn17jmWdah854g1gOWvzMGbXjBnW/4vTelPb1a9dU6ROcpV/ZsG/B6t2/W7X7lfXmjigNom1+enD43lV1L9155/+ONR3EkmvWrJk1a1bh6GdrBzpKa+BmgQEDBlxwwQX2JFEDFx3pC1Ha8hByD8fhhwqtukQDNOudd97h0JBUY6t3Cz744IMcwdmzZ2sS2FwEe9QmTZp06aWXmnzRLzCwblWJ8bRp07g4qea/H7QhtneFsLklzA7ZT6xIiWTRrJiyMyjqs0t+Dlp1Cbd6+OVVRv7Kl6s9b9rUqUPO/UJV38EZL53LZHOB3xoFzC/lodaISWaK4O2ik3pfMKJKZ6bvNLV9f/763fvlnXAmoFDeoLqKH11Wv35X5rSGSmhuy86W8bPey8rtylQYeDgZP6THb28Y4kNizDcjb29L7rIH1i5Zs4v2yINlIeFemIpSRIHCrWHZ5elHp07+tAZlReHuGPLChQvnz5+vSUAWbfv2t7/tjuyWlhYiuFWrVq1YsWL//v1o9FSpra296qqrRo0apWYxFPZgR1BLa1+iYCctXX1R444KftjoTL1qE+MpBQfluuuu6969ez7teYsWLXr00UfzCQPKjhw5kuPC0YlVZz3ff//9Bw4cQMOl6PLLL3cdHll0sp873y35RAc4UjYxaJGiBTvpzZq59h3JiqKeixYpalkCGtrJVl/KXrHs+bCyT/d+xwUEW7kcM0oIKMiZxyYieQo/CIIDmfDRPzc99eZeE5N5//nyrv37ZYZIwJUN5abBO5tbFjfu++igaiaPGLyxyctG8lZSzosykbxu+XTjblpJSCYM6ntTH9+wpLEZzvKjMlmvkx2IYDFJQm3l/qu5kxctXqwXXPybvx+A3XmVuWgbdR7oIanY9bmyshINE5A77rjjwgsvlPaY0Ky5ufm+++6zZ0UMbkUdwTYDQbc2afI/AGujngECp2VjYyNbW8Q1ANYbwoYNG9TSKjsPAiUqyicOFW7DgLYh1hK1ocNhGdVY7NixQ0nHFiEu1oNlPZPVo0cPy2Ix5wD7+vp6FSZPnmxZrNCyBDDujH1H/RxTxrqlENgXdXWk/BSCsd3U1KSyui1a8KA1KmxZ174jGXTUzqJFdu7cyagGRBtFdy2mFL8ozNtIIDVrzuywblSfIWMyuSgTZtvkHcl0NpuF0dqCSF4IDzx5szIIysr9B/5xEGXveHLrC3/Zk43kRXHiNVnOD4J/Gt/va+fVCdNFqdue3Piz5c1RBjqDB3M5Ceh6PfKVwZIb+n/dmfvIjavlaz1Ea9oIicXkaQ7ElNwOldnrNd5/fH/GTQ0DB6jNQXHttdfmpXYwc8lLxbBs2bKHHnqIzrBTmIEDB06dOtWeEuvWrXv88cdj3VcIZjR6tOwhIeJbvny5yq5eF3FUVmC2ePFijhyytcSGk/Oss84ihIReOV2nT59uzPM2NBLOra6uZmpsnR8UWMIgDGuEBx54QJVUHQuFOgkaye4guDvoykCTdOOdd97JNcP2M0oO1ujRo9VYzfRwmHICNBS555572M2iVdAD9APCDTfcYKPpzuxO7ChwCDhe+UQHsP1fCNse6tXj2BE4jldeeaXK7h4pjpQfF3TRTTfdhM3NN9/cp08fVZaoGpTojSlTplgnoGjVzIq4TBZtEn0YK6JJGrlgwQLmSYxMNDpI0B9//PFjxoxhkJBFn+jygushfeutt5pP6Qtr7Nvf8qtfPnzcuCtyPvzlQzmB+UCF+fBOTh4BC6GwMIxS2ShqbQ3q+1TU967Y2Nz60qYDOVTydCzTzygIgx9cWt+9khNa3jn/4R+3bNrVxgyRoC1rVvmnXnjsyPpKM7X0f7J4y5I1++wO0TB5t5L2+OyEvCWFDqGnv/foit0nn3iiNj3f5CJdlAfdkZfaYRdWiqKhoYEDs3r1amStYs+ePW+++ea5556LTJft3bv3jTfegE3ef/99vbIpoAOuHgiUqqqqKlxiYyAS+FAKG7UE1HXSSSf16tVLbTi9f/KTnzzzzDNUSkvOOeccDtvgwYNbW1spvnbtWrIYUlxRKGiDGmohl4kYMlm4tZdc+JermdtOQFm2RHCaZF+MG2/48OFk0Wxqf/311zdu3Lh161b2yxaHPsrL818n173DyZYtW8jCBktaeP7552Pj7rgrA02yy3QyFSHbjqqoqGCMilG7WV1d3bPPPstOYWNHc//+/ZV0rGcrvPTSS7ilnVdffbVqALXYQ6Y74gID7N2jANgvutTuXQzaD4VBpcLuDqBeanf9uMeC3u7Zs+fJJ5+sxsAWBEfKTwx/+MMf8JbL5RhUluuL2luldgUDSavTY60NYKgzbNQMFPqBku699163tVqckVlWVkYfxoqQhKTmzJlDdRwyxsPpp5/OWcBB3717N2OSxjPU2WI8dOhQanc9/C3SQ1ix4oXf/GHRiAuvbYki+XBYVlgsE/m5bPZAkGZ2CZnl5Os9Uc5L53KZ4Uf3GN6/2/bd0cI3mrNBkA3KojAjD5dF/tfOruNwhDiNoll/3BbKWwB+i8w/5VWA6yf2O6obLAUXlc1dsW1tE1Ea8860/N6Sl4aekKQ4BEZAlipDP9hb+9X6179386356aiEkJJtf+Ukhq5GZApCHnpTZbqJRjDN+dznPqeybunT2bNnc5zUDKAcP348Mxq3Z2PgGDz22GPMZ+FTfKqSgmwZWLfffjvHGNldyQYYvPvuu0x1qQ7nXAQ4fm5EBrvNmzdPG4aGwI3iykrEj3/6059skwjrtCBDSkM/fGKGQaxS9EQ31if49re/zdBRY9UARvnChQtfeeUViIaGERfY/SoNXQKz3lS4++67oQmbRGC/aKfVAKIPYgrNjYEDB5Gx+y6RWXBu2LU5iuOQ1sK8qlFoLbZ2Wkg7SdrIkUCSua3mWrOicHM5snSUKnGFhxkzZrh7WsLVkfIDyKXrOPTIcNBdd93FUCxhH4M9FhZUzSFTOVa1htuEYwwPslSJAfpbbrml6LwBMy729hgxUHVtwXrWMWMyBTYiQ8YAwXzwy4D0mjVvV/cbmjEfCIN3gijigljfs9vMzzTM+eyAH18+8KdXDXzwi4PnThny8NX1v/rK0Ns+dcznz6j9xoW1//WtoYumD3/2O8cv++7wl28atnrGCV+f0Of6iXXfOL/PNy84et2PTt74o1Fb5ozcPWf07rtH7rv31B99dsAtl/S/ZdKA70/q+/4dpwT3j1k9Y9Scy+sH9a1KyVK/H7ALsgM5wjJYjKG03j927cZtB/btp6HaYHl0owMWO2Qw0bB9p91ED3JRQlAlW04nuwZnlRxmjeaKAmogQsQhAbk92zmuFAQcIWUxCEgJRasG5BJUM11l3Kh9LFfbhgYDRrYN+MnSkUqW3ZpC+VqgKqIbVVonJl/GqJUVJIH60SRbil933XXUqA2jo2xWaYwdOxZ7oEmVbe9ZvSUaSyWcyYS0sSpI0r0Upxk2rFNYSz0rAM61tRxE1VhovbZ2znZN4gQgdJLFgJtLk9SevaBqOl/ZB6As7epI+QHPP/+8shgg3nGvcIXAW15qB/vOVmvRLX3OmEfWpJopaCFbLrG00+aqQLfHjNGzRTl37ly1IVjjeFm92nDW2EuU9YCgMlup0jCCgAFd3W+IRl60IRtE0Bkxj1mUb985n9CJkmlZVkMgJiKukrue5o+XDmWFXha/0lKAISi/AkfohBIX+YoJ6bwy8RjKBBHyOqXen/qxurUzT55zVb18PgO7KCdLZeZZMqk1qmiKem7cvIn5qIEwnFR4RMH4ILZi5/NpA4IXFbRzAd2q5wyW0pdmp7hqcXRNfhzEC4we6M+9GWrPTxsDKgfp4VQNQIYydOmNpM3VssxJ2TKmMXDXehTYaC06+vNao1efzOCQIQi2uGWrBlZWgS3QpN2qAUEQXIYAF3NR1azSYHKhXJZPm24s5EEGvVItuel0Wtu/bNkyt6C2jQ5EwG3sXrO1tG7VXo+aahRuvYoRI0bkJePHLRIrqyj0YKGHABRWqhoE1QBXjqFLfmJwb+JjtnTp0o7GqnordIVGR5E2Aw1UhaVWrbCluK7AmxwRcvXAFUKNMUBobGzEXmUlTZXVTKuA4IgzCh2qmaxhyTP9kgjXbVjfo89AfaFSVuy9dFbmdpCOWamSMszmykQS5L+5CImJIBNB8WXufqYi/shzYFCXTBPlkTHjwRQIAr+MmE+ap4+v+Sk/LBM/Ke8b5/dfOm2YfNonSoV+uQfV+mnzyJnX5NW9/bb80JyMfOEwxpZJHVFwMtBZQDsIcOXRo+4quT7AO2joK+1ZbCAszXWhS55MzYiDsFel+iHJrMcOKS4kyNbGBae0Ls3YNqgZ3MH2+uuvL2QxYI3ZWrcqA+iPkAqBMaTrZchqA1TG2A5cC02qAVsaRm8gwDI2tzQoYs0QKAuZQoUIVo9MUEaSBgQMGYPYBAcNBnolgFJVaaGu1L9NAi2lssI10K0eUws1KERRnwiFsvWgSbZW4zo/Un6AGgBd5FIZYLZ//36dOOdVBta/9YmgStUQ47uDIeZWbVTW640NkK3eQo3VFQKuVG9l6023akkAUVNTQxuQLdQgryLRvGOnX1YVyNuU0BizSwKzrAnNyM9fjtj4ntx2NEtaJh4SasvfbYSudBcl/jJvoVNKojkpihfhO2mPiQNT8m6AvNSJtYRs+dc8hezOG37UrZPqzbsDoR9mvDAnXvxor98zav82meHOD+zPkQK9T6s5c9z+0lPFdi4CLEAkgoCZKgHHQG8yaL9bDZcmuEY1wPpR2CRsMnv2bF0KUVg/wC5j2TZgiczRhSVVY/I/AOvclkJgC0hCfzpN1qAMQYGNPZPdU1pt1BWD1dIKxHThhRfqZEdzS4O5g4afwJ4bS5YsQXCLq94qEfSuvMnMA+p/9dVXEYjyVGOhpaxDPaDq04XVuPa2VAnYhllZXSFYPVB9LEu3LtSALVkxY4XqY1m6daEGgCyVuZQiu1NRtswz9OqlwNLaW58IKqvApYLBoBrFU089lZecUrAbERlzc+xR0u2FQ0jhulI9W44vAUFra6vqFdbyU5/6FDZqDKwghxYT0k07m3v07issJi9ORln5zGGK66DMKvOUYRjMKyN2+vS9733i3r98/O63x895a96ynT97Zuekn7w3auab43/45r8u2fqvi3bcu3j73U9t6vft1374x+0/+uPmk3/wTvdvvFL59VXf+fWG2xZsn7lg4+3zNw+58e3UdS9PnNO4ev0+/JoWMSeV+r5xQX/zBmgYpeU7sVFIA/y90VHy0JN0t9kr4dAjBtsjgEkNcxlXE5t8abdyNtKt9iBpFoNG+YUkA0VjNFjMDiPgHj9g3bLduHHjzJkzmaXqtc615FoEZ9nIiyzkm266CSZSs5hbvAHXOVtNsgXGSq5yM2bM0HtAagPURmUrACtjwPTEvTf/OQME66Q0qFcFOlApZuXKla5/ALVpEmgWSrdSkrAYHqDFhoaGvNaALLtVqOxWoVt3B117Cww60qugTmKuFGjsya9yUVe2LNsj4sfKjEadEOiaIxotyOCEhqwT67moW0CNjGFdeLFVuMfCQpW6eoA3gGCLqFKTCKpE0DEAyCJuuPHGGzmV7GTFAreMVfs2oXWrXCAtwzlzyUBW+n3z7Gskn9kPc/JdCqB0hjX/fK/VTxGy5cI0VDd+aM9/OveoCcd3z4Zl5w7r9Y2J/b55Qd0/X9Bv+DE9gig36aSe3/nEsdefW0sgNai27F8ur79lUt9bJg34+gX93m9qwdszjXvPu/u9vS2BxG46B/XDmmpvTH1PqEo+dA3M748ciHqm/DIE2/p2bj0CcHzKQi9HK58wYNKnBrq1B+CSSy7h/NGk9QB56QxR7zZCNHaxuRBkuYGMHmMiHQ4k0Zk7k0J/hUE+bQCXuRTpjgzsgSZdxJQUV3LUIqosAa2iubl53bp12NsagRaPKTuCnXfYiIyppV0uxAlUzkmoSQysT2x0fKPBjCRb683CNkaThShqUNReK8onCmBzrY1tKmAg2VNULa2ZC1dp5SPih8gLgfNfQ2b1iQaHXCfcoAyo53zig9DaNciyZhSPTfaBEhnVud60XoUq3dwxY8bQHrXRU49DzFSG6/TcuXN1/URBkWnTpukyiwt9kEE28iH9yDyAHwTyPYvAyxAUBWmmfzo9zD/ogC3VyYI8xvKg7BOv7sLPpNE1zAE/c2qtZLDXnv/k681EUr98cQdB3SdH9wr81KdP6S2tN8+GPbG6WZ60oOJUet++3JLGXZRq3zHILNWre8rPr/VDoMKhIkdZhHyXSJPgtQ8FtouB9m/hkVCBaIuZo6vkDCSk4npCkMzVw04JO4IODj1+CnXF8cPP1KlTn3jiicJLU1G4DVOh84gV0XHm7rUFjdFIs2gu6EztxFAx9uFUca/wKhMd61qkrYvale9QImscVziv/G9D4c66GrflXYX60eId+bHKorlcb5YtW0YHEklxeZ44caKascXh/v37obmiBYGrt7UT2dk1AYXeCrPGHBrGP0dWzTpyDnTvFFxKCbJUY/kacHwZBrNmzeK6XsiYwPqXMhAC6cCEPZxO8ukx+YyiWfKH0fL3DQ1U5KSTX07K+Z7cS1ry1m44bkT/io82dBvbUGX4hRq8hav3hX7qP1/fC0EN7l0x5phu119AW4UXwe9W7hZCkuWxbJAKd7UoP8GCNIkqw7QQorRI/vnyESBO9pSXFkrNvwMgFkcWhf2ORntWj2WhAQfMPmimucgcTogMgit8nK0QhGwDBgywtbClV9UhMsfyySef5NKEQ5KqtIJNHkHYvUDQ9uj0BF5etGjRQw89xKiysZIaxJrRyVbp7MMyOKXoN40RkJ9//nkELuxnnnkmglak0EUxoOFYbW1tbF75d8GhdUIhYgXdHS8EuWpvBbf4n/70J8YVs3hV0pk9evTQLJBOp5977jnXf0ey9YlS1wRspYwEjc1NvjznQVbsuuK66gg33HCDPvLi1qUCgBx14Ok1zMLaGPKT8Zpmh+W5fSgskif4GV7mA4pQ2d8ihXakCMiCqLxFXkdKrd+d27wzAwFdcEJv8rQVv3q5aU9LEAWZ9dtbl62RV7K/MK52cJ9KrbG5JfwtcZy+Hy63NVPnDO8lBGc+lREQkUVU4ed/H1h2TJ4CicKynOE4E0cCwr7Cth0WYj1On6JxezZmoCDQ1Vtmmqv29CfBFFxmi3cEAv7p06frk01qjB8rqBI6g8huv/12znM3y1oeQahnoJ7ZPvroo3fffTdT3UceeYQLY2trq7VR2Ha6yRJQSyYU7sNZqtQL76ZNm7Zv307WqFGjzjnnHDQuiMJ0DVGfPiucV/5dcNC97iRcP9onpRGr1yYJuKCVyspKvWCgYaRNmDDBGnD67tq1y0Y6bl2F9dpSeLNTEDWzS5kcFA4NsZU9IlqqM3vB+Ocs0PNFS9krnIIk/u+77z6mKXmVAxP+UIzgJ8r52dZMIB+aDpg0MseU9TIYjUYYvmsH6VwuIGZjkiiGoffHxj2Nm1vGDmH+SNPF5snXdzInzXplQVQ294XNaHp2MxmyR+FDy7dEvnzjgjT0Oe+ahiG15eZxM3kaDRqDoVZu2CfWUZnMU83z/v2j94/ue2yOxsB32IirDzTsiADPduHAHjxd5NLjUfSoXHHFFfpMVj5tiig3WSdFoUUYYTNmzGASiuDau8cSZtywYcOcOXPsDZ2iLTmyoDGAvYOUGWdXXXXV+eefD/vEBpkCy042CUu2GNvFDlOPKDUQ01ACFqNDqK5wkREKg9yVyApXTP4ucPcdmd05nAOkZbVPSsBWoTWqrIBf4DKiMOUdtSRpj53a25f5NNlRvapni7eRI0ciqx8siZI4FsjKiUTQ1pWW6iSYYHKptg9yum1A1iRbJpuFXAYR5LlgxLDhbXt35mTdS6qHxZhdGi4zTtUImKnh1eP6XTO+9svj6649r+8N5xzduOnAf72974T++Te/9xyIelV2++7F/W6+qN+Mi+vgsnkrdkwYUUNZyA8fa5uj709qmHHpsbd96tiXbhk2+cw6tKb/OBq0Nfrdyl376BlmkvL8LTGbPOufSner7dXD7A2zWvl7xJb6HdBT+qQ7sIdBl8PJQqMdaqE2et3j3FMlKLQsCteGOeadd955ySWX2GUIcq0BDgGRvL3nrVnW4IgDzzqk2P3hw4fDJhMnTrzyyitpJMGU3UEEYy7oZGNsEY1kXTBPof9hKGxsrmumVdAJnD/Y0DYm5pr1PwfayE72RlF0sixmdAJQewTVg0WLFqG0szw14MJw9tlnqwZgT5jjLj8V+nGh1ensUkc7SehSZ3y6rAkTsQXu6dBJMLu8+uqr77rrLi5ONBVNYXuQafCa9m/D6NY0Rf6xCasqK4IDzWYVP2KCSUjFMBZqcWFS/3R2zVfOqbvuXPl3w4Q+pw2qaW7JmGzhsuf+cuDOzxz7vYv6f/eT/W+6+NjZVwx6eEXTR2rlGTCmju835S4b3evWi/vdOqn/LZ/sL3cnhZbMUj7NjrzdB8LbFmyGTr2oIvDKUJnPknn9vU0DGwbgnzBNG3Vkl/q1R/T0UI09VDYi0G51oZqih98mY/oS4EASl8EU119/PfE5bqES1zlb96GEznvuKtz9UlCXTRKjIWvtrk1nYP2whbKhSNVbzJ07l6CYcawzFOztsAbaIZx+GkrYedPfF7pT2iH/zaBe7QHbsYBTnSiJfrNPKlhwpVTBGtugTOH6KQouHsCOTE6TxYsXc+JwUHSZX/tBt6VdxaDGeIDOOAsmT55c9N1MNErTtqmcqObBLUmkGhoask1rMxKIpbLy5AWM5hWukZk2ynMbkA7xF5zSszp3xWm1oShIB39tPtCzSt5hkrR8HjG6ZHRN5JUxJ2TXVm84cN7QHkwppXZpC1qK4VBobmeL981HN7y2oRVuS4VZ0zxFqk+0o67P0WKp8diHs0CmsYBqNB459dRT7VnUEWyHAu3fmEaFQhBhzZ49Wx/ypIgqAQMCLiPS5vrp6nG1b98+GzOW8Hw4MM3PV6pVkHTrYqiBfMKBLVUCrh/s3eVFhd5JcNdZMLNJThuthdMGgaOj+r8vtP267UwnHEHY6tw+hJtIQmfXXnvt1772teuuuw5BceONN6qNFsSMniSYivnpaC/IJYvY3B4ItgzIR81L3RqsuS2xfFcCtJOzwK7/KpjlENzdfPPNU6dOdSMJbIAOEutZIg6lBTB06PDszvWcvKG8pUT7JBxwXRuYu5jtZSgPYb2xMXdCvyr5xj4V7PLqZVGf8uZRfi/1m9eaLxvVx/wSUspPeX/dIbEbxWVdjj/GFfEfbZq3Ytept78+7/mtgXCVkGRarKSqvt723lXRgAYzxZMWHWEW090kSIbIbO8gAI4ZshpIF8Y7RJSYKetpki0aTZYGB0/vBqqTmHMup1yUpk+fDpNahwwgLrbWMlbk8KEtySc63h1ml1yW8wlzd5Wh3Nysv7fQKWhFhFTsXWwvSLpfp8DMJm0/g0GDBtXU1OQT/wPA2chZV9hXXYU+RZhPHAyF1WlwRHTP+Q9GjBgx1Hz3RtcHFHptpqwSzXzz9D/drtAsFQpBlj7PgaBJLKmRaxue1caWLeHHgrKNjY2xF2lVpizN5hTQV1BIqn7Hjh2uW4jI3AIUVXjq6DHBrrXEYa3mN8PNQxj+xt25X7zYPG/Fjn9f0fQfz21/cNmOB59tun/pjvuWbL936Y57l2ybs6hpz34zr4R8fP/pd/a9tuHAnQu3z/z9xtsWbv7B/C1L394zCB6Tr4p5Ow94qzbs/8GCzbct2H7rgm23zd8yc/76W57cPnHOX3p/6/Vr5r67dod5tdMPU2E69NNmUimMdky0afgJJ5qmSlUmJDQP6Jp9M6oi0E7UbV7VAbR3Fi5cCJe59qNGjaIfEdSArQoubJaWMiZ/s+lM1Yw8KECbmtc6BRkc+tC8wtaislvk0OC2sLRD15ImuU/nzps3DzpmOLo2pWEriq2U4YFTwmVJUG/eIUdwd9wWLFppRy1xdzBmo8mOCpaGLtzoHZ4YuuQQTuEsje0+cJ2UdsiBYMsB4vwH06ZN060KCvcpCrYalNEzCvHidJSrtKDzbXFy2apPhbUvLFgUmC0x76jl0wbqWeVLL73UvTXU3byRrkmga0DyRi6Rz4ABx3QvywW7t6dzsjqWg8aCcMuu7EPLm+Y+3zR32bafLdv+b880/duSbT99esuPn97640Wbf/zHbfc8tfUfTmfmCKsExFin1FfevmDTzCc3zpy/deYTm25duGHMwB5ME80qmDyyv/Ttvd9fuPHW+et+sGD9bQs2fX/Bjjt/t/bpxr27W5lI0iDzsyMK+ZUl+KoM2hqa/svIk0+S58e4hNBYM68kZBRFsZ5yu5hrjq52Wdhcd8tAtE/3qU8Gk/14iEKNLWxSi2gtMRvp2w9qYtDcuXPnxiy1DYrYarde97RSVZZG6Ta4uUUt3Vw3aQVdeicX0i9dl4XasMXenlTqn61dolZolrscRldzWPUNf40pVO+iqBK4MR02bms12VFBhWtvwdxKfybKHhqjzju0szBQtLgFMyadFdrQxsI2FQEgFHUFmXI5IeAiZM6rDNTYFiHCtUGZbnVaYDLjQB/rZDQubekpxgEq9BDTuMlY1vbt22NcZmtUpXsWxO7wmNPb1wchhG3OPOOs9OYXM36QC/woCFtT5Rl8REEuVxYFqTAop8USrFGBsFZZlr9BcOKx1dCYj5+Uf9Kxlb0qYaNULgoDmhGlJgw7SkIn80A/mDisdyqImDWaqSgKYqu0aTBdZX4Czgwz+apiEJEBmfb099Z323fqqacpT8hkVLYyJ3XRURcgy04U5KpeZb2n6w5xggJYTA+2whpbqAcV2LpVWBRVFoLxp1yAXFjEVgQ4e9mSjDUmBtcJskvlRf2rUNRtTKNJa0nLH3/8cQSCEV04K/QQgy3LFlnjL5UV9s4XsjVDqUnVN5iP+iIU7po1c4HSVqoOVW9l3ZJkq+s1KsfgllVg/POf/1zn+7qWZwuqE7a2kYXFNckWDw888IAWKSQyoE5scVuLQvVPPPEEes55fb7UQo1tEQa2na2jpCwcqi8DWf8u1CafMKDzbSPJhcXcKEmNC0tZDdtCY0ic2FCVCpulSaAelKY1F9Av+VNXaMjLfexjH0s1rQkzWfjKfJgsAxtlIY0oyMqvi+RyEVdCLwxSBE65oA2yOmtITyqRevAJt3n+iQO6wwjCNPLrI9lR9VUwmqmQ61Iw8iPd5fs8aWOBHvdp9BgTf7GVQ6XfiPXlaz/pKOWf6r08ZsxHK5mTy9K/oV39aXQl4nbo3qJ3V2pQAtrz7rvv2t22All0HKNHn0whqXqO0IwZM2x4r/Y214VVUoXKutWpoiZV0xFsLm2ILWFa6D0ald31VLsjwJXBpk2b8pIxdnML/QPbWoSYPSdYXnKgNoSx999/vxrHgpGi0FxtgCtzUmmSc9UylM1VgTPTfWRMZWugIEnBmHL//v0o8aw+2QK1VAO1d0utW7fOtY85dJOc/DNnziQiw4wzmTFj3QI4To3ljGh/RLHQG1kbN26cM2eOfsto6NCh9gqq3rSgXmjRxDwAVXI4lIxsOKbFXcHCdqC6BbpgH3NOQX1eL3ZaoXcPh732KDDQZSzrTYuoDFSvGpXZcqQ4Gd3x5prplJnW0jkas1uf6VtvvY0ZH3RiWMWrripvbHx7W/Oe/dUN9Lw8R+ZFRGeel5WfHWEul4syUZppZ8Bx8cr4c/lpNeOH9KDw2p3Z//ti8xkf6bZyQ+6F9/YQUxHUnTu8Zsq4PvIbwH7qmnnvfWZU75ZcOG/5drNirzQqty1pkLRYyI/WkRXIXUxfFvt7+HvP85dcf93XuldXyef7hROZYsqLmdiZAnmw/++//z4Hkh3esmWLdqLuJ4OSeFtHFcy1c+dOkkRAhBK//vWvMVYPGDMWL7vssi984Qv6lXp1AtQAqMYKUA/F2S5btmzXrl3WksbgSj+lr3FKUejahMoYv/zyy2wJbSoqKlTJaGDC+5vf/EaTDB0b0tuWuDIt2bZtG+chpXCluYB979mzJ9uO2qPF6RbOqBdffFEv/goaA0lph9AeTlq2r776Kq2ilpx+2MnzPvvZz+LZNqkoYg1mq0oK6kf6SdL/GqAZwzzsDtJFquEYufGyhVuQwUBT8czAyKvMYODo0BucmbYr1L8OIbqI/bI/LKCfQqFJaMiygDU483//+99bejrttNOIyBDIpZc4FgxFfFJc+xMPtJkew4DaaRsCIe3SpUsffvhhrRFA60OGDEHAgMOhfuyD0LhCT3v27t1LUjuBPSWcAbYuhp/mokGw3UKSBr/33nsUeeONN0hqFtvdu3fTbA40LTzqqKMwozfYR1qIAVm0FofQTa9evbCnDYxezBixHDV1TjspRQuffPJJHNp6AU3KZDIY0PlaL0DAv1YB2KmXXnqprq6uX79+tixV/+xnP9MP9qP8yle+Yl9KUxsdSbCJWTg3pRrfWTPr7nu3Dr8u41WxPzn5LUu/LWIOGbYJf8k3KlqzQn5BlmlmetrH6r5z0TGw4U8X71jyl72Pf/W4KQ+9N28Z5F3G/HLC8b2WTBsKKa1e33LenMbd94x5+p19E2a9BSGF8syZroilhLzkWVriOWkMFwlpl4nOzvOXfnlczdVXf1kaB0w75Z4oTWrvIu0U+sK916PKfMJJstXoSTUqoGcIMmvjUsaVX7NskVjSAs21115bqGQksc2n2795n098ENrmQs8a3TBEOITaWgbQpEmTSrCYbmmPKhWqzydMku209h+vtU5UiHVgCcTcAjSEZuqtNGylMRCQ6n2re+65x/1Odz67HTfeeCOnEwfreucTb0CNdUuPcQg6Gg8qAITp7Z+HV8w3X5rX4rrFBig1IKgZgroC6kflKVOm6DrOrFmzNDKy0CKusQKNHt982oDZANSAkvbbM5yCsXEFaDxHk7qI5jTLrYJcdlBlFzRPJyjAVu3K4MEHH6Q3QGGlwP4CBgaw59VXX82Oa3Fbyu6X2ySVbXGtlOkw3e6aAVhPF8JgfI64WtbU1FxzzTWFZxMlJbqhtMzapMEY+//nvvuXrgu29/t4Vn5LKcxGsvAvP3AZpjKiyTELDIKIOWEuzEy/6Njvfawf5cfeueakgd3//UsDT719zcr1+5g7BilvwjAhMhjnm4+ue2LVnvfvPPnWJzbe9vtt8JWEXBJUsTMmsmUaCjcZVhUeowv8sC5s/mz6kbtun1VTJ3fZlcEMf6lgKLgd7G3scRjtSuB2kO5kPmFW9OEIDrnqbW7MTFGo1CWJfOKDUG8IhFEdBWVcbB955JFBgwZdfvnlcBajlr1AqbnqgRYyrG0YX6KFaPSaXLRJsfYUmlE1UQaCWlp7FzGlmoHa2lrbwhIorNSCvb7jjju4lhRlKCsz4jlPJk+eHJvLFIKgQN9h1iROkIF6Y8vwwIkblMEIxKQqq33R07gj4I1+wJ56qV2daJZWZ5NuFogl7RdTOBwcFJUxsC2x9jSebqcuG9drFltargcl5hy4bhVqzzafNm3Q3nBPIraatC2EZbj8cH3V0I8sxjBwd9aF+rHFFTQeJzQVUJZKcbt9+3ZlQ20YZyhXL84FLaJ1qQxkRR/egBegMTNVE2rY1rzzrpk/eLvPpfsrj2mTH4WDs6CldJZ4LBdkonLory3MwTa5MP3JET1+8dWPULz666t+dW3DRwd0b7jxNagxTMsjYDXV6aa7x1DBhXMaTxlQdfeVDYNvfH1tU6uZP8p76mxDCa3YP3hSbgLQGHknSQKu4DP+Y9dcct6kSy/WJssjFwJ5R0CS8i7534gMxHYvBje3qKUqSztxUdq+835clChV2mFHjUHDNpbVGVeFclEc1CCGrtqDzhTBhm1nPMe8afIQWlWID9WJ1Rc1OPyqS7s9fP9F0SW3MWO3bSnDYsD8kf+FF46urYEyj9m8wCP6YmyEckPRvIXpB346jNqCKIRDoDY4bvG7B/a0yBj65ClHQUCT7n8vLV+1YCpKyt95IHh6DTP53EkDK88fVnvZ/e+ubW5JUS+EJT5SYZq4Lcs4QpZpo4nI5PGxVPTRaNVHG3pdOukSw1byjwaafyYoE/r7AIuB0p3i5ha1VGVpJy5K23fej4sSpUo77KgxaAqzXLkQnbcEBzWIoav2oDNFsOmk55iZJjtZtjQ+VCdWX9Tg8Ksu7fbw/RdFl9zGjN22xYnAYuL5559xyvENm37jM6mUT1Skw6AM/spI7FYuE0x5DiPL/G7PgcxFP16zrqltzhWDZz+17bX1rTATVlKNvCUZXfbAe79duef2Sxr+tGb3b1fv9qJyGMzzgjLhLYmtQt+8CcA/aRlBmbTsI8H7E6pfn/LFyTLdTJAgQYKOIRF1XixA6779//Lj2at21LzRe0LERDEXZZmwmq/IZsKISC3IwHJtoV8m8Zn8CwO5n0igJHd5DEeGTFxFIe8bGTCjFIrjD/GXfNKCyay5QZmOzIcu0JBbG22d5C/85vXXjhl9YuFaWIIECRK4KMEOYWX37tOnfqfBW3vCzv+KgiDry/cw2iA+CcdIyJd+vHRFJD8ch5QLYCIBvCQsB4XJ063ycddAQq08Y8pj+sKeUSAPi1GEmWsqHXmBeT425ZWFfaKtn/IXXjvli2NGnyzeEhZLkCBBSXRIEBIx+WF1VeW0adNOqN5+wu6lgfCVzAWFyzAIZak+zGWzYVreyRRaK4OnCLbkJigQXpM1OKEzeTI2j5TMIrGAzsxPYQozZonCZI3MD2uC5kv8hV+9evLYsWfql4RkIazDqDFBggQJSk0t7YMOuQP72u65554/b/ZeqrqwzavOyNp/mAlysrzFvxzBGhEWE0NoKw3D+V65L78np37gqjJ5hNUvT4UZ+V03qRAzIjW59yh3EoTvmGamh/pvne89O3nyF88ce3Zav/ODsfCg2SZIkCBBMXRMZMIdf6OS/fv3PvTQL19e/drybp/YmjqmLZcmKxe2ydpZFOVkqiicJKtjwlkUJzrLpqI0LgxyPvNHU5cskIl9mZ8i4MJWfr+p3G+5IHp2RPet06d9q35Ag/m9XlN7GNnf7k2QIEGCoihNZLoxhGK2ixYtmr/gyTdb6/+cPmufPE0WBcwj5WMU8lStsQ5kTUvmkQhpc3cSVybusnCTwlfpYf5bZ/nPjR05cvKUL1VXVzKrNbcEhA+BzC6liEkkSJAgQQFK3bUsih1NO5+c/8TS5a+8lT7pdf+UfUG5BF+6zK/0YxiNUEr4Teknz1yR7+uCWRCmlCP9weHa0f7KEX1yV1zxj6NHj2wvkCBBggRdQJeJjNAr7YVvvfPu04sWv7Ry1fv+8W95J2wL+8kEMJTlMfNoRehF5ea3QfKhnNkCtrCe393bdXz01+HeW8Nqo4sv/cw4ebVFnvE30d+H9Zu7CRIk+P8VXSYyA/M+kxc2Ne186qnFq1e9uGlX21/Dhq1ewxa/Zk9UJ0+TSTiWNi9K5cO07t6emmhvP3/r4GhNn9SukSNHnz1u/MhRo2AvtwVJRJYgQYKu4lCILH87M8p6XrkSz4Z1GxvfebOxsXHDps07d2xvibrtjupyfuRHYeSnqr2WGn93FGaGjjhpUP2AYcNPGjp0aFV1ZTtnmWAtNKtgenshQYIECbqCrhOZLsNHxFxpYTRJGPbJL8+HoedvXL/hwL796fJUEESeX+6H2WEj9Ce/XJ7SsC7vEJh5JUiILEGCBF3DoU4t5b1z+UwFvEN5WRWT+5Xm261Al/LzDCU2hqnyvIdgkvJ8v9/+lEX+wdcECRIk6DoOgTskbpK3i4ilmGIqK5nvUUBSwlNKVcJkwmUwpaEtYKK3dhaDuoTF8IYPZGORIEGCBIeAQyAyiujjFECCKshIblOasKt9epiPxdhGBG7tMZ9hK1NcEljmjcnIB4btlgkSJEjQWXje/wO+WCEsX6OMCwAAAABJRU5ErkJggg=="/>
          <p:cNvSpPr>
            <a:spLocks noChangeAspect="1" noChangeArrowheads="1"/>
          </p:cNvSpPr>
          <p:nvPr userDrawn="1"/>
        </p:nvSpPr>
        <p:spPr bwMode="auto">
          <a:xfrm>
            <a:off x="0" y="-682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097582003"/>
      </p:ext>
    </p:extLst>
  </p:cSld>
  <p:clrMapOvr>
    <a:masterClrMapping/>
  </p:clrMapOvr>
  <mc:AlternateContent xmlns:mc="http://schemas.openxmlformats.org/markup-compatibility/2006" xmlns:p14="http://schemas.microsoft.com/office/powerpoint/2010/main">
    <mc:Choice Requires="p14">
      <p:transition p14:dur="0" advClick="0" advTm="65000"/>
    </mc:Choice>
    <mc:Fallback xmlns="">
      <p:transition advClick="0" advTm="65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a:solidFill>
                  <a:schemeClr val="tx1">
                    <a:lumMod val="65000"/>
                    <a:lumOff val="35000"/>
                  </a:schemeClr>
                </a:solidFill>
              </a:defRPr>
            </a:lvl1pPr>
          </a:lstStyle>
          <a:p>
            <a:endParaRPr lang="en-US" dirty="0"/>
          </a:p>
        </p:txBody>
      </p:sp>
    </p:spTree>
    <p:extLst>
      <p:ext uri="{BB962C8B-B14F-4D97-AF65-F5344CB8AC3E}">
        <p14:creationId xmlns:p14="http://schemas.microsoft.com/office/powerpoint/2010/main" val="3566520280"/>
      </p:ext>
    </p:extLst>
  </p:cSld>
  <p:clrMapOvr>
    <a:masterClrMapping/>
  </p:clrMapOvr>
  <mc:AlternateContent xmlns:mc="http://schemas.openxmlformats.org/markup-compatibility/2006" xmlns:p14="http://schemas.microsoft.com/office/powerpoint/2010/main">
    <mc:Choice Requires="p14">
      <p:transition p14:dur="0" advClick="0" advTm="65000"/>
    </mc:Choice>
    <mc:Fallback xmlns="">
      <p:transition advClick="0" advTm="65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a:solidFill>
                  <a:schemeClr val="tx1">
                    <a:lumMod val="65000"/>
                    <a:lumOff val="35000"/>
                  </a:schemeClr>
                </a:solidFill>
              </a:defRPr>
            </a:lvl1pPr>
          </a:lstStyle>
          <a:p>
            <a:endParaRPr lang="en-US" dirty="0"/>
          </a:p>
        </p:txBody>
      </p:sp>
    </p:spTree>
    <p:extLst>
      <p:ext uri="{BB962C8B-B14F-4D97-AF65-F5344CB8AC3E}">
        <p14:creationId xmlns:p14="http://schemas.microsoft.com/office/powerpoint/2010/main" val="4278056677"/>
      </p:ext>
    </p:extLst>
  </p:cSld>
  <p:clrMapOvr>
    <a:masterClrMapping/>
  </p:clrMapOvr>
  <mc:AlternateContent xmlns:mc="http://schemas.openxmlformats.org/markup-compatibility/2006" xmlns:p14="http://schemas.microsoft.com/office/powerpoint/2010/main">
    <mc:Choice Requires="p14">
      <p:transition p14:dur="0" advClick="0" advTm="65000"/>
    </mc:Choice>
    <mc:Fallback xmlns="">
      <p:transition advClick="0" advTm="65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a:solidFill>
                  <a:schemeClr val="tx1">
                    <a:lumMod val="65000"/>
                    <a:lumOff val="35000"/>
                  </a:schemeClr>
                </a:solidFill>
              </a:defRPr>
            </a:lvl1pPr>
          </a:lstStyle>
          <a:p>
            <a:endParaRPr lang="en-US" dirty="0"/>
          </a:p>
        </p:txBody>
      </p:sp>
    </p:spTree>
    <p:extLst>
      <p:ext uri="{BB962C8B-B14F-4D97-AF65-F5344CB8AC3E}">
        <p14:creationId xmlns:p14="http://schemas.microsoft.com/office/powerpoint/2010/main" val="1133836754"/>
      </p:ext>
    </p:extLst>
  </p:cSld>
  <p:clrMapOvr>
    <a:masterClrMapping/>
  </p:clrMapOvr>
  <mc:AlternateContent xmlns:mc="http://schemas.openxmlformats.org/markup-compatibility/2006" xmlns:p14="http://schemas.microsoft.com/office/powerpoint/2010/main">
    <mc:Choice Requires="p14">
      <p:transition p14:dur="0" advClick="0" advTm="65000"/>
    </mc:Choice>
    <mc:Fallback xmlns="">
      <p:transition advClick="0" advTm="65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a:solidFill>
                  <a:schemeClr val="tx1">
                    <a:lumMod val="65000"/>
                    <a:lumOff val="35000"/>
                  </a:schemeClr>
                </a:solidFill>
              </a:defRPr>
            </a:lvl1pPr>
          </a:lstStyle>
          <a:p>
            <a:endParaRPr lang="en-US" dirty="0"/>
          </a:p>
        </p:txBody>
      </p:sp>
    </p:spTree>
    <p:extLst>
      <p:ext uri="{BB962C8B-B14F-4D97-AF65-F5344CB8AC3E}">
        <p14:creationId xmlns:p14="http://schemas.microsoft.com/office/powerpoint/2010/main" val="656362196"/>
      </p:ext>
    </p:extLst>
  </p:cSld>
  <p:clrMapOvr>
    <a:masterClrMapping/>
  </p:clrMapOvr>
  <mc:AlternateContent xmlns:mc="http://schemas.openxmlformats.org/markup-compatibility/2006" xmlns:p14="http://schemas.microsoft.com/office/powerpoint/2010/main">
    <mc:Choice Requires="p14">
      <p:transition p14:dur="0" advClick="0" advTm="65000"/>
    </mc:Choice>
    <mc:Fallback xmlns="">
      <p:transition advClick="0" advTm="65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a:defRPr>
                <a:solidFill>
                  <a:schemeClr val="tx1">
                    <a:lumMod val="65000"/>
                    <a:lumOff val="35000"/>
                  </a:schemeClr>
                </a:solidFill>
              </a:defRPr>
            </a:lvl1pPr>
          </a:lstStyle>
          <a:p>
            <a:endParaRPr lang="en-US" dirty="0"/>
          </a:p>
        </p:txBody>
      </p:sp>
    </p:spTree>
    <p:extLst>
      <p:ext uri="{BB962C8B-B14F-4D97-AF65-F5344CB8AC3E}">
        <p14:creationId xmlns:p14="http://schemas.microsoft.com/office/powerpoint/2010/main" val="841137782"/>
      </p:ext>
    </p:extLst>
  </p:cSld>
  <p:clrMapOvr>
    <a:masterClrMapping/>
  </p:clrMapOvr>
  <mc:AlternateContent xmlns:mc="http://schemas.openxmlformats.org/markup-compatibility/2006" xmlns:p14="http://schemas.microsoft.com/office/powerpoint/2010/main">
    <mc:Choice Requires="p14">
      <p:transition p14:dur="0" advClick="0" advTm="65000"/>
    </mc:Choice>
    <mc:Fallback xmlns="">
      <p:transition advClick="0" advTm="65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lvl1pPr>
              <a:defRPr>
                <a:solidFill>
                  <a:schemeClr val="tx1">
                    <a:lumMod val="65000"/>
                    <a:lumOff val="35000"/>
                  </a:schemeClr>
                </a:solidFill>
              </a:defRPr>
            </a:lvl1pPr>
          </a:lstStyle>
          <a:p>
            <a:endParaRPr lang="en-US" dirty="0"/>
          </a:p>
        </p:txBody>
      </p:sp>
    </p:spTree>
    <p:extLst>
      <p:ext uri="{BB962C8B-B14F-4D97-AF65-F5344CB8AC3E}">
        <p14:creationId xmlns:p14="http://schemas.microsoft.com/office/powerpoint/2010/main" val="2003914699"/>
      </p:ext>
    </p:extLst>
  </p:cSld>
  <p:clrMapOvr>
    <a:masterClrMapping/>
  </p:clrMapOvr>
  <mc:AlternateContent xmlns:mc="http://schemas.openxmlformats.org/markup-compatibility/2006" xmlns:p14="http://schemas.microsoft.com/office/powerpoint/2010/main">
    <mc:Choice Requires="p14">
      <p:transition p14:dur="0" advClick="0" advTm="65000"/>
    </mc:Choice>
    <mc:Fallback xmlns="">
      <p:transition advClick="0" advTm="65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lvl1pPr>
              <a:defRPr>
                <a:solidFill>
                  <a:schemeClr val="tx1">
                    <a:lumMod val="65000"/>
                    <a:lumOff val="35000"/>
                  </a:schemeClr>
                </a:solidFill>
              </a:defRPr>
            </a:lvl1pPr>
          </a:lstStyle>
          <a:p>
            <a:endParaRPr lang="en-US" dirty="0"/>
          </a:p>
        </p:txBody>
      </p:sp>
    </p:spTree>
    <p:extLst>
      <p:ext uri="{BB962C8B-B14F-4D97-AF65-F5344CB8AC3E}">
        <p14:creationId xmlns:p14="http://schemas.microsoft.com/office/powerpoint/2010/main" val="3588530653"/>
      </p:ext>
    </p:extLst>
  </p:cSld>
  <p:clrMapOvr>
    <a:masterClrMapping/>
  </p:clrMapOvr>
  <mc:AlternateContent xmlns:mc="http://schemas.openxmlformats.org/markup-compatibility/2006" xmlns:p14="http://schemas.microsoft.com/office/powerpoint/2010/main">
    <mc:Choice Requires="p14">
      <p:transition p14:dur="0" advClick="0" advTm="65000"/>
    </mc:Choice>
    <mc:Fallback xmlns="">
      <p:transition advClick="0" advTm="65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4038600" y="6356350"/>
            <a:ext cx="4114800" cy="365125"/>
          </a:xfrm>
          <a:prstGeom prst="rect">
            <a:avLst/>
          </a:prstGeom>
        </p:spPr>
        <p:txBody>
          <a:bodyPr/>
          <a:lstStyle>
            <a:lvl1pPr>
              <a:defRPr>
                <a:solidFill>
                  <a:schemeClr val="tx1">
                    <a:lumMod val="65000"/>
                    <a:lumOff val="35000"/>
                  </a:schemeClr>
                </a:solidFill>
              </a:defRPr>
            </a:lvl1pPr>
          </a:lstStyle>
          <a:p>
            <a:endParaRPr lang="en-US" dirty="0"/>
          </a:p>
        </p:txBody>
      </p:sp>
    </p:spTree>
    <p:extLst>
      <p:ext uri="{BB962C8B-B14F-4D97-AF65-F5344CB8AC3E}">
        <p14:creationId xmlns:p14="http://schemas.microsoft.com/office/powerpoint/2010/main" val="3586255773"/>
      </p:ext>
    </p:extLst>
  </p:cSld>
  <p:clrMapOvr>
    <a:masterClrMapping/>
  </p:clrMapOvr>
  <mc:AlternateContent xmlns:mc="http://schemas.openxmlformats.org/markup-compatibility/2006" xmlns:p14="http://schemas.microsoft.com/office/powerpoint/2010/main">
    <mc:Choice Requires="p14">
      <p:transition p14:dur="0" advClick="0" advTm="65000"/>
    </mc:Choice>
    <mc:Fallback xmlns="">
      <p:transition advClick="0" advTm="65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a:defRPr>
                <a:solidFill>
                  <a:schemeClr val="tx1">
                    <a:lumMod val="65000"/>
                    <a:lumOff val="35000"/>
                  </a:schemeClr>
                </a:solidFill>
              </a:defRPr>
            </a:lvl1pPr>
          </a:lstStyle>
          <a:p>
            <a:endParaRPr lang="en-US" dirty="0"/>
          </a:p>
        </p:txBody>
      </p:sp>
    </p:spTree>
    <p:extLst>
      <p:ext uri="{BB962C8B-B14F-4D97-AF65-F5344CB8AC3E}">
        <p14:creationId xmlns:p14="http://schemas.microsoft.com/office/powerpoint/2010/main" val="302688812"/>
      </p:ext>
    </p:extLst>
  </p:cSld>
  <p:clrMapOvr>
    <a:masterClrMapping/>
  </p:clrMapOvr>
  <mc:AlternateContent xmlns:mc="http://schemas.openxmlformats.org/markup-compatibility/2006" xmlns:p14="http://schemas.microsoft.com/office/powerpoint/2010/main">
    <mc:Choice Requires="p14">
      <p:transition p14:dur="0" advClick="0" advTm="65000"/>
    </mc:Choice>
    <mc:Fallback xmlns="">
      <p:transition advClick="0" advTm="65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a:defRPr>
                <a:solidFill>
                  <a:schemeClr val="tx1">
                    <a:lumMod val="65000"/>
                    <a:lumOff val="35000"/>
                  </a:schemeClr>
                </a:solidFill>
              </a:defRPr>
            </a:lvl1pPr>
          </a:lstStyle>
          <a:p>
            <a:endParaRPr lang="en-US" dirty="0"/>
          </a:p>
        </p:txBody>
      </p:sp>
    </p:spTree>
    <p:extLst>
      <p:ext uri="{BB962C8B-B14F-4D97-AF65-F5344CB8AC3E}">
        <p14:creationId xmlns:p14="http://schemas.microsoft.com/office/powerpoint/2010/main" val="724451170"/>
      </p:ext>
    </p:extLst>
  </p:cSld>
  <p:clrMapOvr>
    <a:masterClrMapping/>
  </p:clrMapOvr>
  <mc:AlternateContent xmlns:mc="http://schemas.openxmlformats.org/markup-compatibility/2006" xmlns:p14="http://schemas.microsoft.com/office/powerpoint/2010/main">
    <mc:Choice Requires="p14">
      <p:transition p14:dur="0" advClick="0" advTm="65000"/>
    </mc:Choice>
    <mc:Fallback xmlns="">
      <p:transition advClick="0" advTm="65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17152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79858958"/>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mc:AlternateContent xmlns:mc="http://schemas.openxmlformats.org/markup-compatibility/2006" xmlns:p14="http://schemas.microsoft.com/office/powerpoint/2010/main">
    <mc:Choice Requires="p14">
      <p:transition p14:dur="0" advClick="0" advTm="65000"/>
    </mc:Choice>
    <mc:Fallback xmlns="">
      <p:transition advClick="0" advTm="65000"/>
    </mc:Fallback>
  </mc:AlternateConten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B7D312CE-58AD-2645-ABEC-5EEF5EFD8B11}"/>
              </a:ext>
            </a:extLst>
          </p:cNvPr>
          <p:cNvSpPr txBox="1">
            <a:spLocks/>
          </p:cNvSpPr>
          <p:nvPr/>
        </p:nvSpPr>
        <p:spPr>
          <a:xfrm>
            <a:off x="569748" y="2254238"/>
            <a:ext cx="10769038" cy="1174762"/>
          </a:xfrm>
          <a:prstGeom prst="rect">
            <a:avLst/>
          </a:prstGeom>
        </p:spPr>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pPr marL="0" marR="0" lvl="0" indent="0" algn="l" defTabSz="914400" rtl="0" eaLnBrk="1" fontAlgn="auto" latinLnBrk="0" hangingPunct="1">
              <a:lnSpc>
                <a:spcPct val="100000"/>
              </a:lnSpc>
              <a:spcBef>
                <a:spcPts val="1800"/>
              </a:spcBef>
              <a:spcAft>
                <a:spcPts val="1800"/>
              </a:spcAft>
              <a:buClrTx/>
              <a:buSzTx/>
              <a:buFontTx/>
              <a:buNone/>
              <a:tabLst/>
              <a:defRPr/>
            </a:pPr>
            <a:r>
              <a:rPr lang="en-US" sz="10900" dirty="0"/>
              <a:t>Minnesota Candor Act Primer</a:t>
            </a:r>
            <a:endParaRPr lang="en-US" dirty="0"/>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67375" y="1113837"/>
            <a:ext cx="3340817" cy="755587"/>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358" y="5362724"/>
            <a:ext cx="3912642" cy="762878"/>
          </a:xfrm>
          <a:prstGeom prst="rect">
            <a:avLst/>
          </a:prstGeom>
        </p:spPr>
      </p:pic>
      <p:pic>
        <p:nvPicPr>
          <p:cNvPr id="9" name="Picture 8">
            <a:extLst>
              <a:ext uri="{FF2B5EF4-FFF2-40B4-BE49-F238E27FC236}">
                <a16:creationId xmlns:a16="http://schemas.microsoft.com/office/drawing/2014/main" id="{41E0FD01-EE93-DBC2-1EC8-B5365184A4D3}"/>
              </a:ext>
            </a:extLst>
          </p:cNvPr>
          <p:cNvPicPr>
            <a:picLocks noChangeAspect="1"/>
          </p:cNvPicPr>
          <p:nvPr/>
        </p:nvPicPr>
        <p:blipFill>
          <a:blip r:embed="rId5"/>
          <a:stretch>
            <a:fillRect/>
          </a:stretch>
        </p:blipFill>
        <p:spPr>
          <a:xfrm>
            <a:off x="7235262" y="5324543"/>
            <a:ext cx="2876951" cy="981212"/>
          </a:xfrm>
          <a:prstGeom prst="rect">
            <a:avLst/>
          </a:prstGeom>
        </p:spPr>
      </p:pic>
    </p:spTree>
    <p:extLst>
      <p:ext uri="{BB962C8B-B14F-4D97-AF65-F5344CB8AC3E}">
        <p14:creationId xmlns:p14="http://schemas.microsoft.com/office/powerpoint/2010/main" val="2052490635"/>
      </p:ext>
    </p:extLst>
  </p:cSld>
  <p:clrMapOvr>
    <a:masterClrMapping/>
  </p:clrMapOvr>
  <mc:AlternateContent xmlns:mc="http://schemas.openxmlformats.org/markup-compatibility/2006" xmlns:p14="http://schemas.microsoft.com/office/powerpoint/2010/main">
    <mc:Choice Requires="p14">
      <p:transition p14:dur="0" advClick="0" advTm="65000"/>
    </mc:Choice>
    <mc:Fallback xmlns="">
      <p:transition advClick="0" advTm="65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18DA5-7D4C-406C-81E4-197E4171F19D}"/>
              </a:ext>
            </a:extLst>
          </p:cNvPr>
          <p:cNvSpPr>
            <a:spLocks noGrp="1"/>
          </p:cNvSpPr>
          <p:nvPr>
            <p:ph type="title"/>
          </p:nvPr>
        </p:nvSpPr>
        <p:spPr>
          <a:xfrm>
            <a:off x="398262" y="288803"/>
            <a:ext cx="10515600" cy="1158101"/>
          </a:xfrm>
        </p:spPr>
        <p:txBody>
          <a:bodyPr>
            <a:normAutofit/>
          </a:bodyPr>
          <a:lstStyle/>
          <a:p>
            <a:pPr marL="0" marR="0" lvl="0" indent="0" algn="l" defTabSz="914400" rtl="0" eaLnBrk="1" fontAlgn="auto" latinLnBrk="0" hangingPunct="1">
              <a:lnSpc>
                <a:spcPct val="100000"/>
              </a:lnSpc>
              <a:spcBef>
                <a:spcPts val="1800"/>
              </a:spcBef>
              <a:spcAft>
                <a:spcPts val="1800"/>
              </a:spcAft>
              <a:buClrTx/>
              <a:buSzTx/>
              <a:buFontTx/>
              <a:buNone/>
              <a:tabLst/>
              <a:defRPr/>
            </a:pPr>
            <a:r>
              <a:rPr lang="en-US" sz="4800" dirty="0"/>
              <a:t>Minnesota Candor Act Primer</a:t>
            </a:r>
          </a:p>
        </p:txBody>
      </p:sp>
      <p:pic>
        <p:nvPicPr>
          <p:cNvPr id="13" name="Picture 12"/>
          <p:cNvPicPr>
            <a:picLocks noChangeAspect="1"/>
          </p:cNvPicPr>
          <p:nvPr/>
        </p:nvPicPr>
        <p:blipFill rotWithShape="1">
          <a:blip r:embed="rId3" cstate="print">
            <a:extLst>
              <a:ext uri="{28A0092B-C50C-407E-A947-70E740481C1C}">
                <a14:useLocalDpi xmlns:a14="http://schemas.microsoft.com/office/drawing/2010/main" val="0"/>
              </a:ext>
            </a:extLst>
          </a:blip>
          <a:srcRect l="19699" r="28909" b="16944"/>
          <a:stretch/>
        </p:blipFill>
        <p:spPr>
          <a:xfrm>
            <a:off x="6583357" y="2103297"/>
            <a:ext cx="2006724" cy="2006723"/>
          </a:xfrm>
          <a:prstGeom prst="rect">
            <a:avLst/>
          </a:prstGeom>
        </p:spPr>
      </p:pic>
      <p:sp>
        <p:nvSpPr>
          <p:cNvPr id="4" name="Rectangle 3"/>
          <p:cNvSpPr/>
          <p:nvPr/>
        </p:nvSpPr>
        <p:spPr>
          <a:xfrm>
            <a:off x="6658729" y="4284877"/>
            <a:ext cx="2018438" cy="1261884"/>
          </a:xfrm>
          <a:prstGeom prst="rect">
            <a:avLst/>
          </a:prstGeom>
        </p:spPr>
        <p:txBody>
          <a:bodyPr wrap="none">
            <a:spAutoFit/>
          </a:bodyPr>
          <a:lstStyle/>
          <a:p>
            <a:pPr marL="0" marR="0" lvl="0" indent="0" algn="l" defTabSz="914400" rtl="0" eaLnBrk="1" fontAlgn="auto" latinLnBrk="0" hangingPunct="1">
              <a:lnSpc>
                <a:spcPct val="100000"/>
              </a:lnSpc>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Nels Dyste</a:t>
            </a:r>
          </a:p>
          <a:p>
            <a:pPr marL="0" marR="0" lvl="0" indent="0" algn="l" defTabSz="914400" rtl="0" eaLnBrk="1" fontAlgn="auto" latinLnBrk="0" hangingPunct="1">
              <a:lnSpc>
                <a:spcPct val="100000"/>
              </a:lnSpc>
              <a:spcAft>
                <a:spcPts val="0"/>
              </a:spcAft>
              <a:buClrTx/>
              <a:buSzTx/>
              <a:buFontTx/>
              <a:buNone/>
              <a:tabLst/>
              <a:defRPr/>
            </a:pPr>
            <a:r>
              <a:rPr kumimoji="0" lang="en-US" sz="2400" i="0" u="none" strike="noStrike" kern="1200" cap="none" spc="0" normalizeH="0" baseline="0" noProof="0" dirty="0">
                <a:ln>
                  <a:noFill/>
                </a:ln>
                <a:solidFill>
                  <a:prstClr val="white"/>
                </a:solidFill>
                <a:effectLst/>
                <a:uLnTx/>
                <a:uFillTx/>
                <a:latin typeface="Calibri" panose="020F0502020204030204"/>
                <a:ea typeface="+mn-ea"/>
                <a:cs typeface="+mn-cs"/>
              </a:rPr>
              <a:t>Vice President</a:t>
            </a:r>
          </a:p>
          <a:p>
            <a:pPr marL="0" marR="0" lvl="0" indent="0" algn="l" defTabSz="914400" rtl="0" eaLnBrk="1" fontAlgn="auto" latinLnBrk="0" hangingPunct="1">
              <a:lnSpc>
                <a:spcPct val="100000"/>
              </a:lnSpc>
              <a:spcAft>
                <a:spcPts val="0"/>
              </a:spcAft>
              <a:buClrTx/>
              <a:buSzTx/>
              <a:buFontTx/>
              <a:buNone/>
              <a:tabLst/>
              <a:defRPr/>
            </a:pPr>
            <a:r>
              <a:rPr kumimoji="0" lang="en-US" sz="2400" i="0" u="none" strike="noStrike" kern="1200" cap="none" spc="0" normalizeH="0" baseline="0" noProof="0" dirty="0">
                <a:ln>
                  <a:noFill/>
                </a:ln>
                <a:solidFill>
                  <a:prstClr val="white"/>
                </a:solidFill>
                <a:effectLst/>
                <a:uLnTx/>
                <a:uFillTx/>
                <a:latin typeface="Calibri" panose="020F0502020204030204"/>
                <a:ea typeface="+mn-ea"/>
                <a:cs typeface="+mn-cs"/>
              </a:rPr>
              <a:t>Dyste Williams</a:t>
            </a:r>
          </a:p>
        </p:txBody>
      </p:sp>
      <p:sp>
        <p:nvSpPr>
          <p:cNvPr id="5" name="Rectangle 4"/>
          <p:cNvSpPr/>
          <p:nvPr/>
        </p:nvSpPr>
        <p:spPr>
          <a:xfrm>
            <a:off x="1569767" y="4284877"/>
            <a:ext cx="3529783" cy="126188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Melissa Jones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bg1"/>
                </a:solidFill>
              </a:rPr>
              <a:t>MNASCA Board Member SCA Health</a:t>
            </a:r>
            <a:endParaRPr kumimoji="0" lang="en-US" sz="240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026" name="Picture 2" descr="Melissa Jones">
            <a:extLst>
              <a:ext uri="{FF2B5EF4-FFF2-40B4-BE49-F238E27FC236}">
                <a16:creationId xmlns:a16="http://schemas.microsoft.com/office/drawing/2014/main" id="{E65933BB-B599-8DE0-E0FC-23C5FC00ECC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1298" y="2041493"/>
            <a:ext cx="2006723" cy="20067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6638127"/>
      </p:ext>
    </p:extLst>
  </p:cSld>
  <p:clrMapOvr>
    <a:masterClrMapping/>
  </p:clrMapOvr>
  <mc:AlternateContent xmlns:mc="http://schemas.openxmlformats.org/markup-compatibility/2006" xmlns:p14="http://schemas.microsoft.com/office/powerpoint/2010/main">
    <mc:Choice Requires="p14">
      <p:transition p14:dur="0" advClick="0" advTm="65000"/>
    </mc:Choice>
    <mc:Fallback xmlns="">
      <p:transition advClick="0" advTm="65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CA66C40-E5E7-3EFE-C110-3627997F1457}"/>
              </a:ext>
            </a:extLst>
          </p:cNvPr>
          <p:cNvSpPr txBox="1"/>
          <p:nvPr/>
        </p:nvSpPr>
        <p:spPr>
          <a:xfrm>
            <a:off x="506533" y="1654491"/>
            <a:ext cx="10901779" cy="2739211"/>
          </a:xfrm>
          <a:prstGeom prst="rect">
            <a:avLst/>
          </a:prstGeom>
          <a:noFill/>
        </p:spPr>
        <p:txBody>
          <a:bodyPr wrap="square">
            <a:spAutoFit/>
          </a:bodyPr>
          <a:lstStyle/>
          <a:p>
            <a:pPr algn="ctr">
              <a:spcBef>
                <a:spcPts val="1800"/>
              </a:spcBef>
            </a:pPr>
            <a:r>
              <a:rPr lang="en-US" sz="5400" dirty="0">
                <a:solidFill>
                  <a:schemeClr val="bg1"/>
                </a:solidFill>
              </a:rPr>
              <a:t>CANDOR</a:t>
            </a:r>
          </a:p>
          <a:p>
            <a:pPr algn="ctr">
              <a:spcBef>
                <a:spcPts val="1800"/>
              </a:spcBef>
            </a:pPr>
            <a:r>
              <a:rPr lang="en-US" sz="4400" dirty="0">
                <a:solidFill>
                  <a:schemeClr val="bg1"/>
                </a:solidFill>
              </a:rPr>
              <a:t> =</a:t>
            </a:r>
          </a:p>
          <a:p>
            <a:pPr algn="ctr">
              <a:spcBef>
                <a:spcPts val="1800"/>
              </a:spcBef>
            </a:pPr>
            <a:r>
              <a:rPr lang="en-US" sz="4400" b="1" dirty="0">
                <a:solidFill>
                  <a:srgbClr val="FFE384"/>
                </a:solidFill>
              </a:rPr>
              <a:t>C</a:t>
            </a:r>
            <a:r>
              <a:rPr lang="en-US" sz="4400" dirty="0">
                <a:solidFill>
                  <a:schemeClr val="bg1"/>
                </a:solidFill>
              </a:rPr>
              <a:t>ommunication </a:t>
            </a:r>
            <a:r>
              <a:rPr lang="en-US" sz="4400" b="1" dirty="0">
                <a:solidFill>
                  <a:srgbClr val="FFE384"/>
                </a:solidFill>
              </a:rPr>
              <a:t>and</a:t>
            </a:r>
            <a:r>
              <a:rPr lang="en-US" sz="4400" dirty="0">
                <a:solidFill>
                  <a:schemeClr val="bg1"/>
                </a:solidFill>
              </a:rPr>
              <a:t> </a:t>
            </a:r>
            <a:r>
              <a:rPr lang="en-US" sz="4400" b="1" dirty="0">
                <a:solidFill>
                  <a:srgbClr val="FFE384"/>
                </a:solidFill>
              </a:rPr>
              <a:t>O</a:t>
            </a:r>
            <a:r>
              <a:rPr lang="en-US" sz="4400" dirty="0">
                <a:solidFill>
                  <a:schemeClr val="bg1"/>
                </a:solidFill>
              </a:rPr>
              <a:t>ptimal </a:t>
            </a:r>
            <a:r>
              <a:rPr lang="en-US" sz="4400" b="1" dirty="0">
                <a:solidFill>
                  <a:srgbClr val="FFE384"/>
                </a:solidFill>
              </a:rPr>
              <a:t>R</a:t>
            </a:r>
            <a:r>
              <a:rPr lang="en-US" sz="4400" dirty="0">
                <a:solidFill>
                  <a:schemeClr val="bg1"/>
                </a:solidFill>
              </a:rPr>
              <a:t>esolution </a:t>
            </a:r>
          </a:p>
        </p:txBody>
      </p:sp>
    </p:spTree>
    <p:extLst>
      <p:ext uri="{BB962C8B-B14F-4D97-AF65-F5344CB8AC3E}">
        <p14:creationId xmlns:p14="http://schemas.microsoft.com/office/powerpoint/2010/main" val="3961130147"/>
      </p:ext>
    </p:extLst>
  </p:cSld>
  <p:clrMapOvr>
    <a:masterClrMapping/>
  </p:clrMapOvr>
  <mc:AlternateContent xmlns:mc="http://schemas.openxmlformats.org/markup-compatibility/2006" xmlns:p14="http://schemas.microsoft.com/office/powerpoint/2010/main">
    <mc:Choice Requires="p14">
      <p:transition p14:dur="0" advClick="0" advTm="65000"/>
    </mc:Choice>
    <mc:Fallback xmlns="">
      <p:transition advClick="0" advTm="65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18DA5-7D4C-406C-81E4-197E4171F19D}"/>
              </a:ext>
            </a:extLst>
          </p:cNvPr>
          <p:cNvSpPr>
            <a:spLocks noGrp="1"/>
          </p:cNvSpPr>
          <p:nvPr>
            <p:ph type="title"/>
          </p:nvPr>
        </p:nvSpPr>
        <p:spPr>
          <a:xfrm>
            <a:off x="398262" y="253292"/>
            <a:ext cx="10515600" cy="1158101"/>
          </a:xfrm>
        </p:spPr>
        <p:txBody>
          <a:bodyPr>
            <a:normAutofit/>
          </a:bodyPr>
          <a:lstStyle/>
          <a:p>
            <a:r>
              <a:rPr lang="en-US" b="1"/>
              <a:t>Candor Resources</a:t>
            </a:r>
            <a:endParaRPr lang="en-US" b="1" dirty="0"/>
          </a:p>
        </p:txBody>
      </p:sp>
      <p:sp>
        <p:nvSpPr>
          <p:cNvPr id="3" name="TextBox 2">
            <a:extLst>
              <a:ext uri="{FF2B5EF4-FFF2-40B4-BE49-F238E27FC236}">
                <a16:creationId xmlns:a16="http://schemas.microsoft.com/office/drawing/2014/main" id="{E4C50CAE-30B0-2C84-9568-1A73F131CAFC}"/>
              </a:ext>
            </a:extLst>
          </p:cNvPr>
          <p:cNvSpPr txBox="1"/>
          <p:nvPr/>
        </p:nvSpPr>
        <p:spPr>
          <a:xfrm>
            <a:off x="611038" y="1923255"/>
            <a:ext cx="5736498" cy="3708708"/>
          </a:xfrm>
          <a:prstGeom prst="rect">
            <a:avLst/>
          </a:prstGeom>
          <a:noFill/>
        </p:spPr>
        <p:txBody>
          <a:bodyPr wrap="square" rtlCol="0">
            <a:spAutoFit/>
          </a:bodyPr>
          <a:lstStyle/>
          <a:p>
            <a:pPr marL="571500" indent="-571500">
              <a:spcBef>
                <a:spcPts val="600"/>
              </a:spcBef>
              <a:spcAft>
                <a:spcPts val="600"/>
              </a:spcAft>
              <a:buFont typeface="Arial" panose="020B0604020202020204" pitchFamily="34" charset="0"/>
              <a:buChar char="•"/>
              <a:defRPr/>
            </a:pPr>
            <a:r>
              <a:rPr lang="en-US" b="1" dirty="0">
                <a:solidFill>
                  <a:prstClr val="white"/>
                </a:solidFill>
                <a:latin typeface="Calibri Light" panose="020F0302020204030204"/>
              </a:rPr>
              <a:t>Agency for Healthcare Research and Quality (AHRQ) Candor Toolkit</a:t>
            </a:r>
          </a:p>
          <a:p>
            <a:pPr marL="571500" indent="-571500">
              <a:spcBef>
                <a:spcPts val="600"/>
              </a:spcBef>
              <a:spcAft>
                <a:spcPts val="600"/>
              </a:spcAft>
              <a:buFont typeface="Arial" panose="020B0604020202020204" pitchFamily="34" charset="0"/>
              <a:buChar char="•"/>
              <a:defRPr/>
            </a:pPr>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COPIC Guide for the Minnesota Candor Act</a:t>
            </a:r>
          </a:p>
          <a:p>
            <a:pPr marL="571500" indent="-571500">
              <a:spcBef>
                <a:spcPts val="600"/>
              </a:spcBef>
              <a:spcAft>
                <a:spcPts val="600"/>
              </a:spcAft>
              <a:buFont typeface="Arial" panose="020B0604020202020204" pitchFamily="34" charset="0"/>
              <a:buChar char="•"/>
              <a:defRPr/>
            </a:pPr>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COPIC Minnesota Candor Act Resource Toolkit</a:t>
            </a:r>
          </a:p>
          <a:p>
            <a:pPr marL="1139825" lvl="1" indent="-285750">
              <a:spcBef>
                <a:spcPts val="600"/>
              </a:spcBef>
              <a:spcAft>
                <a:spcPts val="600"/>
              </a:spcAft>
              <a:buFont typeface="Wingdings" panose="05000000000000000000" pitchFamily="2" charset="2"/>
              <a:buChar char="§"/>
              <a:defRPr/>
            </a:pPr>
            <a:r>
              <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Overview of Candor Process</a:t>
            </a:r>
          </a:p>
          <a:p>
            <a:pPr marL="1139825" lvl="1" indent="-285750">
              <a:spcBef>
                <a:spcPts val="600"/>
              </a:spcBef>
              <a:spcAft>
                <a:spcPts val="600"/>
              </a:spcAft>
              <a:buFont typeface="Wingdings" panose="05000000000000000000" pitchFamily="2" charset="2"/>
              <a:buChar char="§"/>
              <a:defRPr/>
            </a:pPr>
            <a:r>
              <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Minnesota Candor Act FAQs</a:t>
            </a:r>
          </a:p>
          <a:p>
            <a:pPr marL="1139825" lvl="1" indent="-285750">
              <a:spcBef>
                <a:spcPts val="600"/>
              </a:spcBef>
              <a:spcAft>
                <a:spcPts val="600"/>
              </a:spcAft>
              <a:buFont typeface="Wingdings" panose="05000000000000000000" pitchFamily="2" charset="2"/>
              <a:buChar char="§"/>
              <a:defRPr/>
            </a:pPr>
            <a:r>
              <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Patient FAQs and Program Overview</a:t>
            </a:r>
          </a:p>
          <a:p>
            <a:pPr marL="1139825" lvl="1" indent="-285750">
              <a:spcBef>
                <a:spcPts val="600"/>
              </a:spcBef>
              <a:spcAft>
                <a:spcPts val="600"/>
              </a:spcAft>
              <a:buFont typeface="Wingdings" panose="05000000000000000000" pitchFamily="2" charset="2"/>
              <a:buChar char="§"/>
              <a:defRPr/>
            </a:pPr>
            <a:r>
              <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Patient Consent Forms used during the Candor process</a:t>
            </a:r>
          </a:p>
          <a:p>
            <a:endParaRPr lang="en-US" dirty="0"/>
          </a:p>
        </p:txBody>
      </p:sp>
      <p:pic>
        <p:nvPicPr>
          <p:cNvPr id="5" name="Picture 4" descr="A qr code with a few black squares&#10;&#10;Description automatically generated">
            <a:extLst>
              <a:ext uri="{FF2B5EF4-FFF2-40B4-BE49-F238E27FC236}">
                <a16:creationId xmlns:a16="http://schemas.microsoft.com/office/drawing/2014/main" id="{36E35A60-7493-D998-ADA0-8BBFFBA5B7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48664" y="1839659"/>
            <a:ext cx="2538919" cy="2538919"/>
          </a:xfrm>
          <a:prstGeom prst="rect">
            <a:avLst/>
          </a:prstGeom>
        </p:spPr>
      </p:pic>
    </p:spTree>
    <p:extLst>
      <p:ext uri="{BB962C8B-B14F-4D97-AF65-F5344CB8AC3E}">
        <p14:creationId xmlns:p14="http://schemas.microsoft.com/office/powerpoint/2010/main" val="3345701862"/>
      </p:ext>
    </p:extLst>
  </p:cSld>
  <p:clrMapOvr>
    <a:masterClrMapping/>
  </p:clrMapOvr>
  <mc:AlternateContent xmlns:mc="http://schemas.openxmlformats.org/markup-compatibility/2006" xmlns:p14="http://schemas.microsoft.com/office/powerpoint/2010/main">
    <mc:Choice Requires="p14">
      <p:transition p14:dur="10" advClick="0" advTm="65000"/>
    </mc:Choice>
    <mc:Fallback xmlns="">
      <p:transition advClick="0" advTm="65000"/>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F7BA25F9C11A64C9BEA25327273FA89" ma:contentTypeVersion="14" ma:contentTypeDescription="Create a new document." ma:contentTypeScope="" ma:versionID="f95e08d950e69974578ba318c2acd79e">
  <xsd:schema xmlns:xsd="http://www.w3.org/2001/XMLSchema" xmlns:xs="http://www.w3.org/2001/XMLSchema" xmlns:p="http://schemas.microsoft.com/office/2006/metadata/properties" xmlns:ns2="068d0159-ae3b-42e3-83d1-f20cfebd243a" xmlns:ns3="0180a46f-af7e-4ff1-a24c-1b62590d18be" targetNamespace="http://schemas.microsoft.com/office/2006/metadata/properties" ma:root="true" ma:fieldsID="ba340b5189788bab097ee03835fc4554" ns2:_="" ns3:_="">
    <xsd:import namespace="068d0159-ae3b-42e3-83d1-f20cfebd243a"/>
    <xsd:import namespace="0180a46f-af7e-4ff1-a24c-1b62590d18b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ServiceOCR" minOccurs="0"/>
                <xsd:element ref="ns2:MediaLengthInSeconds"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8d0159-ae3b-42e3-83d1-f20cfebd24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805b07c-4066-43c9-8718-516fb3c0f2fb"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180a46f-af7e-4ff1-a24c-1b62590d18b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e8de2fd8-e373-4100-85bc-ae70114448bb}" ma:internalName="TaxCatchAll" ma:showField="CatchAllData" ma:web="0180a46f-af7e-4ff1-a24c-1b62590d18b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68d0159-ae3b-42e3-83d1-f20cfebd243a">
      <Terms xmlns="http://schemas.microsoft.com/office/infopath/2007/PartnerControls"/>
    </lcf76f155ced4ddcb4097134ff3c332f>
    <TaxCatchAll xmlns="0180a46f-af7e-4ff1-a24c-1b62590d18be" xsi:nil="true"/>
  </documentManagement>
</p:properties>
</file>

<file path=customXml/itemProps1.xml><?xml version="1.0" encoding="utf-8"?>
<ds:datastoreItem xmlns:ds="http://schemas.openxmlformats.org/officeDocument/2006/customXml" ds:itemID="{B81A01D8-9FB8-4EF7-9DDF-7BED3EB3CCF4}"/>
</file>

<file path=customXml/itemProps2.xml><?xml version="1.0" encoding="utf-8"?>
<ds:datastoreItem xmlns:ds="http://schemas.openxmlformats.org/officeDocument/2006/customXml" ds:itemID="{BE1184D6-F429-4FD0-B3EE-2C29F6946981}">
  <ds:schemaRefs>
    <ds:schemaRef ds:uri="http://schemas.microsoft.com/sharepoint/v3/contenttype/forms"/>
  </ds:schemaRefs>
</ds:datastoreItem>
</file>

<file path=customXml/itemProps3.xml><?xml version="1.0" encoding="utf-8"?>
<ds:datastoreItem xmlns:ds="http://schemas.openxmlformats.org/officeDocument/2006/customXml" ds:itemID="{A8307D21-8EBC-446D-A86C-15127E96D09B}">
  <ds:schemaRefs>
    <ds:schemaRef ds:uri="http://schemas.microsoft.com/office/2006/documentManagement/types"/>
    <ds:schemaRef ds:uri="http://schemas.microsoft.com/office/infopath/2007/PartnerControls"/>
    <ds:schemaRef ds:uri="7a6d3826-d6b5-4bfe-9ebc-ea1be98f9ca4"/>
    <ds:schemaRef ds:uri="http://purl.org/dc/elements/1.1/"/>
    <ds:schemaRef ds:uri="http://schemas.microsoft.com/office/2006/metadata/properties"/>
    <ds:schemaRef ds:uri="77ba34e4-cdfc-429c-a203-39225297c79e"/>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1. Updated PowerPoint Template (2021)</Template>
  <TotalTime>469</TotalTime>
  <Words>525</Words>
  <Application>Microsoft Office PowerPoint</Application>
  <PresentationFormat>Widescreen</PresentationFormat>
  <Paragraphs>35</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Wingdings</vt:lpstr>
      <vt:lpstr>1_Office Theme</vt:lpstr>
      <vt:lpstr>PowerPoint Presentation</vt:lpstr>
      <vt:lpstr>Minnesota Candor Act Primer</vt:lpstr>
      <vt:lpstr>PowerPoint Presentation</vt:lpstr>
      <vt:lpstr>Candor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Changing the Conversation on Adverse Outcomes in Health Care th Care</dc:title>
  <dc:creator>Jessica Andersen</dc:creator>
  <cp:lastModifiedBy>Cathy Johnson</cp:lastModifiedBy>
  <cp:revision>36</cp:revision>
  <dcterms:created xsi:type="dcterms:W3CDTF">2022-08-25T22:29:21Z</dcterms:created>
  <dcterms:modified xsi:type="dcterms:W3CDTF">2023-10-04T15:56:57Z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0x0101004F346313BD661E439DA379ACEE83D5D6</vt:lpwstr>
  </property>
</Properties>
</file>