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58" r:id="rId5"/>
    <p:sldId id="261" r:id="rId6"/>
    <p:sldId id="259"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114" d="100"/>
          <a:sy n="114" d="100"/>
        </p:scale>
        <p:origin x="36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ischer, Bryan" userId="1a15ca52-29b9-42a9-8969-a0dee22e3d1a" providerId="ADAL" clId="{18FECBBB-C41D-45DD-A86E-334E76EDE697}"/>
    <pc:docChg chg="modSld">
      <pc:chgData name="Fischer, Bryan" userId="1a15ca52-29b9-42a9-8969-a0dee22e3d1a" providerId="ADAL" clId="{18FECBBB-C41D-45DD-A86E-334E76EDE697}" dt="2023-10-03T21:01:35.791" v="12" actId="20577"/>
      <pc:docMkLst>
        <pc:docMk/>
      </pc:docMkLst>
      <pc:sldChg chg="modSp mod">
        <pc:chgData name="Fischer, Bryan" userId="1a15ca52-29b9-42a9-8969-a0dee22e3d1a" providerId="ADAL" clId="{18FECBBB-C41D-45DD-A86E-334E76EDE697}" dt="2023-10-03T21:01:35.791" v="12" actId="20577"/>
        <pc:sldMkLst>
          <pc:docMk/>
          <pc:sldMk cId="820228416" sldId="262"/>
        </pc:sldMkLst>
        <pc:spChg chg="mod">
          <ac:chgData name="Fischer, Bryan" userId="1a15ca52-29b9-42a9-8969-a0dee22e3d1a" providerId="ADAL" clId="{18FECBBB-C41D-45DD-A86E-334E76EDE697}" dt="2023-10-03T21:01:35.791" v="12" actId="20577"/>
          <ac:spMkLst>
            <pc:docMk/>
            <pc:sldMk cId="820228416" sldId="262"/>
            <ac:spMk id="3" creationId="{9458CEFC-D903-F501-BD77-EA54FA246FB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4F04-2BF6-300A-D9B1-C842B8466C6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327B0C9-D0BB-64AA-4EA6-BB92203C84B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D6979EB-D6E2-927C-0BD7-976383CEF2E4}"/>
              </a:ext>
            </a:extLst>
          </p:cNvPr>
          <p:cNvSpPr>
            <a:spLocks noGrp="1"/>
          </p:cNvSpPr>
          <p:nvPr>
            <p:ph type="dt" sz="half" idx="10"/>
          </p:nvPr>
        </p:nvSpPr>
        <p:spPr/>
        <p:txBody>
          <a:bodyPr/>
          <a:lstStyle/>
          <a:p>
            <a:fld id="{9C5D600D-5AD7-4441-92FF-49BEE3ED8FAE}" type="datetimeFigureOut">
              <a:rPr lang="en-US" smtClean="0"/>
              <a:t>10/3/2023</a:t>
            </a:fld>
            <a:endParaRPr lang="en-US"/>
          </a:p>
        </p:txBody>
      </p:sp>
      <p:sp>
        <p:nvSpPr>
          <p:cNvPr id="5" name="Footer Placeholder 4">
            <a:extLst>
              <a:ext uri="{FF2B5EF4-FFF2-40B4-BE49-F238E27FC236}">
                <a16:creationId xmlns:a16="http://schemas.microsoft.com/office/drawing/2014/main" id="{F28E1D94-C2EF-38C8-E8E1-CC58391C2C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26BF89-36D9-3A34-347A-7546798B23EA}"/>
              </a:ext>
            </a:extLst>
          </p:cNvPr>
          <p:cNvSpPr>
            <a:spLocks noGrp="1"/>
          </p:cNvSpPr>
          <p:nvPr>
            <p:ph type="sldNum" sz="quarter" idx="12"/>
          </p:nvPr>
        </p:nvSpPr>
        <p:spPr/>
        <p:txBody>
          <a:bodyPr/>
          <a:lstStyle/>
          <a:p>
            <a:fld id="{5AAD9725-6E09-4E69-B638-67DF81210498}" type="slidenum">
              <a:rPr lang="en-US" smtClean="0"/>
              <a:t>‹#›</a:t>
            </a:fld>
            <a:endParaRPr lang="en-US"/>
          </a:p>
        </p:txBody>
      </p:sp>
    </p:spTree>
    <p:extLst>
      <p:ext uri="{BB962C8B-B14F-4D97-AF65-F5344CB8AC3E}">
        <p14:creationId xmlns:p14="http://schemas.microsoft.com/office/powerpoint/2010/main" val="3609445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1B36B-2A14-772E-8277-8AA8C4AEB99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10CA3DF-19F1-E661-69F7-D567C3A6B5E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F5D8B7-C69F-3A67-AD7D-722033BDEEF3}"/>
              </a:ext>
            </a:extLst>
          </p:cNvPr>
          <p:cNvSpPr>
            <a:spLocks noGrp="1"/>
          </p:cNvSpPr>
          <p:nvPr>
            <p:ph type="dt" sz="half" idx="10"/>
          </p:nvPr>
        </p:nvSpPr>
        <p:spPr/>
        <p:txBody>
          <a:bodyPr/>
          <a:lstStyle/>
          <a:p>
            <a:fld id="{9C5D600D-5AD7-4441-92FF-49BEE3ED8FAE}" type="datetimeFigureOut">
              <a:rPr lang="en-US" smtClean="0"/>
              <a:t>10/3/2023</a:t>
            </a:fld>
            <a:endParaRPr lang="en-US"/>
          </a:p>
        </p:txBody>
      </p:sp>
      <p:sp>
        <p:nvSpPr>
          <p:cNvPr id="5" name="Footer Placeholder 4">
            <a:extLst>
              <a:ext uri="{FF2B5EF4-FFF2-40B4-BE49-F238E27FC236}">
                <a16:creationId xmlns:a16="http://schemas.microsoft.com/office/drawing/2014/main" id="{7750222A-0D47-C57C-9E4E-5EDDB81EA7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1CA00A-1216-3A9C-2DEE-D9B96CAF7A94}"/>
              </a:ext>
            </a:extLst>
          </p:cNvPr>
          <p:cNvSpPr>
            <a:spLocks noGrp="1"/>
          </p:cNvSpPr>
          <p:nvPr>
            <p:ph type="sldNum" sz="quarter" idx="12"/>
          </p:nvPr>
        </p:nvSpPr>
        <p:spPr/>
        <p:txBody>
          <a:bodyPr/>
          <a:lstStyle/>
          <a:p>
            <a:fld id="{5AAD9725-6E09-4E69-B638-67DF81210498}" type="slidenum">
              <a:rPr lang="en-US" smtClean="0"/>
              <a:t>‹#›</a:t>
            </a:fld>
            <a:endParaRPr lang="en-US"/>
          </a:p>
        </p:txBody>
      </p:sp>
    </p:spTree>
    <p:extLst>
      <p:ext uri="{BB962C8B-B14F-4D97-AF65-F5344CB8AC3E}">
        <p14:creationId xmlns:p14="http://schemas.microsoft.com/office/powerpoint/2010/main" val="290600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E766B51-27D0-E341-4EDD-B7F8330E02D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D0120EA-1BA7-E031-3C61-0D1EAFF1461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2FEED0-AE4C-7BD4-CAC1-E227538A9195}"/>
              </a:ext>
            </a:extLst>
          </p:cNvPr>
          <p:cNvSpPr>
            <a:spLocks noGrp="1"/>
          </p:cNvSpPr>
          <p:nvPr>
            <p:ph type="dt" sz="half" idx="10"/>
          </p:nvPr>
        </p:nvSpPr>
        <p:spPr/>
        <p:txBody>
          <a:bodyPr/>
          <a:lstStyle/>
          <a:p>
            <a:fld id="{9C5D600D-5AD7-4441-92FF-49BEE3ED8FAE}" type="datetimeFigureOut">
              <a:rPr lang="en-US" smtClean="0"/>
              <a:t>10/3/2023</a:t>
            </a:fld>
            <a:endParaRPr lang="en-US"/>
          </a:p>
        </p:txBody>
      </p:sp>
      <p:sp>
        <p:nvSpPr>
          <p:cNvPr id="5" name="Footer Placeholder 4">
            <a:extLst>
              <a:ext uri="{FF2B5EF4-FFF2-40B4-BE49-F238E27FC236}">
                <a16:creationId xmlns:a16="http://schemas.microsoft.com/office/drawing/2014/main" id="{47265E07-557F-0DCB-81E0-9BE640D320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83FF04-A45E-3F10-80C4-A418736DA54B}"/>
              </a:ext>
            </a:extLst>
          </p:cNvPr>
          <p:cNvSpPr>
            <a:spLocks noGrp="1"/>
          </p:cNvSpPr>
          <p:nvPr>
            <p:ph type="sldNum" sz="quarter" idx="12"/>
          </p:nvPr>
        </p:nvSpPr>
        <p:spPr/>
        <p:txBody>
          <a:bodyPr/>
          <a:lstStyle/>
          <a:p>
            <a:fld id="{5AAD9725-6E09-4E69-B638-67DF81210498}" type="slidenum">
              <a:rPr lang="en-US" smtClean="0"/>
              <a:t>‹#›</a:t>
            </a:fld>
            <a:endParaRPr lang="en-US"/>
          </a:p>
        </p:txBody>
      </p:sp>
    </p:spTree>
    <p:extLst>
      <p:ext uri="{BB962C8B-B14F-4D97-AF65-F5344CB8AC3E}">
        <p14:creationId xmlns:p14="http://schemas.microsoft.com/office/powerpoint/2010/main" val="3827643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D2EBB-0CA0-84CE-BFF8-90ADAEC7845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348AD0-7A60-8F1E-3448-2B7573192FA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9A2ABE-1C1F-BF2B-1DBD-C6EC255B29ED}"/>
              </a:ext>
            </a:extLst>
          </p:cNvPr>
          <p:cNvSpPr>
            <a:spLocks noGrp="1"/>
          </p:cNvSpPr>
          <p:nvPr>
            <p:ph type="dt" sz="half" idx="10"/>
          </p:nvPr>
        </p:nvSpPr>
        <p:spPr/>
        <p:txBody>
          <a:bodyPr/>
          <a:lstStyle/>
          <a:p>
            <a:fld id="{9C5D600D-5AD7-4441-92FF-49BEE3ED8FAE}" type="datetimeFigureOut">
              <a:rPr lang="en-US" smtClean="0"/>
              <a:t>10/3/2023</a:t>
            </a:fld>
            <a:endParaRPr lang="en-US"/>
          </a:p>
        </p:txBody>
      </p:sp>
      <p:sp>
        <p:nvSpPr>
          <p:cNvPr id="5" name="Footer Placeholder 4">
            <a:extLst>
              <a:ext uri="{FF2B5EF4-FFF2-40B4-BE49-F238E27FC236}">
                <a16:creationId xmlns:a16="http://schemas.microsoft.com/office/drawing/2014/main" id="{6D19728B-B736-BADA-65C5-23B533617C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FF53F2-D283-6622-C5D8-C4D2D92AB300}"/>
              </a:ext>
            </a:extLst>
          </p:cNvPr>
          <p:cNvSpPr>
            <a:spLocks noGrp="1"/>
          </p:cNvSpPr>
          <p:nvPr>
            <p:ph type="sldNum" sz="quarter" idx="12"/>
          </p:nvPr>
        </p:nvSpPr>
        <p:spPr/>
        <p:txBody>
          <a:bodyPr/>
          <a:lstStyle/>
          <a:p>
            <a:fld id="{5AAD9725-6E09-4E69-B638-67DF81210498}" type="slidenum">
              <a:rPr lang="en-US" smtClean="0"/>
              <a:t>‹#›</a:t>
            </a:fld>
            <a:endParaRPr lang="en-US"/>
          </a:p>
        </p:txBody>
      </p:sp>
    </p:spTree>
    <p:extLst>
      <p:ext uri="{BB962C8B-B14F-4D97-AF65-F5344CB8AC3E}">
        <p14:creationId xmlns:p14="http://schemas.microsoft.com/office/powerpoint/2010/main" val="2338469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5A7FF0-7E14-0DF3-4143-9689439C07B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1513DF5-14E0-6769-90B7-FC77D48027B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BF674BA-E634-980D-CA44-5BCBAA4F619A}"/>
              </a:ext>
            </a:extLst>
          </p:cNvPr>
          <p:cNvSpPr>
            <a:spLocks noGrp="1"/>
          </p:cNvSpPr>
          <p:nvPr>
            <p:ph type="dt" sz="half" idx="10"/>
          </p:nvPr>
        </p:nvSpPr>
        <p:spPr/>
        <p:txBody>
          <a:bodyPr/>
          <a:lstStyle/>
          <a:p>
            <a:fld id="{9C5D600D-5AD7-4441-92FF-49BEE3ED8FAE}" type="datetimeFigureOut">
              <a:rPr lang="en-US" smtClean="0"/>
              <a:t>10/3/2023</a:t>
            </a:fld>
            <a:endParaRPr lang="en-US"/>
          </a:p>
        </p:txBody>
      </p:sp>
      <p:sp>
        <p:nvSpPr>
          <p:cNvPr id="5" name="Footer Placeholder 4">
            <a:extLst>
              <a:ext uri="{FF2B5EF4-FFF2-40B4-BE49-F238E27FC236}">
                <a16:creationId xmlns:a16="http://schemas.microsoft.com/office/drawing/2014/main" id="{B4438C46-1436-1D42-53F8-1E73EFE8D4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C67AC5-1F73-9708-597B-7893F9319BB8}"/>
              </a:ext>
            </a:extLst>
          </p:cNvPr>
          <p:cNvSpPr>
            <a:spLocks noGrp="1"/>
          </p:cNvSpPr>
          <p:nvPr>
            <p:ph type="sldNum" sz="quarter" idx="12"/>
          </p:nvPr>
        </p:nvSpPr>
        <p:spPr/>
        <p:txBody>
          <a:bodyPr/>
          <a:lstStyle/>
          <a:p>
            <a:fld id="{5AAD9725-6E09-4E69-B638-67DF81210498}" type="slidenum">
              <a:rPr lang="en-US" smtClean="0"/>
              <a:t>‹#›</a:t>
            </a:fld>
            <a:endParaRPr lang="en-US"/>
          </a:p>
        </p:txBody>
      </p:sp>
    </p:spTree>
    <p:extLst>
      <p:ext uri="{BB962C8B-B14F-4D97-AF65-F5344CB8AC3E}">
        <p14:creationId xmlns:p14="http://schemas.microsoft.com/office/powerpoint/2010/main" val="294385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97F78-9366-0C5C-DE84-46A3F9A1DDD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27D794B-FF7D-6278-B541-5EB8D13FBBF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0B569F8-EF19-BB76-CEF7-A09D55A4A78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457A6D0-CA92-E191-2F3F-A3ACD9A6EB60}"/>
              </a:ext>
            </a:extLst>
          </p:cNvPr>
          <p:cNvSpPr>
            <a:spLocks noGrp="1"/>
          </p:cNvSpPr>
          <p:nvPr>
            <p:ph type="dt" sz="half" idx="10"/>
          </p:nvPr>
        </p:nvSpPr>
        <p:spPr/>
        <p:txBody>
          <a:bodyPr/>
          <a:lstStyle/>
          <a:p>
            <a:fld id="{9C5D600D-5AD7-4441-92FF-49BEE3ED8FAE}" type="datetimeFigureOut">
              <a:rPr lang="en-US" smtClean="0"/>
              <a:t>10/3/2023</a:t>
            </a:fld>
            <a:endParaRPr lang="en-US"/>
          </a:p>
        </p:txBody>
      </p:sp>
      <p:sp>
        <p:nvSpPr>
          <p:cNvPr id="6" name="Footer Placeholder 5">
            <a:extLst>
              <a:ext uri="{FF2B5EF4-FFF2-40B4-BE49-F238E27FC236}">
                <a16:creationId xmlns:a16="http://schemas.microsoft.com/office/drawing/2014/main" id="{E31E2678-4358-23A6-61B5-E21DA94A97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44D9C3-1275-681A-EC94-7EA4A1750B6E}"/>
              </a:ext>
            </a:extLst>
          </p:cNvPr>
          <p:cNvSpPr>
            <a:spLocks noGrp="1"/>
          </p:cNvSpPr>
          <p:nvPr>
            <p:ph type="sldNum" sz="quarter" idx="12"/>
          </p:nvPr>
        </p:nvSpPr>
        <p:spPr/>
        <p:txBody>
          <a:bodyPr/>
          <a:lstStyle/>
          <a:p>
            <a:fld id="{5AAD9725-6E09-4E69-B638-67DF81210498}" type="slidenum">
              <a:rPr lang="en-US" smtClean="0"/>
              <a:t>‹#›</a:t>
            </a:fld>
            <a:endParaRPr lang="en-US"/>
          </a:p>
        </p:txBody>
      </p:sp>
    </p:spTree>
    <p:extLst>
      <p:ext uri="{BB962C8B-B14F-4D97-AF65-F5344CB8AC3E}">
        <p14:creationId xmlns:p14="http://schemas.microsoft.com/office/powerpoint/2010/main" val="2082922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6CAC4-6864-FD06-B842-E046559C140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C84B4B5-6BA5-5EBB-9CCB-48EAA6F0898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EFC8BDE-C8F3-0F59-2499-AAD808A185F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33CD57B-E996-9230-DE5C-AD30A674717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983DBE-C0E3-B873-3652-0DF5D8DC367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8C9D231-9B91-6F7E-6D60-ABBF97362DCA}"/>
              </a:ext>
            </a:extLst>
          </p:cNvPr>
          <p:cNvSpPr>
            <a:spLocks noGrp="1"/>
          </p:cNvSpPr>
          <p:nvPr>
            <p:ph type="dt" sz="half" idx="10"/>
          </p:nvPr>
        </p:nvSpPr>
        <p:spPr/>
        <p:txBody>
          <a:bodyPr/>
          <a:lstStyle/>
          <a:p>
            <a:fld id="{9C5D600D-5AD7-4441-92FF-49BEE3ED8FAE}" type="datetimeFigureOut">
              <a:rPr lang="en-US" smtClean="0"/>
              <a:t>10/3/2023</a:t>
            </a:fld>
            <a:endParaRPr lang="en-US"/>
          </a:p>
        </p:txBody>
      </p:sp>
      <p:sp>
        <p:nvSpPr>
          <p:cNvPr id="8" name="Footer Placeholder 7">
            <a:extLst>
              <a:ext uri="{FF2B5EF4-FFF2-40B4-BE49-F238E27FC236}">
                <a16:creationId xmlns:a16="http://schemas.microsoft.com/office/drawing/2014/main" id="{34B7F16B-0783-ECF7-D62B-BACA0DD23B5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5B9AC28-DD1C-4263-8057-A3AABC17969A}"/>
              </a:ext>
            </a:extLst>
          </p:cNvPr>
          <p:cNvSpPr>
            <a:spLocks noGrp="1"/>
          </p:cNvSpPr>
          <p:nvPr>
            <p:ph type="sldNum" sz="quarter" idx="12"/>
          </p:nvPr>
        </p:nvSpPr>
        <p:spPr/>
        <p:txBody>
          <a:bodyPr/>
          <a:lstStyle/>
          <a:p>
            <a:fld id="{5AAD9725-6E09-4E69-B638-67DF81210498}" type="slidenum">
              <a:rPr lang="en-US" smtClean="0"/>
              <a:t>‹#›</a:t>
            </a:fld>
            <a:endParaRPr lang="en-US"/>
          </a:p>
        </p:txBody>
      </p:sp>
    </p:spTree>
    <p:extLst>
      <p:ext uri="{BB962C8B-B14F-4D97-AF65-F5344CB8AC3E}">
        <p14:creationId xmlns:p14="http://schemas.microsoft.com/office/powerpoint/2010/main" val="1533512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60028-87B1-9670-D110-C5B93431B9E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88382C7-10CA-A30D-3936-2C7018E40BC2}"/>
              </a:ext>
            </a:extLst>
          </p:cNvPr>
          <p:cNvSpPr>
            <a:spLocks noGrp="1"/>
          </p:cNvSpPr>
          <p:nvPr>
            <p:ph type="dt" sz="half" idx="10"/>
          </p:nvPr>
        </p:nvSpPr>
        <p:spPr/>
        <p:txBody>
          <a:bodyPr/>
          <a:lstStyle/>
          <a:p>
            <a:fld id="{9C5D600D-5AD7-4441-92FF-49BEE3ED8FAE}" type="datetimeFigureOut">
              <a:rPr lang="en-US" smtClean="0"/>
              <a:t>10/3/2023</a:t>
            </a:fld>
            <a:endParaRPr lang="en-US"/>
          </a:p>
        </p:txBody>
      </p:sp>
      <p:sp>
        <p:nvSpPr>
          <p:cNvPr id="4" name="Footer Placeholder 3">
            <a:extLst>
              <a:ext uri="{FF2B5EF4-FFF2-40B4-BE49-F238E27FC236}">
                <a16:creationId xmlns:a16="http://schemas.microsoft.com/office/drawing/2014/main" id="{13412E07-A2DC-707F-B2D5-B73BFDEB838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5982C1-0140-0E13-E95E-975A42F27CB3}"/>
              </a:ext>
            </a:extLst>
          </p:cNvPr>
          <p:cNvSpPr>
            <a:spLocks noGrp="1"/>
          </p:cNvSpPr>
          <p:nvPr>
            <p:ph type="sldNum" sz="quarter" idx="12"/>
          </p:nvPr>
        </p:nvSpPr>
        <p:spPr/>
        <p:txBody>
          <a:bodyPr/>
          <a:lstStyle/>
          <a:p>
            <a:fld id="{5AAD9725-6E09-4E69-B638-67DF81210498}" type="slidenum">
              <a:rPr lang="en-US" smtClean="0"/>
              <a:t>‹#›</a:t>
            </a:fld>
            <a:endParaRPr lang="en-US"/>
          </a:p>
        </p:txBody>
      </p:sp>
    </p:spTree>
    <p:extLst>
      <p:ext uri="{BB962C8B-B14F-4D97-AF65-F5344CB8AC3E}">
        <p14:creationId xmlns:p14="http://schemas.microsoft.com/office/powerpoint/2010/main" val="1844473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AE40B0F-74F7-B784-A872-DE7DFCBD6D30}"/>
              </a:ext>
            </a:extLst>
          </p:cNvPr>
          <p:cNvSpPr>
            <a:spLocks noGrp="1"/>
          </p:cNvSpPr>
          <p:nvPr>
            <p:ph type="dt" sz="half" idx="10"/>
          </p:nvPr>
        </p:nvSpPr>
        <p:spPr/>
        <p:txBody>
          <a:bodyPr/>
          <a:lstStyle/>
          <a:p>
            <a:fld id="{9C5D600D-5AD7-4441-92FF-49BEE3ED8FAE}" type="datetimeFigureOut">
              <a:rPr lang="en-US" smtClean="0"/>
              <a:t>10/3/2023</a:t>
            </a:fld>
            <a:endParaRPr lang="en-US"/>
          </a:p>
        </p:txBody>
      </p:sp>
      <p:sp>
        <p:nvSpPr>
          <p:cNvPr id="3" name="Footer Placeholder 2">
            <a:extLst>
              <a:ext uri="{FF2B5EF4-FFF2-40B4-BE49-F238E27FC236}">
                <a16:creationId xmlns:a16="http://schemas.microsoft.com/office/drawing/2014/main" id="{FEC7E083-64D1-98D6-F860-3238876417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D477E4D-22F0-630B-E142-614BB9C70F86}"/>
              </a:ext>
            </a:extLst>
          </p:cNvPr>
          <p:cNvSpPr>
            <a:spLocks noGrp="1"/>
          </p:cNvSpPr>
          <p:nvPr>
            <p:ph type="sldNum" sz="quarter" idx="12"/>
          </p:nvPr>
        </p:nvSpPr>
        <p:spPr/>
        <p:txBody>
          <a:bodyPr/>
          <a:lstStyle/>
          <a:p>
            <a:fld id="{5AAD9725-6E09-4E69-B638-67DF81210498}" type="slidenum">
              <a:rPr lang="en-US" smtClean="0"/>
              <a:t>‹#›</a:t>
            </a:fld>
            <a:endParaRPr lang="en-US"/>
          </a:p>
        </p:txBody>
      </p:sp>
    </p:spTree>
    <p:extLst>
      <p:ext uri="{BB962C8B-B14F-4D97-AF65-F5344CB8AC3E}">
        <p14:creationId xmlns:p14="http://schemas.microsoft.com/office/powerpoint/2010/main" val="3639213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DBEDA-335D-73E1-6C83-0E05FDE291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AE85BC5-641E-6749-81AD-6BBDF0F2D4A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78D7D05-07E3-8188-1931-9501AE21A9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399ABBD-A599-CC97-1A7A-A0543780B852}"/>
              </a:ext>
            </a:extLst>
          </p:cNvPr>
          <p:cNvSpPr>
            <a:spLocks noGrp="1"/>
          </p:cNvSpPr>
          <p:nvPr>
            <p:ph type="dt" sz="half" idx="10"/>
          </p:nvPr>
        </p:nvSpPr>
        <p:spPr/>
        <p:txBody>
          <a:bodyPr/>
          <a:lstStyle/>
          <a:p>
            <a:fld id="{9C5D600D-5AD7-4441-92FF-49BEE3ED8FAE}" type="datetimeFigureOut">
              <a:rPr lang="en-US" smtClean="0"/>
              <a:t>10/3/2023</a:t>
            </a:fld>
            <a:endParaRPr lang="en-US"/>
          </a:p>
        </p:txBody>
      </p:sp>
      <p:sp>
        <p:nvSpPr>
          <p:cNvPr id="6" name="Footer Placeholder 5">
            <a:extLst>
              <a:ext uri="{FF2B5EF4-FFF2-40B4-BE49-F238E27FC236}">
                <a16:creationId xmlns:a16="http://schemas.microsoft.com/office/drawing/2014/main" id="{01D9AD87-CD91-97DE-B334-E156F6B5EEE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D45A20-7516-A8B4-7549-3EEA5B8BCBD1}"/>
              </a:ext>
            </a:extLst>
          </p:cNvPr>
          <p:cNvSpPr>
            <a:spLocks noGrp="1"/>
          </p:cNvSpPr>
          <p:nvPr>
            <p:ph type="sldNum" sz="quarter" idx="12"/>
          </p:nvPr>
        </p:nvSpPr>
        <p:spPr/>
        <p:txBody>
          <a:bodyPr/>
          <a:lstStyle/>
          <a:p>
            <a:fld id="{5AAD9725-6E09-4E69-B638-67DF81210498}" type="slidenum">
              <a:rPr lang="en-US" smtClean="0"/>
              <a:t>‹#›</a:t>
            </a:fld>
            <a:endParaRPr lang="en-US"/>
          </a:p>
        </p:txBody>
      </p:sp>
    </p:spTree>
    <p:extLst>
      <p:ext uri="{BB962C8B-B14F-4D97-AF65-F5344CB8AC3E}">
        <p14:creationId xmlns:p14="http://schemas.microsoft.com/office/powerpoint/2010/main" val="11019604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500EF-D2A3-E5A6-FBF1-11D99436EB5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CA91511-7AC5-8E51-48A1-E9AD939865F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20D889D-F4FF-900B-7FC7-5A38C977F2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F557113-2E76-7B1D-BFF9-50C8C328186E}"/>
              </a:ext>
            </a:extLst>
          </p:cNvPr>
          <p:cNvSpPr>
            <a:spLocks noGrp="1"/>
          </p:cNvSpPr>
          <p:nvPr>
            <p:ph type="dt" sz="half" idx="10"/>
          </p:nvPr>
        </p:nvSpPr>
        <p:spPr/>
        <p:txBody>
          <a:bodyPr/>
          <a:lstStyle/>
          <a:p>
            <a:fld id="{9C5D600D-5AD7-4441-92FF-49BEE3ED8FAE}" type="datetimeFigureOut">
              <a:rPr lang="en-US" smtClean="0"/>
              <a:t>10/3/2023</a:t>
            </a:fld>
            <a:endParaRPr lang="en-US"/>
          </a:p>
        </p:txBody>
      </p:sp>
      <p:sp>
        <p:nvSpPr>
          <p:cNvPr id="6" name="Footer Placeholder 5">
            <a:extLst>
              <a:ext uri="{FF2B5EF4-FFF2-40B4-BE49-F238E27FC236}">
                <a16:creationId xmlns:a16="http://schemas.microsoft.com/office/drawing/2014/main" id="{EF82EE87-393C-AD48-06AA-AA0B872210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140C82F-1F6D-FC84-6C31-FF82987378FF}"/>
              </a:ext>
            </a:extLst>
          </p:cNvPr>
          <p:cNvSpPr>
            <a:spLocks noGrp="1"/>
          </p:cNvSpPr>
          <p:nvPr>
            <p:ph type="sldNum" sz="quarter" idx="12"/>
          </p:nvPr>
        </p:nvSpPr>
        <p:spPr/>
        <p:txBody>
          <a:bodyPr/>
          <a:lstStyle/>
          <a:p>
            <a:fld id="{5AAD9725-6E09-4E69-B638-67DF81210498}" type="slidenum">
              <a:rPr lang="en-US" smtClean="0"/>
              <a:t>‹#›</a:t>
            </a:fld>
            <a:endParaRPr lang="en-US"/>
          </a:p>
        </p:txBody>
      </p:sp>
    </p:spTree>
    <p:extLst>
      <p:ext uri="{BB962C8B-B14F-4D97-AF65-F5344CB8AC3E}">
        <p14:creationId xmlns:p14="http://schemas.microsoft.com/office/powerpoint/2010/main" val="25500744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AB4B432-FF09-CE68-C369-FE69133BB8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2371202-5EAB-CE6C-2380-CC84D335F95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D13960-F207-CD73-16DD-4F2051066FF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5D600D-5AD7-4441-92FF-49BEE3ED8FAE}" type="datetimeFigureOut">
              <a:rPr lang="en-US" smtClean="0"/>
              <a:t>10/3/2023</a:t>
            </a:fld>
            <a:endParaRPr lang="en-US"/>
          </a:p>
        </p:txBody>
      </p:sp>
      <p:sp>
        <p:nvSpPr>
          <p:cNvPr id="5" name="Footer Placeholder 4">
            <a:extLst>
              <a:ext uri="{FF2B5EF4-FFF2-40B4-BE49-F238E27FC236}">
                <a16:creationId xmlns:a16="http://schemas.microsoft.com/office/drawing/2014/main" id="{88B6F220-0D60-12DF-489C-A757A2E9E86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29F0A30-3BE7-5C84-D6E7-CC4BABDE75F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AD9725-6E09-4E69-B638-67DF81210498}" type="slidenum">
              <a:rPr lang="en-US" smtClean="0"/>
              <a:t>‹#›</a:t>
            </a:fld>
            <a:endParaRPr lang="en-US"/>
          </a:p>
        </p:txBody>
      </p:sp>
      <p:sp>
        <p:nvSpPr>
          <p:cNvPr id="8" name="TextBox 7">
            <a:extLst>
              <a:ext uri="{FF2B5EF4-FFF2-40B4-BE49-F238E27FC236}">
                <a16:creationId xmlns:a16="http://schemas.microsoft.com/office/drawing/2014/main" id="{B1109258-8C5C-9BF3-6C63-B9FB75197EAD}"/>
              </a:ext>
            </a:extLst>
          </p:cNvPr>
          <p:cNvSpPr txBox="1"/>
          <p:nvPr userDrawn="1">
            <p:extLst>
              <p:ext uri="{1162E1C5-73C7-4A58-AE30-91384D911F3F}">
                <p184:classification xmlns:p184="http://schemas.microsoft.com/office/powerpoint/2018/4/main" val="ftr"/>
              </p:ext>
            </p:extLst>
          </p:nvPr>
        </p:nvSpPr>
        <p:spPr>
          <a:xfrm>
            <a:off x="5459413" y="6642100"/>
            <a:ext cx="1301750" cy="152400"/>
          </a:xfrm>
          <a:prstGeom prst="rect">
            <a:avLst/>
          </a:prstGeom>
        </p:spPr>
        <p:txBody>
          <a:bodyPr horzOverflow="overflow" lIns="0" tIns="0" rIns="0" bIns="0">
            <a:spAutoFit/>
          </a:bodyPr>
          <a:lstStyle/>
          <a:p>
            <a:pPr algn="l"/>
            <a:r>
              <a:rPr lang="en-US" sz="1000">
                <a:solidFill>
                  <a:srgbClr val="000000"/>
                </a:solidFill>
                <a:latin typeface="Calibri" panose="020F0502020204030204" pitchFamily="34" charset="0"/>
                <a:cs typeface="Calibri" panose="020F0502020204030204" pitchFamily="34" charset="0"/>
              </a:rPr>
              <a:t>Classified as Confidential</a:t>
            </a:r>
          </a:p>
        </p:txBody>
      </p:sp>
    </p:spTree>
    <p:extLst>
      <p:ext uri="{BB962C8B-B14F-4D97-AF65-F5344CB8AC3E}">
        <p14:creationId xmlns:p14="http://schemas.microsoft.com/office/powerpoint/2010/main" val="30590518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6.xml"/><Relationship Id="rId1" Type="http://schemas.openxmlformats.org/officeDocument/2006/relationships/video" Target="https://www.youtube.com/embed/YZzru9uJzSk?feature=oembed"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3E4BF38C-44EB-F356-D44E-536B45954044}"/>
              </a:ext>
            </a:extLst>
          </p:cNvPr>
          <p:cNvPicPr>
            <a:picLocks noChangeAspect="1"/>
          </p:cNvPicPr>
          <p:nvPr/>
        </p:nvPicPr>
        <p:blipFill>
          <a:blip r:embed="rId2">
            <a:alphaModFix amt="23000"/>
          </a:blip>
          <a:stretch>
            <a:fillRect/>
          </a:stretch>
        </p:blipFill>
        <p:spPr>
          <a:xfrm>
            <a:off x="7080309" y="1653677"/>
            <a:ext cx="4273492" cy="4254456"/>
          </a:xfrm>
          <a:prstGeom prst="rect">
            <a:avLst/>
          </a:prstGeom>
          <a:effectLst>
            <a:outerShdw dist="50800" dir="5400000" sx="92000" sy="92000" algn="ctr" rotWithShape="0">
              <a:srgbClr val="000000">
                <a:alpha val="0"/>
              </a:srgbClr>
            </a:outerShdw>
          </a:effectLst>
        </p:spPr>
      </p:pic>
      <p:sp>
        <p:nvSpPr>
          <p:cNvPr id="4" name="Title 3">
            <a:extLst>
              <a:ext uri="{FF2B5EF4-FFF2-40B4-BE49-F238E27FC236}">
                <a16:creationId xmlns:a16="http://schemas.microsoft.com/office/drawing/2014/main" id="{A0E8C97B-3F52-8DFE-0BAE-893C4E426094}"/>
              </a:ext>
            </a:extLst>
          </p:cNvPr>
          <p:cNvSpPr>
            <a:spLocks noGrp="1"/>
          </p:cNvSpPr>
          <p:nvPr>
            <p:ph type="title"/>
          </p:nvPr>
        </p:nvSpPr>
        <p:spPr/>
        <p:txBody>
          <a:bodyPr/>
          <a:lstStyle/>
          <a:p>
            <a:r>
              <a:rPr lang="en-US" dirty="0"/>
              <a:t>Don’t Worry, It Won’t Be That Bad</a:t>
            </a:r>
          </a:p>
        </p:txBody>
      </p:sp>
      <p:sp>
        <p:nvSpPr>
          <p:cNvPr id="6" name="TextBox 5">
            <a:extLst>
              <a:ext uri="{FF2B5EF4-FFF2-40B4-BE49-F238E27FC236}">
                <a16:creationId xmlns:a16="http://schemas.microsoft.com/office/drawing/2014/main" id="{97FEFB3F-B2D7-EED9-4858-603FF7482101}"/>
              </a:ext>
            </a:extLst>
          </p:cNvPr>
          <p:cNvSpPr txBox="1"/>
          <p:nvPr/>
        </p:nvSpPr>
        <p:spPr>
          <a:xfrm>
            <a:off x="933275" y="1690688"/>
            <a:ext cx="8747620" cy="4154984"/>
          </a:xfrm>
          <a:prstGeom prst="rect">
            <a:avLst/>
          </a:prstGeom>
          <a:noFill/>
        </p:spPr>
        <p:txBody>
          <a:bodyPr wrap="square">
            <a:spAutoFit/>
          </a:bodyPr>
          <a:lstStyle/>
          <a:p>
            <a:pPr marL="285750" indent="-285750">
              <a:buFont typeface="Arial" panose="020B0604020202020204" pitchFamily="34" charset="0"/>
              <a:buChar char="•"/>
            </a:pPr>
            <a:r>
              <a:rPr lang="en-US" sz="2400" dirty="0"/>
              <a:t>Colorado Legalized Recreational Cannabis in 2013</a:t>
            </a:r>
          </a:p>
          <a:p>
            <a:pPr marL="742950" lvl="1" indent="-285750">
              <a:buFont typeface="Arial" panose="020B0604020202020204" pitchFamily="34" charset="0"/>
              <a:buChar char="•"/>
            </a:pPr>
            <a:r>
              <a:rPr lang="en-US" sz="2400" dirty="0"/>
              <a:t>In the decade since, many of the social issues opponents warned about have not come to pass in Colorado</a:t>
            </a:r>
          </a:p>
          <a:p>
            <a:pPr marL="1200150" lvl="2" indent="-285750">
              <a:buFont typeface="Arial" panose="020B0604020202020204" pitchFamily="34" charset="0"/>
              <a:buChar char="•"/>
            </a:pPr>
            <a:r>
              <a:rPr lang="en-US" sz="2400" dirty="0"/>
              <a:t>DUIs and crime did not explode</a:t>
            </a:r>
          </a:p>
          <a:p>
            <a:pPr marL="1200150" lvl="2" indent="-285750">
              <a:buFont typeface="Arial" panose="020B0604020202020204" pitchFamily="34" charset="0"/>
              <a:buChar char="•"/>
            </a:pPr>
            <a:r>
              <a:rPr lang="en-US" sz="2400" dirty="0"/>
              <a:t>Opioid use and deaths have declined in states following legalization</a:t>
            </a:r>
          </a:p>
          <a:p>
            <a:pPr marL="1200150" lvl="2"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In the past decade, I have had 3 cases of suspected intoxication from Cannabis</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Zero suspected cannabis accidents</a:t>
            </a:r>
          </a:p>
        </p:txBody>
      </p:sp>
    </p:spTree>
    <p:extLst>
      <p:ext uri="{BB962C8B-B14F-4D97-AF65-F5344CB8AC3E}">
        <p14:creationId xmlns:p14="http://schemas.microsoft.com/office/powerpoint/2010/main" val="1570588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0655A-F88C-3F26-A11D-A31DAA893814}"/>
              </a:ext>
            </a:extLst>
          </p:cNvPr>
          <p:cNvSpPr>
            <a:spLocks noGrp="1"/>
          </p:cNvSpPr>
          <p:nvPr>
            <p:ph type="title"/>
          </p:nvPr>
        </p:nvSpPr>
        <p:spPr>
          <a:xfrm>
            <a:off x="838200" y="88999"/>
            <a:ext cx="10515600" cy="1325563"/>
          </a:xfrm>
        </p:spPr>
        <p:txBody>
          <a:bodyPr/>
          <a:lstStyle/>
          <a:p>
            <a:r>
              <a:rPr lang="en-US" dirty="0"/>
              <a:t>Reasonable Suspicion </a:t>
            </a:r>
          </a:p>
        </p:txBody>
      </p:sp>
      <p:pic>
        <p:nvPicPr>
          <p:cNvPr id="4" name="Online Media 4" title="Half Baked 1080p Do I look like someone who would smoke marijuana?">
            <a:hlinkClick r:id="" action="ppaction://media"/>
            <a:extLst>
              <a:ext uri="{FF2B5EF4-FFF2-40B4-BE49-F238E27FC236}">
                <a16:creationId xmlns:a16="http://schemas.microsoft.com/office/drawing/2014/main" id="{B74D83B0-E32B-00C8-5F10-719D5EE7DA09}"/>
              </a:ext>
            </a:extLst>
          </p:cNvPr>
          <p:cNvPicPr>
            <a:picLocks noRot="1" noChangeAspect="1"/>
          </p:cNvPicPr>
          <p:nvPr>
            <a:videoFile r:link="rId1"/>
          </p:nvPr>
        </p:nvPicPr>
        <p:blipFill>
          <a:blip r:embed="rId3"/>
          <a:stretch>
            <a:fillRect/>
          </a:stretch>
        </p:blipFill>
        <p:spPr>
          <a:xfrm>
            <a:off x="2545364" y="1422890"/>
            <a:ext cx="7101272" cy="4012219"/>
          </a:xfrm>
          <a:prstGeom prst="rect">
            <a:avLst/>
          </a:prstGeom>
        </p:spPr>
      </p:pic>
    </p:spTree>
    <p:extLst>
      <p:ext uri="{BB962C8B-B14F-4D97-AF65-F5344CB8AC3E}">
        <p14:creationId xmlns:p14="http://schemas.microsoft.com/office/powerpoint/2010/main" val="1987644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0655A-F88C-3F26-A11D-A31DAA893814}"/>
              </a:ext>
            </a:extLst>
          </p:cNvPr>
          <p:cNvSpPr>
            <a:spLocks noGrp="1"/>
          </p:cNvSpPr>
          <p:nvPr>
            <p:ph type="title"/>
          </p:nvPr>
        </p:nvSpPr>
        <p:spPr>
          <a:xfrm>
            <a:off x="838200" y="88999"/>
            <a:ext cx="10515600" cy="1325563"/>
          </a:xfrm>
        </p:spPr>
        <p:txBody>
          <a:bodyPr/>
          <a:lstStyle/>
          <a:p>
            <a:r>
              <a:rPr lang="en-US" dirty="0"/>
              <a:t>Reasonable Suspicion </a:t>
            </a:r>
          </a:p>
        </p:txBody>
      </p:sp>
      <p:sp>
        <p:nvSpPr>
          <p:cNvPr id="3" name="TextBox 2">
            <a:extLst>
              <a:ext uri="{FF2B5EF4-FFF2-40B4-BE49-F238E27FC236}">
                <a16:creationId xmlns:a16="http://schemas.microsoft.com/office/drawing/2014/main" id="{C75BCB8F-3378-6502-5046-A39BE8C54C7E}"/>
              </a:ext>
            </a:extLst>
          </p:cNvPr>
          <p:cNvSpPr txBox="1"/>
          <p:nvPr/>
        </p:nvSpPr>
        <p:spPr>
          <a:xfrm>
            <a:off x="1216058" y="1285335"/>
            <a:ext cx="8691513" cy="5078313"/>
          </a:xfrm>
          <a:prstGeom prst="rect">
            <a:avLst/>
          </a:prstGeom>
          <a:noFill/>
        </p:spPr>
        <p:txBody>
          <a:bodyPr wrap="square" rtlCol="0">
            <a:spAutoFit/>
          </a:bodyPr>
          <a:lstStyle/>
          <a:p>
            <a:pPr marL="285750" indent="-285750">
              <a:buFont typeface="Arial" panose="020B0604020202020204" pitchFamily="34" charset="0"/>
              <a:buChar char="•"/>
            </a:pPr>
            <a:r>
              <a:rPr lang="en-US" dirty="0"/>
              <a:t>That distinct Cannabis smell</a:t>
            </a:r>
          </a:p>
          <a:p>
            <a:pPr marL="742950" lvl="1" indent="-285750">
              <a:buFont typeface="Arial" panose="020B0604020202020204" pitchFamily="34" charset="0"/>
              <a:buChar char="•"/>
            </a:pPr>
            <a:r>
              <a:rPr lang="en-US" dirty="0"/>
              <a:t>Biggest issue I have encountered as an HR Professional</a:t>
            </a:r>
          </a:p>
          <a:p>
            <a:pPr marL="742950" lvl="1"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Minnesota defines safety-sensitive to mean that drug or alcohol impairment could threaten the health or safety of the employee or others.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Minnesota still will permit cannabis testing of any type of employee for reasonable suspicion testing, which includes post-accident testing under Minnesota law.</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In Minnesota, an employee may be subjected to a drug or alcohol test when there is reasonable suspicion that the employee at work:</a:t>
            </a:r>
          </a:p>
          <a:p>
            <a:pPr marL="285750" indent="-285750">
              <a:buFont typeface="Arial" panose="020B0604020202020204" pitchFamily="34" charset="0"/>
              <a:buChar char="•"/>
            </a:pPr>
            <a:endParaRPr lang="en-US" dirty="0"/>
          </a:p>
          <a:p>
            <a:pPr marL="742950" lvl="1" indent="-285750">
              <a:buFont typeface="Arial" panose="020B0604020202020204" pitchFamily="34" charset="0"/>
              <a:buChar char="•"/>
            </a:pPr>
            <a:r>
              <a:rPr lang="en-US" dirty="0"/>
              <a:t>Is under the influence of alcohol or drugs.</a:t>
            </a:r>
          </a:p>
          <a:p>
            <a:pPr marL="742950" lvl="1" indent="-285750">
              <a:buFont typeface="Arial" panose="020B0604020202020204" pitchFamily="34" charset="0"/>
              <a:buChar char="•"/>
            </a:pPr>
            <a:r>
              <a:rPr lang="en-US" dirty="0"/>
              <a:t>Violated a written work rule prohibiting the use of alcohol or drugs while operating machinery.</a:t>
            </a:r>
          </a:p>
          <a:p>
            <a:pPr marL="742950" lvl="1" indent="-285750">
              <a:buFont typeface="Arial" panose="020B0604020202020204" pitchFamily="34" charset="0"/>
              <a:buChar char="•"/>
            </a:pPr>
            <a:r>
              <a:rPr lang="en-US" dirty="0"/>
              <a:t>Sustained a personal injury or caused another person's injury.</a:t>
            </a:r>
          </a:p>
          <a:p>
            <a:pPr marL="742950" lvl="1" indent="-285750">
              <a:buFont typeface="Arial" panose="020B0604020202020204" pitchFamily="34" charset="0"/>
              <a:buChar char="•"/>
            </a:pPr>
            <a:r>
              <a:rPr lang="en-US" dirty="0"/>
              <a:t>Caused a work-related injury or operated or helped to operate equipment involved in a work-related accident.</a:t>
            </a:r>
          </a:p>
        </p:txBody>
      </p:sp>
    </p:spTree>
    <p:extLst>
      <p:ext uri="{BB962C8B-B14F-4D97-AF65-F5344CB8AC3E}">
        <p14:creationId xmlns:p14="http://schemas.microsoft.com/office/powerpoint/2010/main" val="14599362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BC01F-DB23-3427-4CAA-1DA4FC7CB94E}"/>
              </a:ext>
            </a:extLst>
          </p:cNvPr>
          <p:cNvSpPr>
            <a:spLocks noGrp="1"/>
          </p:cNvSpPr>
          <p:nvPr>
            <p:ph type="title"/>
          </p:nvPr>
        </p:nvSpPr>
        <p:spPr/>
        <p:txBody>
          <a:bodyPr/>
          <a:lstStyle/>
          <a:p>
            <a:r>
              <a:rPr lang="en-US" dirty="0"/>
              <a:t>Reasonable Suspicion </a:t>
            </a:r>
          </a:p>
        </p:txBody>
      </p:sp>
      <p:sp>
        <p:nvSpPr>
          <p:cNvPr id="4" name="TextBox 3">
            <a:extLst>
              <a:ext uri="{FF2B5EF4-FFF2-40B4-BE49-F238E27FC236}">
                <a16:creationId xmlns:a16="http://schemas.microsoft.com/office/drawing/2014/main" id="{91D614F5-0735-F63A-8177-BD9E4579EADC}"/>
              </a:ext>
            </a:extLst>
          </p:cNvPr>
          <p:cNvSpPr txBox="1"/>
          <p:nvPr/>
        </p:nvSpPr>
        <p:spPr>
          <a:xfrm>
            <a:off x="838199" y="1764325"/>
            <a:ext cx="7919301" cy="4801314"/>
          </a:xfrm>
          <a:prstGeom prst="rect">
            <a:avLst/>
          </a:prstGeom>
          <a:noFill/>
        </p:spPr>
        <p:txBody>
          <a:bodyPr wrap="square">
            <a:spAutoFit/>
          </a:bodyPr>
          <a:lstStyle/>
          <a:p>
            <a:r>
              <a:rPr lang="en-US" dirty="0"/>
              <a:t>It is never acceptable for an employee to be intoxicated at work!</a:t>
            </a:r>
          </a:p>
          <a:p>
            <a:endParaRPr lang="en-US" dirty="0"/>
          </a:p>
          <a:p>
            <a:r>
              <a:rPr lang="en-US" dirty="0"/>
              <a:t>How do leaders identify if an employee is intoxicated at work?</a:t>
            </a:r>
          </a:p>
          <a:p>
            <a:pPr marL="742950" lvl="1" indent="-285750">
              <a:buFont typeface="Arial" panose="020B0604020202020204" pitchFamily="34" charset="0"/>
              <a:buChar char="•"/>
            </a:pPr>
            <a:r>
              <a:rPr lang="en-US" dirty="0"/>
              <a:t>Odor isn’t enough.</a:t>
            </a:r>
          </a:p>
          <a:p>
            <a:pPr marL="742950" lvl="1" indent="-285750">
              <a:buFont typeface="Arial" panose="020B0604020202020204" pitchFamily="34" charset="0"/>
              <a:buChar char="•"/>
            </a:pPr>
            <a:r>
              <a:rPr lang="en-US" dirty="0"/>
              <a:t>Look for Physical and Behavior signs of intoxication.</a:t>
            </a:r>
          </a:p>
          <a:p>
            <a:pPr marL="1200150" lvl="2" indent="-285750">
              <a:buFont typeface="Arial" panose="020B0604020202020204" pitchFamily="34" charset="0"/>
              <a:buChar char="•"/>
            </a:pPr>
            <a:r>
              <a:rPr lang="en-US" dirty="0"/>
              <a:t>For Cannabis</a:t>
            </a:r>
          </a:p>
          <a:p>
            <a:pPr marL="1657350" lvl="3" indent="-285750">
              <a:buFont typeface="Arial" panose="020B0604020202020204" pitchFamily="34" charset="0"/>
              <a:buChar char="•"/>
            </a:pPr>
            <a:r>
              <a:rPr lang="en-US" dirty="0"/>
              <a:t>Red eyes</a:t>
            </a:r>
          </a:p>
          <a:p>
            <a:pPr marL="1657350" lvl="3" indent="-285750">
              <a:buFont typeface="Arial" panose="020B0604020202020204" pitchFamily="34" charset="0"/>
              <a:buChar char="•"/>
            </a:pPr>
            <a:r>
              <a:rPr lang="en-US" dirty="0"/>
              <a:t>Slow responsiveness</a:t>
            </a:r>
          </a:p>
          <a:p>
            <a:pPr marL="1657350" lvl="3" indent="-285750">
              <a:buFont typeface="Arial" panose="020B0604020202020204" pitchFamily="34" charset="0"/>
              <a:buChar char="•"/>
            </a:pPr>
            <a:r>
              <a:rPr lang="en-US" dirty="0"/>
              <a:t>Poor Coordination</a:t>
            </a:r>
          </a:p>
          <a:p>
            <a:pPr marL="1657350" lvl="3" indent="-285750">
              <a:buFont typeface="Arial" panose="020B0604020202020204" pitchFamily="34" charset="0"/>
              <a:buChar char="•"/>
            </a:pPr>
            <a:r>
              <a:rPr lang="en-US" dirty="0"/>
              <a:t>Lethargic</a:t>
            </a:r>
          </a:p>
          <a:p>
            <a:pPr marL="1657350" lvl="3" indent="-285750">
              <a:buFont typeface="Arial" panose="020B0604020202020204" pitchFamily="34" charset="0"/>
              <a:buChar char="•"/>
            </a:pPr>
            <a:r>
              <a:rPr lang="en-US" dirty="0"/>
              <a:t>Panic/paranoia</a:t>
            </a:r>
          </a:p>
          <a:p>
            <a:pPr marL="1657350" lvl="3" indent="-285750">
              <a:buFont typeface="Arial" panose="020B0604020202020204" pitchFamily="34" charset="0"/>
              <a:buChar char="•"/>
            </a:pPr>
            <a:r>
              <a:rPr lang="en-US" dirty="0"/>
              <a:t>Increased anxiety</a:t>
            </a:r>
          </a:p>
          <a:p>
            <a:pPr marL="1657350" lvl="3" indent="-285750">
              <a:buFont typeface="Arial" panose="020B0604020202020204" pitchFamily="34" charset="0"/>
              <a:buChar char="•"/>
            </a:pPr>
            <a:r>
              <a:rPr lang="en-US" dirty="0"/>
              <a:t>And of course, greatly increased appetite. </a:t>
            </a:r>
          </a:p>
          <a:p>
            <a:pPr marL="1657350" lvl="3" indent="-285750">
              <a:buFont typeface="Arial" panose="020B0604020202020204" pitchFamily="34" charset="0"/>
              <a:buChar char="•"/>
            </a:pPr>
            <a:endParaRPr lang="en-US" dirty="0"/>
          </a:p>
          <a:p>
            <a:r>
              <a:rPr lang="en-US" dirty="0"/>
              <a:t>This is not going to be black and white or the same for all employees.</a:t>
            </a:r>
          </a:p>
          <a:p>
            <a:endParaRPr lang="en-US" dirty="0"/>
          </a:p>
          <a:p>
            <a:pPr marL="1657350" lvl="3" indent="-285750">
              <a:buFont typeface="Arial" panose="020B0604020202020204" pitchFamily="34" charset="0"/>
              <a:buChar char="•"/>
            </a:pPr>
            <a:endParaRPr lang="en-US" dirty="0"/>
          </a:p>
        </p:txBody>
      </p:sp>
    </p:spTree>
    <p:extLst>
      <p:ext uri="{BB962C8B-B14F-4D97-AF65-F5344CB8AC3E}">
        <p14:creationId xmlns:p14="http://schemas.microsoft.com/office/powerpoint/2010/main" val="34433169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3FBFFCDD-B9D2-4F27-ED6C-A2B7932B6200}"/>
              </a:ext>
            </a:extLst>
          </p:cNvPr>
          <p:cNvSpPr>
            <a:spLocks noGrp="1"/>
          </p:cNvSpPr>
          <p:nvPr>
            <p:ph type="title"/>
          </p:nvPr>
        </p:nvSpPr>
        <p:spPr>
          <a:xfrm>
            <a:off x="838200" y="0"/>
            <a:ext cx="10515600" cy="1325563"/>
          </a:xfrm>
        </p:spPr>
        <p:txBody>
          <a:bodyPr/>
          <a:lstStyle/>
          <a:p>
            <a:r>
              <a:rPr lang="en-US" dirty="0"/>
              <a:t>Reasonable Suspicion </a:t>
            </a:r>
          </a:p>
        </p:txBody>
      </p:sp>
      <p:sp>
        <p:nvSpPr>
          <p:cNvPr id="5" name="TextBox 4">
            <a:extLst>
              <a:ext uri="{FF2B5EF4-FFF2-40B4-BE49-F238E27FC236}">
                <a16:creationId xmlns:a16="http://schemas.microsoft.com/office/drawing/2014/main" id="{648987DB-F80C-4BC6-1AB3-B9C6D870B65E}"/>
              </a:ext>
            </a:extLst>
          </p:cNvPr>
          <p:cNvSpPr txBox="1"/>
          <p:nvPr/>
        </p:nvSpPr>
        <p:spPr>
          <a:xfrm>
            <a:off x="838200" y="1027905"/>
            <a:ext cx="10515600" cy="5355312"/>
          </a:xfrm>
          <a:prstGeom prst="rect">
            <a:avLst/>
          </a:prstGeom>
          <a:noFill/>
        </p:spPr>
        <p:txBody>
          <a:bodyPr wrap="square" rtlCol="0">
            <a:spAutoFit/>
          </a:bodyPr>
          <a:lstStyle/>
          <a:p>
            <a:pPr marL="285750" indent="-285750">
              <a:buFont typeface="Arial" panose="020B0604020202020204" pitchFamily="34" charset="0"/>
              <a:buChar char="•"/>
            </a:pPr>
            <a:r>
              <a:rPr lang="en-US" dirty="0"/>
              <a:t>Receive a Complaint:</a:t>
            </a:r>
          </a:p>
          <a:p>
            <a:pPr marL="742950" lvl="1" indent="-285750">
              <a:buFont typeface="Arial" panose="020B0604020202020204" pitchFamily="34" charset="0"/>
              <a:buChar char="•"/>
            </a:pPr>
            <a:r>
              <a:rPr lang="en-US" dirty="0"/>
              <a:t>Take a few extra minutes to ask what the complainant observed and whether others witnessed or commented on this situation. With this information, try to determine if this is possibly a new or past pattern of behavior for this employee.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Observe the Employee:</a:t>
            </a:r>
          </a:p>
          <a:p>
            <a:pPr marL="742950" lvl="1" indent="-285750">
              <a:buFont typeface="Arial" panose="020B0604020202020204" pitchFamily="34" charset="0"/>
              <a:buChar char="•"/>
            </a:pPr>
            <a:r>
              <a:rPr lang="en-US" dirty="0"/>
              <a:t>The employee’s supervisor and another member of management should go to the employee in question’s work area to observe their behavior firsthand. If the employee is acting out in a way that is a safety concern for themselves and/or others, a manager should immediately remove the employee and ask them to wait in a secured area away from patients and other employees. </a:t>
            </a:r>
          </a:p>
          <a:p>
            <a:pPr marL="1200150" lvl="2" indent="-285750">
              <a:buFont typeface="Arial" panose="020B0604020202020204" pitchFamily="34" charset="0"/>
              <a:buChar char="•"/>
            </a:pPr>
            <a:r>
              <a:rPr lang="en-US" b="0" i="0" dirty="0">
                <a:effectLst/>
                <a:latin typeface="proxima-nova"/>
              </a:rPr>
              <a:t>Some states </a:t>
            </a:r>
            <a:r>
              <a:rPr lang="en-US" dirty="0">
                <a:latin typeface="proxima-nova"/>
              </a:rPr>
              <a:t>are creating laws that require </a:t>
            </a:r>
            <a:r>
              <a:rPr lang="en-US" b="0" i="0" dirty="0">
                <a:effectLst/>
                <a:latin typeface="proxima-nova"/>
              </a:rPr>
              <a:t>employers to use a certified workplace impairment recognition expert.</a:t>
            </a:r>
          </a:p>
          <a:p>
            <a:pPr marL="1657350" lvl="3" indent="-285750">
              <a:buFont typeface="Arial" panose="020B0604020202020204" pitchFamily="34" charset="0"/>
              <a:buChar char="•"/>
            </a:pPr>
            <a:r>
              <a:rPr lang="en-US" dirty="0">
                <a:latin typeface="proxima-nova"/>
              </a:rPr>
              <a:t>No states have finalized regulations as of yet. </a:t>
            </a: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Document Observations:</a:t>
            </a:r>
          </a:p>
          <a:p>
            <a:pPr marL="742950" lvl="1" indent="-285750">
              <a:buFont typeface="Arial" panose="020B0604020202020204" pitchFamily="34" charset="0"/>
              <a:buChar char="•"/>
            </a:pPr>
            <a:r>
              <a:rPr lang="en-US" dirty="0"/>
              <a:t>Both observers should document their observations in detail. </a:t>
            </a:r>
          </a:p>
          <a:p>
            <a:pPr marL="1200150" lvl="2" indent="-285750">
              <a:buFont typeface="Arial" panose="020B0604020202020204" pitchFamily="34" charset="0"/>
              <a:buChar char="•"/>
            </a:pPr>
            <a:r>
              <a:rPr lang="en-US" dirty="0"/>
              <a:t>Reasonable Suspicion Checklist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Contact HR or legal counsel </a:t>
            </a:r>
          </a:p>
        </p:txBody>
      </p:sp>
    </p:spTree>
    <p:extLst>
      <p:ext uri="{BB962C8B-B14F-4D97-AF65-F5344CB8AC3E}">
        <p14:creationId xmlns:p14="http://schemas.microsoft.com/office/powerpoint/2010/main" val="6335192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0FE2A-C22A-DDB9-2FB9-B7C49A15CF18}"/>
              </a:ext>
            </a:extLst>
          </p:cNvPr>
          <p:cNvSpPr>
            <a:spLocks noGrp="1"/>
          </p:cNvSpPr>
          <p:nvPr>
            <p:ph type="title"/>
          </p:nvPr>
        </p:nvSpPr>
        <p:spPr/>
        <p:txBody>
          <a:bodyPr/>
          <a:lstStyle/>
          <a:p>
            <a:r>
              <a:rPr lang="en-US" dirty="0"/>
              <a:t>Testing for Cannabis</a:t>
            </a:r>
          </a:p>
        </p:txBody>
      </p:sp>
      <p:sp>
        <p:nvSpPr>
          <p:cNvPr id="5" name="TextBox 4">
            <a:extLst>
              <a:ext uri="{FF2B5EF4-FFF2-40B4-BE49-F238E27FC236}">
                <a16:creationId xmlns:a16="http://schemas.microsoft.com/office/drawing/2014/main" id="{908D97BB-CDE3-2DB7-FC7A-1D8323C92BF7}"/>
              </a:ext>
            </a:extLst>
          </p:cNvPr>
          <p:cNvSpPr txBox="1"/>
          <p:nvPr/>
        </p:nvSpPr>
        <p:spPr>
          <a:xfrm>
            <a:off x="838200" y="1997839"/>
            <a:ext cx="10515600" cy="3416320"/>
          </a:xfrm>
          <a:prstGeom prst="rect">
            <a:avLst/>
          </a:prstGeom>
          <a:noFill/>
        </p:spPr>
        <p:txBody>
          <a:bodyPr wrap="square" rtlCol="0">
            <a:spAutoFit/>
          </a:bodyPr>
          <a:lstStyle/>
          <a:p>
            <a:pPr marL="285750" indent="-285750">
              <a:buFont typeface="Arial" panose="020B0604020202020204" pitchFamily="34" charset="0"/>
              <a:buChar char="•"/>
            </a:pPr>
            <a:r>
              <a:rPr lang="en-US" dirty="0"/>
              <a:t>Prepare Transportation </a:t>
            </a:r>
          </a:p>
          <a:p>
            <a:pPr marL="742950" lvl="1" indent="-285750">
              <a:buFont typeface="Arial" panose="020B0604020202020204" pitchFamily="34" charset="0"/>
              <a:buChar char="•"/>
            </a:pPr>
            <a:r>
              <a:rPr lang="en-US" dirty="0"/>
              <a:t>Coordinate with a local cab company and or ride share to transport the employee to and from the testing location. </a:t>
            </a:r>
          </a:p>
          <a:p>
            <a:pPr marL="742950" lvl="1" indent="-285750">
              <a:buFont typeface="Arial" panose="020B0604020202020204" pitchFamily="34" charset="0"/>
              <a:buChar char="•"/>
            </a:pPr>
            <a:r>
              <a:rPr lang="en-US" dirty="0"/>
              <a:t>A manager can also escort the employee to the testing location and drive the employee home afterward.</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Send the employee for Testing:</a:t>
            </a:r>
          </a:p>
          <a:p>
            <a:pPr marL="742950" lvl="1" indent="-285750">
              <a:buFont typeface="Arial" panose="020B0604020202020204" pitchFamily="34" charset="0"/>
              <a:buChar char="•"/>
            </a:pPr>
            <a:r>
              <a:rPr lang="en-US" dirty="0"/>
              <a:t>The manager should contact the drug testing facility to advise that an employee is on the way to a reasonable suspicion testing.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Wait for the Results:</a:t>
            </a:r>
          </a:p>
          <a:p>
            <a:pPr marL="742950" lvl="1" indent="-285750">
              <a:buFont typeface="Arial" panose="020B0604020202020204" pitchFamily="34" charset="0"/>
              <a:buChar char="•"/>
            </a:pPr>
            <a:r>
              <a:rPr lang="en-US" dirty="0"/>
              <a:t>Place employee on a paid suspension pending test results. </a:t>
            </a:r>
          </a:p>
        </p:txBody>
      </p:sp>
    </p:spTree>
    <p:extLst>
      <p:ext uri="{BB962C8B-B14F-4D97-AF65-F5344CB8AC3E}">
        <p14:creationId xmlns:p14="http://schemas.microsoft.com/office/powerpoint/2010/main" val="42092160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FEC31A-2402-10A8-2E9F-1F27783DA106}"/>
              </a:ext>
            </a:extLst>
          </p:cNvPr>
          <p:cNvSpPr>
            <a:spLocks noGrp="1"/>
          </p:cNvSpPr>
          <p:nvPr>
            <p:ph type="title"/>
          </p:nvPr>
        </p:nvSpPr>
        <p:spPr/>
        <p:txBody>
          <a:bodyPr/>
          <a:lstStyle/>
          <a:p>
            <a:r>
              <a:rPr lang="en-US" dirty="0"/>
              <a:t>Life After the Test</a:t>
            </a:r>
          </a:p>
        </p:txBody>
      </p:sp>
      <p:sp>
        <p:nvSpPr>
          <p:cNvPr id="3" name="TextBox 2">
            <a:extLst>
              <a:ext uri="{FF2B5EF4-FFF2-40B4-BE49-F238E27FC236}">
                <a16:creationId xmlns:a16="http://schemas.microsoft.com/office/drawing/2014/main" id="{9458CEFC-D903-F501-BD77-EA54FA246FB9}"/>
              </a:ext>
            </a:extLst>
          </p:cNvPr>
          <p:cNvSpPr txBox="1"/>
          <p:nvPr/>
        </p:nvSpPr>
        <p:spPr>
          <a:xfrm>
            <a:off x="838200" y="1464132"/>
            <a:ext cx="10515600" cy="3693319"/>
          </a:xfrm>
          <a:prstGeom prst="rect">
            <a:avLst/>
          </a:prstGeom>
          <a:noFill/>
        </p:spPr>
        <p:txBody>
          <a:bodyPr wrap="square" rtlCol="0">
            <a:spAutoFit/>
          </a:bodyPr>
          <a:lstStyle/>
          <a:p>
            <a:pPr marL="285750" indent="-285750">
              <a:buFont typeface="Arial" panose="020B0604020202020204" pitchFamily="34" charset="0"/>
              <a:buChar char="•"/>
            </a:pPr>
            <a:r>
              <a:rPr lang="en-US" b="0" i="0" dirty="0">
                <a:effectLst/>
                <a:latin typeface="proxima-nova"/>
              </a:rPr>
              <a:t>There isn’t currently a test available to determine if someone is experiencing the effects of cannabis, and workplaces therefore aren’t able to accurately determine whether someone is sober at work.</a:t>
            </a: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A positive test in conjunction with those objective, observable behaviors documented prior, will be critical to support any adverse employment action stemming from use and level of intoxication.</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Under Minnesota law, employees not agreeing to be drug tested for reasonable suspicion or post-accident testing are considered as a positive test and offered evaluation and treatment before termination. Additionally, employees testing positive for drugs should be offered evaluation and treatment. If the employee refuses treatment or compliance with the recommended treatment plan, they could be disciplined up to and including termination.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Consult HR or legal counsel before adverse employment action.</a:t>
            </a:r>
          </a:p>
        </p:txBody>
      </p:sp>
    </p:spTree>
    <p:extLst>
      <p:ext uri="{BB962C8B-B14F-4D97-AF65-F5344CB8AC3E}">
        <p14:creationId xmlns:p14="http://schemas.microsoft.com/office/powerpoint/2010/main" val="8202284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F7BA25F9C11A64C9BEA25327273FA89" ma:contentTypeVersion="14" ma:contentTypeDescription="Create a new document." ma:contentTypeScope="" ma:versionID="f95e08d950e69974578ba318c2acd79e">
  <xsd:schema xmlns:xsd="http://www.w3.org/2001/XMLSchema" xmlns:xs="http://www.w3.org/2001/XMLSchema" xmlns:p="http://schemas.microsoft.com/office/2006/metadata/properties" xmlns:ns2="068d0159-ae3b-42e3-83d1-f20cfebd243a" xmlns:ns3="0180a46f-af7e-4ff1-a24c-1b62590d18be" targetNamespace="http://schemas.microsoft.com/office/2006/metadata/properties" ma:root="true" ma:fieldsID="ba340b5189788bab097ee03835fc4554" ns2:_="" ns3:_="">
    <xsd:import namespace="068d0159-ae3b-42e3-83d1-f20cfebd243a"/>
    <xsd:import namespace="0180a46f-af7e-4ff1-a24c-1b62590d18be"/>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GenerationTime" minOccurs="0"/>
                <xsd:element ref="ns2:MediaServiceEventHashCode" minOccurs="0"/>
                <xsd:element ref="ns2:MediaServiceDateTaken" minOccurs="0"/>
                <xsd:element ref="ns2:MediaServiceOCR" minOccurs="0"/>
                <xsd:element ref="ns2:MediaLengthInSeconds" minOccurs="0"/>
                <xsd:element ref="ns2:MediaServiceLocatio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68d0159-ae3b-42e3-83d1-f20cfebd243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a805b07c-4066-43c9-8718-516fb3c0f2fb"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element name="MediaServiceLocation" ma:index="20" nillable="true" ma:displayName="Location" ma:indexed="true" ma:internalName="MediaServiceLocation" ma:readOnly="true">
      <xsd:simpleType>
        <xsd:restriction base="dms:Text"/>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180a46f-af7e-4ff1-a24c-1b62590d18be"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e8de2fd8-e373-4100-85bc-ae70114448bb}" ma:internalName="TaxCatchAll" ma:showField="CatchAllData" ma:web="0180a46f-af7e-4ff1-a24c-1b62590d18b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08D897F-4657-454F-A054-DAF3066F8631}"/>
</file>

<file path=customXml/itemProps2.xml><?xml version="1.0" encoding="utf-8"?>
<ds:datastoreItem xmlns:ds="http://schemas.openxmlformats.org/officeDocument/2006/customXml" ds:itemID="{15C6C8C3-A53A-4342-A908-A8689F34E7BA}"/>
</file>

<file path=docProps/app.xml><?xml version="1.0" encoding="utf-8"?>
<Properties xmlns="http://schemas.openxmlformats.org/officeDocument/2006/extended-properties" xmlns:vt="http://schemas.openxmlformats.org/officeDocument/2006/docPropsVTypes">
  <TotalTime>45</TotalTime>
  <Words>686</Words>
  <Application>Microsoft Office PowerPoint</Application>
  <PresentationFormat>Widescreen</PresentationFormat>
  <Paragraphs>72</Paragraphs>
  <Slides>7</Slides>
  <Notes>0</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proxima-nova</vt:lpstr>
      <vt:lpstr>Office Theme</vt:lpstr>
      <vt:lpstr>Don’t Worry, It Won’t Be That Bad</vt:lpstr>
      <vt:lpstr>Reasonable Suspicion </vt:lpstr>
      <vt:lpstr>Reasonable Suspicion </vt:lpstr>
      <vt:lpstr>Reasonable Suspicion </vt:lpstr>
      <vt:lpstr>Reasonable Suspicion </vt:lpstr>
      <vt:lpstr>Testing for Cannabis</vt:lpstr>
      <vt:lpstr>Life After the Test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Don’t Worry, It Won’t Be That Bad</dc:title>
  <dc:creator>Fischer, Bryan</dc:creator>
  <cp:lastModifiedBy>Fischer, Bryan</cp:lastModifiedBy>
  <cp:revision>1</cp:revision>
  <dcterms:created xsi:type="dcterms:W3CDTF">2023-10-03T16:59:07Z</dcterms:created>
  <dcterms:modified xsi:type="dcterms:W3CDTF">2023-10-03T21:01:42Z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39bd331b-4a08-4b2e-b40f-8b3151e31455_Enabled">
    <vt:lpwstr>true</vt:lpwstr>
  </property>
  <property fmtid="{D5CDD505-2E9C-101B-9397-08002B2CF9AE}" pid="3" name="MSIP_Label_39bd331b-4a08-4b2e-b40f-8b3151e31455_SetDate">
    <vt:lpwstr>2023-10-03T20:15:45Z</vt:lpwstr>
  </property>
  <property fmtid="{D5CDD505-2E9C-101B-9397-08002B2CF9AE}" pid="4" name="MSIP_Label_39bd331b-4a08-4b2e-b40f-8b3151e31455_Method">
    <vt:lpwstr>Standard</vt:lpwstr>
  </property>
  <property fmtid="{D5CDD505-2E9C-101B-9397-08002B2CF9AE}" pid="5" name="MSIP_Label_39bd331b-4a08-4b2e-b40f-8b3151e31455_Name">
    <vt:lpwstr>39bd331b-4a08-4b2e-b40f-8b3151e31455</vt:lpwstr>
  </property>
  <property fmtid="{D5CDD505-2E9C-101B-9397-08002B2CF9AE}" pid="6" name="MSIP_Label_39bd331b-4a08-4b2e-b40f-8b3151e31455_SiteId">
    <vt:lpwstr>158da037-0c08-42f8-93d2-0a31b1b1f69e</vt:lpwstr>
  </property>
  <property fmtid="{D5CDD505-2E9C-101B-9397-08002B2CF9AE}" pid="7" name="MSIP_Label_39bd331b-4a08-4b2e-b40f-8b3151e31455_ActionId">
    <vt:lpwstr>162b94b6-7a62-40fc-829b-d4b06f8ce89c</vt:lpwstr>
  </property>
  <property fmtid="{D5CDD505-2E9C-101B-9397-08002B2CF9AE}" pid="8" name="MSIP_Label_39bd331b-4a08-4b2e-b40f-8b3151e31455_ContentBits">
    <vt:lpwstr>2</vt:lpwstr>
  </property>
  <property fmtid="{D5CDD505-2E9C-101B-9397-08002B2CF9AE}" pid="9" name="ClassificationContentMarkingFooterLocations">
    <vt:lpwstr>Office Theme:8</vt:lpwstr>
  </property>
  <property fmtid="{D5CDD505-2E9C-101B-9397-08002B2CF9AE}" pid="10" name="ClassificationContentMarkingFooterText">
    <vt:lpwstr>Classified as Confidential</vt:lpwstr>
  </property>
</Properties>
</file>