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2022</a:t>
            </a:r>
            <a:r>
              <a:rPr lang="en-US" sz="1400" baseline="0" dirty="0"/>
              <a:t> Totals – All Sites</a:t>
            </a:r>
            <a:endParaRPr lang="en-US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 documented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Burn</c:v>
                </c:pt>
                <c:pt idx="1">
                  <c:v>Wrong Site/Procedure</c:v>
                </c:pt>
                <c:pt idx="2">
                  <c:v>Pt. Fall</c:v>
                </c:pt>
                <c:pt idx="3">
                  <c:v>Hospital Transfer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26</c:v>
                </c:pt>
                <c:pt idx="2">
                  <c:v>36</c:v>
                </c:pt>
                <c:pt idx="3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92-444F-876E-63BDEDBC0E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 Actual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Burn</c:v>
                </c:pt>
                <c:pt idx="1">
                  <c:v>Wrong Site/Procedure</c:v>
                </c:pt>
                <c:pt idx="2">
                  <c:v>Pt. Fall</c:v>
                </c:pt>
                <c:pt idx="3">
                  <c:v>Hospital Transfer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16</c:v>
                </c:pt>
                <c:pt idx="3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E9-430D-BED8-0A240A2F703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41110848"/>
        <c:axId val="14036608"/>
      </c:barChart>
      <c:catAx>
        <c:axId val="441110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36608"/>
        <c:crosses val="autoZero"/>
        <c:auto val="1"/>
        <c:lblAlgn val="ctr"/>
        <c:lblOffset val="100"/>
        <c:noMultiLvlLbl val="0"/>
      </c:catAx>
      <c:valAx>
        <c:axId val="14036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110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4AECF-D5C6-D645-BF3D-72EE9FD3E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9A2DE9-5D77-674B-B6B8-5831797D2F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60BFF-FA82-A747-8556-8CA6A88342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FB554-4514-3744-B289-C2858D5002B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7EF0C-9030-4542-99F6-4F780655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7EF8C-75D0-D948-A2E7-53C3213B1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4610" y="6492874"/>
            <a:ext cx="2743200" cy="365125"/>
          </a:xfrm>
          <a:prstGeom prst="rect">
            <a:avLst/>
          </a:prstGeom>
        </p:spPr>
        <p:txBody>
          <a:bodyPr/>
          <a:lstStyle/>
          <a:p>
            <a:fld id="{29C7A06C-A037-5A4B-A2F1-E21C71B9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6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7186D-2A61-644D-82B8-14C177C21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07018-2247-C345-B04F-5CE0445249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0A3D0-645C-FC46-923A-9C3A94F43A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FB554-4514-3744-B289-C2858D5002B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FE776-58B5-B14F-8A8D-99645457E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56A0E-921E-8747-98C2-838F1ABE4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4610" y="6492874"/>
            <a:ext cx="2743200" cy="365125"/>
          </a:xfrm>
          <a:prstGeom prst="rect">
            <a:avLst/>
          </a:prstGeom>
        </p:spPr>
        <p:txBody>
          <a:bodyPr/>
          <a:lstStyle/>
          <a:p>
            <a:fld id="{29C7A06C-A037-5A4B-A2F1-E21C71B9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41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1C8AC4-A9E4-0A4E-B21D-AA4164EBA8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20B5AF-CAA7-5B4D-8A5F-A00F6F68F0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F8AFD-D6B9-9D4F-9CDF-233D288043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FB554-4514-3744-B289-C2858D5002B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CD275-9FAB-4449-9C40-65E733ADF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336A9-5E9B-4340-92A6-270B555C8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4610" y="6492874"/>
            <a:ext cx="2743200" cy="365125"/>
          </a:xfrm>
          <a:prstGeom prst="rect">
            <a:avLst/>
          </a:prstGeom>
        </p:spPr>
        <p:txBody>
          <a:bodyPr/>
          <a:lstStyle/>
          <a:p>
            <a:fld id="{29C7A06C-A037-5A4B-A2F1-E21C71B9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23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404E6-C2E3-8748-AC1B-2C9E8B093C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2332" y="1122363"/>
            <a:ext cx="6169445" cy="2387600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B29742-D521-8641-9DF0-2FE666716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2332" y="3602038"/>
            <a:ext cx="6169445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4307A7F-F594-5941-910F-8E97906FA1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1041" y="2458059"/>
            <a:ext cx="4798672" cy="221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753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7B868-05F8-114B-9197-920D228DF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44902-13E1-CE4A-AA41-9EA89D303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9D900-F463-1846-A903-95C112EB71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FB554-4514-3744-B289-C2858D5002B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1913B-2B16-DA41-A066-B74DC64EF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942E7-36EF-A044-84ED-5AE87EC02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4610" y="6492874"/>
            <a:ext cx="2743200" cy="365125"/>
          </a:xfrm>
          <a:prstGeom prst="rect">
            <a:avLst/>
          </a:prstGeom>
        </p:spPr>
        <p:txBody>
          <a:bodyPr/>
          <a:lstStyle/>
          <a:p>
            <a:fld id="{29C7A06C-A037-5A4B-A2F1-E21C71B9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8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CCDFF-C032-884D-89E4-72844813E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D1484-AAAF-EF47-8E5C-BCEE821CD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CDB29-8CD0-D54B-B18E-2A7D503851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FB554-4514-3744-B289-C2858D5002B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8CB6E-08E4-4947-A65F-3A371F9A2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B06F4-2933-4243-86B4-26C64C483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4610" y="6492874"/>
            <a:ext cx="2743200" cy="365125"/>
          </a:xfrm>
          <a:prstGeom prst="rect">
            <a:avLst/>
          </a:prstGeom>
        </p:spPr>
        <p:txBody>
          <a:bodyPr/>
          <a:lstStyle/>
          <a:p>
            <a:fld id="{29C7A06C-A037-5A4B-A2F1-E21C71B9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83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FFF5B-5433-2748-BB62-0C4758F84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C0047-DD1A-794B-A0E4-36BAE1E460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6A39CE-4A41-7A48-846D-790557800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C3F2DA-34AC-3245-8FDC-90190FEE2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FB554-4514-3744-B289-C2858D5002B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3C2F1B-5ECA-6448-AF35-1A3B4B803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8BDEB-A8BC-AD4F-B46B-A4B327BE9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4610" y="6492874"/>
            <a:ext cx="2743200" cy="365125"/>
          </a:xfrm>
          <a:prstGeom prst="rect">
            <a:avLst/>
          </a:prstGeom>
        </p:spPr>
        <p:txBody>
          <a:bodyPr/>
          <a:lstStyle/>
          <a:p>
            <a:fld id="{29C7A06C-A037-5A4B-A2F1-E21C71B9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8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25D08-359F-814A-9E98-FC107CA1F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834917-8468-DB45-8180-C89E83B3E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510F55-ED95-A14F-8759-4CD2BCB2E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85EBC4-950F-A44D-A74C-E19445DAFB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B2A893-E169-9346-B254-26FACECE1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71B0B8-547E-134F-A6AD-624EF02DD0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FB554-4514-3744-B289-C2858D5002B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1D1091-9A21-004B-83D7-23F48ED42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AF36A1-03FC-8843-AA62-55B89F107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4610" y="6492874"/>
            <a:ext cx="2743200" cy="365125"/>
          </a:xfrm>
          <a:prstGeom prst="rect">
            <a:avLst/>
          </a:prstGeom>
        </p:spPr>
        <p:txBody>
          <a:bodyPr/>
          <a:lstStyle/>
          <a:p>
            <a:fld id="{29C7A06C-A037-5A4B-A2F1-E21C71B9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9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A5981-2743-F444-978E-88F0A3C54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97B54F-8678-F147-A1B9-ED6062EF2C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FB554-4514-3744-B289-C2858D5002B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A41C93-22E6-8E41-8D2D-E820424FB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4DC991-855A-5644-AEC6-7D687ABA0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4610" y="6492874"/>
            <a:ext cx="2743200" cy="365125"/>
          </a:xfrm>
          <a:prstGeom prst="rect">
            <a:avLst/>
          </a:prstGeom>
        </p:spPr>
        <p:txBody>
          <a:bodyPr/>
          <a:lstStyle/>
          <a:p>
            <a:fld id="{29C7A06C-A037-5A4B-A2F1-E21C71B9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6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404E1E-9EA6-DE46-80A6-4D9BA06E49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FB554-4514-3744-B289-C2858D5002B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5D8983-1C64-D042-9640-C7A37BD6C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86BFEE-F65C-7A44-B187-C948E082D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4610" y="6492874"/>
            <a:ext cx="2743200" cy="365125"/>
          </a:xfrm>
          <a:prstGeom prst="rect">
            <a:avLst/>
          </a:prstGeom>
        </p:spPr>
        <p:txBody>
          <a:bodyPr/>
          <a:lstStyle/>
          <a:p>
            <a:fld id="{29C7A06C-A037-5A4B-A2F1-E21C71B9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05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EFF4C-E085-1C46-8657-C99A04B38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3E217-BDA9-C24F-818C-88C5997F0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5522E-5853-774F-A35A-C50D99DACD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5700AD-26A4-D341-9C47-FEB7B6412B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FB554-4514-3744-B289-C2858D5002B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DAD8B0-D627-2C43-9ECE-C5FAAD050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44F808-3D95-0E43-A662-6088B1FF6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4610" y="6492874"/>
            <a:ext cx="2743200" cy="365125"/>
          </a:xfrm>
          <a:prstGeom prst="rect">
            <a:avLst/>
          </a:prstGeom>
        </p:spPr>
        <p:txBody>
          <a:bodyPr/>
          <a:lstStyle/>
          <a:p>
            <a:fld id="{29C7A06C-A037-5A4B-A2F1-E21C71B9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36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A154A-D662-1D44-986B-DCB67F2E3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D92032-B964-4947-8904-60593EA4C9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FFC1C9-41D4-FC46-871C-4CD0E4EF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D85ED2-471E-9047-B3FF-1F2B1C715C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FB554-4514-3744-B289-C2858D5002B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333FF2-9846-1245-8AD5-07B2BBBA1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1F1286-E6C5-E044-A42F-7D92C9BA9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4610" y="6492874"/>
            <a:ext cx="2743200" cy="365125"/>
          </a:xfrm>
          <a:prstGeom prst="rect">
            <a:avLst/>
          </a:prstGeom>
        </p:spPr>
        <p:txBody>
          <a:bodyPr/>
          <a:lstStyle/>
          <a:p>
            <a:fld id="{29C7A06C-A037-5A4B-A2F1-E21C71B9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61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D657C5-BC69-3C4A-9A7F-ACB49BE6E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7812F3-D2B1-4D47-A8D4-7B04ECE06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9517F8-A790-8A4F-AB00-B07C8BE3A8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77762" y="6483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78ADF-9C6F-6349-9DE7-686B59A02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03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F231E5-50BB-024E-94FD-86C62B0AA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B7A8E-E6E1-D64E-A3F9-6C47B5441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A40C5-64A7-C74F-B217-4CA5D735A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6C843-1BED-DA44-8206-B4BE555FB99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BA3B5-2264-4C4B-B89E-4365D19D8A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2CB6A-22EF-E74B-BDDC-B729352F68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F463B-52E1-BB45-9E37-872782CB3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6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259ADFE-0373-813E-656F-B90DE2AB1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ASC Quality Reporting </a:t>
            </a:r>
            <a:r>
              <a:rPr lang="en-US" dirty="0">
                <a:latin typeface="Arial Narrow" panose="020B0606020202030204" pitchFamily="34" charset="0"/>
              </a:rPr>
              <a:t>(ASCQR) </a:t>
            </a:r>
            <a:r>
              <a:rPr lang="en-US" dirty="0"/>
              <a:t>Program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1FA1872-2935-9D90-82D9-914D4A9F4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0" i="1" dirty="0">
                <a:solidFill>
                  <a:srgbClr val="000000"/>
                </a:solidFill>
                <a:effectLst/>
                <a:latin typeface="public_sans"/>
              </a:rPr>
              <a:t>(ASCQR) Program is a CMS pay-for-reporting program which collects and publicly reports facility-level quality measure data.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public_sans"/>
              </a:rPr>
              <a:t>ASC-1: Patient Burn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public_sans"/>
              </a:rPr>
              <a:t>ASC-2: Patient Fall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public_sans"/>
              </a:rPr>
              <a:t>ASC-3: Wrong Site/Side/Patient/Procedure/Implant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public_sans"/>
              </a:rPr>
              <a:t>ASC-4: All-Cause Hospital Transfer/Admission</a:t>
            </a:r>
            <a:endParaRPr lang="en-US" sz="2400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D667740-3C02-012D-7F97-FEFE66E1A5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8410937"/>
              </p:ext>
            </p:extLst>
          </p:nvPr>
        </p:nvGraphicFramePr>
        <p:xfrm>
          <a:off x="7716520" y="2459206"/>
          <a:ext cx="3637280" cy="4033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ADA3DF9E-1408-BD4C-F56E-C78C952ED1C3}"/>
              </a:ext>
            </a:extLst>
          </p:cNvPr>
          <p:cNvSpPr/>
          <p:nvPr/>
        </p:nvSpPr>
        <p:spPr>
          <a:xfrm>
            <a:off x="8191893" y="3582185"/>
            <a:ext cx="2300140" cy="128204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90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F66EE-FADE-D19A-AAF3-C294D9B67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Focused Evaluation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A04A87-91F2-E24B-9114-C2CAEB49BD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ASC-1 Burn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0E79E58-8653-7644-0DCA-B5AE22088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445773" cy="2077942"/>
          </a:xfrm>
        </p:spPr>
        <p:txBody>
          <a:bodyPr>
            <a:normAutofit/>
          </a:bodyPr>
          <a:lstStyle/>
          <a:p>
            <a:r>
              <a:rPr lang="en-US" sz="2000" dirty="0"/>
              <a:t>Skin Assessment </a:t>
            </a:r>
          </a:p>
          <a:p>
            <a:r>
              <a:rPr lang="en-US" sz="2000" dirty="0"/>
              <a:t>Burn vs irritation from adhesive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FD5C38B-E625-3653-DEF3-E17D9848D5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41565" y="1681163"/>
            <a:ext cx="6813824" cy="823912"/>
          </a:xfrm>
        </p:spPr>
        <p:txBody>
          <a:bodyPr/>
          <a:lstStyle/>
          <a:p>
            <a:r>
              <a:rPr lang="en-US" dirty="0"/>
              <a:t>ASC-2 Fall AND ASC-3 Wrong Site/Procedure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CF6266F-6649-8D3A-A753-F4E0598E0AE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839788" y="3966055"/>
            <a:ext cx="3701776" cy="616962"/>
          </a:xfrm>
        </p:spPr>
      </p:pic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E3EBF4B7-1D0F-2F0C-A725-E7411E338818}"/>
              </a:ext>
            </a:extLst>
          </p:cNvPr>
          <p:cNvSpPr txBox="1">
            <a:spLocks/>
          </p:cNvSpPr>
          <p:nvPr/>
        </p:nvSpPr>
        <p:spPr>
          <a:xfrm>
            <a:off x="4541565" y="2505075"/>
            <a:ext cx="7202416" cy="2077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Documentation (location &amp; method)</a:t>
            </a:r>
          </a:p>
          <a:p>
            <a:r>
              <a:rPr lang="en-US" sz="2000" dirty="0"/>
              <a:t>Training</a:t>
            </a:r>
          </a:p>
          <a:p>
            <a:endParaRPr lang="en-US" sz="20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D884ACF-8EAE-14AA-C58B-98564AD405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4"/>
          <a:stretch/>
        </p:blipFill>
        <p:spPr bwMode="auto">
          <a:xfrm>
            <a:off x="6907576" y="3544046"/>
            <a:ext cx="3787030" cy="1039803"/>
          </a:xfrm>
          <a:prstGeom prst="rect">
            <a:avLst/>
          </a:prstGeom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sd="0">
                  <a:custGeom>
                    <a:avLst/>
                    <a:gdLst/>
                    <a:ahLst/>
                    <a:cxnLst/>
                    <a:rect l="0" t="0" r="0" b="0"/>
                    <a:pathLst/>
                  </a:custGeom>
                  <ask:type/>
                </ask:lineSketchStyleProps>
              </a:ext>
            </a:extLst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29560578"/>
      </p:ext>
    </p:extLst>
  </p:cSld>
  <p:clrMapOvr>
    <a:masterClrMapping/>
  </p:clrMapOvr>
</p:sld>
</file>

<file path=ppt/theme/theme1.xml><?xml version="1.0" encoding="utf-8"?>
<a:theme xmlns:a="http://schemas.openxmlformats.org/drawingml/2006/main" name="Light Master">
  <a:themeElements>
    <a:clrScheme name="MNGI 2019">
      <a:dk1>
        <a:srgbClr val="005486"/>
      </a:dk1>
      <a:lt1>
        <a:srgbClr val="FFFFFF"/>
      </a:lt1>
      <a:dk2>
        <a:srgbClr val="00B9B2"/>
      </a:dk2>
      <a:lt2>
        <a:srgbClr val="FEFFFE"/>
      </a:lt2>
      <a:accent1>
        <a:srgbClr val="032D6D"/>
      </a:accent1>
      <a:accent2>
        <a:srgbClr val="007B91"/>
      </a:accent2>
      <a:accent3>
        <a:srgbClr val="FFD100"/>
      </a:accent3>
      <a:accent4>
        <a:srgbClr val="C1D600"/>
      </a:accent4>
      <a:accent5>
        <a:srgbClr val="00B9B2"/>
      </a:accent5>
      <a:accent6>
        <a:srgbClr val="BC4200"/>
      </a:accent6>
      <a:hlink>
        <a:srgbClr val="032D6D"/>
      </a:hlink>
      <a:folHlink>
        <a:srgbClr val="870D7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ver Slide">
  <a:themeElements>
    <a:clrScheme name="MNGI 2019">
      <a:dk1>
        <a:srgbClr val="005486"/>
      </a:dk1>
      <a:lt1>
        <a:srgbClr val="FFFFFF"/>
      </a:lt1>
      <a:dk2>
        <a:srgbClr val="00B9B2"/>
      </a:dk2>
      <a:lt2>
        <a:srgbClr val="FEFFFE"/>
      </a:lt2>
      <a:accent1>
        <a:srgbClr val="032D6D"/>
      </a:accent1>
      <a:accent2>
        <a:srgbClr val="007B91"/>
      </a:accent2>
      <a:accent3>
        <a:srgbClr val="FFD100"/>
      </a:accent3>
      <a:accent4>
        <a:srgbClr val="C1D600"/>
      </a:accent4>
      <a:accent5>
        <a:srgbClr val="00B9B2"/>
      </a:accent5>
      <a:accent6>
        <a:srgbClr val="BC4200"/>
      </a:accent6>
      <a:hlink>
        <a:srgbClr val="032D6D"/>
      </a:hlink>
      <a:folHlink>
        <a:srgbClr val="870D7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7BA25F9C11A64C9BEA25327273FA89" ma:contentTypeVersion="14" ma:contentTypeDescription="Create a new document." ma:contentTypeScope="" ma:versionID="f95e08d950e69974578ba318c2acd79e">
  <xsd:schema xmlns:xsd="http://www.w3.org/2001/XMLSchema" xmlns:xs="http://www.w3.org/2001/XMLSchema" xmlns:p="http://schemas.microsoft.com/office/2006/metadata/properties" xmlns:ns2="068d0159-ae3b-42e3-83d1-f20cfebd243a" xmlns:ns3="0180a46f-af7e-4ff1-a24c-1b62590d18be" targetNamespace="http://schemas.microsoft.com/office/2006/metadata/properties" ma:root="true" ma:fieldsID="ba340b5189788bab097ee03835fc4554" ns2:_="" ns3:_="">
    <xsd:import namespace="068d0159-ae3b-42e3-83d1-f20cfebd243a"/>
    <xsd:import namespace="0180a46f-af7e-4ff1-a24c-1b62590d18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d0159-ae3b-42e3-83d1-f20cfebd24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805b07c-4066-43c9-8718-516fb3c0f2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80a46f-af7e-4ff1-a24c-1b62590d18b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e8de2fd8-e373-4100-85bc-ae70114448bb}" ma:internalName="TaxCatchAll" ma:showField="CatchAllData" ma:web="0180a46f-af7e-4ff1-a24c-1b62590d1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3891BF-CE2A-43BD-9220-FC297FE29363}"/>
</file>

<file path=customXml/itemProps2.xml><?xml version="1.0" encoding="utf-8"?>
<ds:datastoreItem xmlns:ds="http://schemas.openxmlformats.org/officeDocument/2006/customXml" ds:itemID="{61F96162-14E9-477B-8958-BE3CCBF6104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6258</TotalTime>
  <Words>85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public_sans</vt:lpstr>
      <vt:lpstr>Light Master</vt:lpstr>
      <vt:lpstr>Cover Slide</vt:lpstr>
      <vt:lpstr>ASC Quality Reporting (ASCQR) Program</vt:lpstr>
      <vt:lpstr>Process Focused Evaluation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Heggernes</dc:creator>
  <cp:lastModifiedBy>Gorg, JaNelle</cp:lastModifiedBy>
  <cp:revision>16</cp:revision>
  <dcterms:created xsi:type="dcterms:W3CDTF">2019-04-23T21:14:39Z</dcterms:created>
  <dcterms:modified xsi:type="dcterms:W3CDTF">2023-10-02T18:46:26Z</dcterms:modified>
</cp:coreProperties>
</file>