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941" r:id="rId1"/>
  </p:sldMasterIdLst>
  <p:notesMasterIdLst>
    <p:notesMasterId r:id="rId102"/>
  </p:notesMasterIdLst>
  <p:handoutMasterIdLst>
    <p:handoutMasterId r:id="rId103"/>
  </p:handoutMasterIdLst>
  <p:sldIdLst>
    <p:sldId id="1823" r:id="rId2"/>
    <p:sldId id="2267" r:id="rId3"/>
    <p:sldId id="2270" r:id="rId4"/>
    <p:sldId id="2271" r:id="rId5"/>
    <p:sldId id="2192" r:id="rId6"/>
    <p:sldId id="2272" r:id="rId7"/>
    <p:sldId id="2273" r:id="rId8"/>
    <p:sldId id="2274" r:id="rId9"/>
    <p:sldId id="2275" r:id="rId10"/>
    <p:sldId id="2344" r:id="rId11"/>
    <p:sldId id="2345" r:id="rId12"/>
    <p:sldId id="2250" r:id="rId13"/>
    <p:sldId id="2251" r:id="rId14"/>
    <p:sldId id="2278" r:id="rId15"/>
    <p:sldId id="2249" r:id="rId16"/>
    <p:sldId id="2182" r:id="rId17"/>
    <p:sldId id="2193" r:id="rId18"/>
    <p:sldId id="2194" r:id="rId19"/>
    <p:sldId id="2195" r:id="rId20"/>
    <p:sldId id="2196" r:id="rId21"/>
    <p:sldId id="2197" r:id="rId22"/>
    <p:sldId id="2198" r:id="rId23"/>
    <p:sldId id="2199" r:id="rId24"/>
    <p:sldId id="2200" r:id="rId25"/>
    <p:sldId id="2201" r:id="rId26"/>
    <p:sldId id="2202" r:id="rId27"/>
    <p:sldId id="2203" r:id="rId28"/>
    <p:sldId id="2204" r:id="rId29"/>
    <p:sldId id="2215" r:id="rId30"/>
    <p:sldId id="2214" r:id="rId31"/>
    <p:sldId id="2213" r:id="rId32"/>
    <p:sldId id="2212" r:id="rId33"/>
    <p:sldId id="2216" r:id="rId34"/>
    <p:sldId id="2191" r:id="rId35"/>
    <p:sldId id="2184" r:id="rId36"/>
    <p:sldId id="2217" r:id="rId37"/>
    <p:sldId id="2218" r:id="rId38"/>
    <p:sldId id="2186" r:id="rId39"/>
    <p:sldId id="2185" r:id="rId40"/>
    <p:sldId id="2279" r:id="rId41"/>
    <p:sldId id="2238" r:id="rId42"/>
    <p:sldId id="2280" r:id="rId43"/>
    <p:sldId id="2248" r:id="rId44"/>
    <p:sldId id="2240" r:id="rId45"/>
    <p:sldId id="2266" r:id="rId46"/>
    <p:sldId id="2343" r:id="rId47"/>
    <p:sldId id="2314" r:id="rId48"/>
    <p:sldId id="2399" r:id="rId49"/>
    <p:sldId id="2400" r:id="rId50"/>
    <p:sldId id="2401" r:id="rId51"/>
    <p:sldId id="2402" r:id="rId52"/>
    <p:sldId id="2403" r:id="rId53"/>
    <p:sldId id="2404" r:id="rId54"/>
    <p:sldId id="2405" r:id="rId55"/>
    <p:sldId id="2406" r:id="rId56"/>
    <p:sldId id="2407" r:id="rId57"/>
    <p:sldId id="2408" r:id="rId58"/>
    <p:sldId id="2392" r:id="rId59"/>
    <p:sldId id="2393" r:id="rId60"/>
    <p:sldId id="2394" r:id="rId61"/>
    <p:sldId id="2395" r:id="rId62"/>
    <p:sldId id="2396" r:id="rId63"/>
    <p:sldId id="2397" r:id="rId64"/>
    <p:sldId id="2398" r:id="rId65"/>
    <p:sldId id="2283" r:id="rId66"/>
    <p:sldId id="2284" r:id="rId67"/>
    <p:sldId id="2357" r:id="rId68"/>
    <p:sldId id="2346" r:id="rId69"/>
    <p:sldId id="2358" r:id="rId70"/>
    <p:sldId id="2359" r:id="rId71"/>
    <p:sldId id="2361" r:id="rId72"/>
    <p:sldId id="2207" r:id="rId73"/>
    <p:sldId id="2362" r:id="rId74"/>
    <p:sldId id="2348" r:id="rId75"/>
    <p:sldId id="2363" r:id="rId76"/>
    <p:sldId id="2364" r:id="rId77"/>
    <p:sldId id="2210" r:id="rId78"/>
    <p:sldId id="2355" r:id="rId79"/>
    <p:sldId id="2234" r:id="rId80"/>
    <p:sldId id="2379" r:id="rId81"/>
    <p:sldId id="2380" r:id="rId82"/>
    <p:sldId id="2383" r:id="rId83"/>
    <p:sldId id="2381" r:id="rId84"/>
    <p:sldId id="2235" r:id="rId85"/>
    <p:sldId id="2382" r:id="rId86"/>
    <p:sldId id="2384" r:id="rId87"/>
    <p:sldId id="2386" r:id="rId88"/>
    <p:sldId id="2388" r:id="rId89"/>
    <p:sldId id="2389" r:id="rId90"/>
    <p:sldId id="2387" r:id="rId91"/>
    <p:sldId id="2390" r:id="rId92"/>
    <p:sldId id="2211" r:id="rId93"/>
    <p:sldId id="2356" r:id="rId94"/>
    <p:sldId id="2391" r:id="rId95"/>
    <p:sldId id="2351" r:id="rId96"/>
    <p:sldId id="2209" r:id="rId97"/>
    <p:sldId id="2377" r:id="rId98"/>
    <p:sldId id="2378" r:id="rId99"/>
    <p:sldId id="2223" r:id="rId100"/>
    <p:sldId id="1526" r:id="rId101"/>
  </p:sldIdLst>
  <p:sldSz cx="9144000" cy="6858000" type="screen4x3"/>
  <p:notesSz cx="6858000" cy="9296400"/>
  <p:custDataLst>
    <p:tags r:id="rId104"/>
  </p:custDataLst>
  <p:defaultTextStyle>
    <a:defPPr>
      <a:defRPr lang="ru-RU"/>
    </a:defPPr>
    <a:lvl1pPr algn="l" defTabSz="457200" rtl="0" fontAlgn="base">
      <a:spcBef>
        <a:spcPct val="0"/>
      </a:spcBef>
      <a:spcAft>
        <a:spcPct val="0"/>
      </a:spcAft>
      <a:buSzTx/>
      <a:defRPr kern="1200">
        <a:solidFill>
          <a:schemeClr val="tx1"/>
        </a:solidFill>
        <a:latin typeface="Arial"/>
        <a:ea typeface="+mn-ea"/>
        <a:cs typeface="Arial"/>
      </a:defRPr>
    </a:lvl1pPr>
    <a:lvl2pPr marL="457200" indent="-457200" algn="l" defTabSz="457200" rtl="0" fontAlgn="base">
      <a:spcBef>
        <a:spcPct val="0"/>
      </a:spcBef>
      <a:spcAft>
        <a:spcPct val="0"/>
      </a:spcAft>
      <a:buSzTx/>
      <a:defRPr kern="1200">
        <a:solidFill>
          <a:schemeClr val="tx1"/>
        </a:solidFill>
        <a:latin typeface="Arial"/>
        <a:ea typeface="+mn-ea"/>
        <a:cs typeface="Arial"/>
      </a:defRPr>
    </a:lvl2pPr>
    <a:lvl3pPr marL="914400" indent="-914400" algn="l" defTabSz="457200" rtl="0" fontAlgn="base">
      <a:spcBef>
        <a:spcPct val="0"/>
      </a:spcBef>
      <a:spcAft>
        <a:spcPct val="0"/>
      </a:spcAft>
      <a:buSzTx/>
      <a:defRPr kern="1200">
        <a:solidFill>
          <a:schemeClr val="tx1"/>
        </a:solidFill>
        <a:latin typeface="Arial"/>
        <a:ea typeface="+mn-ea"/>
        <a:cs typeface="Arial"/>
      </a:defRPr>
    </a:lvl3pPr>
    <a:lvl4pPr marL="1371600" indent="-1371600" algn="l" defTabSz="457200" rtl="0" fontAlgn="base">
      <a:spcBef>
        <a:spcPct val="0"/>
      </a:spcBef>
      <a:spcAft>
        <a:spcPct val="0"/>
      </a:spcAft>
      <a:buSzTx/>
      <a:defRPr kern="1200">
        <a:solidFill>
          <a:schemeClr val="tx1"/>
        </a:solidFill>
        <a:latin typeface="Arial"/>
        <a:ea typeface="+mn-ea"/>
        <a:cs typeface="Arial"/>
      </a:defRPr>
    </a:lvl4pPr>
    <a:lvl5pPr marL="1828800" indent="-1828800" algn="l" defTabSz="457200" rtl="0" fontAlgn="base">
      <a:spcBef>
        <a:spcPct val="0"/>
      </a:spcBef>
      <a:spcAft>
        <a:spcPct val="0"/>
      </a:spcAft>
      <a:buSzTx/>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8" autoAdjust="0"/>
    <p:restoredTop sz="96774" autoAdjust="0"/>
  </p:normalViewPr>
  <p:slideViewPr>
    <p:cSldViewPr>
      <p:cViewPr varScale="1">
        <p:scale>
          <a:sx n="59" d="100"/>
          <a:sy n="59" d="100"/>
        </p:scale>
        <p:origin x="751" y="2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4105"/>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s>
</file>

<file path=ppt/diagrams/_rels/data2.xml.rels><?xml version="1.0" encoding="UTF-8" standalone="yes"?>
<Relationships xmlns="http://schemas.openxmlformats.org/package/2006/relationships"><Relationship Id="rId1" Type="http://schemas.openxmlformats.org/officeDocument/2006/relationships/image" Target="../media/image26.gif"/></Relationships>
</file>

<file path=ppt/diagrams/_rels/data3.xml.rels><?xml version="1.0" encoding="UTF-8" standalone="yes"?>
<Relationships xmlns="http://schemas.openxmlformats.org/package/2006/relationships"><Relationship Id="rId1" Type="http://schemas.openxmlformats.org/officeDocument/2006/relationships/image" Target="../media/image26.gif"/></Relationships>
</file>

<file path=ppt/diagrams/_rels/drawing2.xml.rels><?xml version="1.0" encoding="UTF-8" standalone="yes"?>
<Relationships xmlns="http://schemas.openxmlformats.org/package/2006/relationships"><Relationship Id="rId1" Type="http://schemas.openxmlformats.org/officeDocument/2006/relationships/image" Target="../media/image26.gif"/></Relationships>
</file>

<file path=ppt/diagrams/_rels/drawing3.xml.rels><?xml version="1.0" encoding="UTF-8" standalone="yes"?>
<Relationships xmlns="http://schemas.openxmlformats.org/package/2006/relationships"><Relationship Id="rId1" Type="http://schemas.openxmlformats.org/officeDocument/2006/relationships/image" Target="../media/image26.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B237A-A379-46AB-BCEC-8CDB802C92A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28799E0-AD96-49F9-A858-455DA3494FB9}">
      <dgm:prSet/>
      <dgm:spPr/>
      <dgm:t>
        <a:bodyPr/>
        <a:lstStyle/>
        <a:p>
          <a:r>
            <a:rPr lang="en-US"/>
            <a:t>Observe—What do you see, smell, hear? </a:t>
          </a:r>
        </a:p>
      </dgm:t>
    </dgm:pt>
    <dgm:pt modelId="{513C896D-D4B6-4A00-9F13-E36CC1FC55DF}" type="parTrans" cxnId="{2A7B1AF5-705B-4811-9542-F137D1FA7EC9}">
      <dgm:prSet/>
      <dgm:spPr/>
      <dgm:t>
        <a:bodyPr/>
        <a:lstStyle/>
        <a:p>
          <a:endParaRPr lang="en-US"/>
        </a:p>
      </dgm:t>
    </dgm:pt>
    <dgm:pt modelId="{46725341-5644-4699-9649-17CBEA8ADE6D}" type="sibTrans" cxnId="{2A7B1AF5-705B-4811-9542-F137D1FA7EC9}">
      <dgm:prSet/>
      <dgm:spPr/>
      <dgm:t>
        <a:bodyPr/>
        <a:lstStyle/>
        <a:p>
          <a:endParaRPr lang="en-US"/>
        </a:p>
      </dgm:t>
    </dgm:pt>
    <dgm:pt modelId="{87CB9717-567B-4785-A269-070FF9F195AA}">
      <dgm:prSet/>
      <dgm:spPr/>
      <dgm:t>
        <a:bodyPr/>
        <a:lstStyle/>
        <a:p>
          <a:r>
            <a:rPr lang="en-US" dirty="0"/>
            <a:t>Document—Use objective language</a:t>
          </a:r>
        </a:p>
      </dgm:t>
    </dgm:pt>
    <dgm:pt modelId="{A5847572-0515-4CB2-9D89-ECF651742415}" type="parTrans" cxnId="{84104FD2-FE9A-409F-B122-08020ECA3E14}">
      <dgm:prSet/>
      <dgm:spPr/>
      <dgm:t>
        <a:bodyPr/>
        <a:lstStyle/>
        <a:p>
          <a:endParaRPr lang="en-US"/>
        </a:p>
      </dgm:t>
    </dgm:pt>
    <dgm:pt modelId="{E5B313AB-DEB5-4C14-B5DB-1E8EBDAE5D9F}" type="sibTrans" cxnId="{84104FD2-FE9A-409F-B122-08020ECA3E14}">
      <dgm:prSet/>
      <dgm:spPr/>
      <dgm:t>
        <a:bodyPr/>
        <a:lstStyle/>
        <a:p>
          <a:endParaRPr lang="en-US"/>
        </a:p>
      </dgm:t>
    </dgm:pt>
    <dgm:pt modelId="{9687FD01-59B1-47A9-B445-2EADF66E5147}">
      <dgm:prSet/>
      <dgm:spPr/>
      <dgm:t>
        <a:bodyPr/>
        <a:lstStyle/>
        <a:p>
          <a:r>
            <a:rPr lang="en-US"/>
            <a:t>Confront and Converse—Be direct but supportive </a:t>
          </a:r>
        </a:p>
      </dgm:t>
    </dgm:pt>
    <dgm:pt modelId="{4033BE6A-AF91-4B53-981A-5060FED73F21}" type="parTrans" cxnId="{6015E160-B2B0-4F35-9DE6-3A590C6EA542}">
      <dgm:prSet/>
      <dgm:spPr/>
      <dgm:t>
        <a:bodyPr/>
        <a:lstStyle/>
        <a:p>
          <a:endParaRPr lang="en-US"/>
        </a:p>
      </dgm:t>
    </dgm:pt>
    <dgm:pt modelId="{0A786C66-D992-490A-98A7-BE692D4017C3}" type="sibTrans" cxnId="{6015E160-B2B0-4F35-9DE6-3A590C6EA542}">
      <dgm:prSet/>
      <dgm:spPr/>
      <dgm:t>
        <a:bodyPr/>
        <a:lstStyle/>
        <a:p>
          <a:endParaRPr lang="en-US"/>
        </a:p>
      </dgm:t>
    </dgm:pt>
    <dgm:pt modelId="{8E9CE441-123B-4248-81B5-CA450B55B865}">
      <dgm:prSet/>
      <dgm:spPr/>
      <dgm:t>
        <a:bodyPr/>
        <a:lstStyle/>
        <a:p>
          <a:r>
            <a:rPr lang="en-US" dirty="0"/>
            <a:t>Make a Conclusion—Know your organization’s guidelines </a:t>
          </a:r>
        </a:p>
      </dgm:t>
    </dgm:pt>
    <dgm:pt modelId="{8B628666-C676-484F-8E3D-E71454A32827}" type="parTrans" cxnId="{91E1B207-AB27-4AFE-8F32-22DD0AA47860}">
      <dgm:prSet/>
      <dgm:spPr/>
      <dgm:t>
        <a:bodyPr/>
        <a:lstStyle/>
        <a:p>
          <a:endParaRPr lang="en-US"/>
        </a:p>
      </dgm:t>
    </dgm:pt>
    <dgm:pt modelId="{C4D6980D-5D2D-44C2-B57C-448658EB72E5}" type="sibTrans" cxnId="{91E1B207-AB27-4AFE-8F32-22DD0AA47860}">
      <dgm:prSet/>
      <dgm:spPr/>
      <dgm:t>
        <a:bodyPr/>
        <a:lstStyle/>
        <a:p>
          <a:endParaRPr lang="en-US"/>
        </a:p>
      </dgm:t>
    </dgm:pt>
    <dgm:pt modelId="{3B4F84CA-73B2-42F8-97FE-A6EDF75CB819}">
      <dgm:prSet/>
      <dgm:spPr/>
      <dgm:t>
        <a:bodyPr/>
        <a:lstStyle/>
        <a:p>
          <a:r>
            <a:rPr lang="en-US"/>
            <a:t>Services and Treatment</a:t>
          </a:r>
        </a:p>
      </dgm:t>
    </dgm:pt>
    <dgm:pt modelId="{732169C2-FBE6-4AE3-AE48-65CD563DC591}" type="parTrans" cxnId="{4CDC18C5-A0D4-4343-A19F-D6CE7CBB4C54}">
      <dgm:prSet/>
      <dgm:spPr/>
      <dgm:t>
        <a:bodyPr/>
        <a:lstStyle/>
        <a:p>
          <a:endParaRPr lang="en-US"/>
        </a:p>
      </dgm:t>
    </dgm:pt>
    <dgm:pt modelId="{0551DA74-2636-4E2C-A24B-380D03103890}" type="sibTrans" cxnId="{4CDC18C5-A0D4-4343-A19F-D6CE7CBB4C54}">
      <dgm:prSet/>
      <dgm:spPr/>
      <dgm:t>
        <a:bodyPr/>
        <a:lstStyle/>
        <a:p>
          <a:endParaRPr lang="en-US"/>
        </a:p>
      </dgm:t>
    </dgm:pt>
    <dgm:pt modelId="{C3DA9303-F183-4F2F-8222-04FF1768053D}" type="pres">
      <dgm:prSet presAssocID="{4B9B237A-A379-46AB-BCEC-8CDB802C92AD}" presName="CompostProcess" presStyleCnt="0">
        <dgm:presLayoutVars>
          <dgm:dir/>
          <dgm:resizeHandles val="exact"/>
        </dgm:presLayoutVars>
      </dgm:prSet>
      <dgm:spPr/>
    </dgm:pt>
    <dgm:pt modelId="{A17DCC6F-8B66-49F1-92C6-1474FF0B0D06}" type="pres">
      <dgm:prSet presAssocID="{4B9B237A-A379-46AB-BCEC-8CDB802C92AD}" presName="arrow" presStyleLbl="bgShp" presStyleIdx="0" presStyleCnt="1"/>
      <dgm:spPr/>
    </dgm:pt>
    <dgm:pt modelId="{9C7401A6-9A49-4508-9320-2EED40011D38}" type="pres">
      <dgm:prSet presAssocID="{4B9B237A-A379-46AB-BCEC-8CDB802C92AD}" presName="linearProcess" presStyleCnt="0"/>
      <dgm:spPr/>
    </dgm:pt>
    <dgm:pt modelId="{3BE2F20E-40BD-46A0-9E2C-07DC75B4671A}" type="pres">
      <dgm:prSet presAssocID="{528799E0-AD96-49F9-A858-455DA3494FB9}" presName="textNode" presStyleLbl="node1" presStyleIdx="0" presStyleCnt="5">
        <dgm:presLayoutVars>
          <dgm:bulletEnabled val="1"/>
        </dgm:presLayoutVars>
      </dgm:prSet>
      <dgm:spPr/>
    </dgm:pt>
    <dgm:pt modelId="{87C4C11A-D0D6-491E-9F4E-6CFC39E59D5C}" type="pres">
      <dgm:prSet presAssocID="{46725341-5644-4699-9649-17CBEA8ADE6D}" presName="sibTrans" presStyleCnt="0"/>
      <dgm:spPr/>
    </dgm:pt>
    <dgm:pt modelId="{BB746671-3A65-4A3F-A324-934A02987011}" type="pres">
      <dgm:prSet presAssocID="{87CB9717-567B-4785-A269-070FF9F195AA}" presName="textNode" presStyleLbl="node1" presStyleIdx="1" presStyleCnt="5">
        <dgm:presLayoutVars>
          <dgm:bulletEnabled val="1"/>
        </dgm:presLayoutVars>
      </dgm:prSet>
      <dgm:spPr/>
    </dgm:pt>
    <dgm:pt modelId="{67D8B418-3EA0-4B70-9FD1-B09B72956645}" type="pres">
      <dgm:prSet presAssocID="{E5B313AB-DEB5-4C14-B5DB-1E8EBDAE5D9F}" presName="sibTrans" presStyleCnt="0"/>
      <dgm:spPr/>
    </dgm:pt>
    <dgm:pt modelId="{73409750-641D-4CB6-A371-C6E17870400E}" type="pres">
      <dgm:prSet presAssocID="{9687FD01-59B1-47A9-B445-2EADF66E5147}" presName="textNode" presStyleLbl="node1" presStyleIdx="2" presStyleCnt="5">
        <dgm:presLayoutVars>
          <dgm:bulletEnabled val="1"/>
        </dgm:presLayoutVars>
      </dgm:prSet>
      <dgm:spPr/>
    </dgm:pt>
    <dgm:pt modelId="{FA54B521-8DD5-4964-8167-136D305C7A80}" type="pres">
      <dgm:prSet presAssocID="{0A786C66-D992-490A-98A7-BE692D4017C3}" presName="sibTrans" presStyleCnt="0"/>
      <dgm:spPr/>
    </dgm:pt>
    <dgm:pt modelId="{01082086-9992-427A-A06B-2FA7342F01ED}" type="pres">
      <dgm:prSet presAssocID="{8E9CE441-123B-4248-81B5-CA450B55B865}" presName="textNode" presStyleLbl="node1" presStyleIdx="3" presStyleCnt="5">
        <dgm:presLayoutVars>
          <dgm:bulletEnabled val="1"/>
        </dgm:presLayoutVars>
      </dgm:prSet>
      <dgm:spPr/>
    </dgm:pt>
    <dgm:pt modelId="{7F11E77E-52C5-4C27-B3A0-FD072B42CE32}" type="pres">
      <dgm:prSet presAssocID="{C4D6980D-5D2D-44C2-B57C-448658EB72E5}" presName="sibTrans" presStyleCnt="0"/>
      <dgm:spPr/>
    </dgm:pt>
    <dgm:pt modelId="{BBA8E275-4401-407A-904E-D2CEFFFFD54A}" type="pres">
      <dgm:prSet presAssocID="{3B4F84CA-73B2-42F8-97FE-A6EDF75CB819}" presName="textNode" presStyleLbl="node1" presStyleIdx="4" presStyleCnt="5">
        <dgm:presLayoutVars>
          <dgm:bulletEnabled val="1"/>
        </dgm:presLayoutVars>
      </dgm:prSet>
      <dgm:spPr/>
    </dgm:pt>
  </dgm:ptLst>
  <dgm:cxnLst>
    <dgm:cxn modelId="{91E1B207-AB27-4AFE-8F32-22DD0AA47860}" srcId="{4B9B237A-A379-46AB-BCEC-8CDB802C92AD}" destId="{8E9CE441-123B-4248-81B5-CA450B55B865}" srcOrd="3" destOrd="0" parTransId="{8B628666-C676-484F-8E3D-E71454A32827}" sibTransId="{C4D6980D-5D2D-44C2-B57C-448658EB72E5}"/>
    <dgm:cxn modelId="{0ED30528-4412-4495-A3C9-C3127C164C59}" type="presOf" srcId="{8E9CE441-123B-4248-81B5-CA450B55B865}" destId="{01082086-9992-427A-A06B-2FA7342F01ED}" srcOrd="0" destOrd="0" presId="urn:microsoft.com/office/officeart/2005/8/layout/hProcess9"/>
    <dgm:cxn modelId="{2A48915C-46D4-4853-850F-6303ABDDFA07}" type="presOf" srcId="{528799E0-AD96-49F9-A858-455DA3494FB9}" destId="{3BE2F20E-40BD-46A0-9E2C-07DC75B4671A}" srcOrd="0" destOrd="0" presId="urn:microsoft.com/office/officeart/2005/8/layout/hProcess9"/>
    <dgm:cxn modelId="{6015E160-B2B0-4F35-9DE6-3A590C6EA542}" srcId="{4B9B237A-A379-46AB-BCEC-8CDB802C92AD}" destId="{9687FD01-59B1-47A9-B445-2EADF66E5147}" srcOrd="2" destOrd="0" parTransId="{4033BE6A-AF91-4B53-981A-5060FED73F21}" sibTransId="{0A786C66-D992-490A-98A7-BE692D4017C3}"/>
    <dgm:cxn modelId="{70E53456-0615-4F3A-B85C-E27AD9A41C95}" type="presOf" srcId="{87CB9717-567B-4785-A269-070FF9F195AA}" destId="{BB746671-3A65-4A3F-A324-934A02987011}" srcOrd="0" destOrd="0" presId="urn:microsoft.com/office/officeart/2005/8/layout/hProcess9"/>
    <dgm:cxn modelId="{2E30A59A-CE71-40C1-9C68-AB75118560AC}" type="presOf" srcId="{3B4F84CA-73B2-42F8-97FE-A6EDF75CB819}" destId="{BBA8E275-4401-407A-904E-D2CEFFFFD54A}" srcOrd="0" destOrd="0" presId="urn:microsoft.com/office/officeart/2005/8/layout/hProcess9"/>
    <dgm:cxn modelId="{91AA62A6-7AF1-4C67-AADC-8B734D3B2BDC}" type="presOf" srcId="{4B9B237A-A379-46AB-BCEC-8CDB802C92AD}" destId="{C3DA9303-F183-4F2F-8222-04FF1768053D}" srcOrd="0" destOrd="0" presId="urn:microsoft.com/office/officeart/2005/8/layout/hProcess9"/>
    <dgm:cxn modelId="{C1ABFFB5-2B34-4D93-848C-44E879C8E142}" type="presOf" srcId="{9687FD01-59B1-47A9-B445-2EADF66E5147}" destId="{73409750-641D-4CB6-A371-C6E17870400E}" srcOrd="0" destOrd="0" presId="urn:microsoft.com/office/officeart/2005/8/layout/hProcess9"/>
    <dgm:cxn modelId="{4CDC18C5-A0D4-4343-A19F-D6CE7CBB4C54}" srcId="{4B9B237A-A379-46AB-BCEC-8CDB802C92AD}" destId="{3B4F84CA-73B2-42F8-97FE-A6EDF75CB819}" srcOrd="4" destOrd="0" parTransId="{732169C2-FBE6-4AE3-AE48-65CD563DC591}" sibTransId="{0551DA74-2636-4E2C-A24B-380D03103890}"/>
    <dgm:cxn modelId="{84104FD2-FE9A-409F-B122-08020ECA3E14}" srcId="{4B9B237A-A379-46AB-BCEC-8CDB802C92AD}" destId="{87CB9717-567B-4785-A269-070FF9F195AA}" srcOrd="1" destOrd="0" parTransId="{A5847572-0515-4CB2-9D89-ECF651742415}" sibTransId="{E5B313AB-DEB5-4C14-B5DB-1E8EBDAE5D9F}"/>
    <dgm:cxn modelId="{2A7B1AF5-705B-4811-9542-F137D1FA7EC9}" srcId="{4B9B237A-A379-46AB-BCEC-8CDB802C92AD}" destId="{528799E0-AD96-49F9-A858-455DA3494FB9}" srcOrd="0" destOrd="0" parTransId="{513C896D-D4B6-4A00-9F13-E36CC1FC55DF}" sibTransId="{46725341-5644-4699-9649-17CBEA8ADE6D}"/>
    <dgm:cxn modelId="{E33D418A-235D-4CB6-B801-2B4106EEB853}" type="presParOf" srcId="{C3DA9303-F183-4F2F-8222-04FF1768053D}" destId="{A17DCC6F-8B66-49F1-92C6-1474FF0B0D06}" srcOrd="0" destOrd="0" presId="urn:microsoft.com/office/officeart/2005/8/layout/hProcess9"/>
    <dgm:cxn modelId="{3323DE9F-5DEB-4704-A885-67C16E979CFE}" type="presParOf" srcId="{C3DA9303-F183-4F2F-8222-04FF1768053D}" destId="{9C7401A6-9A49-4508-9320-2EED40011D38}" srcOrd="1" destOrd="0" presId="urn:microsoft.com/office/officeart/2005/8/layout/hProcess9"/>
    <dgm:cxn modelId="{123528DE-AB33-412F-A0E7-BDA828BCE86C}" type="presParOf" srcId="{9C7401A6-9A49-4508-9320-2EED40011D38}" destId="{3BE2F20E-40BD-46A0-9E2C-07DC75B4671A}" srcOrd="0" destOrd="0" presId="urn:microsoft.com/office/officeart/2005/8/layout/hProcess9"/>
    <dgm:cxn modelId="{62A60A65-C846-4227-AB72-983F9EDFB6AF}" type="presParOf" srcId="{9C7401A6-9A49-4508-9320-2EED40011D38}" destId="{87C4C11A-D0D6-491E-9F4E-6CFC39E59D5C}" srcOrd="1" destOrd="0" presId="urn:microsoft.com/office/officeart/2005/8/layout/hProcess9"/>
    <dgm:cxn modelId="{373A2E47-7EE1-4D86-81B0-5564FB5BE945}" type="presParOf" srcId="{9C7401A6-9A49-4508-9320-2EED40011D38}" destId="{BB746671-3A65-4A3F-A324-934A02987011}" srcOrd="2" destOrd="0" presId="urn:microsoft.com/office/officeart/2005/8/layout/hProcess9"/>
    <dgm:cxn modelId="{AECA7DA6-30B7-4D52-A910-84BFD1C35111}" type="presParOf" srcId="{9C7401A6-9A49-4508-9320-2EED40011D38}" destId="{67D8B418-3EA0-4B70-9FD1-B09B72956645}" srcOrd="3" destOrd="0" presId="urn:microsoft.com/office/officeart/2005/8/layout/hProcess9"/>
    <dgm:cxn modelId="{26AA7243-3044-4BD3-9BE1-8DB944E39CEE}" type="presParOf" srcId="{9C7401A6-9A49-4508-9320-2EED40011D38}" destId="{73409750-641D-4CB6-A371-C6E17870400E}" srcOrd="4" destOrd="0" presId="urn:microsoft.com/office/officeart/2005/8/layout/hProcess9"/>
    <dgm:cxn modelId="{9FEB23BB-0249-4F93-8798-1C3C38CF4540}" type="presParOf" srcId="{9C7401A6-9A49-4508-9320-2EED40011D38}" destId="{FA54B521-8DD5-4964-8167-136D305C7A80}" srcOrd="5" destOrd="0" presId="urn:microsoft.com/office/officeart/2005/8/layout/hProcess9"/>
    <dgm:cxn modelId="{C4D92BCE-BEF7-482E-9A03-4745513DFB73}" type="presParOf" srcId="{9C7401A6-9A49-4508-9320-2EED40011D38}" destId="{01082086-9992-427A-A06B-2FA7342F01ED}" srcOrd="6" destOrd="0" presId="urn:microsoft.com/office/officeart/2005/8/layout/hProcess9"/>
    <dgm:cxn modelId="{2C174F72-C63D-472E-AD56-4CE134BFEB33}" type="presParOf" srcId="{9C7401A6-9A49-4508-9320-2EED40011D38}" destId="{7F11E77E-52C5-4C27-B3A0-FD072B42CE32}" srcOrd="7" destOrd="0" presId="urn:microsoft.com/office/officeart/2005/8/layout/hProcess9"/>
    <dgm:cxn modelId="{89E4C99A-365D-4DF3-A9B6-907F8AA6B491}" type="presParOf" srcId="{9C7401A6-9A49-4508-9320-2EED40011D38}" destId="{BBA8E275-4401-407A-904E-D2CEFFFFD54A}"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1F528-F891-4713-982D-2F55315C740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77EDE14-9BAB-44BA-887D-820C4C845877}">
      <dgm:prSet/>
      <dgm:spPr/>
      <dgm:t>
        <a:bodyPr/>
        <a:lstStyle/>
        <a:p>
          <a:r>
            <a:rPr lang="en-US"/>
            <a:t>Has some form of impairment been shown in the employee's appearance, actions or work performance? </a:t>
          </a:r>
        </a:p>
      </dgm:t>
    </dgm:pt>
    <dgm:pt modelId="{B19A2761-5C7A-4A92-BDF1-AC112E547407}" type="parTrans" cxnId="{A8FD54EC-87A1-4EAB-8647-29171459F45C}">
      <dgm:prSet/>
      <dgm:spPr/>
      <dgm:t>
        <a:bodyPr/>
        <a:lstStyle/>
        <a:p>
          <a:endParaRPr lang="en-US"/>
        </a:p>
      </dgm:t>
    </dgm:pt>
    <dgm:pt modelId="{C7F8BA47-F7A5-407F-B45E-F36BD0B7BA1D}" type="sibTrans" cxnId="{A8FD54EC-87A1-4EAB-8647-29171459F45C}">
      <dgm:prSet/>
      <dgm:spPr/>
      <dgm:t>
        <a:bodyPr/>
        <a:lstStyle/>
        <a:p>
          <a:endParaRPr lang="en-US"/>
        </a:p>
      </dgm:t>
    </dgm:pt>
    <dgm:pt modelId="{87467C34-B4AA-4F32-9E34-1DCA65C49705}">
      <dgm:prSet/>
      <dgm:spPr/>
      <dgm:t>
        <a:bodyPr/>
        <a:lstStyle/>
        <a:p>
          <a:r>
            <a:rPr lang="en-US"/>
            <a:t>Does the impairment result from the possible use of drugs or alcohol? </a:t>
          </a:r>
        </a:p>
      </dgm:t>
    </dgm:pt>
    <dgm:pt modelId="{81DE7E54-54C1-44F0-97BA-7DFEC1B8F454}" type="parTrans" cxnId="{66F0CAE2-7F18-4F63-B6F8-45F343585B9B}">
      <dgm:prSet/>
      <dgm:spPr/>
      <dgm:t>
        <a:bodyPr/>
        <a:lstStyle/>
        <a:p>
          <a:endParaRPr lang="en-US"/>
        </a:p>
      </dgm:t>
    </dgm:pt>
    <dgm:pt modelId="{0F532DED-813C-4E80-B982-4166CC73AE25}" type="sibTrans" cxnId="{66F0CAE2-7F18-4F63-B6F8-45F343585B9B}">
      <dgm:prSet/>
      <dgm:spPr/>
      <dgm:t>
        <a:bodyPr/>
        <a:lstStyle/>
        <a:p>
          <a:endParaRPr lang="en-US"/>
        </a:p>
      </dgm:t>
    </dgm:pt>
    <dgm:pt modelId="{CFE4AB16-3319-4BF4-B467-7B1DF7321035}">
      <dgm:prSet/>
      <dgm:spPr/>
      <dgm:t>
        <a:bodyPr/>
        <a:lstStyle/>
        <a:p>
          <a:r>
            <a:rPr lang="en-US" dirty="0"/>
            <a:t>Are the facts reliable? Did you witness the situation personally, or are you sure that the witness(es) are reliable and have provided firsthand information? </a:t>
          </a:r>
        </a:p>
      </dgm:t>
    </dgm:pt>
    <dgm:pt modelId="{C0A718BD-030F-4E04-9F04-9D82BB26A797}" type="parTrans" cxnId="{BF1D36DB-0ADC-40AE-8C2A-A523E4F22B37}">
      <dgm:prSet/>
      <dgm:spPr/>
      <dgm:t>
        <a:bodyPr/>
        <a:lstStyle/>
        <a:p>
          <a:endParaRPr lang="en-US"/>
        </a:p>
      </dgm:t>
    </dgm:pt>
    <dgm:pt modelId="{4AA9779D-9D46-48BD-A040-D693AD2E9F8D}" type="sibTrans" cxnId="{BF1D36DB-0ADC-40AE-8C2A-A523E4F22B37}">
      <dgm:prSet/>
      <dgm:spPr/>
      <dgm:t>
        <a:bodyPr/>
        <a:lstStyle/>
        <a:p>
          <a:endParaRPr lang="en-US"/>
        </a:p>
      </dgm:t>
    </dgm:pt>
    <dgm:pt modelId="{CEB2B425-D660-4FEA-9812-B13FC88CEB62}">
      <dgm:prSet/>
      <dgm:spPr/>
      <dgm:t>
        <a:bodyPr/>
        <a:lstStyle/>
        <a:p>
          <a:r>
            <a:rPr lang="en-US"/>
            <a:t>Are the facts capable of explanation? </a:t>
          </a:r>
        </a:p>
      </dgm:t>
    </dgm:pt>
    <dgm:pt modelId="{5A59738B-2363-4583-AACB-68CB7372D166}" type="parTrans" cxnId="{293EE2AE-8B47-4E4A-A757-5E99DD157FFD}">
      <dgm:prSet/>
      <dgm:spPr/>
      <dgm:t>
        <a:bodyPr/>
        <a:lstStyle/>
        <a:p>
          <a:endParaRPr lang="en-US"/>
        </a:p>
      </dgm:t>
    </dgm:pt>
    <dgm:pt modelId="{C1A1D928-CA75-450C-9296-C547CE4AEE06}" type="sibTrans" cxnId="{293EE2AE-8B47-4E4A-A757-5E99DD157FFD}">
      <dgm:prSet/>
      <dgm:spPr/>
      <dgm:t>
        <a:bodyPr/>
        <a:lstStyle/>
        <a:p>
          <a:endParaRPr lang="en-US"/>
        </a:p>
      </dgm:t>
    </dgm:pt>
    <dgm:pt modelId="{B296D60E-2C3A-4571-B79A-DD1464ADE1CD}">
      <dgm:prSet/>
      <dgm:spPr/>
      <dgm:t>
        <a:bodyPr/>
        <a:lstStyle/>
        <a:p>
          <a:r>
            <a:rPr lang="en-US"/>
            <a:t>Are the facts capable of documentation? </a:t>
          </a:r>
        </a:p>
      </dgm:t>
    </dgm:pt>
    <dgm:pt modelId="{F99D8B79-C3B4-4278-822F-43C4AE4ECB4C}" type="parTrans" cxnId="{A0B80EA0-684E-46FC-A548-E38487ABF02A}">
      <dgm:prSet/>
      <dgm:spPr/>
      <dgm:t>
        <a:bodyPr/>
        <a:lstStyle/>
        <a:p>
          <a:endParaRPr lang="en-US"/>
        </a:p>
      </dgm:t>
    </dgm:pt>
    <dgm:pt modelId="{EB29E24E-55BC-4318-88FE-405AEBFACAB5}" type="sibTrans" cxnId="{A0B80EA0-684E-46FC-A548-E38487ABF02A}">
      <dgm:prSet/>
      <dgm:spPr/>
      <dgm:t>
        <a:bodyPr/>
        <a:lstStyle/>
        <a:p>
          <a:endParaRPr lang="en-US"/>
        </a:p>
      </dgm:t>
    </dgm:pt>
    <dgm:pt modelId="{5BA8E905-1249-4EAE-9CCC-30226FC05DF4}">
      <dgm:prSet/>
      <dgm:spPr/>
      <dgm:t>
        <a:bodyPr/>
        <a:lstStyle/>
        <a:p>
          <a:r>
            <a:rPr lang="en-US" dirty="0"/>
            <a:t>Is the impairment current, today, now? </a:t>
          </a:r>
        </a:p>
      </dgm:t>
    </dgm:pt>
    <dgm:pt modelId="{B18975EF-E8A1-4AB5-AC92-D2B83F7178F3}" type="parTrans" cxnId="{85C2DF8F-CEBB-44A0-AD5C-B1AB71A1ED8B}">
      <dgm:prSet/>
      <dgm:spPr/>
      <dgm:t>
        <a:bodyPr/>
        <a:lstStyle/>
        <a:p>
          <a:endParaRPr lang="en-US"/>
        </a:p>
      </dgm:t>
    </dgm:pt>
    <dgm:pt modelId="{7ED687C2-CC42-4D5B-8830-728BBDB13973}" type="sibTrans" cxnId="{85C2DF8F-CEBB-44A0-AD5C-B1AB71A1ED8B}">
      <dgm:prSet/>
      <dgm:spPr/>
      <dgm:t>
        <a:bodyPr/>
        <a:lstStyle/>
        <a:p>
          <a:endParaRPr lang="en-US"/>
        </a:p>
      </dgm:t>
    </dgm:pt>
    <dgm:pt modelId="{5D7EE734-BB9F-4EF4-B0B3-7EBAEBA1FDDE}" type="pres">
      <dgm:prSet presAssocID="{0EC1F528-F891-4713-982D-2F55315C7409}" presName="linearFlow" presStyleCnt="0">
        <dgm:presLayoutVars>
          <dgm:dir/>
          <dgm:resizeHandles val="exact"/>
        </dgm:presLayoutVars>
      </dgm:prSet>
      <dgm:spPr/>
    </dgm:pt>
    <dgm:pt modelId="{1F878D61-1635-4293-BDC8-51F57F1883B8}" type="pres">
      <dgm:prSet presAssocID="{577EDE14-9BAB-44BA-887D-820C4C845877}" presName="composite" presStyleCnt="0"/>
      <dgm:spPr/>
    </dgm:pt>
    <dgm:pt modelId="{80CA9792-EA07-4D11-B524-63E4ABF052BD}" type="pres">
      <dgm:prSet presAssocID="{577EDE14-9BAB-44BA-887D-820C4C845877}"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9C969FD-8355-44BE-8A7B-32AA106816B4}" type="pres">
      <dgm:prSet presAssocID="{577EDE14-9BAB-44BA-887D-820C4C845877}" presName="txShp" presStyleLbl="node1" presStyleIdx="0" presStyleCnt="6">
        <dgm:presLayoutVars>
          <dgm:bulletEnabled val="1"/>
        </dgm:presLayoutVars>
      </dgm:prSet>
      <dgm:spPr/>
    </dgm:pt>
    <dgm:pt modelId="{936A592A-3FA8-4CFA-A191-47C1EFCD3805}" type="pres">
      <dgm:prSet presAssocID="{C7F8BA47-F7A5-407F-B45E-F36BD0B7BA1D}" presName="spacing" presStyleCnt="0"/>
      <dgm:spPr/>
    </dgm:pt>
    <dgm:pt modelId="{129CCA77-19E9-414A-B3AD-F11B8833E754}" type="pres">
      <dgm:prSet presAssocID="{87467C34-B4AA-4F32-9E34-1DCA65C49705}" presName="composite" presStyleCnt="0"/>
      <dgm:spPr/>
    </dgm:pt>
    <dgm:pt modelId="{FB47EDED-F4F2-4ECB-967F-C541C52717A2}" type="pres">
      <dgm:prSet presAssocID="{87467C34-B4AA-4F32-9E34-1DCA65C49705}" presName="imgShp" presStyleLbl="fgImgPlace1" presStyleIdx="1"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965BB66-089D-4E17-9BE6-95D90E535065}" type="pres">
      <dgm:prSet presAssocID="{87467C34-B4AA-4F32-9E34-1DCA65C49705}" presName="txShp" presStyleLbl="node1" presStyleIdx="1" presStyleCnt="6">
        <dgm:presLayoutVars>
          <dgm:bulletEnabled val="1"/>
        </dgm:presLayoutVars>
      </dgm:prSet>
      <dgm:spPr/>
    </dgm:pt>
    <dgm:pt modelId="{A32E8126-C95A-4732-BABC-6E2019B6813D}" type="pres">
      <dgm:prSet presAssocID="{0F532DED-813C-4E80-B982-4166CC73AE25}" presName="spacing" presStyleCnt="0"/>
      <dgm:spPr/>
    </dgm:pt>
    <dgm:pt modelId="{FFEF5485-BEE4-458E-9741-B724C99F7E09}" type="pres">
      <dgm:prSet presAssocID="{CFE4AB16-3319-4BF4-B467-7B1DF7321035}" presName="composite" presStyleCnt="0"/>
      <dgm:spPr/>
    </dgm:pt>
    <dgm:pt modelId="{8FE3CDE7-6367-410B-BD26-1BF90BF9E08F}" type="pres">
      <dgm:prSet presAssocID="{CFE4AB16-3319-4BF4-B467-7B1DF7321035}" presName="imgShp" presStyleLbl="fgImgPlace1" presStyleIdx="2"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7FA5126-113B-4D0B-B61D-69D4B838E0C5}" type="pres">
      <dgm:prSet presAssocID="{CFE4AB16-3319-4BF4-B467-7B1DF7321035}" presName="txShp" presStyleLbl="node1" presStyleIdx="2" presStyleCnt="6">
        <dgm:presLayoutVars>
          <dgm:bulletEnabled val="1"/>
        </dgm:presLayoutVars>
      </dgm:prSet>
      <dgm:spPr/>
    </dgm:pt>
    <dgm:pt modelId="{08BFEF43-C1AF-493B-B165-543218BB6410}" type="pres">
      <dgm:prSet presAssocID="{4AA9779D-9D46-48BD-A040-D693AD2E9F8D}" presName="spacing" presStyleCnt="0"/>
      <dgm:spPr/>
    </dgm:pt>
    <dgm:pt modelId="{6D2DC518-3D62-4D36-A0F9-CD9D3902959A}" type="pres">
      <dgm:prSet presAssocID="{CEB2B425-D660-4FEA-9812-B13FC88CEB62}" presName="composite" presStyleCnt="0"/>
      <dgm:spPr/>
    </dgm:pt>
    <dgm:pt modelId="{B689813A-1DDB-44EE-AB45-A91BDB6451D5}" type="pres">
      <dgm:prSet presAssocID="{CEB2B425-D660-4FEA-9812-B13FC88CEB62}" presName="imgShp" presStyleLbl="fgImgPlace1" presStyleIdx="3"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1E11EC1-8B02-402A-A2E8-18428EA68F5A}" type="pres">
      <dgm:prSet presAssocID="{CEB2B425-D660-4FEA-9812-B13FC88CEB62}" presName="txShp" presStyleLbl="node1" presStyleIdx="3" presStyleCnt="6">
        <dgm:presLayoutVars>
          <dgm:bulletEnabled val="1"/>
        </dgm:presLayoutVars>
      </dgm:prSet>
      <dgm:spPr/>
    </dgm:pt>
    <dgm:pt modelId="{8E601FC5-783D-48E4-B63C-72C2EACC7D6E}" type="pres">
      <dgm:prSet presAssocID="{C1A1D928-CA75-450C-9296-C547CE4AEE06}" presName="spacing" presStyleCnt="0"/>
      <dgm:spPr/>
    </dgm:pt>
    <dgm:pt modelId="{BAFDE7BE-514D-4463-BB2D-4C5D702CBA67}" type="pres">
      <dgm:prSet presAssocID="{B296D60E-2C3A-4571-B79A-DD1464ADE1CD}" presName="composite" presStyleCnt="0"/>
      <dgm:spPr/>
    </dgm:pt>
    <dgm:pt modelId="{CD0708A1-04E4-407D-A51B-C474E8093E72}" type="pres">
      <dgm:prSet presAssocID="{B296D60E-2C3A-4571-B79A-DD1464ADE1CD}" presName="imgShp" presStyleLbl="fgImgPlace1" presStyleIdx="4"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D225709-208B-4539-85BD-64FF92AA83D2}" type="pres">
      <dgm:prSet presAssocID="{B296D60E-2C3A-4571-B79A-DD1464ADE1CD}" presName="txShp" presStyleLbl="node1" presStyleIdx="4" presStyleCnt="6">
        <dgm:presLayoutVars>
          <dgm:bulletEnabled val="1"/>
        </dgm:presLayoutVars>
      </dgm:prSet>
      <dgm:spPr/>
    </dgm:pt>
    <dgm:pt modelId="{49DE7893-88BE-4544-B92E-5922EBD5A112}" type="pres">
      <dgm:prSet presAssocID="{EB29E24E-55BC-4318-88FE-405AEBFACAB5}" presName="spacing" presStyleCnt="0"/>
      <dgm:spPr/>
    </dgm:pt>
    <dgm:pt modelId="{10B8ACF7-6679-43D8-9106-5D23CADE58D5}" type="pres">
      <dgm:prSet presAssocID="{5BA8E905-1249-4EAE-9CCC-30226FC05DF4}" presName="composite" presStyleCnt="0"/>
      <dgm:spPr/>
    </dgm:pt>
    <dgm:pt modelId="{10D3B0E3-5512-4F41-8B05-B0442B74E3E9}" type="pres">
      <dgm:prSet presAssocID="{5BA8E905-1249-4EAE-9CCC-30226FC05DF4}" presName="imgShp" presStyleLbl="fgImgPlace1" presStyleIdx="5"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0E1F23B-3467-4EE8-ACFD-934A756AAD61}" type="pres">
      <dgm:prSet presAssocID="{5BA8E905-1249-4EAE-9CCC-30226FC05DF4}" presName="txShp" presStyleLbl="node1" presStyleIdx="5" presStyleCnt="6">
        <dgm:presLayoutVars>
          <dgm:bulletEnabled val="1"/>
        </dgm:presLayoutVars>
      </dgm:prSet>
      <dgm:spPr/>
    </dgm:pt>
  </dgm:ptLst>
  <dgm:cxnLst>
    <dgm:cxn modelId="{4D556514-F992-43B8-8069-FD07EAB7B1D2}" type="presOf" srcId="{577EDE14-9BAB-44BA-887D-820C4C845877}" destId="{49C969FD-8355-44BE-8A7B-32AA106816B4}" srcOrd="0" destOrd="0" presId="urn:microsoft.com/office/officeart/2005/8/layout/vList3"/>
    <dgm:cxn modelId="{8E9ECA1A-EF71-4FCC-B3FB-D0E1BCCCF6F1}" type="presOf" srcId="{5BA8E905-1249-4EAE-9CCC-30226FC05DF4}" destId="{70E1F23B-3467-4EE8-ACFD-934A756AAD61}" srcOrd="0" destOrd="0" presId="urn:microsoft.com/office/officeart/2005/8/layout/vList3"/>
    <dgm:cxn modelId="{38F01170-46B2-422C-960E-F5721F68A5DF}" type="presOf" srcId="{CFE4AB16-3319-4BF4-B467-7B1DF7321035}" destId="{27FA5126-113B-4D0B-B61D-69D4B838E0C5}" srcOrd="0" destOrd="0" presId="urn:microsoft.com/office/officeart/2005/8/layout/vList3"/>
    <dgm:cxn modelId="{CD8BE88D-6AFF-47C1-9D51-EA6F9962C8F0}" type="presOf" srcId="{87467C34-B4AA-4F32-9E34-1DCA65C49705}" destId="{6965BB66-089D-4E17-9BE6-95D90E535065}" srcOrd="0" destOrd="0" presId="urn:microsoft.com/office/officeart/2005/8/layout/vList3"/>
    <dgm:cxn modelId="{85C2DF8F-CEBB-44A0-AD5C-B1AB71A1ED8B}" srcId="{0EC1F528-F891-4713-982D-2F55315C7409}" destId="{5BA8E905-1249-4EAE-9CCC-30226FC05DF4}" srcOrd="5" destOrd="0" parTransId="{B18975EF-E8A1-4AB5-AC92-D2B83F7178F3}" sibTransId="{7ED687C2-CC42-4D5B-8830-728BBDB13973}"/>
    <dgm:cxn modelId="{A0B80EA0-684E-46FC-A548-E38487ABF02A}" srcId="{0EC1F528-F891-4713-982D-2F55315C7409}" destId="{B296D60E-2C3A-4571-B79A-DD1464ADE1CD}" srcOrd="4" destOrd="0" parTransId="{F99D8B79-C3B4-4278-822F-43C4AE4ECB4C}" sibTransId="{EB29E24E-55BC-4318-88FE-405AEBFACAB5}"/>
    <dgm:cxn modelId="{293EE2AE-8B47-4E4A-A757-5E99DD157FFD}" srcId="{0EC1F528-F891-4713-982D-2F55315C7409}" destId="{CEB2B425-D660-4FEA-9812-B13FC88CEB62}" srcOrd="3" destOrd="0" parTransId="{5A59738B-2363-4583-AACB-68CB7372D166}" sibTransId="{C1A1D928-CA75-450C-9296-C547CE4AEE06}"/>
    <dgm:cxn modelId="{97C02EB9-11DC-4397-A94D-68C23FDDA32E}" type="presOf" srcId="{B296D60E-2C3A-4571-B79A-DD1464ADE1CD}" destId="{4D225709-208B-4539-85BD-64FF92AA83D2}" srcOrd="0" destOrd="0" presId="urn:microsoft.com/office/officeart/2005/8/layout/vList3"/>
    <dgm:cxn modelId="{31FDA1BC-4CE9-4621-9E65-AECC08266CB7}" type="presOf" srcId="{0EC1F528-F891-4713-982D-2F55315C7409}" destId="{5D7EE734-BB9F-4EF4-B0B3-7EBAEBA1FDDE}" srcOrd="0" destOrd="0" presId="urn:microsoft.com/office/officeart/2005/8/layout/vList3"/>
    <dgm:cxn modelId="{239B5AC6-5098-4A88-B3ED-9CC6E59B4884}" type="presOf" srcId="{CEB2B425-D660-4FEA-9812-B13FC88CEB62}" destId="{81E11EC1-8B02-402A-A2E8-18428EA68F5A}" srcOrd="0" destOrd="0" presId="urn:microsoft.com/office/officeart/2005/8/layout/vList3"/>
    <dgm:cxn modelId="{BF1D36DB-0ADC-40AE-8C2A-A523E4F22B37}" srcId="{0EC1F528-F891-4713-982D-2F55315C7409}" destId="{CFE4AB16-3319-4BF4-B467-7B1DF7321035}" srcOrd="2" destOrd="0" parTransId="{C0A718BD-030F-4E04-9F04-9D82BB26A797}" sibTransId="{4AA9779D-9D46-48BD-A040-D693AD2E9F8D}"/>
    <dgm:cxn modelId="{66F0CAE2-7F18-4F63-B6F8-45F343585B9B}" srcId="{0EC1F528-F891-4713-982D-2F55315C7409}" destId="{87467C34-B4AA-4F32-9E34-1DCA65C49705}" srcOrd="1" destOrd="0" parTransId="{81DE7E54-54C1-44F0-97BA-7DFEC1B8F454}" sibTransId="{0F532DED-813C-4E80-B982-4166CC73AE25}"/>
    <dgm:cxn modelId="{A8FD54EC-87A1-4EAB-8647-29171459F45C}" srcId="{0EC1F528-F891-4713-982D-2F55315C7409}" destId="{577EDE14-9BAB-44BA-887D-820C4C845877}" srcOrd="0" destOrd="0" parTransId="{B19A2761-5C7A-4A92-BDF1-AC112E547407}" sibTransId="{C7F8BA47-F7A5-407F-B45E-F36BD0B7BA1D}"/>
    <dgm:cxn modelId="{6C96A6B5-E6AB-415E-A00C-08C41404D166}" type="presParOf" srcId="{5D7EE734-BB9F-4EF4-B0B3-7EBAEBA1FDDE}" destId="{1F878D61-1635-4293-BDC8-51F57F1883B8}" srcOrd="0" destOrd="0" presId="urn:microsoft.com/office/officeart/2005/8/layout/vList3"/>
    <dgm:cxn modelId="{971B0531-728D-4DCA-AF16-C40F2BCE052D}" type="presParOf" srcId="{1F878D61-1635-4293-BDC8-51F57F1883B8}" destId="{80CA9792-EA07-4D11-B524-63E4ABF052BD}" srcOrd="0" destOrd="0" presId="urn:microsoft.com/office/officeart/2005/8/layout/vList3"/>
    <dgm:cxn modelId="{07F86729-F889-486B-BBD3-575D6F8A97D1}" type="presParOf" srcId="{1F878D61-1635-4293-BDC8-51F57F1883B8}" destId="{49C969FD-8355-44BE-8A7B-32AA106816B4}" srcOrd="1" destOrd="0" presId="urn:microsoft.com/office/officeart/2005/8/layout/vList3"/>
    <dgm:cxn modelId="{D50BC8FF-ADB2-410F-B1F6-F1772C663D46}" type="presParOf" srcId="{5D7EE734-BB9F-4EF4-B0B3-7EBAEBA1FDDE}" destId="{936A592A-3FA8-4CFA-A191-47C1EFCD3805}" srcOrd="1" destOrd="0" presId="urn:microsoft.com/office/officeart/2005/8/layout/vList3"/>
    <dgm:cxn modelId="{F8238057-D636-4110-983D-1F5DEEA396E5}" type="presParOf" srcId="{5D7EE734-BB9F-4EF4-B0B3-7EBAEBA1FDDE}" destId="{129CCA77-19E9-414A-B3AD-F11B8833E754}" srcOrd="2" destOrd="0" presId="urn:microsoft.com/office/officeart/2005/8/layout/vList3"/>
    <dgm:cxn modelId="{B1291B44-0261-4CFD-93D4-950C81DE898E}" type="presParOf" srcId="{129CCA77-19E9-414A-B3AD-F11B8833E754}" destId="{FB47EDED-F4F2-4ECB-967F-C541C52717A2}" srcOrd="0" destOrd="0" presId="urn:microsoft.com/office/officeart/2005/8/layout/vList3"/>
    <dgm:cxn modelId="{7CC529B2-F4BE-42DB-BD35-00AA96E61EDA}" type="presParOf" srcId="{129CCA77-19E9-414A-B3AD-F11B8833E754}" destId="{6965BB66-089D-4E17-9BE6-95D90E535065}" srcOrd="1" destOrd="0" presId="urn:microsoft.com/office/officeart/2005/8/layout/vList3"/>
    <dgm:cxn modelId="{94E004B2-AE13-493C-906C-DE096A4E2004}" type="presParOf" srcId="{5D7EE734-BB9F-4EF4-B0B3-7EBAEBA1FDDE}" destId="{A32E8126-C95A-4732-BABC-6E2019B6813D}" srcOrd="3" destOrd="0" presId="urn:microsoft.com/office/officeart/2005/8/layout/vList3"/>
    <dgm:cxn modelId="{052C8D9A-31B6-4FB7-A18E-B8BCB6085413}" type="presParOf" srcId="{5D7EE734-BB9F-4EF4-B0B3-7EBAEBA1FDDE}" destId="{FFEF5485-BEE4-458E-9741-B724C99F7E09}" srcOrd="4" destOrd="0" presId="urn:microsoft.com/office/officeart/2005/8/layout/vList3"/>
    <dgm:cxn modelId="{BC028C9F-8027-43DB-8CC1-DD40F3EA3917}" type="presParOf" srcId="{FFEF5485-BEE4-458E-9741-B724C99F7E09}" destId="{8FE3CDE7-6367-410B-BD26-1BF90BF9E08F}" srcOrd="0" destOrd="0" presId="urn:microsoft.com/office/officeart/2005/8/layout/vList3"/>
    <dgm:cxn modelId="{B609DD8C-D249-4995-9BAC-DB89962D97DF}" type="presParOf" srcId="{FFEF5485-BEE4-458E-9741-B724C99F7E09}" destId="{27FA5126-113B-4D0B-B61D-69D4B838E0C5}" srcOrd="1" destOrd="0" presId="urn:microsoft.com/office/officeart/2005/8/layout/vList3"/>
    <dgm:cxn modelId="{C80446BD-8930-459B-943E-5A7A3CA41EF6}" type="presParOf" srcId="{5D7EE734-BB9F-4EF4-B0B3-7EBAEBA1FDDE}" destId="{08BFEF43-C1AF-493B-B165-543218BB6410}" srcOrd="5" destOrd="0" presId="urn:microsoft.com/office/officeart/2005/8/layout/vList3"/>
    <dgm:cxn modelId="{DDEDCD71-ECCA-44E0-A4F1-51BFF69701D7}" type="presParOf" srcId="{5D7EE734-BB9F-4EF4-B0B3-7EBAEBA1FDDE}" destId="{6D2DC518-3D62-4D36-A0F9-CD9D3902959A}" srcOrd="6" destOrd="0" presId="urn:microsoft.com/office/officeart/2005/8/layout/vList3"/>
    <dgm:cxn modelId="{4D430F6D-056F-43F6-A005-D4236C7962E7}" type="presParOf" srcId="{6D2DC518-3D62-4D36-A0F9-CD9D3902959A}" destId="{B689813A-1DDB-44EE-AB45-A91BDB6451D5}" srcOrd="0" destOrd="0" presId="urn:microsoft.com/office/officeart/2005/8/layout/vList3"/>
    <dgm:cxn modelId="{DB4EBD34-568D-403E-923C-19D942AE751E}" type="presParOf" srcId="{6D2DC518-3D62-4D36-A0F9-CD9D3902959A}" destId="{81E11EC1-8B02-402A-A2E8-18428EA68F5A}" srcOrd="1" destOrd="0" presId="urn:microsoft.com/office/officeart/2005/8/layout/vList3"/>
    <dgm:cxn modelId="{71A84AC6-C00C-4613-AE42-E49A9ACC9A8A}" type="presParOf" srcId="{5D7EE734-BB9F-4EF4-B0B3-7EBAEBA1FDDE}" destId="{8E601FC5-783D-48E4-B63C-72C2EACC7D6E}" srcOrd="7" destOrd="0" presId="urn:microsoft.com/office/officeart/2005/8/layout/vList3"/>
    <dgm:cxn modelId="{A269D30C-D7B0-4670-9620-65A86CF664ED}" type="presParOf" srcId="{5D7EE734-BB9F-4EF4-B0B3-7EBAEBA1FDDE}" destId="{BAFDE7BE-514D-4463-BB2D-4C5D702CBA67}" srcOrd="8" destOrd="0" presId="urn:microsoft.com/office/officeart/2005/8/layout/vList3"/>
    <dgm:cxn modelId="{8C324012-47B6-4B96-8850-7CCE02C7E23D}" type="presParOf" srcId="{BAFDE7BE-514D-4463-BB2D-4C5D702CBA67}" destId="{CD0708A1-04E4-407D-A51B-C474E8093E72}" srcOrd="0" destOrd="0" presId="urn:microsoft.com/office/officeart/2005/8/layout/vList3"/>
    <dgm:cxn modelId="{23C5B4CA-04F2-402B-8DBB-00BDC9B2579B}" type="presParOf" srcId="{BAFDE7BE-514D-4463-BB2D-4C5D702CBA67}" destId="{4D225709-208B-4539-85BD-64FF92AA83D2}" srcOrd="1" destOrd="0" presId="urn:microsoft.com/office/officeart/2005/8/layout/vList3"/>
    <dgm:cxn modelId="{CBC0D32D-6070-44A6-AE3F-452CA85CDA6B}" type="presParOf" srcId="{5D7EE734-BB9F-4EF4-B0B3-7EBAEBA1FDDE}" destId="{49DE7893-88BE-4544-B92E-5922EBD5A112}" srcOrd="9" destOrd="0" presId="urn:microsoft.com/office/officeart/2005/8/layout/vList3"/>
    <dgm:cxn modelId="{B091AB09-2D69-4D19-9A1F-79A1060289F6}" type="presParOf" srcId="{5D7EE734-BB9F-4EF4-B0B3-7EBAEBA1FDDE}" destId="{10B8ACF7-6679-43D8-9106-5D23CADE58D5}" srcOrd="10" destOrd="0" presId="urn:microsoft.com/office/officeart/2005/8/layout/vList3"/>
    <dgm:cxn modelId="{E8C698E9-3164-4B7C-BE4B-4B3A22F9F767}" type="presParOf" srcId="{10B8ACF7-6679-43D8-9106-5D23CADE58D5}" destId="{10D3B0E3-5512-4F41-8B05-B0442B74E3E9}" srcOrd="0" destOrd="0" presId="urn:microsoft.com/office/officeart/2005/8/layout/vList3"/>
    <dgm:cxn modelId="{A402A50A-0521-4AB1-8F77-B52D21C0F0FA}" type="presParOf" srcId="{10B8ACF7-6679-43D8-9106-5D23CADE58D5}" destId="{70E1F23B-3467-4EE8-ACFD-934A756AAD6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C1F528-F891-4713-982D-2F55315C740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77EDE14-9BAB-44BA-887D-820C4C845877}">
      <dgm:prSet/>
      <dgm:spPr/>
      <dgm:t>
        <a:bodyPr/>
        <a:lstStyle/>
        <a:p>
          <a:r>
            <a:rPr lang="en-US" altLang="en-US" b="0" dirty="0"/>
            <a:t>Record signs and symptoms</a:t>
          </a:r>
          <a:endParaRPr lang="en-US" dirty="0"/>
        </a:p>
      </dgm:t>
    </dgm:pt>
    <dgm:pt modelId="{B19A2761-5C7A-4A92-BDF1-AC112E547407}" type="parTrans" cxnId="{A8FD54EC-87A1-4EAB-8647-29171459F45C}">
      <dgm:prSet/>
      <dgm:spPr/>
      <dgm:t>
        <a:bodyPr/>
        <a:lstStyle/>
        <a:p>
          <a:endParaRPr lang="en-US"/>
        </a:p>
      </dgm:t>
    </dgm:pt>
    <dgm:pt modelId="{C7F8BA47-F7A5-407F-B45E-F36BD0B7BA1D}" type="sibTrans" cxnId="{A8FD54EC-87A1-4EAB-8647-29171459F45C}">
      <dgm:prSet/>
      <dgm:spPr/>
      <dgm:t>
        <a:bodyPr/>
        <a:lstStyle/>
        <a:p>
          <a:endParaRPr lang="en-US"/>
        </a:p>
      </dgm:t>
    </dgm:pt>
    <dgm:pt modelId="{87467C34-B4AA-4F32-9E34-1DCA65C49705}">
      <dgm:prSet/>
      <dgm:spPr/>
      <dgm:t>
        <a:bodyPr/>
        <a:lstStyle/>
        <a:p>
          <a:r>
            <a:rPr lang="en-US" altLang="en-US" b="0" dirty="0"/>
            <a:t>Confer with an onsite supervisor</a:t>
          </a:r>
          <a:endParaRPr lang="en-US" dirty="0"/>
        </a:p>
      </dgm:t>
    </dgm:pt>
    <dgm:pt modelId="{81DE7E54-54C1-44F0-97BA-7DFEC1B8F454}" type="parTrans" cxnId="{66F0CAE2-7F18-4F63-B6F8-45F343585B9B}">
      <dgm:prSet/>
      <dgm:spPr/>
      <dgm:t>
        <a:bodyPr/>
        <a:lstStyle/>
        <a:p>
          <a:endParaRPr lang="en-US"/>
        </a:p>
      </dgm:t>
    </dgm:pt>
    <dgm:pt modelId="{0F532DED-813C-4E80-B982-4166CC73AE25}" type="sibTrans" cxnId="{66F0CAE2-7F18-4F63-B6F8-45F343585B9B}">
      <dgm:prSet/>
      <dgm:spPr/>
      <dgm:t>
        <a:bodyPr/>
        <a:lstStyle/>
        <a:p>
          <a:endParaRPr lang="en-US"/>
        </a:p>
      </dgm:t>
    </dgm:pt>
    <dgm:pt modelId="{CFE4AB16-3319-4BF4-B467-7B1DF7321035}">
      <dgm:prSet/>
      <dgm:spPr/>
      <dgm:t>
        <a:bodyPr/>
        <a:lstStyle/>
        <a:p>
          <a:r>
            <a:rPr lang="en-US" altLang="en-US" b="0" dirty="0"/>
            <a:t>Relieve the employee of duties</a:t>
          </a:r>
          <a:endParaRPr lang="en-US" dirty="0"/>
        </a:p>
      </dgm:t>
    </dgm:pt>
    <dgm:pt modelId="{C0A718BD-030F-4E04-9F04-9D82BB26A797}" type="parTrans" cxnId="{BF1D36DB-0ADC-40AE-8C2A-A523E4F22B37}">
      <dgm:prSet/>
      <dgm:spPr/>
      <dgm:t>
        <a:bodyPr/>
        <a:lstStyle/>
        <a:p>
          <a:endParaRPr lang="en-US"/>
        </a:p>
      </dgm:t>
    </dgm:pt>
    <dgm:pt modelId="{4AA9779D-9D46-48BD-A040-D693AD2E9F8D}" type="sibTrans" cxnId="{BF1D36DB-0ADC-40AE-8C2A-A523E4F22B37}">
      <dgm:prSet/>
      <dgm:spPr/>
      <dgm:t>
        <a:bodyPr/>
        <a:lstStyle/>
        <a:p>
          <a:endParaRPr lang="en-US"/>
        </a:p>
      </dgm:t>
    </dgm:pt>
    <dgm:pt modelId="{B296D60E-2C3A-4571-B79A-DD1464ADE1CD}">
      <dgm:prSet/>
      <dgm:spPr/>
      <dgm:t>
        <a:bodyPr/>
        <a:lstStyle/>
        <a:p>
          <a:r>
            <a:rPr lang="en-US" altLang="en-US" b="0" dirty="0"/>
            <a:t>Complete documentation</a:t>
          </a:r>
          <a:endParaRPr lang="en-US" dirty="0"/>
        </a:p>
      </dgm:t>
    </dgm:pt>
    <dgm:pt modelId="{F99D8B79-C3B4-4278-822F-43C4AE4ECB4C}" type="parTrans" cxnId="{A0B80EA0-684E-46FC-A548-E38487ABF02A}">
      <dgm:prSet/>
      <dgm:spPr/>
      <dgm:t>
        <a:bodyPr/>
        <a:lstStyle/>
        <a:p>
          <a:endParaRPr lang="en-US"/>
        </a:p>
      </dgm:t>
    </dgm:pt>
    <dgm:pt modelId="{EB29E24E-55BC-4318-88FE-405AEBFACAB5}" type="sibTrans" cxnId="{A0B80EA0-684E-46FC-A548-E38487ABF02A}">
      <dgm:prSet/>
      <dgm:spPr/>
      <dgm:t>
        <a:bodyPr/>
        <a:lstStyle/>
        <a:p>
          <a:endParaRPr lang="en-US"/>
        </a:p>
      </dgm:t>
    </dgm:pt>
    <dgm:pt modelId="{62608885-B4FA-41EF-9FC5-95D686D4A5C5}">
      <dgm:prSet/>
      <dgm:spPr/>
      <dgm:t>
        <a:bodyPr/>
        <a:lstStyle/>
        <a:p>
          <a:r>
            <a:rPr lang="en-US" altLang="en-US" b="0" dirty="0"/>
            <a:t>Confront Employee (with witness)</a:t>
          </a:r>
          <a:endParaRPr lang="en-US" dirty="0"/>
        </a:p>
      </dgm:t>
    </dgm:pt>
    <dgm:pt modelId="{68E832F8-9CC1-4C62-8A26-FEA52BF443E6}" type="parTrans" cxnId="{5AD92AC1-D139-4BDF-ACC1-307C05A1CA00}">
      <dgm:prSet/>
      <dgm:spPr/>
      <dgm:t>
        <a:bodyPr/>
        <a:lstStyle/>
        <a:p>
          <a:endParaRPr lang="en-US"/>
        </a:p>
      </dgm:t>
    </dgm:pt>
    <dgm:pt modelId="{80FED8A7-8335-407B-BC7B-6243432E659B}" type="sibTrans" cxnId="{5AD92AC1-D139-4BDF-ACC1-307C05A1CA00}">
      <dgm:prSet/>
      <dgm:spPr/>
      <dgm:t>
        <a:bodyPr/>
        <a:lstStyle/>
        <a:p>
          <a:endParaRPr lang="en-US"/>
        </a:p>
      </dgm:t>
    </dgm:pt>
    <dgm:pt modelId="{4B986EDC-0807-408F-BCBA-0E5863184044}">
      <dgm:prSet/>
      <dgm:spPr/>
      <dgm:t>
        <a:bodyPr/>
        <a:lstStyle/>
        <a:p>
          <a:r>
            <a:rPr lang="en-US" altLang="en-US" b="0" dirty="0"/>
            <a:t>Make a Decision</a:t>
          </a:r>
          <a:endParaRPr lang="en-US" dirty="0"/>
        </a:p>
      </dgm:t>
    </dgm:pt>
    <dgm:pt modelId="{11DC8EAD-48F4-465C-B991-27A887670CB7}" type="parTrans" cxnId="{29521F51-2A61-49A8-BDE1-85D7CCB3DA47}">
      <dgm:prSet/>
      <dgm:spPr/>
      <dgm:t>
        <a:bodyPr/>
        <a:lstStyle/>
        <a:p>
          <a:endParaRPr lang="en-US"/>
        </a:p>
      </dgm:t>
    </dgm:pt>
    <dgm:pt modelId="{E203262F-9B6D-4753-BE65-17009166BBD1}" type="sibTrans" cxnId="{29521F51-2A61-49A8-BDE1-85D7CCB3DA47}">
      <dgm:prSet/>
      <dgm:spPr/>
      <dgm:t>
        <a:bodyPr/>
        <a:lstStyle/>
        <a:p>
          <a:endParaRPr lang="en-US"/>
        </a:p>
      </dgm:t>
    </dgm:pt>
    <dgm:pt modelId="{3D4E2038-D30D-4127-A115-1B155ECF8D30}">
      <dgm:prSet/>
      <dgm:spPr/>
      <dgm:t>
        <a:bodyPr/>
        <a:lstStyle/>
        <a:p>
          <a:r>
            <a:rPr lang="en-US" altLang="en-US" b="0" dirty="0"/>
            <a:t>Implement the Decision</a:t>
          </a:r>
          <a:endParaRPr lang="en-US" dirty="0"/>
        </a:p>
      </dgm:t>
    </dgm:pt>
    <dgm:pt modelId="{96E94745-8803-478A-949C-F7E0207F1DA3}" type="parTrans" cxnId="{642FB95C-A5FD-4DBC-B2F1-53E42079CB0D}">
      <dgm:prSet/>
      <dgm:spPr/>
      <dgm:t>
        <a:bodyPr/>
        <a:lstStyle/>
        <a:p>
          <a:endParaRPr lang="en-US"/>
        </a:p>
      </dgm:t>
    </dgm:pt>
    <dgm:pt modelId="{0EA8F644-3EA5-4B43-9AAB-4E29F43A0266}" type="sibTrans" cxnId="{642FB95C-A5FD-4DBC-B2F1-53E42079CB0D}">
      <dgm:prSet/>
      <dgm:spPr/>
      <dgm:t>
        <a:bodyPr/>
        <a:lstStyle/>
        <a:p>
          <a:endParaRPr lang="en-US"/>
        </a:p>
      </dgm:t>
    </dgm:pt>
    <dgm:pt modelId="{5D7EE734-BB9F-4EF4-B0B3-7EBAEBA1FDDE}" type="pres">
      <dgm:prSet presAssocID="{0EC1F528-F891-4713-982D-2F55315C7409}" presName="linearFlow" presStyleCnt="0">
        <dgm:presLayoutVars>
          <dgm:dir/>
          <dgm:resizeHandles val="exact"/>
        </dgm:presLayoutVars>
      </dgm:prSet>
      <dgm:spPr/>
    </dgm:pt>
    <dgm:pt modelId="{1F878D61-1635-4293-BDC8-51F57F1883B8}" type="pres">
      <dgm:prSet presAssocID="{577EDE14-9BAB-44BA-887D-820C4C845877}" presName="composite" presStyleCnt="0"/>
      <dgm:spPr/>
    </dgm:pt>
    <dgm:pt modelId="{80CA9792-EA07-4D11-B524-63E4ABF052BD}" type="pres">
      <dgm:prSet presAssocID="{577EDE14-9BAB-44BA-887D-820C4C845877}"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9C969FD-8355-44BE-8A7B-32AA106816B4}" type="pres">
      <dgm:prSet presAssocID="{577EDE14-9BAB-44BA-887D-820C4C845877}" presName="txShp" presStyleLbl="node1" presStyleIdx="0" presStyleCnt="7">
        <dgm:presLayoutVars>
          <dgm:bulletEnabled val="1"/>
        </dgm:presLayoutVars>
      </dgm:prSet>
      <dgm:spPr/>
    </dgm:pt>
    <dgm:pt modelId="{936A592A-3FA8-4CFA-A191-47C1EFCD3805}" type="pres">
      <dgm:prSet presAssocID="{C7F8BA47-F7A5-407F-B45E-F36BD0B7BA1D}" presName="spacing" presStyleCnt="0"/>
      <dgm:spPr/>
    </dgm:pt>
    <dgm:pt modelId="{129CCA77-19E9-414A-B3AD-F11B8833E754}" type="pres">
      <dgm:prSet presAssocID="{87467C34-B4AA-4F32-9E34-1DCA65C49705}" presName="composite" presStyleCnt="0"/>
      <dgm:spPr/>
    </dgm:pt>
    <dgm:pt modelId="{FB47EDED-F4F2-4ECB-967F-C541C52717A2}" type="pres">
      <dgm:prSet presAssocID="{87467C34-B4AA-4F32-9E34-1DCA65C49705}" presName="imgShp" presStyleLbl="fgImgPlace1" presStyleIdx="1"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965BB66-089D-4E17-9BE6-95D90E535065}" type="pres">
      <dgm:prSet presAssocID="{87467C34-B4AA-4F32-9E34-1DCA65C49705}" presName="txShp" presStyleLbl="node1" presStyleIdx="1" presStyleCnt="7">
        <dgm:presLayoutVars>
          <dgm:bulletEnabled val="1"/>
        </dgm:presLayoutVars>
      </dgm:prSet>
      <dgm:spPr/>
    </dgm:pt>
    <dgm:pt modelId="{A32E8126-C95A-4732-BABC-6E2019B6813D}" type="pres">
      <dgm:prSet presAssocID="{0F532DED-813C-4E80-B982-4166CC73AE25}" presName="spacing" presStyleCnt="0"/>
      <dgm:spPr/>
    </dgm:pt>
    <dgm:pt modelId="{FFEF5485-BEE4-458E-9741-B724C99F7E09}" type="pres">
      <dgm:prSet presAssocID="{CFE4AB16-3319-4BF4-B467-7B1DF7321035}" presName="composite" presStyleCnt="0"/>
      <dgm:spPr/>
    </dgm:pt>
    <dgm:pt modelId="{8FE3CDE7-6367-410B-BD26-1BF90BF9E08F}" type="pres">
      <dgm:prSet presAssocID="{CFE4AB16-3319-4BF4-B467-7B1DF7321035}" presName="imgShp" presStyleLbl="fgImgPlace1" presStyleIdx="2"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7FA5126-113B-4D0B-B61D-69D4B838E0C5}" type="pres">
      <dgm:prSet presAssocID="{CFE4AB16-3319-4BF4-B467-7B1DF7321035}" presName="txShp" presStyleLbl="node1" presStyleIdx="2" presStyleCnt="7">
        <dgm:presLayoutVars>
          <dgm:bulletEnabled val="1"/>
        </dgm:presLayoutVars>
      </dgm:prSet>
      <dgm:spPr/>
    </dgm:pt>
    <dgm:pt modelId="{08BFEF43-C1AF-493B-B165-543218BB6410}" type="pres">
      <dgm:prSet presAssocID="{4AA9779D-9D46-48BD-A040-D693AD2E9F8D}" presName="spacing" presStyleCnt="0"/>
      <dgm:spPr/>
    </dgm:pt>
    <dgm:pt modelId="{BAFDE7BE-514D-4463-BB2D-4C5D702CBA67}" type="pres">
      <dgm:prSet presAssocID="{B296D60E-2C3A-4571-B79A-DD1464ADE1CD}" presName="composite" presStyleCnt="0"/>
      <dgm:spPr/>
    </dgm:pt>
    <dgm:pt modelId="{CD0708A1-04E4-407D-A51B-C474E8093E72}" type="pres">
      <dgm:prSet presAssocID="{B296D60E-2C3A-4571-B79A-DD1464ADE1CD}" presName="imgShp" presStyleLbl="fgImgPlace1" presStyleIdx="3"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D225709-208B-4539-85BD-64FF92AA83D2}" type="pres">
      <dgm:prSet presAssocID="{B296D60E-2C3A-4571-B79A-DD1464ADE1CD}" presName="txShp" presStyleLbl="node1" presStyleIdx="3" presStyleCnt="7">
        <dgm:presLayoutVars>
          <dgm:bulletEnabled val="1"/>
        </dgm:presLayoutVars>
      </dgm:prSet>
      <dgm:spPr/>
    </dgm:pt>
    <dgm:pt modelId="{5A385C22-EC21-4D74-A3C8-7AB8DBE5C89B}" type="pres">
      <dgm:prSet presAssocID="{EB29E24E-55BC-4318-88FE-405AEBFACAB5}" presName="spacing" presStyleCnt="0"/>
      <dgm:spPr/>
    </dgm:pt>
    <dgm:pt modelId="{1B993A99-88A6-4E68-97F4-A8129594281C}" type="pres">
      <dgm:prSet presAssocID="{62608885-B4FA-41EF-9FC5-95D686D4A5C5}" presName="composite" presStyleCnt="0"/>
      <dgm:spPr/>
    </dgm:pt>
    <dgm:pt modelId="{FAA9C778-478A-40B3-ACF0-F4E6239AB88D}" type="pres">
      <dgm:prSet presAssocID="{62608885-B4FA-41EF-9FC5-95D686D4A5C5}" presName="imgShp" presStyleLbl="fgImgPlace1" presStyleIdx="4"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7D4AE52-3DE7-420E-B590-4DC96DBE57BC}" type="pres">
      <dgm:prSet presAssocID="{62608885-B4FA-41EF-9FC5-95D686D4A5C5}" presName="txShp" presStyleLbl="node1" presStyleIdx="4" presStyleCnt="7">
        <dgm:presLayoutVars>
          <dgm:bulletEnabled val="1"/>
        </dgm:presLayoutVars>
      </dgm:prSet>
      <dgm:spPr/>
    </dgm:pt>
    <dgm:pt modelId="{F6760136-9001-4C0C-8AFA-B31E26C7B335}" type="pres">
      <dgm:prSet presAssocID="{80FED8A7-8335-407B-BC7B-6243432E659B}" presName="spacing" presStyleCnt="0"/>
      <dgm:spPr/>
    </dgm:pt>
    <dgm:pt modelId="{9AACCE39-F9C7-4375-ABAE-B046C7077356}" type="pres">
      <dgm:prSet presAssocID="{4B986EDC-0807-408F-BCBA-0E5863184044}" presName="composite" presStyleCnt="0"/>
      <dgm:spPr/>
    </dgm:pt>
    <dgm:pt modelId="{40992D9C-144B-4FF3-9320-8075767078DA}" type="pres">
      <dgm:prSet presAssocID="{4B986EDC-0807-408F-BCBA-0E5863184044}" presName="imgShp" presStyleLbl="fgImgPlace1" presStyleIdx="5"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72AD5E8-8726-45C6-B3A8-1E3B44924F69}" type="pres">
      <dgm:prSet presAssocID="{4B986EDC-0807-408F-BCBA-0E5863184044}" presName="txShp" presStyleLbl="node1" presStyleIdx="5" presStyleCnt="7">
        <dgm:presLayoutVars>
          <dgm:bulletEnabled val="1"/>
        </dgm:presLayoutVars>
      </dgm:prSet>
      <dgm:spPr/>
    </dgm:pt>
    <dgm:pt modelId="{DCEEEA60-FA02-47EF-81A0-55AF784FC1B1}" type="pres">
      <dgm:prSet presAssocID="{E203262F-9B6D-4753-BE65-17009166BBD1}" presName="spacing" presStyleCnt="0"/>
      <dgm:spPr/>
    </dgm:pt>
    <dgm:pt modelId="{225E1AF1-21C1-4201-BC8D-DCF3C5AF0E8D}" type="pres">
      <dgm:prSet presAssocID="{3D4E2038-D30D-4127-A115-1B155ECF8D30}" presName="composite" presStyleCnt="0"/>
      <dgm:spPr/>
    </dgm:pt>
    <dgm:pt modelId="{EB60DFDA-4A0F-41E9-97A2-EB324870F7F7}" type="pres">
      <dgm:prSet presAssocID="{3D4E2038-D30D-4127-A115-1B155ECF8D30}" presName="imgShp" presStyleLbl="fgImgPlace1" presStyleIdx="6"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772D97E-2BFC-40CD-85F5-5A2C7B076143}" type="pres">
      <dgm:prSet presAssocID="{3D4E2038-D30D-4127-A115-1B155ECF8D30}" presName="txShp" presStyleLbl="node1" presStyleIdx="6" presStyleCnt="7">
        <dgm:presLayoutVars>
          <dgm:bulletEnabled val="1"/>
        </dgm:presLayoutVars>
      </dgm:prSet>
      <dgm:spPr/>
    </dgm:pt>
  </dgm:ptLst>
  <dgm:cxnLst>
    <dgm:cxn modelId="{E8877E03-6B3A-472E-AE66-6D4A3A05A036}" type="presOf" srcId="{4B986EDC-0807-408F-BCBA-0E5863184044}" destId="{072AD5E8-8726-45C6-B3A8-1E3B44924F69}" srcOrd="0" destOrd="0" presId="urn:microsoft.com/office/officeart/2005/8/layout/vList3"/>
    <dgm:cxn modelId="{4D556514-F992-43B8-8069-FD07EAB7B1D2}" type="presOf" srcId="{577EDE14-9BAB-44BA-887D-820C4C845877}" destId="{49C969FD-8355-44BE-8A7B-32AA106816B4}" srcOrd="0" destOrd="0" presId="urn:microsoft.com/office/officeart/2005/8/layout/vList3"/>
    <dgm:cxn modelId="{642FB95C-A5FD-4DBC-B2F1-53E42079CB0D}" srcId="{0EC1F528-F891-4713-982D-2F55315C7409}" destId="{3D4E2038-D30D-4127-A115-1B155ECF8D30}" srcOrd="6" destOrd="0" parTransId="{96E94745-8803-478A-949C-F7E0207F1DA3}" sibTransId="{0EA8F644-3EA5-4B43-9AAB-4E29F43A0266}"/>
    <dgm:cxn modelId="{38F01170-46B2-422C-960E-F5721F68A5DF}" type="presOf" srcId="{CFE4AB16-3319-4BF4-B467-7B1DF7321035}" destId="{27FA5126-113B-4D0B-B61D-69D4B838E0C5}" srcOrd="0" destOrd="0" presId="urn:microsoft.com/office/officeart/2005/8/layout/vList3"/>
    <dgm:cxn modelId="{29521F51-2A61-49A8-BDE1-85D7CCB3DA47}" srcId="{0EC1F528-F891-4713-982D-2F55315C7409}" destId="{4B986EDC-0807-408F-BCBA-0E5863184044}" srcOrd="5" destOrd="0" parTransId="{11DC8EAD-48F4-465C-B991-27A887670CB7}" sibTransId="{E203262F-9B6D-4753-BE65-17009166BBD1}"/>
    <dgm:cxn modelId="{CD8BE88D-6AFF-47C1-9D51-EA6F9962C8F0}" type="presOf" srcId="{87467C34-B4AA-4F32-9E34-1DCA65C49705}" destId="{6965BB66-089D-4E17-9BE6-95D90E535065}" srcOrd="0" destOrd="0" presId="urn:microsoft.com/office/officeart/2005/8/layout/vList3"/>
    <dgm:cxn modelId="{A0B80EA0-684E-46FC-A548-E38487ABF02A}" srcId="{0EC1F528-F891-4713-982D-2F55315C7409}" destId="{B296D60E-2C3A-4571-B79A-DD1464ADE1CD}" srcOrd="3" destOrd="0" parTransId="{F99D8B79-C3B4-4278-822F-43C4AE4ECB4C}" sibTransId="{EB29E24E-55BC-4318-88FE-405AEBFACAB5}"/>
    <dgm:cxn modelId="{48CB35B5-4793-48D9-B040-28878371FD1D}" type="presOf" srcId="{3D4E2038-D30D-4127-A115-1B155ECF8D30}" destId="{2772D97E-2BFC-40CD-85F5-5A2C7B076143}" srcOrd="0" destOrd="0" presId="urn:microsoft.com/office/officeart/2005/8/layout/vList3"/>
    <dgm:cxn modelId="{97C02EB9-11DC-4397-A94D-68C23FDDA32E}" type="presOf" srcId="{B296D60E-2C3A-4571-B79A-DD1464ADE1CD}" destId="{4D225709-208B-4539-85BD-64FF92AA83D2}" srcOrd="0" destOrd="0" presId="urn:microsoft.com/office/officeart/2005/8/layout/vList3"/>
    <dgm:cxn modelId="{31FDA1BC-4CE9-4621-9E65-AECC08266CB7}" type="presOf" srcId="{0EC1F528-F891-4713-982D-2F55315C7409}" destId="{5D7EE734-BB9F-4EF4-B0B3-7EBAEBA1FDDE}" srcOrd="0" destOrd="0" presId="urn:microsoft.com/office/officeart/2005/8/layout/vList3"/>
    <dgm:cxn modelId="{5AD92AC1-D139-4BDF-ACC1-307C05A1CA00}" srcId="{0EC1F528-F891-4713-982D-2F55315C7409}" destId="{62608885-B4FA-41EF-9FC5-95D686D4A5C5}" srcOrd="4" destOrd="0" parTransId="{68E832F8-9CC1-4C62-8A26-FEA52BF443E6}" sibTransId="{80FED8A7-8335-407B-BC7B-6243432E659B}"/>
    <dgm:cxn modelId="{BF1D36DB-0ADC-40AE-8C2A-A523E4F22B37}" srcId="{0EC1F528-F891-4713-982D-2F55315C7409}" destId="{CFE4AB16-3319-4BF4-B467-7B1DF7321035}" srcOrd="2" destOrd="0" parTransId="{C0A718BD-030F-4E04-9F04-9D82BB26A797}" sibTransId="{4AA9779D-9D46-48BD-A040-D693AD2E9F8D}"/>
    <dgm:cxn modelId="{66F0CAE2-7F18-4F63-B6F8-45F343585B9B}" srcId="{0EC1F528-F891-4713-982D-2F55315C7409}" destId="{87467C34-B4AA-4F32-9E34-1DCA65C49705}" srcOrd="1" destOrd="0" parTransId="{81DE7E54-54C1-44F0-97BA-7DFEC1B8F454}" sibTransId="{0F532DED-813C-4E80-B982-4166CC73AE25}"/>
    <dgm:cxn modelId="{0BA8C2E5-51D1-40F2-AF9A-5A6247F67B59}" type="presOf" srcId="{62608885-B4FA-41EF-9FC5-95D686D4A5C5}" destId="{C7D4AE52-3DE7-420E-B590-4DC96DBE57BC}" srcOrd="0" destOrd="0" presId="urn:microsoft.com/office/officeart/2005/8/layout/vList3"/>
    <dgm:cxn modelId="{A8FD54EC-87A1-4EAB-8647-29171459F45C}" srcId="{0EC1F528-F891-4713-982D-2F55315C7409}" destId="{577EDE14-9BAB-44BA-887D-820C4C845877}" srcOrd="0" destOrd="0" parTransId="{B19A2761-5C7A-4A92-BDF1-AC112E547407}" sibTransId="{C7F8BA47-F7A5-407F-B45E-F36BD0B7BA1D}"/>
    <dgm:cxn modelId="{6C96A6B5-E6AB-415E-A00C-08C41404D166}" type="presParOf" srcId="{5D7EE734-BB9F-4EF4-B0B3-7EBAEBA1FDDE}" destId="{1F878D61-1635-4293-BDC8-51F57F1883B8}" srcOrd="0" destOrd="0" presId="urn:microsoft.com/office/officeart/2005/8/layout/vList3"/>
    <dgm:cxn modelId="{971B0531-728D-4DCA-AF16-C40F2BCE052D}" type="presParOf" srcId="{1F878D61-1635-4293-BDC8-51F57F1883B8}" destId="{80CA9792-EA07-4D11-B524-63E4ABF052BD}" srcOrd="0" destOrd="0" presId="urn:microsoft.com/office/officeart/2005/8/layout/vList3"/>
    <dgm:cxn modelId="{07F86729-F889-486B-BBD3-575D6F8A97D1}" type="presParOf" srcId="{1F878D61-1635-4293-BDC8-51F57F1883B8}" destId="{49C969FD-8355-44BE-8A7B-32AA106816B4}" srcOrd="1" destOrd="0" presId="urn:microsoft.com/office/officeart/2005/8/layout/vList3"/>
    <dgm:cxn modelId="{D50BC8FF-ADB2-410F-B1F6-F1772C663D46}" type="presParOf" srcId="{5D7EE734-BB9F-4EF4-B0B3-7EBAEBA1FDDE}" destId="{936A592A-3FA8-4CFA-A191-47C1EFCD3805}" srcOrd="1" destOrd="0" presId="urn:microsoft.com/office/officeart/2005/8/layout/vList3"/>
    <dgm:cxn modelId="{F8238057-D636-4110-983D-1F5DEEA396E5}" type="presParOf" srcId="{5D7EE734-BB9F-4EF4-B0B3-7EBAEBA1FDDE}" destId="{129CCA77-19E9-414A-B3AD-F11B8833E754}" srcOrd="2" destOrd="0" presId="urn:microsoft.com/office/officeart/2005/8/layout/vList3"/>
    <dgm:cxn modelId="{B1291B44-0261-4CFD-93D4-950C81DE898E}" type="presParOf" srcId="{129CCA77-19E9-414A-B3AD-F11B8833E754}" destId="{FB47EDED-F4F2-4ECB-967F-C541C52717A2}" srcOrd="0" destOrd="0" presId="urn:microsoft.com/office/officeart/2005/8/layout/vList3"/>
    <dgm:cxn modelId="{7CC529B2-F4BE-42DB-BD35-00AA96E61EDA}" type="presParOf" srcId="{129CCA77-19E9-414A-B3AD-F11B8833E754}" destId="{6965BB66-089D-4E17-9BE6-95D90E535065}" srcOrd="1" destOrd="0" presId="urn:microsoft.com/office/officeart/2005/8/layout/vList3"/>
    <dgm:cxn modelId="{94E004B2-AE13-493C-906C-DE096A4E2004}" type="presParOf" srcId="{5D7EE734-BB9F-4EF4-B0B3-7EBAEBA1FDDE}" destId="{A32E8126-C95A-4732-BABC-6E2019B6813D}" srcOrd="3" destOrd="0" presId="urn:microsoft.com/office/officeart/2005/8/layout/vList3"/>
    <dgm:cxn modelId="{052C8D9A-31B6-4FB7-A18E-B8BCB6085413}" type="presParOf" srcId="{5D7EE734-BB9F-4EF4-B0B3-7EBAEBA1FDDE}" destId="{FFEF5485-BEE4-458E-9741-B724C99F7E09}" srcOrd="4" destOrd="0" presId="urn:microsoft.com/office/officeart/2005/8/layout/vList3"/>
    <dgm:cxn modelId="{BC028C9F-8027-43DB-8CC1-DD40F3EA3917}" type="presParOf" srcId="{FFEF5485-BEE4-458E-9741-B724C99F7E09}" destId="{8FE3CDE7-6367-410B-BD26-1BF90BF9E08F}" srcOrd="0" destOrd="0" presId="urn:microsoft.com/office/officeart/2005/8/layout/vList3"/>
    <dgm:cxn modelId="{B609DD8C-D249-4995-9BAC-DB89962D97DF}" type="presParOf" srcId="{FFEF5485-BEE4-458E-9741-B724C99F7E09}" destId="{27FA5126-113B-4D0B-B61D-69D4B838E0C5}" srcOrd="1" destOrd="0" presId="urn:microsoft.com/office/officeart/2005/8/layout/vList3"/>
    <dgm:cxn modelId="{C80446BD-8930-459B-943E-5A7A3CA41EF6}" type="presParOf" srcId="{5D7EE734-BB9F-4EF4-B0B3-7EBAEBA1FDDE}" destId="{08BFEF43-C1AF-493B-B165-543218BB6410}" srcOrd="5" destOrd="0" presId="urn:microsoft.com/office/officeart/2005/8/layout/vList3"/>
    <dgm:cxn modelId="{A269D30C-D7B0-4670-9620-65A86CF664ED}" type="presParOf" srcId="{5D7EE734-BB9F-4EF4-B0B3-7EBAEBA1FDDE}" destId="{BAFDE7BE-514D-4463-BB2D-4C5D702CBA67}" srcOrd="6" destOrd="0" presId="urn:microsoft.com/office/officeart/2005/8/layout/vList3"/>
    <dgm:cxn modelId="{8C324012-47B6-4B96-8850-7CCE02C7E23D}" type="presParOf" srcId="{BAFDE7BE-514D-4463-BB2D-4C5D702CBA67}" destId="{CD0708A1-04E4-407D-A51B-C474E8093E72}" srcOrd="0" destOrd="0" presId="urn:microsoft.com/office/officeart/2005/8/layout/vList3"/>
    <dgm:cxn modelId="{23C5B4CA-04F2-402B-8DBB-00BDC9B2579B}" type="presParOf" srcId="{BAFDE7BE-514D-4463-BB2D-4C5D702CBA67}" destId="{4D225709-208B-4539-85BD-64FF92AA83D2}" srcOrd="1" destOrd="0" presId="urn:microsoft.com/office/officeart/2005/8/layout/vList3"/>
    <dgm:cxn modelId="{12D0904F-F758-4A76-BE87-8C175796F8F3}" type="presParOf" srcId="{5D7EE734-BB9F-4EF4-B0B3-7EBAEBA1FDDE}" destId="{5A385C22-EC21-4D74-A3C8-7AB8DBE5C89B}" srcOrd="7" destOrd="0" presId="urn:microsoft.com/office/officeart/2005/8/layout/vList3"/>
    <dgm:cxn modelId="{D7DA74FB-CFFA-4C71-B28D-ABF81AA784D1}" type="presParOf" srcId="{5D7EE734-BB9F-4EF4-B0B3-7EBAEBA1FDDE}" destId="{1B993A99-88A6-4E68-97F4-A8129594281C}" srcOrd="8" destOrd="0" presId="urn:microsoft.com/office/officeart/2005/8/layout/vList3"/>
    <dgm:cxn modelId="{3F1EFAF7-8F7A-4006-88E6-A08170C276A7}" type="presParOf" srcId="{1B993A99-88A6-4E68-97F4-A8129594281C}" destId="{FAA9C778-478A-40B3-ACF0-F4E6239AB88D}" srcOrd="0" destOrd="0" presId="urn:microsoft.com/office/officeart/2005/8/layout/vList3"/>
    <dgm:cxn modelId="{84C1AE20-BE10-48D1-BE89-D78C601BC98D}" type="presParOf" srcId="{1B993A99-88A6-4E68-97F4-A8129594281C}" destId="{C7D4AE52-3DE7-420E-B590-4DC96DBE57BC}" srcOrd="1" destOrd="0" presId="urn:microsoft.com/office/officeart/2005/8/layout/vList3"/>
    <dgm:cxn modelId="{95FA33C3-50C6-4697-B5F9-A259FD095AFB}" type="presParOf" srcId="{5D7EE734-BB9F-4EF4-B0B3-7EBAEBA1FDDE}" destId="{F6760136-9001-4C0C-8AFA-B31E26C7B335}" srcOrd="9" destOrd="0" presId="urn:microsoft.com/office/officeart/2005/8/layout/vList3"/>
    <dgm:cxn modelId="{0D68231A-760A-4398-BBA2-645E53FCA24F}" type="presParOf" srcId="{5D7EE734-BB9F-4EF4-B0B3-7EBAEBA1FDDE}" destId="{9AACCE39-F9C7-4375-ABAE-B046C7077356}" srcOrd="10" destOrd="0" presId="urn:microsoft.com/office/officeart/2005/8/layout/vList3"/>
    <dgm:cxn modelId="{576C9F4D-1AF1-46DE-8AB3-FABE934BA086}" type="presParOf" srcId="{9AACCE39-F9C7-4375-ABAE-B046C7077356}" destId="{40992D9C-144B-4FF3-9320-8075767078DA}" srcOrd="0" destOrd="0" presId="urn:microsoft.com/office/officeart/2005/8/layout/vList3"/>
    <dgm:cxn modelId="{32864C4D-EFE9-45DA-890D-EC7B7D2E8929}" type="presParOf" srcId="{9AACCE39-F9C7-4375-ABAE-B046C7077356}" destId="{072AD5E8-8726-45C6-B3A8-1E3B44924F69}" srcOrd="1" destOrd="0" presId="urn:microsoft.com/office/officeart/2005/8/layout/vList3"/>
    <dgm:cxn modelId="{0627272B-87E1-4EE6-8EB6-0ED78DBC07C6}" type="presParOf" srcId="{5D7EE734-BB9F-4EF4-B0B3-7EBAEBA1FDDE}" destId="{DCEEEA60-FA02-47EF-81A0-55AF784FC1B1}" srcOrd="11" destOrd="0" presId="urn:microsoft.com/office/officeart/2005/8/layout/vList3"/>
    <dgm:cxn modelId="{0F403778-F621-4A52-A25A-017B5B51DD60}" type="presParOf" srcId="{5D7EE734-BB9F-4EF4-B0B3-7EBAEBA1FDDE}" destId="{225E1AF1-21C1-4201-BC8D-DCF3C5AF0E8D}" srcOrd="12" destOrd="0" presId="urn:microsoft.com/office/officeart/2005/8/layout/vList3"/>
    <dgm:cxn modelId="{16FF6DA8-823E-4661-8BDF-1B5CF3C75B8D}" type="presParOf" srcId="{225E1AF1-21C1-4201-BC8D-DCF3C5AF0E8D}" destId="{EB60DFDA-4A0F-41E9-97A2-EB324870F7F7}" srcOrd="0" destOrd="0" presId="urn:microsoft.com/office/officeart/2005/8/layout/vList3"/>
    <dgm:cxn modelId="{DAB2F59C-F9F6-4E7F-A1CB-B25E61B3F8E7}" type="presParOf" srcId="{225E1AF1-21C1-4201-BC8D-DCF3C5AF0E8D}" destId="{2772D97E-2BFC-40CD-85F5-5A2C7B07614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DCC6F-8B66-49F1-92C6-1474FF0B0D06}">
      <dsp:nvSpPr>
        <dsp:cNvPr id="0" name=""/>
        <dsp:cNvSpPr/>
      </dsp:nvSpPr>
      <dsp:spPr>
        <a:xfrm>
          <a:off x="626469" y="0"/>
          <a:ext cx="7099988" cy="41044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2F20E-40BD-46A0-9E2C-07DC75B4671A}">
      <dsp:nvSpPr>
        <dsp:cNvPr id="0" name=""/>
        <dsp:cNvSpPr/>
      </dsp:nvSpPr>
      <dsp:spPr>
        <a:xfrm>
          <a:off x="3670" y="1231336"/>
          <a:ext cx="1604920" cy="1641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Observe—What do you see, smell, hear? </a:t>
          </a:r>
        </a:p>
      </dsp:txBody>
      <dsp:txXfrm>
        <a:off x="82016" y="1309682"/>
        <a:ext cx="1448228" cy="1485090"/>
      </dsp:txXfrm>
    </dsp:sp>
    <dsp:sp modelId="{BB746671-3A65-4A3F-A324-934A02987011}">
      <dsp:nvSpPr>
        <dsp:cNvPr id="0" name=""/>
        <dsp:cNvSpPr/>
      </dsp:nvSpPr>
      <dsp:spPr>
        <a:xfrm>
          <a:off x="1688837" y="1231336"/>
          <a:ext cx="1604920" cy="1641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Document—Use objective language</a:t>
          </a:r>
        </a:p>
      </dsp:txBody>
      <dsp:txXfrm>
        <a:off x="1767183" y="1309682"/>
        <a:ext cx="1448228" cy="1485090"/>
      </dsp:txXfrm>
    </dsp:sp>
    <dsp:sp modelId="{73409750-641D-4CB6-A371-C6E17870400E}">
      <dsp:nvSpPr>
        <dsp:cNvPr id="0" name=""/>
        <dsp:cNvSpPr/>
      </dsp:nvSpPr>
      <dsp:spPr>
        <a:xfrm>
          <a:off x="3374003" y="1231336"/>
          <a:ext cx="1604920" cy="1641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Confront and Converse—Be direct but supportive </a:t>
          </a:r>
        </a:p>
      </dsp:txBody>
      <dsp:txXfrm>
        <a:off x="3452349" y="1309682"/>
        <a:ext cx="1448228" cy="1485090"/>
      </dsp:txXfrm>
    </dsp:sp>
    <dsp:sp modelId="{01082086-9992-427A-A06B-2FA7342F01ED}">
      <dsp:nvSpPr>
        <dsp:cNvPr id="0" name=""/>
        <dsp:cNvSpPr/>
      </dsp:nvSpPr>
      <dsp:spPr>
        <a:xfrm>
          <a:off x="5059170" y="1231336"/>
          <a:ext cx="1604920" cy="1641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Make a Conclusion—Know your organization’s guidelines </a:t>
          </a:r>
        </a:p>
      </dsp:txBody>
      <dsp:txXfrm>
        <a:off x="5137516" y="1309682"/>
        <a:ext cx="1448228" cy="1485090"/>
      </dsp:txXfrm>
    </dsp:sp>
    <dsp:sp modelId="{BBA8E275-4401-407A-904E-D2CEFFFFD54A}">
      <dsp:nvSpPr>
        <dsp:cNvPr id="0" name=""/>
        <dsp:cNvSpPr/>
      </dsp:nvSpPr>
      <dsp:spPr>
        <a:xfrm>
          <a:off x="6744336" y="1231336"/>
          <a:ext cx="1604920" cy="1641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Services and Treatment</a:t>
          </a:r>
        </a:p>
      </dsp:txBody>
      <dsp:txXfrm>
        <a:off x="6822682" y="1309682"/>
        <a:ext cx="1448228" cy="1485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969FD-8355-44BE-8A7B-32AA106816B4}">
      <dsp:nvSpPr>
        <dsp:cNvPr id="0" name=""/>
        <dsp:cNvSpPr/>
      </dsp:nvSpPr>
      <dsp:spPr>
        <a:xfrm rot="10800000">
          <a:off x="1938248" y="268"/>
          <a:ext cx="7143987" cy="5552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86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Has some form of impairment been shown in the employee's appearance, actions or work performance? </a:t>
          </a:r>
        </a:p>
      </dsp:txBody>
      <dsp:txXfrm rot="10800000">
        <a:off x="2077071" y="268"/>
        <a:ext cx="7005164" cy="555291"/>
      </dsp:txXfrm>
    </dsp:sp>
    <dsp:sp modelId="{80CA9792-EA07-4D11-B524-63E4ABF052BD}">
      <dsp:nvSpPr>
        <dsp:cNvPr id="0" name=""/>
        <dsp:cNvSpPr/>
      </dsp:nvSpPr>
      <dsp:spPr>
        <a:xfrm>
          <a:off x="1660602" y="268"/>
          <a:ext cx="555291" cy="55529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5BB66-089D-4E17-9BE6-95D90E535065}">
      <dsp:nvSpPr>
        <dsp:cNvPr id="0" name=""/>
        <dsp:cNvSpPr/>
      </dsp:nvSpPr>
      <dsp:spPr>
        <a:xfrm rot="10800000">
          <a:off x="1938248" y="714816"/>
          <a:ext cx="7143987" cy="5552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86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Does the impairment result from the possible use of drugs or alcohol? </a:t>
          </a:r>
        </a:p>
      </dsp:txBody>
      <dsp:txXfrm rot="10800000">
        <a:off x="2077071" y="714816"/>
        <a:ext cx="7005164" cy="555291"/>
      </dsp:txXfrm>
    </dsp:sp>
    <dsp:sp modelId="{FB47EDED-F4F2-4ECB-967F-C541C52717A2}">
      <dsp:nvSpPr>
        <dsp:cNvPr id="0" name=""/>
        <dsp:cNvSpPr/>
      </dsp:nvSpPr>
      <dsp:spPr>
        <a:xfrm>
          <a:off x="1660602" y="714816"/>
          <a:ext cx="555291" cy="55529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FA5126-113B-4D0B-B61D-69D4B838E0C5}">
      <dsp:nvSpPr>
        <dsp:cNvPr id="0" name=""/>
        <dsp:cNvSpPr/>
      </dsp:nvSpPr>
      <dsp:spPr>
        <a:xfrm rot="10800000">
          <a:off x="1938248" y="1429363"/>
          <a:ext cx="7143987" cy="5552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86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Are the facts reliable? Did you witness the situation personally, or are you sure that the witness(es) are reliable and have provided firsthand information? </a:t>
          </a:r>
        </a:p>
      </dsp:txBody>
      <dsp:txXfrm rot="10800000">
        <a:off x="2077071" y="1429363"/>
        <a:ext cx="7005164" cy="555291"/>
      </dsp:txXfrm>
    </dsp:sp>
    <dsp:sp modelId="{8FE3CDE7-6367-410B-BD26-1BF90BF9E08F}">
      <dsp:nvSpPr>
        <dsp:cNvPr id="0" name=""/>
        <dsp:cNvSpPr/>
      </dsp:nvSpPr>
      <dsp:spPr>
        <a:xfrm>
          <a:off x="1660602" y="1429363"/>
          <a:ext cx="555291" cy="55529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E11EC1-8B02-402A-A2E8-18428EA68F5A}">
      <dsp:nvSpPr>
        <dsp:cNvPr id="0" name=""/>
        <dsp:cNvSpPr/>
      </dsp:nvSpPr>
      <dsp:spPr>
        <a:xfrm rot="10800000">
          <a:off x="1938248" y="2143911"/>
          <a:ext cx="7143987" cy="5552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86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Are the facts capable of explanation? </a:t>
          </a:r>
        </a:p>
      </dsp:txBody>
      <dsp:txXfrm rot="10800000">
        <a:off x="2077071" y="2143911"/>
        <a:ext cx="7005164" cy="555291"/>
      </dsp:txXfrm>
    </dsp:sp>
    <dsp:sp modelId="{B689813A-1DDB-44EE-AB45-A91BDB6451D5}">
      <dsp:nvSpPr>
        <dsp:cNvPr id="0" name=""/>
        <dsp:cNvSpPr/>
      </dsp:nvSpPr>
      <dsp:spPr>
        <a:xfrm>
          <a:off x="1660602" y="2143911"/>
          <a:ext cx="555291" cy="55529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225709-208B-4539-85BD-64FF92AA83D2}">
      <dsp:nvSpPr>
        <dsp:cNvPr id="0" name=""/>
        <dsp:cNvSpPr/>
      </dsp:nvSpPr>
      <dsp:spPr>
        <a:xfrm rot="10800000">
          <a:off x="1938248" y="2858459"/>
          <a:ext cx="7143987" cy="5552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86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Are the facts capable of documentation? </a:t>
          </a:r>
        </a:p>
      </dsp:txBody>
      <dsp:txXfrm rot="10800000">
        <a:off x="2077071" y="2858459"/>
        <a:ext cx="7005164" cy="555291"/>
      </dsp:txXfrm>
    </dsp:sp>
    <dsp:sp modelId="{CD0708A1-04E4-407D-A51B-C474E8093E72}">
      <dsp:nvSpPr>
        <dsp:cNvPr id="0" name=""/>
        <dsp:cNvSpPr/>
      </dsp:nvSpPr>
      <dsp:spPr>
        <a:xfrm>
          <a:off x="1660602" y="2858459"/>
          <a:ext cx="555291" cy="55529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E1F23B-3467-4EE8-ACFD-934A756AAD61}">
      <dsp:nvSpPr>
        <dsp:cNvPr id="0" name=""/>
        <dsp:cNvSpPr/>
      </dsp:nvSpPr>
      <dsp:spPr>
        <a:xfrm rot="10800000">
          <a:off x="1938248" y="3573006"/>
          <a:ext cx="7143987" cy="5552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86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Is the impairment current, today, now? </a:t>
          </a:r>
        </a:p>
      </dsp:txBody>
      <dsp:txXfrm rot="10800000">
        <a:off x="2077071" y="3573006"/>
        <a:ext cx="7005164" cy="555291"/>
      </dsp:txXfrm>
    </dsp:sp>
    <dsp:sp modelId="{10D3B0E3-5512-4F41-8B05-B0442B74E3E9}">
      <dsp:nvSpPr>
        <dsp:cNvPr id="0" name=""/>
        <dsp:cNvSpPr/>
      </dsp:nvSpPr>
      <dsp:spPr>
        <a:xfrm>
          <a:off x="1660602" y="3573006"/>
          <a:ext cx="555291" cy="55529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969FD-8355-44BE-8A7B-32AA106816B4}">
      <dsp:nvSpPr>
        <dsp:cNvPr id="0" name=""/>
        <dsp:cNvSpPr/>
      </dsp:nvSpPr>
      <dsp:spPr>
        <a:xfrm rot="10800000">
          <a:off x="1917600" y="3123"/>
          <a:ext cx="7143987" cy="4727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448" tIns="83820" rIns="156464" bIns="83820" numCol="1" spcCol="1270" anchor="ctr" anchorCtr="0">
          <a:noAutofit/>
        </a:bodyPr>
        <a:lstStyle/>
        <a:p>
          <a:pPr marL="0" lvl="0" indent="0" algn="ctr" defTabSz="977900">
            <a:lnSpc>
              <a:spcPct val="90000"/>
            </a:lnSpc>
            <a:spcBef>
              <a:spcPct val="0"/>
            </a:spcBef>
            <a:spcAft>
              <a:spcPct val="35000"/>
            </a:spcAft>
            <a:buNone/>
          </a:pPr>
          <a:r>
            <a:rPr lang="en-US" altLang="en-US" sz="2200" b="0" kern="1200" dirty="0"/>
            <a:t>Record signs and symptoms</a:t>
          </a:r>
          <a:endParaRPr lang="en-US" sz="2200" kern="1200" dirty="0"/>
        </a:p>
      </dsp:txBody>
      <dsp:txXfrm rot="10800000">
        <a:off x="2035775" y="3123"/>
        <a:ext cx="7025812" cy="472700"/>
      </dsp:txXfrm>
    </dsp:sp>
    <dsp:sp modelId="{80CA9792-EA07-4D11-B524-63E4ABF052BD}">
      <dsp:nvSpPr>
        <dsp:cNvPr id="0" name=""/>
        <dsp:cNvSpPr/>
      </dsp:nvSpPr>
      <dsp:spPr>
        <a:xfrm>
          <a:off x="1681250" y="3123"/>
          <a:ext cx="472700" cy="4727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5BB66-089D-4E17-9BE6-95D90E535065}">
      <dsp:nvSpPr>
        <dsp:cNvPr id="0" name=""/>
        <dsp:cNvSpPr/>
      </dsp:nvSpPr>
      <dsp:spPr>
        <a:xfrm rot="10800000">
          <a:off x="1917600" y="611393"/>
          <a:ext cx="7143987" cy="4727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448" tIns="83820" rIns="156464" bIns="83820" numCol="1" spcCol="1270" anchor="ctr" anchorCtr="0">
          <a:noAutofit/>
        </a:bodyPr>
        <a:lstStyle/>
        <a:p>
          <a:pPr marL="0" lvl="0" indent="0" algn="ctr" defTabSz="977900">
            <a:lnSpc>
              <a:spcPct val="90000"/>
            </a:lnSpc>
            <a:spcBef>
              <a:spcPct val="0"/>
            </a:spcBef>
            <a:spcAft>
              <a:spcPct val="35000"/>
            </a:spcAft>
            <a:buNone/>
          </a:pPr>
          <a:r>
            <a:rPr lang="en-US" altLang="en-US" sz="2200" b="0" kern="1200" dirty="0"/>
            <a:t>Confer with an onsite supervisor</a:t>
          </a:r>
          <a:endParaRPr lang="en-US" sz="2200" kern="1200" dirty="0"/>
        </a:p>
      </dsp:txBody>
      <dsp:txXfrm rot="10800000">
        <a:off x="2035775" y="611393"/>
        <a:ext cx="7025812" cy="472700"/>
      </dsp:txXfrm>
    </dsp:sp>
    <dsp:sp modelId="{FB47EDED-F4F2-4ECB-967F-C541C52717A2}">
      <dsp:nvSpPr>
        <dsp:cNvPr id="0" name=""/>
        <dsp:cNvSpPr/>
      </dsp:nvSpPr>
      <dsp:spPr>
        <a:xfrm>
          <a:off x="1681250" y="611393"/>
          <a:ext cx="472700" cy="4727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FA5126-113B-4D0B-B61D-69D4B838E0C5}">
      <dsp:nvSpPr>
        <dsp:cNvPr id="0" name=""/>
        <dsp:cNvSpPr/>
      </dsp:nvSpPr>
      <dsp:spPr>
        <a:xfrm rot="10800000">
          <a:off x="1917600" y="1219663"/>
          <a:ext cx="7143987" cy="4727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448" tIns="83820" rIns="156464" bIns="83820" numCol="1" spcCol="1270" anchor="ctr" anchorCtr="0">
          <a:noAutofit/>
        </a:bodyPr>
        <a:lstStyle/>
        <a:p>
          <a:pPr marL="0" lvl="0" indent="0" algn="ctr" defTabSz="977900">
            <a:lnSpc>
              <a:spcPct val="90000"/>
            </a:lnSpc>
            <a:spcBef>
              <a:spcPct val="0"/>
            </a:spcBef>
            <a:spcAft>
              <a:spcPct val="35000"/>
            </a:spcAft>
            <a:buNone/>
          </a:pPr>
          <a:r>
            <a:rPr lang="en-US" altLang="en-US" sz="2200" b="0" kern="1200" dirty="0"/>
            <a:t>Relieve the employee of duties</a:t>
          </a:r>
          <a:endParaRPr lang="en-US" sz="2200" kern="1200" dirty="0"/>
        </a:p>
      </dsp:txBody>
      <dsp:txXfrm rot="10800000">
        <a:off x="2035775" y="1219663"/>
        <a:ext cx="7025812" cy="472700"/>
      </dsp:txXfrm>
    </dsp:sp>
    <dsp:sp modelId="{8FE3CDE7-6367-410B-BD26-1BF90BF9E08F}">
      <dsp:nvSpPr>
        <dsp:cNvPr id="0" name=""/>
        <dsp:cNvSpPr/>
      </dsp:nvSpPr>
      <dsp:spPr>
        <a:xfrm>
          <a:off x="1681250" y="1219663"/>
          <a:ext cx="472700" cy="4727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225709-208B-4539-85BD-64FF92AA83D2}">
      <dsp:nvSpPr>
        <dsp:cNvPr id="0" name=""/>
        <dsp:cNvSpPr/>
      </dsp:nvSpPr>
      <dsp:spPr>
        <a:xfrm rot="10800000">
          <a:off x="1917600" y="1827933"/>
          <a:ext cx="7143987" cy="4727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448" tIns="83820" rIns="156464" bIns="83820" numCol="1" spcCol="1270" anchor="ctr" anchorCtr="0">
          <a:noAutofit/>
        </a:bodyPr>
        <a:lstStyle/>
        <a:p>
          <a:pPr marL="0" lvl="0" indent="0" algn="ctr" defTabSz="977900">
            <a:lnSpc>
              <a:spcPct val="90000"/>
            </a:lnSpc>
            <a:spcBef>
              <a:spcPct val="0"/>
            </a:spcBef>
            <a:spcAft>
              <a:spcPct val="35000"/>
            </a:spcAft>
            <a:buNone/>
          </a:pPr>
          <a:r>
            <a:rPr lang="en-US" altLang="en-US" sz="2200" b="0" kern="1200" dirty="0"/>
            <a:t>Complete documentation</a:t>
          </a:r>
          <a:endParaRPr lang="en-US" sz="2200" kern="1200" dirty="0"/>
        </a:p>
      </dsp:txBody>
      <dsp:txXfrm rot="10800000">
        <a:off x="2035775" y="1827933"/>
        <a:ext cx="7025812" cy="472700"/>
      </dsp:txXfrm>
    </dsp:sp>
    <dsp:sp modelId="{CD0708A1-04E4-407D-A51B-C474E8093E72}">
      <dsp:nvSpPr>
        <dsp:cNvPr id="0" name=""/>
        <dsp:cNvSpPr/>
      </dsp:nvSpPr>
      <dsp:spPr>
        <a:xfrm>
          <a:off x="1681250" y="1827933"/>
          <a:ext cx="472700" cy="4727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D4AE52-3DE7-420E-B590-4DC96DBE57BC}">
      <dsp:nvSpPr>
        <dsp:cNvPr id="0" name=""/>
        <dsp:cNvSpPr/>
      </dsp:nvSpPr>
      <dsp:spPr>
        <a:xfrm rot="10800000">
          <a:off x="1917600" y="2436203"/>
          <a:ext cx="7143987" cy="4727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448" tIns="83820" rIns="156464" bIns="83820" numCol="1" spcCol="1270" anchor="ctr" anchorCtr="0">
          <a:noAutofit/>
        </a:bodyPr>
        <a:lstStyle/>
        <a:p>
          <a:pPr marL="0" lvl="0" indent="0" algn="ctr" defTabSz="977900">
            <a:lnSpc>
              <a:spcPct val="90000"/>
            </a:lnSpc>
            <a:spcBef>
              <a:spcPct val="0"/>
            </a:spcBef>
            <a:spcAft>
              <a:spcPct val="35000"/>
            </a:spcAft>
            <a:buNone/>
          </a:pPr>
          <a:r>
            <a:rPr lang="en-US" altLang="en-US" sz="2200" b="0" kern="1200" dirty="0"/>
            <a:t>Confront Employee (with witness)</a:t>
          </a:r>
          <a:endParaRPr lang="en-US" sz="2200" kern="1200" dirty="0"/>
        </a:p>
      </dsp:txBody>
      <dsp:txXfrm rot="10800000">
        <a:off x="2035775" y="2436203"/>
        <a:ext cx="7025812" cy="472700"/>
      </dsp:txXfrm>
    </dsp:sp>
    <dsp:sp modelId="{FAA9C778-478A-40B3-ACF0-F4E6239AB88D}">
      <dsp:nvSpPr>
        <dsp:cNvPr id="0" name=""/>
        <dsp:cNvSpPr/>
      </dsp:nvSpPr>
      <dsp:spPr>
        <a:xfrm>
          <a:off x="1681250" y="2436203"/>
          <a:ext cx="472700" cy="4727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2AD5E8-8726-45C6-B3A8-1E3B44924F69}">
      <dsp:nvSpPr>
        <dsp:cNvPr id="0" name=""/>
        <dsp:cNvSpPr/>
      </dsp:nvSpPr>
      <dsp:spPr>
        <a:xfrm rot="10800000">
          <a:off x="1917600" y="3044473"/>
          <a:ext cx="7143987" cy="4727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448" tIns="83820" rIns="156464" bIns="83820" numCol="1" spcCol="1270" anchor="ctr" anchorCtr="0">
          <a:noAutofit/>
        </a:bodyPr>
        <a:lstStyle/>
        <a:p>
          <a:pPr marL="0" lvl="0" indent="0" algn="ctr" defTabSz="977900">
            <a:lnSpc>
              <a:spcPct val="90000"/>
            </a:lnSpc>
            <a:spcBef>
              <a:spcPct val="0"/>
            </a:spcBef>
            <a:spcAft>
              <a:spcPct val="35000"/>
            </a:spcAft>
            <a:buNone/>
          </a:pPr>
          <a:r>
            <a:rPr lang="en-US" altLang="en-US" sz="2200" b="0" kern="1200" dirty="0"/>
            <a:t>Make a Decision</a:t>
          </a:r>
          <a:endParaRPr lang="en-US" sz="2200" kern="1200" dirty="0"/>
        </a:p>
      </dsp:txBody>
      <dsp:txXfrm rot="10800000">
        <a:off x="2035775" y="3044473"/>
        <a:ext cx="7025812" cy="472700"/>
      </dsp:txXfrm>
    </dsp:sp>
    <dsp:sp modelId="{40992D9C-144B-4FF3-9320-8075767078DA}">
      <dsp:nvSpPr>
        <dsp:cNvPr id="0" name=""/>
        <dsp:cNvSpPr/>
      </dsp:nvSpPr>
      <dsp:spPr>
        <a:xfrm>
          <a:off x="1681250" y="3044473"/>
          <a:ext cx="472700" cy="4727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72D97E-2BFC-40CD-85F5-5A2C7B076143}">
      <dsp:nvSpPr>
        <dsp:cNvPr id="0" name=""/>
        <dsp:cNvSpPr/>
      </dsp:nvSpPr>
      <dsp:spPr>
        <a:xfrm rot="10800000">
          <a:off x="1917600" y="3652743"/>
          <a:ext cx="7143987" cy="4727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448" tIns="83820" rIns="156464" bIns="83820" numCol="1" spcCol="1270" anchor="ctr" anchorCtr="0">
          <a:noAutofit/>
        </a:bodyPr>
        <a:lstStyle/>
        <a:p>
          <a:pPr marL="0" lvl="0" indent="0" algn="ctr" defTabSz="977900">
            <a:lnSpc>
              <a:spcPct val="90000"/>
            </a:lnSpc>
            <a:spcBef>
              <a:spcPct val="0"/>
            </a:spcBef>
            <a:spcAft>
              <a:spcPct val="35000"/>
            </a:spcAft>
            <a:buNone/>
          </a:pPr>
          <a:r>
            <a:rPr lang="en-US" altLang="en-US" sz="2200" b="0" kern="1200" dirty="0"/>
            <a:t>Implement the Decision</a:t>
          </a:r>
          <a:endParaRPr lang="en-US" sz="2200" kern="1200" dirty="0"/>
        </a:p>
      </dsp:txBody>
      <dsp:txXfrm rot="10800000">
        <a:off x="2035775" y="3652743"/>
        <a:ext cx="7025812" cy="472700"/>
      </dsp:txXfrm>
    </dsp:sp>
    <dsp:sp modelId="{EB60DFDA-4A0F-41E9-97A2-EB324870F7F7}">
      <dsp:nvSpPr>
        <dsp:cNvPr id="0" name=""/>
        <dsp:cNvSpPr/>
      </dsp:nvSpPr>
      <dsp:spPr>
        <a:xfrm>
          <a:off x="1681250" y="3652743"/>
          <a:ext cx="472700" cy="4727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3" rIns="93164" bIns="4658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64" tIns="46583" rIns="93164" bIns="46583" rtlCol="0"/>
          <a:lstStyle>
            <a:lvl1pPr algn="r">
              <a:defRPr sz="1200"/>
            </a:lvl1pPr>
          </a:lstStyle>
          <a:p>
            <a:fld id="{67A20E99-9523-4F5C-AEED-60A54A03C707}" type="datetimeFigureOut">
              <a:rPr lang="en-US" smtClean="0"/>
              <a:t>10/5/2023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64" tIns="46583" rIns="93164"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64" tIns="46583" rIns="93164" bIns="46583" rtlCol="0" anchor="b"/>
          <a:lstStyle>
            <a:lvl1pPr algn="r">
              <a:defRPr sz="1200"/>
            </a:lvl1pPr>
          </a:lstStyle>
          <a:p>
            <a:fld id="{A61DB928-64B1-4A03-A030-7A15BE0DDFEB}" type="slidenum">
              <a:rPr lang="en-US" smtClean="0"/>
              <a:t>‹#›</a:t>
            </a:fld>
            <a:endParaRPr lang="en-US"/>
          </a:p>
        </p:txBody>
      </p:sp>
    </p:spTree>
    <p:extLst>
      <p:ext uri="{BB962C8B-B14F-4D97-AF65-F5344CB8AC3E}">
        <p14:creationId xmlns:p14="http://schemas.microsoft.com/office/powerpoint/2010/main" val="3074237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3" rIns="93164" bIns="46583" numCol="1" anchor="t" anchorCtr="0" compatLnSpc="1">
            <a:prstTxWarp prst="textNoShape">
              <a:avLst/>
            </a:prstTxWarp>
          </a:bodyPr>
          <a:lstStyle>
            <a:lvl1pPr eaLnBrk="0" hangingPunct="0">
              <a:defRPr smtClean="0"/>
            </a:lvl1pPr>
          </a:lstStyle>
          <a:p>
            <a:pPr>
              <a:defRPr/>
            </a:pPr>
            <a:endParaRPr lang="ru-RU" altLang="en-US"/>
          </a:p>
        </p:txBody>
      </p:sp>
      <p:sp>
        <p:nvSpPr>
          <p:cNvPr id="3075"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3" rIns="93164" bIns="46583" numCol="1" anchor="t" anchorCtr="0" compatLnSpc="1">
            <a:prstTxWarp prst="textNoShape">
              <a:avLst/>
            </a:prstTxWarp>
          </a:bodyPr>
          <a:lstStyle>
            <a:lvl1pPr eaLnBrk="0" hangingPunct="0">
              <a:defRPr smtClean="0"/>
            </a:lvl1pPr>
          </a:lstStyle>
          <a:p>
            <a:pPr>
              <a:defRPr/>
            </a:pPr>
            <a:endParaRPr lang="ru-RU" altLang="en-US"/>
          </a:p>
        </p:txBody>
      </p:sp>
      <p:sp>
        <p:nvSpPr>
          <p:cNvPr id="76804" name="Rectangle 4"/>
          <p:cNvSpPr>
            <a:spLocks noGrp="1" noRot="1" noChangeAspect="1" noChangeArrowheads="1" noTextEdit="1"/>
          </p:cNvSpPr>
          <p:nvPr>
            <p:ph type="sldImg" idx="2"/>
          </p:nvPr>
        </p:nvSpPr>
        <p:spPr bwMode="auto">
          <a:xfrm>
            <a:off x="1104900" y="696913"/>
            <a:ext cx="4648200" cy="3487737"/>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415791"/>
            <a:ext cx="54864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3" rIns="93164" bIns="4658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3078" name="Rectangle 6"/>
          <p:cNvSpPr>
            <a:spLocks noGrp="1" noChangeArrowheads="1"/>
          </p:cNvSpPr>
          <p:nvPr>
            <p:ph type="ftr" sz="quarter" idx="4"/>
          </p:nvPr>
        </p:nvSpPr>
        <p:spPr bwMode="auto">
          <a:xfrm>
            <a:off x="0"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3" rIns="93164" bIns="46583" numCol="1" anchor="b" anchorCtr="0" compatLnSpc="1">
            <a:prstTxWarp prst="textNoShape">
              <a:avLst/>
            </a:prstTxWarp>
          </a:bodyPr>
          <a:lstStyle>
            <a:lvl1pPr eaLnBrk="0" hangingPunct="0">
              <a:defRPr smtClean="0"/>
            </a:lvl1pPr>
          </a:lstStyle>
          <a:p>
            <a:pPr>
              <a:defRPr/>
            </a:pPr>
            <a:endParaRPr lang="ru-RU" altLang="en-US"/>
          </a:p>
        </p:txBody>
      </p:sp>
      <p:sp>
        <p:nvSpPr>
          <p:cNvPr id="3079" name="Rectangle 7"/>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3" rIns="93164" bIns="46583" numCol="1" anchor="b" anchorCtr="0" compatLnSpc="1">
            <a:prstTxWarp prst="textNoShape">
              <a:avLst/>
            </a:prstTxWarp>
          </a:bodyPr>
          <a:lstStyle>
            <a:lvl1pPr eaLnBrk="0" hangingPunct="0">
              <a:defRPr smtClean="0"/>
            </a:lvl1pPr>
          </a:lstStyle>
          <a:p>
            <a:pPr>
              <a:defRPr/>
            </a:pPr>
            <a:fld id="{3BA0A048-D0AC-4D1F-ADF0-CA8570DECCC4}" type="slidenum">
              <a:rPr lang="ru-RU" altLang="en-US"/>
              <a:pPr>
                <a:defRPr/>
              </a:pPr>
              <a:t>‹#›</a:t>
            </a:fld>
            <a:endParaRPr lang="ru-RU" altLang="en-US"/>
          </a:p>
        </p:txBody>
      </p:sp>
    </p:spTree>
    <p:extLst>
      <p:ext uri="{BB962C8B-B14F-4D97-AF65-F5344CB8AC3E}">
        <p14:creationId xmlns:p14="http://schemas.microsoft.com/office/powerpoint/2010/main" val="809371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sz="1200" kern="1200">
        <a:solidFill>
          <a:schemeClr val="tx1"/>
        </a:solidFill>
        <a:latin typeface="Calibri" charset="0"/>
        <a:ea typeface="+mn-ea"/>
        <a:cs typeface="+mn-cs"/>
      </a:defRPr>
    </a:lvl1pPr>
    <a:lvl2pPr marL="457200" algn="l" rtl="0" eaLnBrk="0" fontAlgn="base" hangingPunct="0">
      <a:spcBef>
        <a:spcPct val="30000"/>
      </a:spcBef>
      <a:spcAft>
        <a:spcPct val="0"/>
      </a:spcAft>
      <a:buSzPct val="100000"/>
      <a:defRPr sz="1200" kern="1200">
        <a:solidFill>
          <a:schemeClr val="tx1"/>
        </a:solidFill>
        <a:latin typeface="Calibri" charset="0"/>
        <a:ea typeface="+mn-ea"/>
        <a:cs typeface="+mn-cs"/>
      </a:defRPr>
    </a:lvl2pPr>
    <a:lvl3pPr marL="914400" algn="l" rtl="0" eaLnBrk="0" fontAlgn="base" hangingPunct="0">
      <a:spcBef>
        <a:spcPct val="30000"/>
      </a:spcBef>
      <a:spcAft>
        <a:spcPct val="0"/>
      </a:spcAft>
      <a:buSzPct val="100000"/>
      <a:defRPr sz="1200" kern="1200">
        <a:solidFill>
          <a:schemeClr val="tx1"/>
        </a:solidFill>
        <a:latin typeface="Calibri" charset="0"/>
        <a:ea typeface="+mn-ea"/>
        <a:cs typeface="+mn-cs"/>
      </a:defRPr>
    </a:lvl3pPr>
    <a:lvl4pPr marL="1371600" algn="l" rtl="0" eaLnBrk="0" fontAlgn="base" hangingPunct="0">
      <a:spcBef>
        <a:spcPct val="30000"/>
      </a:spcBef>
      <a:spcAft>
        <a:spcPct val="0"/>
      </a:spcAft>
      <a:buSzPct val="100000"/>
      <a:defRPr sz="1200" kern="1200">
        <a:solidFill>
          <a:schemeClr val="tx1"/>
        </a:solidFill>
        <a:latin typeface="Calibri" charset="0"/>
        <a:ea typeface="+mn-ea"/>
        <a:cs typeface="+mn-cs"/>
      </a:defRPr>
    </a:lvl4pPr>
    <a:lvl5pPr marL="1828800" algn="l" rtl="0" eaLnBrk="0" fontAlgn="base" hangingPunct="0">
      <a:spcBef>
        <a:spcPct val="30000"/>
      </a:spcBef>
      <a:spcAft>
        <a:spcPct val="0"/>
      </a:spcAft>
      <a:buSzPct val="100000"/>
      <a:defRPr sz="1200" kern="1200">
        <a:solidFill>
          <a:schemeClr val="tx1"/>
        </a:solidFill>
        <a:latin typeface="Calibri"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a:t>
            </a:fld>
            <a:endParaRPr lang="ru-RU" altLang="en-US"/>
          </a:p>
        </p:txBody>
      </p:sp>
    </p:spTree>
    <p:extLst>
      <p:ext uri="{BB962C8B-B14F-4D97-AF65-F5344CB8AC3E}">
        <p14:creationId xmlns:p14="http://schemas.microsoft.com/office/powerpoint/2010/main" val="45456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10</a:t>
            </a:fld>
            <a:endParaRPr lang="ru-RU" altLang="en-US"/>
          </a:p>
        </p:txBody>
      </p:sp>
    </p:spTree>
    <p:extLst>
      <p:ext uri="{BB962C8B-B14F-4D97-AF65-F5344CB8AC3E}">
        <p14:creationId xmlns:p14="http://schemas.microsoft.com/office/powerpoint/2010/main" val="7732196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100</a:t>
            </a:fld>
            <a:endParaRPr lang="ru-RU" altLang="en-US"/>
          </a:p>
        </p:txBody>
      </p:sp>
    </p:spTree>
    <p:extLst>
      <p:ext uri="{BB962C8B-B14F-4D97-AF65-F5344CB8AC3E}">
        <p14:creationId xmlns:p14="http://schemas.microsoft.com/office/powerpoint/2010/main" val="4109554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11</a:t>
            </a:fld>
            <a:endParaRPr lang="ru-RU" altLang="en-US"/>
          </a:p>
        </p:txBody>
      </p:sp>
    </p:spTree>
    <p:extLst>
      <p:ext uri="{BB962C8B-B14F-4D97-AF65-F5344CB8AC3E}">
        <p14:creationId xmlns:p14="http://schemas.microsoft.com/office/powerpoint/2010/main" val="249550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12</a:t>
            </a:fld>
            <a:endParaRPr lang="ru-RU" altLang="en-US"/>
          </a:p>
        </p:txBody>
      </p:sp>
    </p:spTree>
    <p:extLst>
      <p:ext uri="{BB962C8B-B14F-4D97-AF65-F5344CB8AC3E}">
        <p14:creationId xmlns:p14="http://schemas.microsoft.com/office/powerpoint/2010/main" val="407653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13</a:t>
            </a:fld>
            <a:endParaRPr lang="ru-RU" altLang="en-US"/>
          </a:p>
        </p:txBody>
      </p:sp>
    </p:spTree>
    <p:extLst>
      <p:ext uri="{BB962C8B-B14F-4D97-AF65-F5344CB8AC3E}">
        <p14:creationId xmlns:p14="http://schemas.microsoft.com/office/powerpoint/2010/main" val="335936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14</a:t>
            </a:fld>
            <a:endParaRPr lang="ru-RU" altLang="en-US"/>
          </a:p>
        </p:txBody>
      </p:sp>
    </p:spTree>
    <p:extLst>
      <p:ext uri="{BB962C8B-B14F-4D97-AF65-F5344CB8AC3E}">
        <p14:creationId xmlns:p14="http://schemas.microsoft.com/office/powerpoint/2010/main" val="164674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15</a:t>
            </a:fld>
            <a:endParaRPr lang="ru-RU" altLang="en-US"/>
          </a:p>
        </p:txBody>
      </p:sp>
    </p:spTree>
    <p:extLst>
      <p:ext uri="{BB962C8B-B14F-4D97-AF65-F5344CB8AC3E}">
        <p14:creationId xmlns:p14="http://schemas.microsoft.com/office/powerpoint/2010/main" val="1320833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16</a:t>
            </a:fld>
            <a:endParaRPr lang="ru-RU" altLang="en-US"/>
          </a:p>
        </p:txBody>
      </p:sp>
    </p:spTree>
    <p:extLst>
      <p:ext uri="{BB962C8B-B14F-4D97-AF65-F5344CB8AC3E}">
        <p14:creationId xmlns:p14="http://schemas.microsoft.com/office/powerpoint/2010/main" val="98147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17</a:t>
            </a:fld>
            <a:endParaRPr lang="ru-RU" altLang="en-US"/>
          </a:p>
        </p:txBody>
      </p:sp>
    </p:spTree>
    <p:extLst>
      <p:ext uri="{BB962C8B-B14F-4D97-AF65-F5344CB8AC3E}">
        <p14:creationId xmlns:p14="http://schemas.microsoft.com/office/powerpoint/2010/main" val="2497663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18</a:t>
            </a:fld>
            <a:endParaRPr lang="ru-RU" altLang="en-US"/>
          </a:p>
        </p:txBody>
      </p:sp>
    </p:spTree>
    <p:extLst>
      <p:ext uri="{BB962C8B-B14F-4D97-AF65-F5344CB8AC3E}">
        <p14:creationId xmlns:p14="http://schemas.microsoft.com/office/powerpoint/2010/main" val="1618300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19</a:t>
            </a:fld>
            <a:endParaRPr lang="ru-RU" altLang="en-US"/>
          </a:p>
        </p:txBody>
      </p:sp>
    </p:spTree>
    <p:extLst>
      <p:ext uri="{BB962C8B-B14F-4D97-AF65-F5344CB8AC3E}">
        <p14:creationId xmlns:p14="http://schemas.microsoft.com/office/powerpoint/2010/main" val="293895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a:t>
            </a:fld>
            <a:endParaRPr lang="ru-RU" altLang="en-US"/>
          </a:p>
        </p:txBody>
      </p:sp>
    </p:spTree>
    <p:extLst>
      <p:ext uri="{BB962C8B-B14F-4D97-AF65-F5344CB8AC3E}">
        <p14:creationId xmlns:p14="http://schemas.microsoft.com/office/powerpoint/2010/main" val="2203331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20</a:t>
            </a:fld>
            <a:endParaRPr lang="ru-RU" altLang="en-US"/>
          </a:p>
        </p:txBody>
      </p:sp>
    </p:spTree>
    <p:extLst>
      <p:ext uri="{BB962C8B-B14F-4D97-AF65-F5344CB8AC3E}">
        <p14:creationId xmlns:p14="http://schemas.microsoft.com/office/powerpoint/2010/main" val="1660430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21</a:t>
            </a:fld>
            <a:endParaRPr lang="ru-RU" altLang="en-US"/>
          </a:p>
        </p:txBody>
      </p:sp>
    </p:spTree>
    <p:extLst>
      <p:ext uri="{BB962C8B-B14F-4D97-AF65-F5344CB8AC3E}">
        <p14:creationId xmlns:p14="http://schemas.microsoft.com/office/powerpoint/2010/main" val="701195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22</a:t>
            </a:fld>
            <a:endParaRPr lang="ru-RU" altLang="en-US"/>
          </a:p>
        </p:txBody>
      </p:sp>
    </p:spTree>
    <p:extLst>
      <p:ext uri="{BB962C8B-B14F-4D97-AF65-F5344CB8AC3E}">
        <p14:creationId xmlns:p14="http://schemas.microsoft.com/office/powerpoint/2010/main" val="2194164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23</a:t>
            </a:fld>
            <a:endParaRPr lang="ru-RU" altLang="en-US"/>
          </a:p>
        </p:txBody>
      </p:sp>
    </p:spTree>
    <p:extLst>
      <p:ext uri="{BB962C8B-B14F-4D97-AF65-F5344CB8AC3E}">
        <p14:creationId xmlns:p14="http://schemas.microsoft.com/office/powerpoint/2010/main" val="857050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24</a:t>
            </a:fld>
            <a:endParaRPr lang="ru-RU" altLang="en-US"/>
          </a:p>
        </p:txBody>
      </p:sp>
    </p:spTree>
    <p:extLst>
      <p:ext uri="{BB962C8B-B14F-4D97-AF65-F5344CB8AC3E}">
        <p14:creationId xmlns:p14="http://schemas.microsoft.com/office/powerpoint/2010/main" val="1543376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25</a:t>
            </a:fld>
            <a:endParaRPr lang="ru-RU" altLang="en-US"/>
          </a:p>
        </p:txBody>
      </p:sp>
    </p:spTree>
    <p:extLst>
      <p:ext uri="{BB962C8B-B14F-4D97-AF65-F5344CB8AC3E}">
        <p14:creationId xmlns:p14="http://schemas.microsoft.com/office/powerpoint/2010/main" val="3102788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26</a:t>
            </a:fld>
            <a:endParaRPr lang="ru-RU" altLang="en-US"/>
          </a:p>
        </p:txBody>
      </p:sp>
    </p:spTree>
    <p:extLst>
      <p:ext uri="{BB962C8B-B14F-4D97-AF65-F5344CB8AC3E}">
        <p14:creationId xmlns:p14="http://schemas.microsoft.com/office/powerpoint/2010/main" val="1614109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27</a:t>
            </a:fld>
            <a:endParaRPr lang="ru-RU" altLang="en-US"/>
          </a:p>
        </p:txBody>
      </p:sp>
    </p:spTree>
    <p:extLst>
      <p:ext uri="{BB962C8B-B14F-4D97-AF65-F5344CB8AC3E}">
        <p14:creationId xmlns:p14="http://schemas.microsoft.com/office/powerpoint/2010/main" val="3249777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28</a:t>
            </a:fld>
            <a:endParaRPr lang="ru-RU" altLang="en-US"/>
          </a:p>
        </p:txBody>
      </p:sp>
    </p:spTree>
    <p:extLst>
      <p:ext uri="{BB962C8B-B14F-4D97-AF65-F5344CB8AC3E}">
        <p14:creationId xmlns:p14="http://schemas.microsoft.com/office/powerpoint/2010/main" val="405766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29</a:t>
            </a:fld>
            <a:endParaRPr lang="ru-RU" altLang="en-US"/>
          </a:p>
        </p:txBody>
      </p:sp>
    </p:spTree>
    <p:extLst>
      <p:ext uri="{BB962C8B-B14F-4D97-AF65-F5344CB8AC3E}">
        <p14:creationId xmlns:p14="http://schemas.microsoft.com/office/powerpoint/2010/main" val="25315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a:t>
            </a:fld>
            <a:endParaRPr lang="ru-RU" altLang="en-US"/>
          </a:p>
        </p:txBody>
      </p:sp>
    </p:spTree>
    <p:extLst>
      <p:ext uri="{BB962C8B-B14F-4D97-AF65-F5344CB8AC3E}">
        <p14:creationId xmlns:p14="http://schemas.microsoft.com/office/powerpoint/2010/main" val="2455459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30</a:t>
            </a:fld>
            <a:endParaRPr lang="ru-RU" altLang="en-US"/>
          </a:p>
        </p:txBody>
      </p:sp>
    </p:spTree>
    <p:extLst>
      <p:ext uri="{BB962C8B-B14F-4D97-AF65-F5344CB8AC3E}">
        <p14:creationId xmlns:p14="http://schemas.microsoft.com/office/powerpoint/2010/main" val="389057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31</a:t>
            </a:fld>
            <a:endParaRPr lang="ru-RU" altLang="en-US"/>
          </a:p>
        </p:txBody>
      </p:sp>
    </p:spTree>
    <p:extLst>
      <p:ext uri="{BB962C8B-B14F-4D97-AF65-F5344CB8AC3E}">
        <p14:creationId xmlns:p14="http://schemas.microsoft.com/office/powerpoint/2010/main" val="119219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32</a:t>
            </a:fld>
            <a:endParaRPr lang="ru-RU" altLang="en-US"/>
          </a:p>
        </p:txBody>
      </p:sp>
    </p:spTree>
    <p:extLst>
      <p:ext uri="{BB962C8B-B14F-4D97-AF65-F5344CB8AC3E}">
        <p14:creationId xmlns:p14="http://schemas.microsoft.com/office/powerpoint/2010/main" val="3389341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33</a:t>
            </a:fld>
            <a:endParaRPr lang="ru-RU" altLang="en-US"/>
          </a:p>
        </p:txBody>
      </p:sp>
    </p:spTree>
    <p:extLst>
      <p:ext uri="{BB962C8B-B14F-4D97-AF65-F5344CB8AC3E}">
        <p14:creationId xmlns:p14="http://schemas.microsoft.com/office/powerpoint/2010/main" val="2557718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34</a:t>
            </a:fld>
            <a:endParaRPr lang="ru-RU" altLang="en-US"/>
          </a:p>
        </p:txBody>
      </p:sp>
    </p:spTree>
    <p:extLst>
      <p:ext uri="{BB962C8B-B14F-4D97-AF65-F5344CB8AC3E}">
        <p14:creationId xmlns:p14="http://schemas.microsoft.com/office/powerpoint/2010/main" val="1037519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35</a:t>
            </a:fld>
            <a:endParaRPr lang="ru-RU" altLang="en-US"/>
          </a:p>
        </p:txBody>
      </p:sp>
    </p:spTree>
    <p:extLst>
      <p:ext uri="{BB962C8B-B14F-4D97-AF65-F5344CB8AC3E}">
        <p14:creationId xmlns:p14="http://schemas.microsoft.com/office/powerpoint/2010/main" val="1519937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36</a:t>
            </a:fld>
            <a:endParaRPr lang="ru-RU" altLang="en-US"/>
          </a:p>
        </p:txBody>
      </p:sp>
    </p:spTree>
    <p:extLst>
      <p:ext uri="{BB962C8B-B14F-4D97-AF65-F5344CB8AC3E}">
        <p14:creationId xmlns:p14="http://schemas.microsoft.com/office/powerpoint/2010/main" val="2714667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37</a:t>
            </a:fld>
            <a:endParaRPr lang="ru-RU" altLang="en-US"/>
          </a:p>
        </p:txBody>
      </p:sp>
    </p:spTree>
    <p:extLst>
      <p:ext uri="{BB962C8B-B14F-4D97-AF65-F5344CB8AC3E}">
        <p14:creationId xmlns:p14="http://schemas.microsoft.com/office/powerpoint/2010/main" val="3109625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38</a:t>
            </a:fld>
            <a:endParaRPr lang="ru-RU" altLang="en-US"/>
          </a:p>
        </p:txBody>
      </p:sp>
    </p:spTree>
    <p:extLst>
      <p:ext uri="{BB962C8B-B14F-4D97-AF65-F5344CB8AC3E}">
        <p14:creationId xmlns:p14="http://schemas.microsoft.com/office/powerpoint/2010/main" val="21696072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39</a:t>
            </a:fld>
            <a:endParaRPr lang="ru-RU" altLang="en-US"/>
          </a:p>
        </p:txBody>
      </p:sp>
    </p:spTree>
    <p:extLst>
      <p:ext uri="{BB962C8B-B14F-4D97-AF65-F5344CB8AC3E}">
        <p14:creationId xmlns:p14="http://schemas.microsoft.com/office/powerpoint/2010/main" val="109354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a:t>
            </a:fld>
            <a:endParaRPr lang="ru-RU" altLang="en-US"/>
          </a:p>
        </p:txBody>
      </p:sp>
    </p:spTree>
    <p:extLst>
      <p:ext uri="{BB962C8B-B14F-4D97-AF65-F5344CB8AC3E}">
        <p14:creationId xmlns:p14="http://schemas.microsoft.com/office/powerpoint/2010/main" val="3479552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40</a:t>
            </a:fld>
            <a:endParaRPr lang="ru-RU" altLang="en-US"/>
          </a:p>
        </p:txBody>
      </p:sp>
    </p:spTree>
    <p:extLst>
      <p:ext uri="{BB962C8B-B14F-4D97-AF65-F5344CB8AC3E}">
        <p14:creationId xmlns:p14="http://schemas.microsoft.com/office/powerpoint/2010/main" val="1349846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41</a:t>
            </a:fld>
            <a:endParaRPr lang="ru-RU" altLang="en-US"/>
          </a:p>
        </p:txBody>
      </p:sp>
    </p:spTree>
    <p:extLst>
      <p:ext uri="{BB962C8B-B14F-4D97-AF65-F5344CB8AC3E}">
        <p14:creationId xmlns:p14="http://schemas.microsoft.com/office/powerpoint/2010/main" val="2950638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42</a:t>
            </a:fld>
            <a:endParaRPr lang="ru-RU" altLang="en-US"/>
          </a:p>
        </p:txBody>
      </p:sp>
    </p:spTree>
    <p:extLst>
      <p:ext uri="{BB962C8B-B14F-4D97-AF65-F5344CB8AC3E}">
        <p14:creationId xmlns:p14="http://schemas.microsoft.com/office/powerpoint/2010/main" val="163644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43</a:t>
            </a:fld>
            <a:endParaRPr lang="ru-RU" altLang="en-US"/>
          </a:p>
        </p:txBody>
      </p:sp>
    </p:spTree>
    <p:extLst>
      <p:ext uri="{BB962C8B-B14F-4D97-AF65-F5344CB8AC3E}">
        <p14:creationId xmlns:p14="http://schemas.microsoft.com/office/powerpoint/2010/main" val="4030338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44</a:t>
            </a:fld>
            <a:endParaRPr lang="ru-RU" altLang="en-US"/>
          </a:p>
        </p:txBody>
      </p:sp>
    </p:spTree>
    <p:extLst>
      <p:ext uri="{BB962C8B-B14F-4D97-AF65-F5344CB8AC3E}">
        <p14:creationId xmlns:p14="http://schemas.microsoft.com/office/powerpoint/2010/main" val="193807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45</a:t>
            </a:fld>
            <a:endParaRPr lang="ru-RU" altLang="en-US"/>
          </a:p>
        </p:txBody>
      </p:sp>
    </p:spTree>
    <p:extLst>
      <p:ext uri="{BB962C8B-B14F-4D97-AF65-F5344CB8AC3E}">
        <p14:creationId xmlns:p14="http://schemas.microsoft.com/office/powerpoint/2010/main" val="1904303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0A048-D0AC-4D1F-ADF0-CA8570DECCC4}" type="slidenum">
              <a:rPr lang="ru-RU" altLang="en-US" smtClean="0"/>
              <a:pPr>
                <a:defRPr/>
              </a:pPr>
              <a:t>46</a:t>
            </a:fld>
            <a:endParaRPr lang="ru-RU" altLang="en-US"/>
          </a:p>
        </p:txBody>
      </p:sp>
    </p:spTree>
    <p:extLst>
      <p:ext uri="{BB962C8B-B14F-4D97-AF65-F5344CB8AC3E}">
        <p14:creationId xmlns:p14="http://schemas.microsoft.com/office/powerpoint/2010/main" val="148686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47</a:t>
            </a:fld>
            <a:endParaRPr lang="ru-RU" altLang="en-US"/>
          </a:p>
        </p:txBody>
      </p:sp>
    </p:spTree>
    <p:extLst>
      <p:ext uri="{BB962C8B-B14F-4D97-AF65-F5344CB8AC3E}">
        <p14:creationId xmlns:p14="http://schemas.microsoft.com/office/powerpoint/2010/main" val="2490160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48</a:t>
            </a:fld>
            <a:endParaRPr lang="ru-RU" altLang="en-US"/>
          </a:p>
        </p:txBody>
      </p:sp>
    </p:spTree>
    <p:extLst>
      <p:ext uri="{BB962C8B-B14F-4D97-AF65-F5344CB8AC3E}">
        <p14:creationId xmlns:p14="http://schemas.microsoft.com/office/powerpoint/2010/main" val="725993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49</a:t>
            </a:fld>
            <a:endParaRPr lang="ru-RU" altLang="en-US"/>
          </a:p>
        </p:txBody>
      </p:sp>
    </p:spTree>
    <p:extLst>
      <p:ext uri="{BB962C8B-B14F-4D97-AF65-F5344CB8AC3E}">
        <p14:creationId xmlns:p14="http://schemas.microsoft.com/office/powerpoint/2010/main" val="172124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a:t>
            </a:fld>
            <a:endParaRPr lang="ru-RU" altLang="en-US"/>
          </a:p>
        </p:txBody>
      </p:sp>
    </p:spTree>
    <p:extLst>
      <p:ext uri="{BB962C8B-B14F-4D97-AF65-F5344CB8AC3E}">
        <p14:creationId xmlns:p14="http://schemas.microsoft.com/office/powerpoint/2010/main" val="3237872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50</a:t>
            </a:fld>
            <a:endParaRPr lang="ru-RU" altLang="en-US"/>
          </a:p>
        </p:txBody>
      </p:sp>
    </p:spTree>
    <p:extLst>
      <p:ext uri="{BB962C8B-B14F-4D97-AF65-F5344CB8AC3E}">
        <p14:creationId xmlns:p14="http://schemas.microsoft.com/office/powerpoint/2010/main" val="32092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51</a:t>
            </a:fld>
            <a:endParaRPr lang="ru-RU" altLang="en-US"/>
          </a:p>
        </p:txBody>
      </p:sp>
    </p:spTree>
    <p:extLst>
      <p:ext uri="{BB962C8B-B14F-4D97-AF65-F5344CB8AC3E}">
        <p14:creationId xmlns:p14="http://schemas.microsoft.com/office/powerpoint/2010/main" val="225332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52</a:t>
            </a:fld>
            <a:endParaRPr lang="ru-RU" altLang="en-US"/>
          </a:p>
        </p:txBody>
      </p:sp>
    </p:spTree>
    <p:extLst>
      <p:ext uri="{BB962C8B-B14F-4D97-AF65-F5344CB8AC3E}">
        <p14:creationId xmlns:p14="http://schemas.microsoft.com/office/powerpoint/2010/main" val="1885809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53</a:t>
            </a:fld>
            <a:endParaRPr lang="ru-RU" altLang="en-US"/>
          </a:p>
        </p:txBody>
      </p:sp>
    </p:spTree>
    <p:extLst>
      <p:ext uri="{BB962C8B-B14F-4D97-AF65-F5344CB8AC3E}">
        <p14:creationId xmlns:p14="http://schemas.microsoft.com/office/powerpoint/2010/main" val="38894016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54</a:t>
            </a:fld>
            <a:endParaRPr lang="ru-RU" altLang="en-US"/>
          </a:p>
        </p:txBody>
      </p:sp>
    </p:spTree>
    <p:extLst>
      <p:ext uri="{BB962C8B-B14F-4D97-AF65-F5344CB8AC3E}">
        <p14:creationId xmlns:p14="http://schemas.microsoft.com/office/powerpoint/2010/main" val="1875724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55</a:t>
            </a:fld>
            <a:endParaRPr lang="ru-RU" altLang="en-US"/>
          </a:p>
        </p:txBody>
      </p:sp>
    </p:spTree>
    <p:extLst>
      <p:ext uri="{BB962C8B-B14F-4D97-AF65-F5344CB8AC3E}">
        <p14:creationId xmlns:p14="http://schemas.microsoft.com/office/powerpoint/2010/main" val="3735980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56</a:t>
            </a:fld>
            <a:endParaRPr lang="ru-RU" altLang="en-US"/>
          </a:p>
        </p:txBody>
      </p:sp>
    </p:spTree>
    <p:extLst>
      <p:ext uri="{BB962C8B-B14F-4D97-AF65-F5344CB8AC3E}">
        <p14:creationId xmlns:p14="http://schemas.microsoft.com/office/powerpoint/2010/main" val="18861818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57</a:t>
            </a:fld>
            <a:endParaRPr lang="ru-RU" altLang="en-US"/>
          </a:p>
        </p:txBody>
      </p:sp>
    </p:spTree>
    <p:extLst>
      <p:ext uri="{BB962C8B-B14F-4D97-AF65-F5344CB8AC3E}">
        <p14:creationId xmlns:p14="http://schemas.microsoft.com/office/powerpoint/2010/main" val="1590902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0A048-D0AC-4D1F-ADF0-CA8570DECCC4}" type="slidenum">
              <a:rPr lang="ru-RU" altLang="en-US" smtClean="0"/>
              <a:pPr>
                <a:defRPr/>
              </a:pPr>
              <a:t>58</a:t>
            </a:fld>
            <a:endParaRPr lang="ru-RU" altLang="en-US"/>
          </a:p>
        </p:txBody>
      </p:sp>
    </p:spTree>
    <p:extLst>
      <p:ext uri="{BB962C8B-B14F-4D97-AF65-F5344CB8AC3E}">
        <p14:creationId xmlns:p14="http://schemas.microsoft.com/office/powerpoint/2010/main" val="7574854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0A048-D0AC-4D1F-ADF0-CA8570DECCC4}" type="slidenum">
              <a:rPr lang="ru-RU" altLang="en-US" smtClean="0"/>
              <a:pPr>
                <a:defRPr/>
              </a:pPr>
              <a:t>59</a:t>
            </a:fld>
            <a:endParaRPr lang="ru-RU" altLang="en-US"/>
          </a:p>
        </p:txBody>
      </p:sp>
    </p:spTree>
    <p:extLst>
      <p:ext uri="{BB962C8B-B14F-4D97-AF65-F5344CB8AC3E}">
        <p14:creationId xmlns:p14="http://schemas.microsoft.com/office/powerpoint/2010/main" val="71406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6</a:t>
            </a:fld>
            <a:endParaRPr lang="ru-RU" altLang="en-US"/>
          </a:p>
        </p:txBody>
      </p:sp>
    </p:spTree>
    <p:extLst>
      <p:ext uri="{BB962C8B-B14F-4D97-AF65-F5344CB8AC3E}">
        <p14:creationId xmlns:p14="http://schemas.microsoft.com/office/powerpoint/2010/main" val="34853628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0A048-D0AC-4D1F-ADF0-CA8570DECCC4}" type="slidenum">
              <a:rPr lang="ru-RU" altLang="en-US" smtClean="0"/>
              <a:pPr>
                <a:defRPr/>
              </a:pPr>
              <a:t>60</a:t>
            </a:fld>
            <a:endParaRPr lang="ru-RU" altLang="en-US"/>
          </a:p>
        </p:txBody>
      </p:sp>
    </p:spTree>
    <p:extLst>
      <p:ext uri="{BB962C8B-B14F-4D97-AF65-F5344CB8AC3E}">
        <p14:creationId xmlns:p14="http://schemas.microsoft.com/office/powerpoint/2010/main" val="4028395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0A048-D0AC-4D1F-ADF0-CA8570DECCC4}" type="slidenum">
              <a:rPr lang="ru-RU" altLang="en-US" smtClean="0"/>
              <a:pPr>
                <a:defRPr/>
              </a:pPr>
              <a:t>61</a:t>
            </a:fld>
            <a:endParaRPr lang="ru-RU" altLang="en-US"/>
          </a:p>
        </p:txBody>
      </p:sp>
    </p:spTree>
    <p:extLst>
      <p:ext uri="{BB962C8B-B14F-4D97-AF65-F5344CB8AC3E}">
        <p14:creationId xmlns:p14="http://schemas.microsoft.com/office/powerpoint/2010/main" val="2692458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0A048-D0AC-4D1F-ADF0-CA8570DECCC4}" type="slidenum">
              <a:rPr lang="ru-RU" altLang="en-US" smtClean="0"/>
              <a:pPr>
                <a:defRPr/>
              </a:pPr>
              <a:t>62</a:t>
            </a:fld>
            <a:endParaRPr lang="ru-RU" altLang="en-US"/>
          </a:p>
        </p:txBody>
      </p:sp>
    </p:spTree>
    <p:extLst>
      <p:ext uri="{BB962C8B-B14F-4D97-AF65-F5344CB8AC3E}">
        <p14:creationId xmlns:p14="http://schemas.microsoft.com/office/powerpoint/2010/main" val="5030020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0A048-D0AC-4D1F-ADF0-CA8570DECCC4}" type="slidenum">
              <a:rPr lang="ru-RU" altLang="en-US" smtClean="0"/>
              <a:pPr>
                <a:defRPr/>
              </a:pPr>
              <a:t>63</a:t>
            </a:fld>
            <a:endParaRPr lang="ru-RU" altLang="en-US"/>
          </a:p>
        </p:txBody>
      </p:sp>
    </p:spTree>
    <p:extLst>
      <p:ext uri="{BB962C8B-B14F-4D97-AF65-F5344CB8AC3E}">
        <p14:creationId xmlns:p14="http://schemas.microsoft.com/office/powerpoint/2010/main" val="23881837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0A048-D0AC-4D1F-ADF0-CA8570DECCC4}" type="slidenum">
              <a:rPr lang="ru-RU" altLang="en-US" smtClean="0"/>
              <a:pPr>
                <a:defRPr/>
              </a:pPr>
              <a:t>64</a:t>
            </a:fld>
            <a:endParaRPr lang="ru-RU" altLang="en-US"/>
          </a:p>
        </p:txBody>
      </p:sp>
    </p:spTree>
    <p:extLst>
      <p:ext uri="{BB962C8B-B14F-4D97-AF65-F5344CB8AC3E}">
        <p14:creationId xmlns:p14="http://schemas.microsoft.com/office/powerpoint/2010/main" val="30832688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65</a:t>
            </a:fld>
            <a:endParaRPr lang="ru-RU" altLang="en-US"/>
          </a:p>
        </p:txBody>
      </p:sp>
    </p:spTree>
    <p:extLst>
      <p:ext uri="{BB962C8B-B14F-4D97-AF65-F5344CB8AC3E}">
        <p14:creationId xmlns:p14="http://schemas.microsoft.com/office/powerpoint/2010/main" val="5788595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66</a:t>
            </a:fld>
            <a:endParaRPr lang="ru-RU" altLang="en-US"/>
          </a:p>
        </p:txBody>
      </p:sp>
    </p:spTree>
    <p:extLst>
      <p:ext uri="{BB962C8B-B14F-4D97-AF65-F5344CB8AC3E}">
        <p14:creationId xmlns:p14="http://schemas.microsoft.com/office/powerpoint/2010/main" val="35145600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67</a:t>
            </a:fld>
            <a:endParaRPr lang="ru-RU" altLang="en-US"/>
          </a:p>
        </p:txBody>
      </p:sp>
    </p:spTree>
    <p:extLst>
      <p:ext uri="{BB962C8B-B14F-4D97-AF65-F5344CB8AC3E}">
        <p14:creationId xmlns:p14="http://schemas.microsoft.com/office/powerpoint/2010/main" val="20314671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68</a:t>
            </a:fld>
            <a:endParaRPr lang="ru-RU" altLang="en-US"/>
          </a:p>
        </p:txBody>
      </p:sp>
    </p:spTree>
    <p:extLst>
      <p:ext uri="{BB962C8B-B14F-4D97-AF65-F5344CB8AC3E}">
        <p14:creationId xmlns:p14="http://schemas.microsoft.com/office/powerpoint/2010/main" val="37821842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69</a:t>
            </a:fld>
            <a:endParaRPr lang="ru-RU" altLang="en-US"/>
          </a:p>
        </p:txBody>
      </p:sp>
    </p:spTree>
    <p:extLst>
      <p:ext uri="{BB962C8B-B14F-4D97-AF65-F5344CB8AC3E}">
        <p14:creationId xmlns:p14="http://schemas.microsoft.com/office/powerpoint/2010/main" val="369175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7</a:t>
            </a:fld>
            <a:endParaRPr lang="ru-RU" altLang="en-US"/>
          </a:p>
        </p:txBody>
      </p:sp>
    </p:spTree>
    <p:extLst>
      <p:ext uri="{BB962C8B-B14F-4D97-AF65-F5344CB8AC3E}">
        <p14:creationId xmlns:p14="http://schemas.microsoft.com/office/powerpoint/2010/main" val="28881629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70</a:t>
            </a:fld>
            <a:endParaRPr lang="ru-RU" altLang="en-US"/>
          </a:p>
        </p:txBody>
      </p:sp>
    </p:spTree>
    <p:extLst>
      <p:ext uri="{BB962C8B-B14F-4D97-AF65-F5344CB8AC3E}">
        <p14:creationId xmlns:p14="http://schemas.microsoft.com/office/powerpoint/2010/main" val="11159431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71</a:t>
            </a:fld>
            <a:endParaRPr lang="ru-RU" altLang="en-US"/>
          </a:p>
        </p:txBody>
      </p:sp>
    </p:spTree>
    <p:extLst>
      <p:ext uri="{BB962C8B-B14F-4D97-AF65-F5344CB8AC3E}">
        <p14:creationId xmlns:p14="http://schemas.microsoft.com/office/powerpoint/2010/main" val="38687348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72</a:t>
            </a:fld>
            <a:endParaRPr lang="ru-RU" altLang="en-US"/>
          </a:p>
        </p:txBody>
      </p:sp>
    </p:spTree>
    <p:extLst>
      <p:ext uri="{BB962C8B-B14F-4D97-AF65-F5344CB8AC3E}">
        <p14:creationId xmlns:p14="http://schemas.microsoft.com/office/powerpoint/2010/main" val="9462555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73</a:t>
            </a:fld>
            <a:endParaRPr lang="ru-RU" altLang="en-US"/>
          </a:p>
        </p:txBody>
      </p:sp>
    </p:spTree>
    <p:extLst>
      <p:ext uri="{BB962C8B-B14F-4D97-AF65-F5344CB8AC3E}">
        <p14:creationId xmlns:p14="http://schemas.microsoft.com/office/powerpoint/2010/main" val="2499105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74</a:t>
            </a:fld>
            <a:endParaRPr lang="ru-RU" altLang="en-US"/>
          </a:p>
        </p:txBody>
      </p:sp>
    </p:spTree>
    <p:extLst>
      <p:ext uri="{BB962C8B-B14F-4D97-AF65-F5344CB8AC3E}">
        <p14:creationId xmlns:p14="http://schemas.microsoft.com/office/powerpoint/2010/main" val="22234755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75</a:t>
            </a:fld>
            <a:endParaRPr lang="ru-RU" altLang="en-US"/>
          </a:p>
        </p:txBody>
      </p:sp>
    </p:spTree>
    <p:extLst>
      <p:ext uri="{BB962C8B-B14F-4D97-AF65-F5344CB8AC3E}">
        <p14:creationId xmlns:p14="http://schemas.microsoft.com/office/powerpoint/2010/main" val="36333937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76</a:t>
            </a:fld>
            <a:endParaRPr lang="ru-RU" altLang="en-US"/>
          </a:p>
        </p:txBody>
      </p:sp>
    </p:spTree>
    <p:extLst>
      <p:ext uri="{BB962C8B-B14F-4D97-AF65-F5344CB8AC3E}">
        <p14:creationId xmlns:p14="http://schemas.microsoft.com/office/powerpoint/2010/main" val="15017385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77</a:t>
            </a:fld>
            <a:endParaRPr lang="ru-RU" altLang="en-US"/>
          </a:p>
        </p:txBody>
      </p:sp>
    </p:spTree>
    <p:extLst>
      <p:ext uri="{BB962C8B-B14F-4D97-AF65-F5344CB8AC3E}">
        <p14:creationId xmlns:p14="http://schemas.microsoft.com/office/powerpoint/2010/main" val="13137046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78</a:t>
            </a:fld>
            <a:endParaRPr lang="ru-RU" altLang="en-US"/>
          </a:p>
        </p:txBody>
      </p:sp>
    </p:spTree>
    <p:extLst>
      <p:ext uri="{BB962C8B-B14F-4D97-AF65-F5344CB8AC3E}">
        <p14:creationId xmlns:p14="http://schemas.microsoft.com/office/powerpoint/2010/main" val="37333579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79</a:t>
            </a:fld>
            <a:endParaRPr lang="ru-RU" altLang="en-US"/>
          </a:p>
        </p:txBody>
      </p:sp>
    </p:spTree>
    <p:extLst>
      <p:ext uri="{BB962C8B-B14F-4D97-AF65-F5344CB8AC3E}">
        <p14:creationId xmlns:p14="http://schemas.microsoft.com/office/powerpoint/2010/main" val="119473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8</a:t>
            </a:fld>
            <a:endParaRPr lang="ru-RU" altLang="en-US"/>
          </a:p>
        </p:txBody>
      </p:sp>
    </p:spTree>
    <p:extLst>
      <p:ext uri="{BB962C8B-B14F-4D97-AF65-F5344CB8AC3E}">
        <p14:creationId xmlns:p14="http://schemas.microsoft.com/office/powerpoint/2010/main" val="37204608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80</a:t>
            </a:fld>
            <a:endParaRPr lang="ru-RU" altLang="en-US"/>
          </a:p>
        </p:txBody>
      </p:sp>
    </p:spTree>
    <p:extLst>
      <p:ext uri="{BB962C8B-B14F-4D97-AF65-F5344CB8AC3E}">
        <p14:creationId xmlns:p14="http://schemas.microsoft.com/office/powerpoint/2010/main" val="23946834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81</a:t>
            </a:fld>
            <a:endParaRPr lang="ru-RU" altLang="en-US"/>
          </a:p>
        </p:txBody>
      </p:sp>
    </p:spTree>
    <p:extLst>
      <p:ext uri="{BB962C8B-B14F-4D97-AF65-F5344CB8AC3E}">
        <p14:creationId xmlns:p14="http://schemas.microsoft.com/office/powerpoint/2010/main" val="1406672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82</a:t>
            </a:fld>
            <a:endParaRPr lang="ru-RU" altLang="en-US"/>
          </a:p>
        </p:txBody>
      </p:sp>
    </p:spTree>
    <p:extLst>
      <p:ext uri="{BB962C8B-B14F-4D97-AF65-F5344CB8AC3E}">
        <p14:creationId xmlns:p14="http://schemas.microsoft.com/office/powerpoint/2010/main" val="6718514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83</a:t>
            </a:fld>
            <a:endParaRPr lang="ru-RU" altLang="en-US"/>
          </a:p>
        </p:txBody>
      </p:sp>
    </p:spTree>
    <p:extLst>
      <p:ext uri="{BB962C8B-B14F-4D97-AF65-F5344CB8AC3E}">
        <p14:creationId xmlns:p14="http://schemas.microsoft.com/office/powerpoint/2010/main" val="6095183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84</a:t>
            </a:fld>
            <a:endParaRPr lang="ru-RU" altLang="en-US"/>
          </a:p>
        </p:txBody>
      </p:sp>
    </p:spTree>
    <p:extLst>
      <p:ext uri="{BB962C8B-B14F-4D97-AF65-F5344CB8AC3E}">
        <p14:creationId xmlns:p14="http://schemas.microsoft.com/office/powerpoint/2010/main" val="27519371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85</a:t>
            </a:fld>
            <a:endParaRPr lang="ru-RU" altLang="en-US"/>
          </a:p>
        </p:txBody>
      </p:sp>
    </p:spTree>
    <p:extLst>
      <p:ext uri="{BB962C8B-B14F-4D97-AF65-F5344CB8AC3E}">
        <p14:creationId xmlns:p14="http://schemas.microsoft.com/office/powerpoint/2010/main" val="13953712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86</a:t>
            </a:fld>
            <a:endParaRPr lang="ru-RU" altLang="en-US"/>
          </a:p>
        </p:txBody>
      </p:sp>
    </p:spTree>
    <p:extLst>
      <p:ext uri="{BB962C8B-B14F-4D97-AF65-F5344CB8AC3E}">
        <p14:creationId xmlns:p14="http://schemas.microsoft.com/office/powerpoint/2010/main" val="24658789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87</a:t>
            </a:fld>
            <a:endParaRPr lang="ru-RU" altLang="en-US"/>
          </a:p>
        </p:txBody>
      </p:sp>
    </p:spTree>
    <p:extLst>
      <p:ext uri="{BB962C8B-B14F-4D97-AF65-F5344CB8AC3E}">
        <p14:creationId xmlns:p14="http://schemas.microsoft.com/office/powerpoint/2010/main" val="33900047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88</a:t>
            </a:fld>
            <a:endParaRPr lang="ru-RU" altLang="en-US"/>
          </a:p>
        </p:txBody>
      </p:sp>
    </p:spTree>
    <p:extLst>
      <p:ext uri="{BB962C8B-B14F-4D97-AF65-F5344CB8AC3E}">
        <p14:creationId xmlns:p14="http://schemas.microsoft.com/office/powerpoint/2010/main" val="7944295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89</a:t>
            </a:fld>
            <a:endParaRPr lang="ru-RU" altLang="en-US"/>
          </a:p>
        </p:txBody>
      </p:sp>
    </p:spTree>
    <p:extLst>
      <p:ext uri="{BB962C8B-B14F-4D97-AF65-F5344CB8AC3E}">
        <p14:creationId xmlns:p14="http://schemas.microsoft.com/office/powerpoint/2010/main" val="2976567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9</a:t>
            </a:fld>
            <a:endParaRPr lang="ru-RU" altLang="en-US"/>
          </a:p>
        </p:txBody>
      </p:sp>
    </p:spTree>
    <p:extLst>
      <p:ext uri="{BB962C8B-B14F-4D97-AF65-F5344CB8AC3E}">
        <p14:creationId xmlns:p14="http://schemas.microsoft.com/office/powerpoint/2010/main" val="20888763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90</a:t>
            </a:fld>
            <a:endParaRPr lang="ru-RU" altLang="en-US"/>
          </a:p>
        </p:txBody>
      </p:sp>
    </p:spTree>
    <p:extLst>
      <p:ext uri="{BB962C8B-B14F-4D97-AF65-F5344CB8AC3E}">
        <p14:creationId xmlns:p14="http://schemas.microsoft.com/office/powerpoint/2010/main" val="1252383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91</a:t>
            </a:fld>
            <a:endParaRPr lang="ru-RU" altLang="en-US"/>
          </a:p>
        </p:txBody>
      </p:sp>
    </p:spTree>
    <p:extLst>
      <p:ext uri="{BB962C8B-B14F-4D97-AF65-F5344CB8AC3E}">
        <p14:creationId xmlns:p14="http://schemas.microsoft.com/office/powerpoint/2010/main" val="28370835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92</a:t>
            </a:fld>
            <a:endParaRPr lang="ru-RU" altLang="en-US"/>
          </a:p>
        </p:txBody>
      </p:sp>
    </p:spTree>
    <p:extLst>
      <p:ext uri="{BB962C8B-B14F-4D97-AF65-F5344CB8AC3E}">
        <p14:creationId xmlns:p14="http://schemas.microsoft.com/office/powerpoint/2010/main" val="5380149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93</a:t>
            </a:fld>
            <a:endParaRPr lang="ru-RU" altLang="en-US"/>
          </a:p>
        </p:txBody>
      </p:sp>
    </p:spTree>
    <p:extLst>
      <p:ext uri="{BB962C8B-B14F-4D97-AF65-F5344CB8AC3E}">
        <p14:creationId xmlns:p14="http://schemas.microsoft.com/office/powerpoint/2010/main" val="2334531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94</a:t>
            </a:fld>
            <a:endParaRPr lang="ru-RU" altLang="en-US"/>
          </a:p>
        </p:txBody>
      </p:sp>
    </p:spTree>
    <p:extLst>
      <p:ext uri="{BB962C8B-B14F-4D97-AF65-F5344CB8AC3E}">
        <p14:creationId xmlns:p14="http://schemas.microsoft.com/office/powerpoint/2010/main" val="22579811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95</a:t>
            </a:fld>
            <a:endParaRPr lang="ru-RU" altLang="en-US"/>
          </a:p>
        </p:txBody>
      </p:sp>
    </p:spTree>
    <p:extLst>
      <p:ext uri="{BB962C8B-B14F-4D97-AF65-F5344CB8AC3E}">
        <p14:creationId xmlns:p14="http://schemas.microsoft.com/office/powerpoint/2010/main" val="42044360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96</a:t>
            </a:fld>
            <a:endParaRPr lang="ru-RU" altLang="en-US"/>
          </a:p>
        </p:txBody>
      </p:sp>
    </p:spTree>
    <p:extLst>
      <p:ext uri="{BB962C8B-B14F-4D97-AF65-F5344CB8AC3E}">
        <p14:creationId xmlns:p14="http://schemas.microsoft.com/office/powerpoint/2010/main" val="19403886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97</a:t>
            </a:fld>
            <a:endParaRPr lang="ru-RU" altLang="en-US"/>
          </a:p>
        </p:txBody>
      </p:sp>
    </p:spTree>
    <p:extLst>
      <p:ext uri="{BB962C8B-B14F-4D97-AF65-F5344CB8AC3E}">
        <p14:creationId xmlns:p14="http://schemas.microsoft.com/office/powerpoint/2010/main" val="11049496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98</a:t>
            </a:fld>
            <a:endParaRPr lang="ru-RU" altLang="en-US"/>
          </a:p>
        </p:txBody>
      </p:sp>
    </p:spTree>
    <p:extLst>
      <p:ext uri="{BB962C8B-B14F-4D97-AF65-F5344CB8AC3E}">
        <p14:creationId xmlns:p14="http://schemas.microsoft.com/office/powerpoint/2010/main" val="37294053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99</a:t>
            </a:fld>
            <a:endParaRPr lang="ru-RU" altLang="en-US"/>
          </a:p>
        </p:txBody>
      </p:sp>
    </p:spTree>
    <p:extLst>
      <p:ext uri="{BB962C8B-B14F-4D97-AF65-F5344CB8AC3E}">
        <p14:creationId xmlns:p14="http://schemas.microsoft.com/office/powerpoint/2010/main" val="1530829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elhaber Larson Templat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5"/>
          <p:cNvSpPr>
            <a:spLocks noGrp="1"/>
          </p:cNvSpPr>
          <p:nvPr>
            <p:ph sz="quarter" idx="4"/>
          </p:nvPr>
        </p:nvSpPr>
        <p:spPr>
          <a:xfrm>
            <a:off x="1693389" y="2419600"/>
            <a:ext cx="5939321" cy="3544961"/>
          </a:xfrm>
        </p:spPr>
        <p:txBody>
          <a:bodyPr>
            <a:normAutofit/>
          </a:bodyPr>
          <a:lstStyle>
            <a:lvl1pPr>
              <a:defRPr sz="1600">
                <a:solidFill>
                  <a:srgbClr val="8A8A8A"/>
                </a:solidFill>
                <a:latin typeface="Copperplate Gothic Light" panose="020E0507020206020404" pitchFamily="34" charset="0"/>
              </a:defRPr>
            </a:lvl1pPr>
            <a:lvl2pPr>
              <a:defRPr sz="1600">
                <a:solidFill>
                  <a:srgbClr val="8A8A8A"/>
                </a:solidFill>
                <a:latin typeface="Copperplate Gothic Light" panose="020E0507020206020404" pitchFamily="34" charset="0"/>
              </a:defRPr>
            </a:lvl2pPr>
            <a:lvl3pPr>
              <a:defRPr sz="1600">
                <a:solidFill>
                  <a:srgbClr val="8A8A8A"/>
                </a:solidFill>
                <a:latin typeface="Copperplate Gothic Light" panose="020E0507020206020404" pitchFamily="34" charset="0"/>
              </a:defRPr>
            </a:lvl3pPr>
            <a:lvl4pPr>
              <a:defRPr sz="1600">
                <a:solidFill>
                  <a:srgbClr val="8A8A8A"/>
                </a:solidFill>
                <a:latin typeface="Copperplate Gothic Light" panose="020E0507020206020404" pitchFamily="34" charset="0"/>
              </a:defRPr>
            </a:lvl4pPr>
            <a:lvl5pPr>
              <a:defRPr sz="1600">
                <a:solidFill>
                  <a:srgbClr val="8A8A8A"/>
                </a:solidFill>
                <a:latin typeface="Copperplate Gothic Light" panose="020E05070202060204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ctrTitle"/>
          </p:nvPr>
        </p:nvSpPr>
        <p:spPr>
          <a:xfrm>
            <a:off x="1693389" y="1780631"/>
            <a:ext cx="5939321" cy="638969"/>
          </a:xfrm>
        </p:spPr>
        <p:txBody>
          <a:bodyPr/>
          <a:lstStyle>
            <a:lvl1pPr>
              <a:defRPr sz="2400">
                <a:latin typeface="Copperplate Gothic Light" panose="020E0507020206020404" pitchFamily="34" charset="0"/>
              </a:defRPr>
            </a:lvl1p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2651BC0C-1D82-40AA-81B8-B43E1B95C4C4}" type="datetime1">
              <a:rPr lang="en-US">
                <a:solidFill>
                  <a:srgbClr val="9C4636">
                    <a:tint val="75000"/>
                  </a:srgbClr>
                </a:solidFill>
              </a:rPr>
              <a:pPr>
                <a:defRPr/>
              </a:pPr>
              <a:t>10/5/2023</a:t>
            </a:fld>
            <a:endParaRPr lang="en-US">
              <a:solidFill>
                <a:srgbClr val="9C4636">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9C4636">
                  <a:tint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B4E3B040-9C76-43CA-A03F-D968BDD035AD}" type="slidenum">
              <a:rPr lang="en-US">
                <a:solidFill>
                  <a:srgbClr val="9C4636">
                    <a:tint val="75000"/>
                  </a:srgbClr>
                </a:solidFill>
              </a:rPr>
              <a:pPr>
                <a:defRPr/>
              </a:pPr>
              <a:t>‹#›</a:t>
            </a:fld>
            <a:endParaRPr lang="en-US">
              <a:solidFill>
                <a:srgbClr val="9C4636">
                  <a:tint val="75000"/>
                </a:srgbClr>
              </a:solidFill>
            </a:endParaRPr>
          </a:p>
        </p:txBody>
      </p:sp>
    </p:spTree>
    <p:extLst>
      <p:ext uri="{BB962C8B-B14F-4D97-AF65-F5344CB8AC3E}">
        <p14:creationId xmlns:p14="http://schemas.microsoft.com/office/powerpoint/2010/main" val="12233790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l="32001"/>
          <a:stretch>
            <a:fillRect/>
          </a:stretch>
        </p:blipFill>
        <p:spPr bwMode="auto">
          <a:xfrm>
            <a:off x="0" y="5729288"/>
            <a:ext cx="928211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l="32001"/>
          <a:stretch>
            <a:fillRect/>
          </a:stretch>
        </p:blipFill>
        <p:spPr bwMode="auto">
          <a:xfrm>
            <a:off x="0" y="0"/>
            <a:ext cx="928211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19063" y="1165225"/>
            <a:ext cx="9401176" cy="4891088"/>
          </a:xfrm>
          <a:prstGeom prst="rect">
            <a:avLst/>
          </a:prstGeom>
          <a:solidFill>
            <a:schemeClr val="bg1"/>
          </a:solidFill>
          <a:ln>
            <a:noFill/>
          </a:ln>
          <a:effectLst>
            <a:outerShdw blurRad="63500" sx="103000" sy="103000" algn="ctr"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buSzTx/>
              <a:defRPr/>
            </a:pPr>
            <a:endParaRPr lang="en-US">
              <a:solidFill>
                <a:prstClr val="white"/>
              </a:solidFill>
            </a:endParaRPr>
          </a:p>
        </p:txBody>
      </p:sp>
      <p:pic>
        <p:nvPicPr>
          <p:cNvPr id="7"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1858963" y="555625"/>
            <a:ext cx="535305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408953" y="3886200"/>
            <a:ext cx="6400800" cy="1752600"/>
          </a:xfrm>
        </p:spPr>
        <p:txBody>
          <a:bodyPr>
            <a:normAutofit/>
          </a:bodyPr>
          <a:lstStyle>
            <a:lvl1pPr marL="0" indent="0" algn="ctr">
              <a:buNone/>
              <a:defRPr sz="1800">
                <a:solidFill>
                  <a:srgbClr val="8A8A8A"/>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lvl1pPr>
          </a:lstStyle>
          <a:p>
            <a:pPr>
              <a:defRPr/>
            </a:pPr>
            <a:fld id="{58018DE6-ACE3-41EC-8951-AE865E5091FC}" type="datetime1">
              <a:rPr lang="en-US">
                <a:solidFill>
                  <a:srgbClr val="9C4636">
                    <a:tint val="75000"/>
                  </a:srgbClr>
                </a:solidFill>
              </a:rPr>
              <a:pPr>
                <a:defRPr/>
              </a:pPr>
              <a:t>10/5/2023</a:t>
            </a:fld>
            <a:endParaRPr lang="en-US">
              <a:solidFill>
                <a:srgbClr val="9C4636">
                  <a:tint val="75000"/>
                </a:srgb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srgbClr val="9C4636">
                  <a:tint val="75000"/>
                </a:srgbClr>
              </a:solidFill>
            </a:endParaRPr>
          </a:p>
        </p:txBody>
      </p:sp>
      <p:sp>
        <p:nvSpPr>
          <p:cNvPr id="10" name="Slide Number Placeholder 5"/>
          <p:cNvSpPr>
            <a:spLocks noGrp="1"/>
          </p:cNvSpPr>
          <p:nvPr>
            <p:ph type="sldNum" sz="quarter" idx="12"/>
          </p:nvPr>
        </p:nvSpPr>
        <p:spPr/>
        <p:txBody>
          <a:bodyPr/>
          <a:lstStyle>
            <a:lvl1pPr>
              <a:defRPr/>
            </a:lvl1pPr>
          </a:lstStyle>
          <a:p>
            <a:pPr>
              <a:defRPr/>
            </a:pPr>
            <a:fld id="{131B8EC8-F9B4-421B-AA7B-6A2B4E7865D8}" type="slidenum">
              <a:rPr lang="en-US">
                <a:solidFill>
                  <a:srgbClr val="9C4636">
                    <a:tint val="75000"/>
                  </a:srgbClr>
                </a:solidFill>
              </a:rPr>
              <a:pPr>
                <a:defRPr/>
              </a:pPr>
              <a:t>‹#›</a:t>
            </a:fld>
            <a:endParaRPr lang="en-US">
              <a:solidFill>
                <a:srgbClr val="9C4636">
                  <a:tint val="75000"/>
                </a:srgbClr>
              </a:solidFill>
            </a:endParaRPr>
          </a:p>
        </p:txBody>
      </p:sp>
    </p:spTree>
    <p:extLst>
      <p:ext uri="{BB962C8B-B14F-4D97-AF65-F5344CB8AC3E}">
        <p14:creationId xmlns:p14="http://schemas.microsoft.com/office/powerpoint/2010/main" val="14848256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68DB0A-1F5C-4C59-BB8A-5FC0F6256D0E}" type="datetime1">
              <a:rPr lang="en-US">
                <a:solidFill>
                  <a:srgbClr val="9C4636">
                    <a:tint val="75000"/>
                  </a:srgbClr>
                </a:solidFill>
              </a:rPr>
              <a:pPr>
                <a:defRPr/>
              </a:pPr>
              <a:t>10/5/2023</a:t>
            </a:fld>
            <a:endParaRPr lang="en-US">
              <a:solidFill>
                <a:srgbClr val="9C4636">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9C4636">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7809F423-7F91-4A15-86B4-42D3CDF17A6C}" type="slidenum">
              <a:rPr lang="en-US">
                <a:solidFill>
                  <a:srgbClr val="9C4636">
                    <a:tint val="75000"/>
                  </a:srgbClr>
                </a:solidFill>
              </a:rPr>
              <a:pPr>
                <a:defRPr/>
              </a:pPr>
              <a:t>‹#›</a:t>
            </a:fld>
            <a:endParaRPr lang="en-US">
              <a:solidFill>
                <a:srgbClr val="9C4636">
                  <a:tint val="75000"/>
                </a:srgbClr>
              </a:solidFill>
            </a:endParaRPr>
          </a:p>
        </p:txBody>
      </p:sp>
    </p:spTree>
    <p:extLst>
      <p:ext uri="{BB962C8B-B14F-4D97-AF65-F5344CB8AC3E}">
        <p14:creationId xmlns:p14="http://schemas.microsoft.com/office/powerpoint/2010/main" val="40921187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elhaber Larson Templat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t="14485" b="19432"/>
          <a:stretch>
            <a:fillRect/>
          </a:stretch>
        </p:blipFill>
        <p:spPr bwMode="auto">
          <a:xfrm>
            <a:off x="0" y="0"/>
            <a:ext cx="9144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t="87810" b="-1405"/>
          <a:stretch>
            <a:fillRect/>
          </a:stretch>
        </p:blipFill>
        <p:spPr bwMode="auto">
          <a:xfrm>
            <a:off x="0" y="804863"/>
            <a:ext cx="91440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5"/>
          <p:cNvSpPr>
            <a:spLocks noGrp="1"/>
          </p:cNvSpPr>
          <p:nvPr>
            <p:ph sz="quarter" idx="4"/>
          </p:nvPr>
        </p:nvSpPr>
        <p:spPr>
          <a:xfrm>
            <a:off x="1693389" y="2419600"/>
            <a:ext cx="5939321" cy="3544961"/>
          </a:xfrm>
        </p:spPr>
        <p:txBody>
          <a:bodyPr>
            <a:normAutofit/>
          </a:bodyPr>
          <a:lstStyle>
            <a:lvl1pPr>
              <a:defRPr sz="1600">
                <a:solidFill>
                  <a:srgbClr val="8A8A8A"/>
                </a:solidFill>
                <a:latin typeface="Copperplate Gothic Light" panose="020E0507020206020404" pitchFamily="34" charset="0"/>
              </a:defRPr>
            </a:lvl1pPr>
            <a:lvl2pPr>
              <a:defRPr sz="1600">
                <a:solidFill>
                  <a:srgbClr val="8A8A8A"/>
                </a:solidFill>
                <a:latin typeface="Copperplate Gothic Light" panose="020E0507020206020404" pitchFamily="34" charset="0"/>
              </a:defRPr>
            </a:lvl2pPr>
            <a:lvl3pPr>
              <a:defRPr sz="1600">
                <a:solidFill>
                  <a:srgbClr val="8A8A8A"/>
                </a:solidFill>
                <a:latin typeface="Copperplate Gothic Light" panose="020E0507020206020404" pitchFamily="34" charset="0"/>
              </a:defRPr>
            </a:lvl3pPr>
            <a:lvl4pPr>
              <a:defRPr sz="1600">
                <a:solidFill>
                  <a:srgbClr val="8A8A8A"/>
                </a:solidFill>
                <a:latin typeface="Copperplate Gothic Light" panose="020E0507020206020404" pitchFamily="34" charset="0"/>
              </a:defRPr>
            </a:lvl4pPr>
            <a:lvl5pPr>
              <a:defRPr sz="1600">
                <a:solidFill>
                  <a:srgbClr val="8A8A8A"/>
                </a:solidFill>
                <a:latin typeface="Copperplate Gothic Light" panose="020E05070202060204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ctrTitle"/>
          </p:nvPr>
        </p:nvSpPr>
        <p:spPr>
          <a:xfrm>
            <a:off x="1693389" y="1780631"/>
            <a:ext cx="5939321" cy="638969"/>
          </a:xfrm>
        </p:spPr>
        <p:txBody>
          <a:bodyPr/>
          <a:lstStyle>
            <a:lvl1pPr>
              <a:defRPr sz="2400">
                <a:latin typeface="Copperplate Gothic Light" panose="020E0507020206020404" pitchFamily="34" charset="0"/>
              </a:defRPr>
            </a:lvl1p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fld id="{8848BCDC-9DD6-48FB-9A7E-7E4FEA700657}" type="datetime1">
              <a:rPr lang="en-US">
                <a:solidFill>
                  <a:srgbClr val="9C4636">
                    <a:tint val="75000"/>
                  </a:srgbClr>
                </a:solidFill>
              </a:rPr>
              <a:pPr>
                <a:defRPr/>
              </a:pPr>
              <a:t>10/5/2023</a:t>
            </a:fld>
            <a:endParaRPr lang="en-US">
              <a:solidFill>
                <a:srgbClr val="9C4636">
                  <a:tint val="75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9C4636">
                  <a:tint val="75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D3842CB4-B861-4B22-9E2A-FD3E3A85C4AA}" type="slidenum">
              <a:rPr lang="en-US">
                <a:solidFill>
                  <a:srgbClr val="9C4636">
                    <a:tint val="75000"/>
                  </a:srgbClr>
                </a:solidFill>
              </a:rPr>
              <a:pPr>
                <a:defRPr/>
              </a:pPr>
              <a:t>‹#›</a:t>
            </a:fld>
            <a:endParaRPr lang="en-US">
              <a:solidFill>
                <a:srgbClr val="9C4636">
                  <a:tint val="75000"/>
                </a:srgbClr>
              </a:solidFill>
            </a:endParaRPr>
          </a:p>
        </p:txBody>
      </p:sp>
    </p:spTree>
    <p:extLst>
      <p:ext uri="{BB962C8B-B14F-4D97-AF65-F5344CB8AC3E}">
        <p14:creationId xmlns:p14="http://schemas.microsoft.com/office/powerpoint/2010/main" val="345759484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93863" y="1936750"/>
            <a:ext cx="59388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Headline here</a:t>
            </a:r>
          </a:p>
        </p:txBody>
      </p:sp>
      <p:sp>
        <p:nvSpPr>
          <p:cNvPr id="1027" name="Text Placeholder 2"/>
          <p:cNvSpPr>
            <a:spLocks noGrp="1"/>
          </p:cNvSpPr>
          <p:nvPr>
            <p:ph type="body" idx="1"/>
          </p:nvPr>
        </p:nvSpPr>
        <p:spPr bwMode="auto">
          <a:xfrm>
            <a:off x="1693863" y="2359025"/>
            <a:ext cx="5938837"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a:t>Loremipsumdolor sit amet, consecteturadipiscingelit. Vivamus sollicitudinnecmetusnecegestas. Sed eget mi id ipsumegestaseleifend eget id est. Maecenasnecarcuornare, eleifendrisus id, sagittis.</a:t>
            </a:r>
          </a:p>
          <a:p>
            <a:pPr lvl="0"/>
            <a:endParaRPr lang="da-DK" altLang="en-US"/>
          </a:p>
          <a:p>
            <a:pPr lvl="0"/>
            <a:r>
              <a:rPr lang="da-DK" altLang="en-US"/>
              <a:t>•  Nullam vel orci eget anteefficitur</a:t>
            </a:r>
          </a:p>
          <a:p>
            <a:pPr lvl="0"/>
            <a:r>
              <a:rPr lang="da-DK" altLang="en-US"/>
              <a:t>•  Taccumsan non aliquetnisi. </a:t>
            </a:r>
          </a:p>
          <a:p>
            <a:pPr lvl="0"/>
            <a:r>
              <a:rPr lang="da-DK" altLang="en-US"/>
              <a:t>•  Nullamconsecteturdiam in convallis.</a:t>
            </a:r>
          </a:p>
          <a:p>
            <a:pPr lvl="0"/>
            <a:r>
              <a:rPr lang="da-DK" altLang="en-US"/>
              <a:t>•  Molestietiam eget sempersem et feugiat. </a:t>
            </a:r>
            <a:endParaRPr lang="en-US" altLang="en-US"/>
          </a:p>
          <a:p>
            <a:pPr lvl="0"/>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cs typeface="+mn-cs"/>
              </a:defRPr>
            </a:lvl1pPr>
          </a:lstStyle>
          <a:p>
            <a:pPr>
              <a:buSzTx/>
              <a:defRPr/>
            </a:pPr>
            <a:fld id="{13E07DA1-BB51-4FD2-8913-45A6E7C79009}" type="datetime1">
              <a:rPr lang="en-US">
                <a:solidFill>
                  <a:srgbClr val="9C4636">
                    <a:tint val="75000"/>
                  </a:srgbClr>
                </a:solidFill>
              </a:rPr>
              <a:pPr>
                <a:buSzTx/>
                <a:defRPr/>
              </a:pPr>
              <a:t>10/5/2023</a:t>
            </a:fld>
            <a:endParaRPr lang="en-US">
              <a:solidFill>
                <a:srgbClr val="9C463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a:buSzTx/>
              <a:defRPr/>
            </a:pPr>
            <a:endParaRPr lang="en-US">
              <a:solidFill>
                <a:srgbClr val="9C463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ct val="0"/>
              </a:spcBef>
              <a:spcAft>
                <a:spcPct val="0"/>
              </a:spcAft>
              <a:defRPr sz="1200">
                <a:solidFill>
                  <a:schemeClr val="tx1">
                    <a:tint val="75000"/>
                  </a:schemeClr>
                </a:solidFill>
                <a:latin typeface="+mn-lt"/>
                <a:cs typeface="+mn-cs"/>
              </a:defRPr>
            </a:lvl1pPr>
          </a:lstStyle>
          <a:p>
            <a:pPr>
              <a:buSzTx/>
              <a:defRPr/>
            </a:pPr>
            <a:fld id="{124AA998-389D-4F70-A182-90CD0FD892C7}" type="slidenum">
              <a:rPr lang="en-US">
                <a:solidFill>
                  <a:srgbClr val="9C4636">
                    <a:tint val="75000"/>
                  </a:srgbClr>
                </a:solidFill>
              </a:rPr>
              <a:pPr>
                <a:buSzTx/>
                <a:defRPr/>
              </a:pPr>
              <a:t>‹#›</a:t>
            </a:fld>
            <a:endParaRPr lang="en-US">
              <a:solidFill>
                <a:srgbClr val="9C4636">
                  <a:tint val="75000"/>
                </a:srgbClr>
              </a:solidFill>
            </a:endParaRPr>
          </a:p>
        </p:txBody>
      </p:sp>
    </p:spTree>
    <p:extLst>
      <p:ext uri="{BB962C8B-B14F-4D97-AF65-F5344CB8AC3E}">
        <p14:creationId xmlns:p14="http://schemas.microsoft.com/office/powerpoint/2010/main" val="612016545"/>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Lst>
  <p:transition/>
  <p:hf hdr="0" ftr="0" dt="0"/>
  <p:txStyles>
    <p:titleStyle>
      <a:lvl1pPr algn="l" defTabSz="457200" rtl="0" eaLnBrk="0" fontAlgn="base" hangingPunct="0">
        <a:spcBef>
          <a:spcPct val="0"/>
        </a:spcBef>
        <a:spcAft>
          <a:spcPct val="0"/>
        </a:spcAft>
        <a:defRPr sz="4400" kern="1200">
          <a:solidFill>
            <a:schemeClr val="tx1"/>
          </a:solidFill>
          <a:latin typeface="CG Omega" panose="020B0502050508020304" pitchFamily="34" charset="0"/>
          <a:ea typeface="+mj-ea"/>
          <a:cs typeface="+mj-cs"/>
        </a:defRPr>
      </a:lvl1pPr>
      <a:lvl2pPr algn="l" defTabSz="457200" rtl="0" eaLnBrk="0" fontAlgn="base" hangingPunct="0">
        <a:spcBef>
          <a:spcPct val="0"/>
        </a:spcBef>
        <a:spcAft>
          <a:spcPct val="0"/>
        </a:spcAft>
        <a:defRPr sz="4400">
          <a:solidFill>
            <a:schemeClr val="tx1"/>
          </a:solidFill>
          <a:latin typeface="CG Omega" panose="020B0502050508020304" pitchFamily="34" charset="0"/>
        </a:defRPr>
      </a:lvl2pPr>
      <a:lvl3pPr algn="l" defTabSz="457200" rtl="0" eaLnBrk="0" fontAlgn="base" hangingPunct="0">
        <a:spcBef>
          <a:spcPct val="0"/>
        </a:spcBef>
        <a:spcAft>
          <a:spcPct val="0"/>
        </a:spcAft>
        <a:defRPr sz="4400">
          <a:solidFill>
            <a:schemeClr val="tx1"/>
          </a:solidFill>
          <a:latin typeface="CG Omega" panose="020B0502050508020304" pitchFamily="34" charset="0"/>
        </a:defRPr>
      </a:lvl3pPr>
      <a:lvl4pPr algn="l" defTabSz="457200" rtl="0" eaLnBrk="0" fontAlgn="base" hangingPunct="0">
        <a:spcBef>
          <a:spcPct val="0"/>
        </a:spcBef>
        <a:spcAft>
          <a:spcPct val="0"/>
        </a:spcAft>
        <a:defRPr sz="4400">
          <a:solidFill>
            <a:schemeClr val="tx1"/>
          </a:solidFill>
          <a:latin typeface="CG Omega" panose="020B0502050508020304" pitchFamily="34" charset="0"/>
        </a:defRPr>
      </a:lvl4pPr>
      <a:lvl5pPr algn="l" defTabSz="457200" rtl="0" eaLnBrk="0" fontAlgn="base" hangingPunct="0">
        <a:spcBef>
          <a:spcPct val="0"/>
        </a:spcBef>
        <a:spcAft>
          <a:spcPct val="0"/>
        </a:spcAft>
        <a:defRPr sz="4400">
          <a:solidFill>
            <a:schemeClr val="tx1"/>
          </a:solidFill>
          <a:latin typeface="CG Omega" panose="020B0502050508020304" pitchFamily="34" charset="0"/>
        </a:defRPr>
      </a:lvl5pPr>
      <a:lvl6pPr marL="457200" algn="l" defTabSz="457200" rtl="0" fontAlgn="base">
        <a:spcBef>
          <a:spcPct val="0"/>
        </a:spcBef>
        <a:spcAft>
          <a:spcPct val="0"/>
        </a:spcAft>
        <a:defRPr sz="4400">
          <a:solidFill>
            <a:schemeClr val="tx1"/>
          </a:solidFill>
          <a:latin typeface="CG Omega" panose="020B0502050508020304" pitchFamily="34" charset="0"/>
        </a:defRPr>
      </a:lvl6pPr>
      <a:lvl7pPr marL="914400" algn="l" defTabSz="457200" rtl="0" fontAlgn="base">
        <a:spcBef>
          <a:spcPct val="0"/>
        </a:spcBef>
        <a:spcAft>
          <a:spcPct val="0"/>
        </a:spcAft>
        <a:defRPr sz="4400">
          <a:solidFill>
            <a:schemeClr val="tx1"/>
          </a:solidFill>
          <a:latin typeface="CG Omega" panose="020B0502050508020304" pitchFamily="34" charset="0"/>
        </a:defRPr>
      </a:lvl7pPr>
      <a:lvl8pPr marL="1371600" algn="l" defTabSz="457200" rtl="0" fontAlgn="base">
        <a:spcBef>
          <a:spcPct val="0"/>
        </a:spcBef>
        <a:spcAft>
          <a:spcPct val="0"/>
        </a:spcAft>
        <a:defRPr sz="4400">
          <a:solidFill>
            <a:schemeClr val="tx1"/>
          </a:solidFill>
          <a:latin typeface="CG Omega" panose="020B0502050508020304" pitchFamily="34" charset="0"/>
        </a:defRPr>
      </a:lvl8pPr>
      <a:lvl9pPr marL="1828800" algn="l" defTabSz="457200" rtl="0" fontAlgn="base">
        <a:spcBef>
          <a:spcPct val="0"/>
        </a:spcBef>
        <a:spcAft>
          <a:spcPct val="0"/>
        </a:spcAft>
        <a:defRPr sz="4400">
          <a:solidFill>
            <a:schemeClr val="tx1"/>
          </a:solidFill>
          <a:latin typeface="CG Omega" panose="020B0502050508020304" pitchFamily="34" charset="0"/>
        </a:defRPr>
      </a:lvl9pPr>
    </p:titleStyle>
    <p:bodyStyle>
      <a:lvl1pPr algn="l" defTabSz="457200" rtl="0" eaLnBrk="0" fontAlgn="base" hangingPunct="0">
        <a:spcBef>
          <a:spcPct val="20000"/>
        </a:spcBef>
        <a:spcAft>
          <a:spcPct val="0"/>
        </a:spcAft>
        <a:buFont typeface="Arial" charset="0"/>
        <a:defRPr sz="3200" kern="1200">
          <a:solidFill>
            <a:srgbClr val="8A8A8A"/>
          </a:solidFill>
          <a:latin typeface="CG Omega" panose="020B0502050508020304"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hyperlink" Target="https://www.nj.gov/cannabis/documents/businesses/Business%20Resources/Workplace%20Impairment%20Guidance%20Sample%20Form.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hyperlink" Target="https://www.nj.gov/cannabis/documents/businesses/Business%20Resources/Workplace%20Impairment%20Guidance%20Sample%20Form.pdf"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hyperlink" Target="https://www.nj.gov/cannabis/documents/businesses/Business%20Resources/Workplace%20Impairment%20Guidance%20Sample%20Form.pdf"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hyperlink" Target="https://www.nj.gov/cannabis/documents/businesses/Business%20Resources/Workplace%20Impairment%20Guidance%20Sample%20Form.pdf"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hyperlink" Target="https://www.nj.gov/cannabis/documents/businesses/Business%20Resources/Workplace%20Impairment%20Guidance%20Sample%20Form.pdf"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nj.gov/cannabis/documents/businesses/Business%20Resources/Workplace%20Impairment%20Guidance%20Sample%20Form.pdf" TargetMode="External"/><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85.xml.rels><?xml version="1.0" encoding="UTF-8" standalone="yes"?>
<Relationships xmlns="http://schemas.openxmlformats.org/package/2006/relationships"><Relationship Id="rId3" Type="http://schemas.openxmlformats.org/officeDocument/2006/relationships/hyperlink" Target="https://www.nj.gov/cannabis/documents/businesses/Business%20Resources/Workplace%20Impairment%20Guidance%20Sample%20Form.pdf" TargetMode="External"/><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8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9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8.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4E3B040-9C76-43CA-A03F-D968BDD035AD}" type="slidenum">
              <a:rPr lang="en-US" smtClean="0">
                <a:solidFill>
                  <a:srgbClr val="9C4636">
                    <a:tint val="75000"/>
                  </a:srgbClr>
                </a:solidFill>
              </a:rPr>
              <a:pPr>
                <a:defRPr/>
              </a:pPr>
              <a:t>1</a:t>
            </a:fld>
            <a:endParaRPr lang="en-US">
              <a:solidFill>
                <a:srgbClr val="9C4636">
                  <a:tint val="75000"/>
                </a:srgbClr>
              </a:solidFill>
            </a:endParaRPr>
          </a:p>
        </p:txBody>
      </p:sp>
      <p:sp>
        <p:nvSpPr>
          <p:cNvPr id="11" name="Subtitle 1">
            <a:extLst>
              <a:ext uri="{FF2B5EF4-FFF2-40B4-BE49-F238E27FC236}">
                <a16:creationId xmlns:a16="http://schemas.microsoft.com/office/drawing/2014/main" id="{8EE75956-2D82-4736-9D90-00A4865FEAEB}"/>
              </a:ext>
            </a:extLst>
          </p:cNvPr>
          <p:cNvSpPr txBox="1">
            <a:spLocks/>
          </p:cNvSpPr>
          <p:nvPr/>
        </p:nvSpPr>
        <p:spPr bwMode="auto">
          <a:xfrm>
            <a:off x="2240383" y="5949280"/>
            <a:ext cx="4663231" cy="61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457200" rtl="0" eaLnBrk="0" fontAlgn="base" hangingPunct="0">
              <a:spcBef>
                <a:spcPct val="20000"/>
              </a:spcBef>
              <a:spcAft>
                <a:spcPct val="0"/>
              </a:spcAft>
              <a:buFont typeface="Arial" charset="0"/>
              <a:buNone/>
              <a:defRPr sz="1800" kern="1200">
                <a:solidFill>
                  <a:srgbClr val="8A8A8A"/>
                </a:solidFill>
                <a:latin typeface="+mn-lt"/>
                <a:ea typeface="+mn-ea"/>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sz="3000" b="1" dirty="0">
                <a:solidFill>
                  <a:srgbClr val="000000"/>
                </a:solidFill>
              </a:rPr>
              <a:t>Oct. 5, 2023</a:t>
            </a:r>
            <a:endParaRPr lang="en-US" sz="3000" b="1" dirty="0">
              <a:solidFill>
                <a:srgbClr val="000000"/>
              </a:solidFill>
            </a:endParaRPr>
          </a:p>
        </p:txBody>
      </p:sp>
      <p:sp>
        <p:nvSpPr>
          <p:cNvPr id="7" name="Title 2">
            <a:extLst>
              <a:ext uri="{FF2B5EF4-FFF2-40B4-BE49-F238E27FC236}">
                <a16:creationId xmlns:a16="http://schemas.microsoft.com/office/drawing/2014/main" id="{17C6F721-95DC-4B84-AF9A-6D6A673376AE}"/>
              </a:ext>
            </a:extLst>
          </p:cNvPr>
          <p:cNvSpPr>
            <a:spLocks noGrp="1"/>
          </p:cNvSpPr>
          <p:nvPr>
            <p:ph type="ctrTitle"/>
          </p:nvPr>
        </p:nvSpPr>
        <p:spPr>
          <a:xfrm>
            <a:off x="609598" y="3108330"/>
            <a:ext cx="7924800" cy="1075770"/>
          </a:xfrm>
        </p:spPr>
        <p:txBody>
          <a:bodyPr/>
          <a:lstStyle/>
          <a:p>
            <a:pPr algn="ctr">
              <a:defRPr/>
            </a:pPr>
            <a:r>
              <a:rPr lang="en-US" sz="3400" b="1" dirty="0">
                <a:latin typeface="+mj-lt"/>
              </a:rPr>
              <a:t>Drug Testing and Reasonable Suspicion under Minnesota’s New Marijuana Laws</a:t>
            </a:r>
          </a:p>
        </p:txBody>
      </p:sp>
      <p:pic>
        <p:nvPicPr>
          <p:cNvPr id="2" name="Picture 1" descr="A picture containing person, beverage&#10;&#10;Description automatically generated">
            <a:extLst>
              <a:ext uri="{FF2B5EF4-FFF2-40B4-BE49-F238E27FC236}">
                <a16:creationId xmlns:a16="http://schemas.microsoft.com/office/drawing/2014/main" id="{0C913F03-B06D-2547-55F7-8431CEBC6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602383"/>
            <a:ext cx="3096344" cy="1300464"/>
          </a:xfrm>
          <a:prstGeom prst="rect">
            <a:avLst/>
          </a:prstGeom>
        </p:spPr>
      </p:pic>
      <p:pic>
        <p:nvPicPr>
          <p:cNvPr id="3" name="Picture 2" descr="Logo, company name&#10;&#10;Description automatically generated">
            <a:extLst>
              <a:ext uri="{FF2B5EF4-FFF2-40B4-BE49-F238E27FC236}">
                <a16:creationId xmlns:a16="http://schemas.microsoft.com/office/drawing/2014/main" id="{5976C81F-9CA7-CDA0-3A43-1AA131DAC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1534943"/>
            <a:ext cx="4608512" cy="1173815"/>
          </a:xfrm>
          <a:prstGeom prst="rect">
            <a:avLst/>
          </a:prstGeom>
        </p:spPr>
      </p:pic>
    </p:spTree>
    <p:extLst>
      <p:ext uri="{BB962C8B-B14F-4D97-AF65-F5344CB8AC3E}">
        <p14:creationId xmlns:p14="http://schemas.microsoft.com/office/powerpoint/2010/main" val="12605090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On August 29, 2023, HHS recommended marijuana be rescheduled under the CSA from a </a:t>
            </a:r>
            <a:r>
              <a:rPr lang="en-US" sz="2400" b="1" i="1" dirty="0">
                <a:solidFill>
                  <a:srgbClr val="000000"/>
                </a:solidFill>
                <a:latin typeface="+mn-lt"/>
              </a:rPr>
              <a:t>Schedule I</a:t>
            </a:r>
            <a:r>
              <a:rPr lang="en-US" sz="2400" dirty="0">
                <a:solidFill>
                  <a:srgbClr val="000000"/>
                </a:solidFill>
                <a:latin typeface="+mn-lt"/>
              </a:rPr>
              <a:t> controlled substance to </a:t>
            </a:r>
            <a:r>
              <a:rPr lang="en-US" sz="2400" b="1" i="1" u="sng" dirty="0">
                <a:solidFill>
                  <a:srgbClr val="000000"/>
                </a:solidFill>
                <a:latin typeface="+mn-lt"/>
              </a:rPr>
              <a:t>Schedule III</a:t>
            </a:r>
            <a:r>
              <a:rPr lang="en-US" sz="2400" u="sng" dirty="0">
                <a:solidFill>
                  <a:srgbClr val="000000"/>
                </a:solidFill>
                <a:latin typeface="+mn-lt"/>
              </a:rPr>
              <a:t> </a:t>
            </a:r>
            <a:r>
              <a:rPr lang="en-US" sz="2400" dirty="0">
                <a:solidFill>
                  <a:srgbClr val="000000"/>
                </a:solidFill>
                <a:latin typeface="+mn-lt"/>
              </a:rPr>
              <a:t>controlled substance.</a:t>
            </a:r>
          </a:p>
          <a:p>
            <a:pPr marL="561975" lvl="2" indent="-457200" eaLnBrk="1" hangingPunct="1">
              <a:spcBef>
                <a:spcPts val="0"/>
              </a:spcBef>
              <a:spcAft>
                <a:spcPts val="600"/>
              </a:spcAft>
              <a:buFont typeface="Wingdings" panose="05000000000000000000" pitchFamily="2" charset="2"/>
              <a:buChar char="§"/>
            </a:pPr>
            <a:r>
              <a:rPr lang="en-US" altLang="en-US" sz="2400" dirty="0">
                <a:solidFill>
                  <a:srgbClr val="000000"/>
                </a:solidFill>
                <a:latin typeface="+mn-lt"/>
              </a:rPr>
              <a:t>Under the CSA, HHS’ recommendations “shall be binding . . . as to [] scientific and medical matters.”</a:t>
            </a:r>
          </a:p>
          <a:p>
            <a:pPr marL="561975" lvl="2" indent="-457200" eaLnBrk="1" hangingPunct="1">
              <a:spcBef>
                <a:spcPts val="0"/>
              </a:spcBef>
              <a:spcAft>
                <a:spcPts val="600"/>
              </a:spcAft>
              <a:buFont typeface="Wingdings" panose="05000000000000000000" pitchFamily="2" charset="2"/>
              <a:buChar char="§"/>
            </a:pPr>
            <a:r>
              <a:rPr lang="en-US" altLang="en-US" sz="2400" dirty="0">
                <a:solidFill>
                  <a:srgbClr val="000000"/>
                </a:solidFill>
                <a:latin typeface="+mn-lt"/>
              </a:rPr>
              <a:t>The DEA still would have to engage in formal rulemaking process (with notice and comment period) before any new schedule could take effect.</a:t>
            </a: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New CSA “Schedule” for Cannabis?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10</a:t>
            </a:fld>
            <a:endParaRPr lang="en-US" sz="1000">
              <a:solidFill>
                <a:srgbClr val="9C4636">
                  <a:tint val="75000"/>
                </a:srgbClr>
              </a:solidFill>
            </a:endParaRPr>
          </a:p>
        </p:txBody>
      </p:sp>
    </p:spTree>
    <p:extLst>
      <p:ext uri="{BB962C8B-B14F-4D97-AF65-F5344CB8AC3E}">
        <p14:creationId xmlns:p14="http://schemas.microsoft.com/office/powerpoint/2010/main" val="3157761965"/>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1547664" y="2060848"/>
            <a:ext cx="5938837" cy="3544888"/>
          </a:xfrm>
        </p:spPr>
        <p:txBody>
          <a:bodyPr rtlCol="0"/>
          <a:lstStyle/>
          <a:p>
            <a:pPr algn="ctr" eaLnBrk="1" fontAlgn="auto" hangingPunct="1">
              <a:spcAft>
                <a:spcPct val="0"/>
              </a:spcAft>
              <a:buFont typeface="Arial"/>
              <a:buNone/>
              <a:defRPr/>
            </a:pPr>
            <a:r>
              <a:rPr lang="en-US" sz="6000" b="1" dirty="0">
                <a:solidFill>
                  <a:srgbClr val="9C4636"/>
                </a:solidFill>
                <a:latin typeface="+mj-lt"/>
              </a:rPr>
              <a:t>QUESTIONS?</a:t>
            </a:r>
          </a:p>
          <a:p>
            <a:pPr algn="ctr" eaLnBrk="1" fontAlgn="auto" hangingPunct="1">
              <a:spcAft>
                <a:spcPct val="0"/>
              </a:spcAft>
              <a:buFont typeface="Arial"/>
              <a:buNone/>
              <a:defRPr/>
            </a:pPr>
            <a:endParaRPr lang="en-US" sz="4000" b="1" dirty="0">
              <a:solidFill>
                <a:schemeClr val="tx2">
                  <a:lumMod val="50000"/>
                </a:schemeClr>
              </a:solidFill>
            </a:endParaRPr>
          </a:p>
          <a:p>
            <a:pPr algn="ctr" eaLnBrk="1" fontAlgn="auto" hangingPunct="1">
              <a:spcAft>
                <a:spcPct val="0"/>
              </a:spcAft>
              <a:buFont typeface="Arial"/>
              <a:buNone/>
              <a:defRPr/>
            </a:pPr>
            <a:r>
              <a:rPr lang="en-US" sz="4800" b="1" dirty="0">
                <a:solidFill>
                  <a:schemeClr val="tx2">
                    <a:lumMod val="50000"/>
                  </a:schemeClr>
                </a:solidFill>
                <a:latin typeface="+mj-lt"/>
              </a:rPr>
              <a:t>Thank you.</a:t>
            </a:r>
          </a:p>
          <a:p>
            <a:pPr algn="ctr" eaLnBrk="1" fontAlgn="auto" hangingPunct="1">
              <a:spcAft>
                <a:spcPct val="0"/>
              </a:spcAft>
              <a:buFont typeface="Arial"/>
              <a:buNone/>
              <a:defRPr/>
            </a:pPr>
            <a:endParaRPr lang="en-US" sz="6000" b="1" dirty="0">
              <a:solidFill>
                <a:srgbClr val="9C4636"/>
              </a:solidFill>
            </a:endParaRPr>
          </a:p>
          <a:p>
            <a:pPr algn="ctr" eaLnBrk="1" fontAlgn="auto" hangingPunct="1">
              <a:spcAft>
                <a:spcPct val="0"/>
              </a:spcAft>
              <a:buFont typeface="Arial"/>
              <a:buNone/>
              <a:defRPr/>
            </a:pPr>
            <a:endParaRPr lang="en-US" sz="6000" b="1" dirty="0">
              <a:solidFill>
                <a:srgbClr val="9C4636"/>
              </a:solidFill>
            </a:endParaRPr>
          </a:p>
        </p:txBody>
      </p:sp>
      <p:sp>
        <p:nvSpPr>
          <p:cNvPr id="5" name="Slide Number Placeholder 4"/>
          <p:cNvSpPr>
            <a:spLocks noGrp="1"/>
          </p:cNvSpPr>
          <p:nvPr>
            <p:ph type="sldNum" sz="quarter" idx="12"/>
          </p:nvPr>
        </p:nvSpPr>
        <p:spPr/>
        <p:txBody>
          <a:bodyPr/>
          <a:lstStyle/>
          <a:p>
            <a:pPr>
              <a:defRPr/>
            </a:pPr>
            <a:fld id="{D4ECDE57-1DF7-4539-84B8-967C309E87DF}" type="slidenum">
              <a:rPr lang="en-US" sz="1000" smtClean="0">
                <a:solidFill>
                  <a:srgbClr val="9C4636">
                    <a:tint val="75000"/>
                  </a:srgbClr>
                </a:solidFill>
              </a:rPr>
              <a:pPr>
                <a:defRPr/>
              </a:pPr>
              <a:t>100</a:t>
            </a:fld>
            <a:endParaRPr lang="en-US" sz="1000">
              <a:solidFill>
                <a:srgbClr val="9C4636">
                  <a:tint val="75000"/>
                </a:srgbClr>
              </a:solidFill>
            </a:endParaRPr>
          </a:p>
        </p:txBody>
      </p:sp>
    </p:spTree>
    <p:extLst>
      <p:ext uri="{BB962C8B-B14F-4D97-AF65-F5344CB8AC3E}">
        <p14:creationId xmlns:p14="http://schemas.microsoft.com/office/powerpoint/2010/main" val="41816559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altLang="en-US" sz="2400" dirty="0">
                <a:solidFill>
                  <a:srgbClr val="000000"/>
                </a:solidFill>
                <a:latin typeface="+mn-lt"/>
              </a:rPr>
              <a:t>What would change?</a:t>
            </a:r>
          </a:p>
          <a:p>
            <a:pPr marL="1019175" lvl="3" indent="-457200" eaLnBrk="1" hangingPunct="1">
              <a:spcBef>
                <a:spcPts val="0"/>
              </a:spcBef>
              <a:spcAft>
                <a:spcPts val="600"/>
              </a:spcAft>
              <a:buFont typeface="Wingdings" panose="05000000000000000000" pitchFamily="2" charset="2"/>
              <a:buChar char="§"/>
            </a:pPr>
            <a:r>
              <a:rPr lang="en-US" altLang="en-US" sz="2400" dirty="0">
                <a:solidFill>
                  <a:srgbClr val="000000"/>
                </a:solidFill>
                <a:latin typeface="+mn-lt"/>
              </a:rPr>
              <a:t>Section 280E would go away.</a:t>
            </a:r>
          </a:p>
          <a:p>
            <a:pPr marL="1019175" lvl="3" indent="-457200" eaLnBrk="1" hangingPunct="1">
              <a:spcBef>
                <a:spcPts val="0"/>
              </a:spcBef>
              <a:spcAft>
                <a:spcPts val="600"/>
              </a:spcAft>
              <a:buFont typeface="Wingdings" panose="05000000000000000000" pitchFamily="2" charset="2"/>
              <a:buChar char="§"/>
            </a:pPr>
            <a:r>
              <a:rPr lang="en-US" altLang="en-US" sz="2400" dirty="0">
                <a:solidFill>
                  <a:srgbClr val="000000"/>
                </a:solidFill>
                <a:latin typeface="+mn-lt"/>
              </a:rPr>
              <a:t>Cannabis businesses would be able to claim business deductions.</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What would </a:t>
            </a:r>
            <a:r>
              <a:rPr lang="en-US" sz="2400" u="sng" dirty="0">
                <a:solidFill>
                  <a:srgbClr val="000000"/>
                </a:solidFill>
                <a:latin typeface="+mn-lt"/>
              </a:rPr>
              <a:t>not</a:t>
            </a:r>
            <a:r>
              <a:rPr lang="en-US" sz="2400" dirty="0">
                <a:solidFill>
                  <a:srgbClr val="000000"/>
                </a:solidFill>
                <a:latin typeface="+mn-lt"/>
              </a:rPr>
              <a:t> change?</a:t>
            </a:r>
            <a:endParaRPr lang="en-US" altLang="en-US" sz="2400" dirty="0">
              <a:solidFill>
                <a:srgbClr val="000000"/>
              </a:solidFill>
              <a:latin typeface="+mn-lt"/>
            </a:endParaRPr>
          </a:p>
          <a:p>
            <a:pPr marL="1019175" lvl="3" indent="-457200" eaLnBrk="1" hangingPunct="1">
              <a:spcBef>
                <a:spcPts val="0"/>
              </a:spcBef>
              <a:spcAft>
                <a:spcPts val="600"/>
              </a:spcAft>
              <a:buFont typeface="Wingdings" panose="05000000000000000000" pitchFamily="2" charset="2"/>
              <a:buChar char="§"/>
            </a:pPr>
            <a:r>
              <a:rPr lang="en-US" altLang="en-US" sz="2400" dirty="0">
                <a:solidFill>
                  <a:srgbClr val="000000"/>
                </a:solidFill>
                <a:latin typeface="+mn-lt"/>
              </a:rPr>
              <a:t>Cannabis will not be federally legal.</a:t>
            </a:r>
          </a:p>
          <a:p>
            <a:pPr marL="1019175" lvl="3" indent="-457200" eaLnBrk="1" hangingPunct="1">
              <a:spcBef>
                <a:spcPts val="0"/>
              </a:spcBef>
              <a:spcAft>
                <a:spcPts val="600"/>
              </a:spcAft>
              <a:buFont typeface="Wingdings" panose="05000000000000000000" pitchFamily="2" charset="2"/>
              <a:buChar char="§"/>
            </a:pPr>
            <a:r>
              <a:rPr lang="en-US" altLang="en-US" sz="2400" dirty="0">
                <a:solidFill>
                  <a:srgbClr val="000000"/>
                </a:solidFill>
                <a:latin typeface="+mn-lt"/>
              </a:rPr>
              <a:t>Cannabis will not become legal in states that do not authorize medical and adult use licensed cannabis businesses.</a:t>
            </a:r>
          </a:p>
          <a:p>
            <a:pPr marL="1019175" lvl="3" indent="-457200" eaLnBrk="1" hangingPunct="1">
              <a:spcBef>
                <a:spcPts val="0"/>
              </a:spcBef>
              <a:spcAft>
                <a:spcPts val="600"/>
              </a:spcAft>
              <a:buFont typeface="Wingdings" panose="05000000000000000000" pitchFamily="2" charset="2"/>
              <a:buChar char="§"/>
            </a:pPr>
            <a:r>
              <a:rPr lang="en-US" altLang="en-US" sz="2400" dirty="0">
                <a:solidFill>
                  <a:srgbClr val="000000"/>
                </a:solidFill>
                <a:latin typeface="+mn-lt"/>
              </a:rPr>
              <a:t>Interstate commerce in cannabis will not be legal.</a:t>
            </a: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New “Schedule”?</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11</a:t>
            </a:fld>
            <a:endParaRPr lang="en-US" sz="1000">
              <a:solidFill>
                <a:srgbClr val="9C4636">
                  <a:tint val="75000"/>
                </a:srgbClr>
              </a:solidFill>
            </a:endParaRPr>
          </a:p>
        </p:txBody>
      </p:sp>
    </p:spTree>
    <p:extLst>
      <p:ext uri="{BB962C8B-B14F-4D97-AF65-F5344CB8AC3E}">
        <p14:creationId xmlns:p14="http://schemas.microsoft.com/office/powerpoint/2010/main" val="23369907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The Drug-Free Workplace Act applies to employers who receive a federal contract of at least $100,000 and employers receiving a federal grant of any size</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DFWA does </a:t>
            </a:r>
            <a:r>
              <a:rPr lang="en-US" sz="2200" b="1" i="1" u="sng" dirty="0">
                <a:solidFill>
                  <a:srgbClr val="000000"/>
                </a:solidFill>
                <a:latin typeface="+mn-lt"/>
              </a:rPr>
              <a:t>not</a:t>
            </a:r>
            <a:r>
              <a:rPr lang="en-US" sz="2200" dirty="0">
                <a:solidFill>
                  <a:srgbClr val="000000"/>
                </a:solidFill>
                <a:latin typeface="+mn-lt"/>
              </a:rPr>
              <a:t> require employers to conduct drug or alcohol testing </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DFWA does require covered contractors to implement a “</a:t>
            </a:r>
            <a:r>
              <a:rPr lang="en-US" sz="2200" b="1" i="1" dirty="0">
                <a:solidFill>
                  <a:srgbClr val="000000"/>
                </a:solidFill>
                <a:latin typeface="+mn-lt"/>
              </a:rPr>
              <a:t>Drug-Free Workplace Policy</a:t>
            </a:r>
            <a:r>
              <a:rPr lang="en-US" sz="2200" dirty="0">
                <a:solidFill>
                  <a:srgbClr val="000000"/>
                </a:solidFill>
                <a:latin typeface="+mn-lt"/>
              </a:rPr>
              <a:t>.”</a:t>
            </a: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The Drug Free Workplace Act</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12</a:t>
            </a:fld>
            <a:endParaRPr lang="en-US" sz="1000">
              <a:solidFill>
                <a:srgbClr val="9C4636">
                  <a:tint val="75000"/>
                </a:srgbClr>
              </a:solidFill>
            </a:endParaRPr>
          </a:p>
        </p:txBody>
      </p:sp>
    </p:spTree>
    <p:extLst>
      <p:ext uri="{BB962C8B-B14F-4D97-AF65-F5344CB8AC3E}">
        <p14:creationId xmlns:p14="http://schemas.microsoft.com/office/powerpoint/2010/main" val="34480367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8354888"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The U.S. Department of Transportation (DOT) requires drug and alcohol testing of employees in various transportation industries, including industries regulated by the Federal Aviation, Railroad, Transportation, and Highway Administrations.</a:t>
            </a:r>
          </a:p>
          <a:p>
            <a:pPr marL="561975" lvl="2"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DOT regulations require covered employers to conduct the following types of tests of employees covered by the DOT regulations:</a:t>
            </a:r>
          </a:p>
          <a:p>
            <a:pPr marL="1019175" lvl="3" indent="-457200" eaLnBrk="1" hangingPunct="1">
              <a:spcBef>
                <a:spcPts val="0"/>
              </a:spcBef>
              <a:spcAft>
                <a:spcPts val="600"/>
              </a:spcAft>
              <a:buFont typeface="Wingdings" panose="05000000000000000000" pitchFamily="2" charset="2"/>
              <a:buChar char="§"/>
            </a:pPr>
            <a:r>
              <a:rPr lang="en-US" sz="2000" b="1" dirty="0">
                <a:solidFill>
                  <a:srgbClr val="000000"/>
                </a:solidFill>
                <a:latin typeface="+mn-lt"/>
              </a:rPr>
              <a:t>Pre-employment testing </a:t>
            </a:r>
            <a:r>
              <a:rPr lang="en-US" sz="2000" dirty="0">
                <a:solidFill>
                  <a:srgbClr val="000000"/>
                </a:solidFill>
                <a:latin typeface="+mn-lt"/>
              </a:rPr>
              <a:t>(49 C.F.R. § 382.301)—This includes testing an employee prior to the first time they perform a covered duty, for example, if an employee transfers into a different position.</a:t>
            </a:r>
          </a:p>
          <a:p>
            <a:pPr marL="1019175" lvl="3" indent="-457200" eaLnBrk="1" hangingPunct="1">
              <a:spcBef>
                <a:spcPts val="0"/>
              </a:spcBef>
              <a:spcAft>
                <a:spcPts val="600"/>
              </a:spcAft>
              <a:buFont typeface="Wingdings" panose="05000000000000000000" pitchFamily="2" charset="2"/>
              <a:buChar char="§"/>
            </a:pPr>
            <a:r>
              <a:rPr lang="en-US" sz="2000" b="1" dirty="0">
                <a:solidFill>
                  <a:srgbClr val="000000"/>
                </a:solidFill>
                <a:latin typeface="+mn-lt"/>
              </a:rPr>
              <a:t>Post-accident testing </a:t>
            </a:r>
            <a:r>
              <a:rPr lang="en-US" sz="2000" dirty="0">
                <a:solidFill>
                  <a:srgbClr val="000000"/>
                </a:solidFill>
                <a:latin typeface="+mn-lt"/>
              </a:rPr>
              <a:t>(49 C.F.R. § 382.303)—Following an accident, covered employees must be tested “as soon as practicable.”</a:t>
            </a: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Federal Drug Testing</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13</a:t>
            </a:fld>
            <a:endParaRPr lang="en-US" sz="1000">
              <a:solidFill>
                <a:srgbClr val="9C4636">
                  <a:tint val="75000"/>
                </a:srgbClr>
              </a:solidFill>
            </a:endParaRPr>
          </a:p>
        </p:txBody>
      </p:sp>
    </p:spTree>
    <p:extLst>
      <p:ext uri="{BB962C8B-B14F-4D97-AF65-F5344CB8AC3E}">
        <p14:creationId xmlns:p14="http://schemas.microsoft.com/office/powerpoint/2010/main" val="25388661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8354888"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DOT drug testing (cont.):</a:t>
            </a:r>
          </a:p>
          <a:p>
            <a:pPr marL="1019175" lvl="3" indent="-457200" eaLnBrk="1" hangingPunct="1">
              <a:spcBef>
                <a:spcPts val="0"/>
              </a:spcBef>
              <a:spcAft>
                <a:spcPts val="600"/>
              </a:spcAft>
              <a:buFont typeface="Wingdings" panose="05000000000000000000" pitchFamily="2" charset="2"/>
              <a:buChar char="§"/>
            </a:pPr>
            <a:r>
              <a:rPr lang="en-US" sz="2000" b="1" dirty="0">
                <a:solidFill>
                  <a:srgbClr val="000000"/>
                </a:solidFill>
                <a:latin typeface="+mn-lt"/>
              </a:rPr>
              <a:t>Random testing </a:t>
            </a:r>
            <a:r>
              <a:rPr lang="en-US" sz="2000" dirty="0">
                <a:solidFill>
                  <a:srgbClr val="000000"/>
                </a:solidFill>
                <a:latin typeface="+mn-lt"/>
              </a:rPr>
              <a:t>(49 C.F.R. § 382.305)—Employers must conduct random alcohol testing of at least 10 percent of its covered employees annually, and conduct drug testing on at least 25 percent of covered positions.</a:t>
            </a:r>
          </a:p>
          <a:p>
            <a:pPr marL="1019175" lvl="3" indent="-457200" eaLnBrk="1" hangingPunct="1">
              <a:spcBef>
                <a:spcPts val="0"/>
              </a:spcBef>
              <a:spcAft>
                <a:spcPts val="600"/>
              </a:spcAft>
              <a:buFont typeface="Wingdings" panose="05000000000000000000" pitchFamily="2" charset="2"/>
              <a:buChar char="§"/>
            </a:pPr>
            <a:r>
              <a:rPr lang="en-US" sz="2000" b="1" dirty="0">
                <a:solidFill>
                  <a:srgbClr val="000000"/>
                </a:solidFill>
                <a:latin typeface="+mn-lt"/>
              </a:rPr>
              <a:t>Reasonable Suspicion </a:t>
            </a:r>
            <a:r>
              <a:rPr lang="en-US" sz="2000" dirty="0">
                <a:solidFill>
                  <a:srgbClr val="000000"/>
                </a:solidFill>
                <a:latin typeface="+mn-lt"/>
              </a:rPr>
              <a:t>(49 C.F.R. § 382.307)—Employers must conduct testing when the employer has a reasonable suspicion the employee has violated the employer’s prohibition on drug and alcohol use/intoxication during work.</a:t>
            </a:r>
          </a:p>
          <a:p>
            <a:pPr marL="1019175" lvl="3" indent="-457200" eaLnBrk="1" hangingPunct="1">
              <a:spcBef>
                <a:spcPts val="0"/>
              </a:spcBef>
              <a:spcAft>
                <a:spcPts val="600"/>
              </a:spcAft>
              <a:buFont typeface="Wingdings" panose="05000000000000000000" pitchFamily="2" charset="2"/>
              <a:buChar char="§"/>
            </a:pPr>
            <a:r>
              <a:rPr lang="en-US" sz="2000" b="1" dirty="0">
                <a:solidFill>
                  <a:srgbClr val="000000"/>
                </a:solidFill>
                <a:latin typeface="+mn-lt"/>
              </a:rPr>
              <a:t>Return-to-Duty</a:t>
            </a:r>
            <a:r>
              <a:rPr lang="en-US" sz="2000" dirty="0">
                <a:solidFill>
                  <a:srgbClr val="000000"/>
                </a:solidFill>
                <a:latin typeface="+mn-lt"/>
              </a:rPr>
              <a:t> (49 C.F.R. § 382.309)</a:t>
            </a:r>
          </a:p>
          <a:p>
            <a:pPr marL="1019175" lvl="3" indent="-457200" eaLnBrk="1" hangingPunct="1">
              <a:spcBef>
                <a:spcPts val="0"/>
              </a:spcBef>
              <a:spcAft>
                <a:spcPts val="600"/>
              </a:spcAft>
              <a:buFont typeface="Wingdings" panose="05000000000000000000" pitchFamily="2" charset="2"/>
              <a:buChar char="§"/>
            </a:pPr>
            <a:r>
              <a:rPr lang="en-US" sz="2000" b="1" dirty="0">
                <a:solidFill>
                  <a:srgbClr val="000000"/>
                </a:solidFill>
                <a:latin typeface="+mn-lt"/>
              </a:rPr>
              <a:t>Follow-Up Testing </a:t>
            </a:r>
            <a:r>
              <a:rPr lang="en-US" sz="2000" dirty="0">
                <a:solidFill>
                  <a:srgbClr val="000000"/>
                </a:solidFill>
                <a:latin typeface="+mn-lt"/>
              </a:rPr>
              <a:t>(49 C.F.R. § 382.31)</a:t>
            </a:r>
          </a:p>
          <a:p>
            <a:pPr marL="561975" lvl="2"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DOT regulations expressly </a:t>
            </a:r>
            <a:r>
              <a:rPr lang="en-US" sz="2000" b="1" i="1" u="sng" dirty="0">
                <a:solidFill>
                  <a:srgbClr val="000000"/>
                </a:solidFill>
                <a:latin typeface="+mn-lt"/>
              </a:rPr>
              <a:t>preempt</a:t>
            </a:r>
            <a:r>
              <a:rPr lang="en-US" sz="2000" dirty="0">
                <a:solidFill>
                  <a:srgbClr val="000000"/>
                </a:solidFill>
                <a:latin typeface="+mn-lt"/>
              </a:rPr>
              <a:t> State or local law (49 C.F.R. § 382.109). </a:t>
            </a: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Federal Drug Testing</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14</a:t>
            </a:fld>
            <a:endParaRPr lang="en-US" sz="1000">
              <a:solidFill>
                <a:srgbClr val="9C4636">
                  <a:tint val="75000"/>
                </a:srgbClr>
              </a:solidFill>
            </a:endParaRPr>
          </a:p>
        </p:txBody>
      </p:sp>
    </p:spTree>
    <p:extLst>
      <p:ext uri="{BB962C8B-B14F-4D97-AF65-F5344CB8AC3E}">
        <p14:creationId xmlns:p14="http://schemas.microsoft.com/office/powerpoint/2010/main" val="13785557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484784"/>
            <a:ext cx="7924800" cy="831503"/>
          </a:xfrm>
        </p:spPr>
        <p:txBody>
          <a:bodyPr/>
          <a:lstStyle/>
          <a:p>
            <a:pPr algn="ctr">
              <a:defRPr/>
            </a:pPr>
            <a:r>
              <a:rPr lang="en-US" sz="3600" b="1" dirty="0">
                <a:latin typeface="+mj-lt"/>
              </a:rPr>
              <a:t>MN-DATWA</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15</a:t>
            </a:fld>
            <a:endParaRPr lang="en-US" sz="1000" dirty="0">
              <a:solidFill>
                <a:srgbClr val="9C4636">
                  <a:tint val="75000"/>
                </a:srgbClr>
              </a:solidFill>
            </a:endParaRPr>
          </a:p>
        </p:txBody>
      </p:sp>
      <p:pic>
        <p:nvPicPr>
          <p:cNvPr id="10" name="Picture 9" descr="Text, calendar&#10;&#10;Description automatically generated">
            <a:extLst>
              <a:ext uri="{FF2B5EF4-FFF2-40B4-BE49-F238E27FC236}">
                <a16:creationId xmlns:a16="http://schemas.microsoft.com/office/drawing/2014/main" id="{665D0C8F-4A9C-748B-4174-94866E9EC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2852936"/>
            <a:ext cx="6298573" cy="2664296"/>
          </a:xfrm>
          <a:prstGeom prst="rect">
            <a:avLst/>
          </a:prstGeom>
        </p:spPr>
      </p:pic>
    </p:spTree>
    <p:extLst>
      <p:ext uri="{BB962C8B-B14F-4D97-AF65-F5344CB8AC3E}">
        <p14:creationId xmlns:p14="http://schemas.microsoft.com/office/powerpoint/2010/main" val="21945658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Minn. Stat.  §§ 181.950-.957:</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The law applies to all employers.</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It covers all employees, including independent contractors.</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Job applicants are also protected.</a:t>
            </a:r>
          </a:p>
          <a:p>
            <a:pPr marL="1476375" lvl="4"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 job applicant is defined as any person who has applied for work with an employer and anyone who has a job offer contingent upon passing a drug or alcohol test.</a:t>
            </a:r>
          </a:p>
          <a:p>
            <a:pPr marL="561975" lvl="2" indent="-457200" eaLnBrk="1" hangingPunct="1">
              <a:spcBef>
                <a:spcPts val="0"/>
              </a:spcBef>
              <a:spcAft>
                <a:spcPts val="1200"/>
              </a:spcAft>
              <a:buFont typeface="Wingdings" panose="05000000000000000000" pitchFamily="2" charset="2"/>
              <a:buChar char="§"/>
            </a:pPr>
            <a:endParaRPr lang="en-US" sz="2800" dirty="0">
              <a:solidFill>
                <a:srgbClr val="000000"/>
              </a:solidFill>
              <a:latin typeface="+mn-lt"/>
            </a:endParaRPr>
          </a:p>
          <a:p>
            <a:pPr marL="1019175" lvl="3" indent="-457200" eaLnBrk="1" hangingPunct="1">
              <a:spcAft>
                <a:spcPts val="1200"/>
              </a:spcAft>
              <a:buFont typeface="Wingdings" panose="05000000000000000000" pitchFamily="2" charset="2"/>
              <a:buChar char="§"/>
            </a:pP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MN DATWA – Who is Covered</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16</a:t>
            </a:fld>
            <a:endParaRPr lang="en-US" sz="1000">
              <a:solidFill>
                <a:srgbClr val="9C4636">
                  <a:tint val="75000"/>
                </a:srgbClr>
              </a:solidFill>
            </a:endParaRPr>
          </a:p>
        </p:txBody>
      </p:sp>
    </p:spTree>
    <p:extLst>
      <p:ext uri="{BB962C8B-B14F-4D97-AF65-F5344CB8AC3E}">
        <p14:creationId xmlns:p14="http://schemas.microsoft.com/office/powerpoint/2010/main" val="29306246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Testing can only be done under an employer’s written policy, which must include the following:</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Who is subject to testing under the policy and when testing is required;</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The disciplinary consequences of a positive test result;</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The employee’s right to refuse testing and the consequences of refusal; and</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The employee’s right to explain a positive result and to take a re-test.</a:t>
            </a:r>
          </a:p>
          <a:p>
            <a:pPr marL="561975" lvl="2" indent="-457200" eaLnBrk="1" hangingPunct="1">
              <a:spcBef>
                <a:spcPts val="0"/>
              </a:spcBef>
              <a:spcAft>
                <a:spcPts val="1200"/>
              </a:spcAft>
              <a:buFont typeface="Wingdings" panose="05000000000000000000" pitchFamily="2" charset="2"/>
              <a:buChar char="§"/>
            </a:pPr>
            <a:endParaRPr lang="en-US" sz="2800" dirty="0">
              <a:solidFill>
                <a:srgbClr val="000000"/>
              </a:solidFill>
              <a:latin typeface="+mn-lt"/>
            </a:endParaRPr>
          </a:p>
          <a:p>
            <a:pPr marL="1019175" lvl="3" indent="-457200" eaLnBrk="1" hangingPunct="1">
              <a:spcAft>
                <a:spcPts val="1200"/>
              </a:spcAft>
              <a:buFont typeface="Wingdings" panose="05000000000000000000" pitchFamily="2" charset="2"/>
              <a:buChar char="§"/>
            </a:pP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Employer Requirements: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17</a:t>
            </a:fld>
            <a:endParaRPr lang="en-US" sz="1000">
              <a:solidFill>
                <a:srgbClr val="9C4636">
                  <a:tint val="75000"/>
                </a:srgbClr>
              </a:solidFill>
            </a:endParaRPr>
          </a:p>
        </p:txBody>
      </p:sp>
    </p:spTree>
    <p:extLst>
      <p:ext uri="{BB962C8B-B14F-4D97-AF65-F5344CB8AC3E}">
        <p14:creationId xmlns:p14="http://schemas.microsoft.com/office/powerpoint/2010/main" val="27115438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Prior to testing, the employer must provide the written testing policy and a form to acknowledge receipt of the policy to the affected employee.</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Notice of the policy must be posted in an “appropriate and conspicuous” location.  The notice must state that employees can inspect the policy during regular work hours.</a:t>
            </a:r>
          </a:p>
          <a:p>
            <a:pPr marL="561975" lvl="2" indent="-457200" eaLnBrk="1" hangingPunct="1">
              <a:spcBef>
                <a:spcPts val="0"/>
              </a:spcBef>
              <a:spcAft>
                <a:spcPts val="1200"/>
              </a:spcAft>
              <a:buFont typeface="Wingdings" panose="05000000000000000000" pitchFamily="2" charset="2"/>
              <a:buChar char="§"/>
            </a:pPr>
            <a:endParaRPr lang="en-US" sz="2800" dirty="0">
              <a:solidFill>
                <a:srgbClr val="000000"/>
              </a:solidFill>
              <a:latin typeface="+mn-lt"/>
            </a:endParaRPr>
          </a:p>
          <a:p>
            <a:pPr marL="1019175" lvl="3" indent="-457200" eaLnBrk="1" hangingPunct="1">
              <a:spcAft>
                <a:spcPts val="1200"/>
              </a:spcAft>
              <a:buFont typeface="Wingdings" panose="05000000000000000000" pitchFamily="2" charset="2"/>
              <a:buChar char="§"/>
            </a:pP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Employer Requirements:</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18</a:t>
            </a:fld>
            <a:endParaRPr lang="en-US" sz="1000">
              <a:solidFill>
                <a:srgbClr val="9C4636">
                  <a:tint val="75000"/>
                </a:srgbClr>
              </a:solidFill>
            </a:endParaRPr>
          </a:p>
        </p:txBody>
      </p:sp>
    </p:spTree>
    <p:extLst>
      <p:ext uri="{BB962C8B-B14F-4D97-AF65-F5344CB8AC3E}">
        <p14:creationId xmlns:p14="http://schemas.microsoft.com/office/powerpoint/2010/main" val="3895974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An employer must use an accredited or licensed testing laboratory to conduct the testing. </a:t>
            </a:r>
          </a:p>
          <a:p>
            <a:pPr marL="561975" lvl="2" indent="-457200" eaLnBrk="1" hangingPunct="1">
              <a:spcBef>
                <a:spcPts val="0"/>
              </a:spcBef>
              <a:spcAft>
                <a:spcPts val="600"/>
              </a:spcAft>
              <a:buFont typeface="Wingdings" panose="05000000000000000000" pitchFamily="2" charset="2"/>
              <a:buChar char="§"/>
            </a:pPr>
            <a:endParaRPr lang="en-US" sz="2400" dirty="0">
              <a:solidFill>
                <a:srgbClr val="000000"/>
              </a:solidFill>
              <a:latin typeface="+mn-lt"/>
            </a:endParaRP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The test results, with few exceptions, are confidential information which the employer may not disclose without the employee’s written consent.</a:t>
            </a:r>
          </a:p>
          <a:p>
            <a:pPr marL="561975" lvl="2" indent="-457200" eaLnBrk="1" hangingPunct="1">
              <a:spcBef>
                <a:spcPts val="0"/>
              </a:spcBef>
              <a:spcAft>
                <a:spcPts val="1200"/>
              </a:spcAft>
              <a:buFont typeface="Wingdings" panose="05000000000000000000" pitchFamily="2" charset="2"/>
              <a:buChar char="§"/>
            </a:pPr>
            <a:endParaRPr lang="en-US" sz="2800" dirty="0">
              <a:solidFill>
                <a:srgbClr val="000000"/>
              </a:solidFill>
              <a:latin typeface="+mn-lt"/>
            </a:endParaRPr>
          </a:p>
          <a:p>
            <a:pPr marL="1019175" lvl="3" indent="-457200" eaLnBrk="1" hangingPunct="1">
              <a:spcAft>
                <a:spcPts val="1200"/>
              </a:spcAft>
              <a:buFont typeface="Wingdings" panose="05000000000000000000" pitchFamily="2" charset="2"/>
              <a:buChar char="§"/>
            </a:pP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Employers’ Requirements (Testing)</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19</a:t>
            </a:fld>
            <a:endParaRPr lang="en-US" sz="1000">
              <a:solidFill>
                <a:srgbClr val="9C4636">
                  <a:tint val="75000"/>
                </a:srgbClr>
              </a:solidFill>
            </a:endParaRPr>
          </a:p>
        </p:txBody>
      </p:sp>
    </p:spTree>
    <p:extLst>
      <p:ext uri="{BB962C8B-B14F-4D97-AF65-F5344CB8AC3E}">
        <p14:creationId xmlns:p14="http://schemas.microsoft.com/office/powerpoint/2010/main" val="3600252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2</a:t>
            </a:fld>
            <a:endParaRPr lang="en-US" sz="1000" dirty="0">
              <a:solidFill>
                <a:srgbClr val="9C4636">
                  <a:tint val="75000"/>
                </a:srgbClr>
              </a:solidFill>
            </a:endParaRPr>
          </a:p>
        </p:txBody>
      </p:sp>
      <p:pic>
        <p:nvPicPr>
          <p:cNvPr id="8" name="Picture 2" descr="https://www.felhaber.com/wp-content/uploads/CollinsGrant_NEW2019_Felhaber_Attorneys_600x600.png">
            <a:extLst>
              <a:ext uri="{FF2B5EF4-FFF2-40B4-BE49-F238E27FC236}">
                <a16:creationId xmlns:a16="http://schemas.microsoft.com/office/drawing/2014/main" id="{D346323D-CA40-40AD-93E5-E358B859DC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060848"/>
            <a:ext cx="316835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7CD27D1-99D2-4CC5-8A64-5E54845A82FE}"/>
              </a:ext>
            </a:extLst>
          </p:cNvPr>
          <p:cNvPicPr>
            <a:picLocks noChangeAspect="1"/>
          </p:cNvPicPr>
          <p:nvPr/>
        </p:nvPicPr>
        <p:blipFill>
          <a:blip r:embed="rId4"/>
          <a:stretch>
            <a:fillRect/>
          </a:stretch>
        </p:blipFill>
        <p:spPr>
          <a:xfrm>
            <a:off x="4139952" y="2564904"/>
            <a:ext cx="3962743" cy="963251"/>
          </a:xfrm>
          <a:prstGeom prst="rect">
            <a:avLst/>
          </a:prstGeom>
        </p:spPr>
      </p:pic>
      <p:pic>
        <p:nvPicPr>
          <p:cNvPr id="12" name="Picture 11">
            <a:extLst>
              <a:ext uri="{FF2B5EF4-FFF2-40B4-BE49-F238E27FC236}">
                <a16:creationId xmlns:a16="http://schemas.microsoft.com/office/drawing/2014/main" id="{254E05C1-1935-4D8B-AE8E-BAE0495DCF62}"/>
              </a:ext>
            </a:extLst>
          </p:cNvPr>
          <p:cNvPicPr>
            <a:picLocks noChangeAspect="1"/>
          </p:cNvPicPr>
          <p:nvPr/>
        </p:nvPicPr>
        <p:blipFill>
          <a:blip r:embed="rId5"/>
          <a:stretch>
            <a:fillRect/>
          </a:stretch>
        </p:blipFill>
        <p:spPr>
          <a:xfrm>
            <a:off x="4139952" y="4406262"/>
            <a:ext cx="3889585" cy="1097375"/>
          </a:xfrm>
          <a:prstGeom prst="rect">
            <a:avLst/>
          </a:prstGeom>
        </p:spPr>
      </p:pic>
      <p:pic>
        <p:nvPicPr>
          <p:cNvPr id="13" name="Picture 2" descr="http://www.mnbar.org/sf_images/default-source/certification-/labor-employment.gif?sfvrsn=2">
            <a:extLst>
              <a:ext uri="{FF2B5EF4-FFF2-40B4-BE49-F238E27FC236}">
                <a16:creationId xmlns:a16="http://schemas.microsoft.com/office/drawing/2014/main" id="{F971EDF9-7277-474F-98BD-1C9D27F5C3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3645024"/>
            <a:ext cx="1843401"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0579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b="1" dirty="0">
                <a:solidFill>
                  <a:srgbClr val="000000"/>
                </a:solidFill>
                <a:latin typeface="+mn-lt"/>
              </a:rPr>
              <a:t>Job Applicant Testing</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After an employee has received a conditional job offer, the employer may require or ask that the applicant undergo drug testing.</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This applies only if all applicants who receive conditional job offers for the same position are required or asked to undergo testing. </a:t>
            </a:r>
          </a:p>
          <a:p>
            <a:pPr marL="561975" lvl="2" indent="-457200" eaLnBrk="1" hangingPunct="1">
              <a:spcBef>
                <a:spcPts val="0"/>
              </a:spcBef>
              <a:spcAft>
                <a:spcPts val="1200"/>
              </a:spcAft>
              <a:buFont typeface="Wingdings" panose="05000000000000000000" pitchFamily="2" charset="2"/>
              <a:buChar char="§"/>
            </a:pPr>
            <a:endParaRPr lang="en-US" sz="2800" dirty="0">
              <a:solidFill>
                <a:srgbClr val="000000"/>
              </a:solidFill>
              <a:latin typeface="+mn-lt"/>
            </a:endParaRPr>
          </a:p>
          <a:p>
            <a:pPr marL="1019175" lvl="3" indent="-457200" eaLnBrk="1" hangingPunct="1">
              <a:spcAft>
                <a:spcPts val="1200"/>
              </a:spcAft>
              <a:buFont typeface="Wingdings" panose="05000000000000000000" pitchFamily="2" charset="2"/>
              <a:buChar char="§"/>
            </a:pP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When is Drug Testing Allowed?</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20</a:t>
            </a:fld>
            <a:endParaRPr lang="en-US" sz="1000">
              <a:solidFill>
                <a:srgbClr val="9C4636">
                  <a:tint val="75000"/>
                </a:srgbClr>
              </a:solidFill>
            </a:endParaRPr>
          </a:p>
        </p:txBody>
      </p:sp>
    </p:spTree>
    <p:extLst>
      <p:ext uri="{BB962C8B-B14F-4D97-AF65-F5344CB8AC3E}">
        <p14:creationId xmlns:p14="http://schemas.microsoft.com/office/powerpoint/2010/main" val="8701140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b="1" dirty="0">
                <a:solidFill>
                  <a:srgbClr val="000000"/>
                </a:solidFill>
                <a:latin typeface="+mn-lt"/>
              </a:rPr>
              <a:t>Routine Physical Examination Testing</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An employer may require employees to take a test as part of a routine physical examination.</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The physical and drug test can only be required once annually.</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The employee must be given at least two weeks' written notice of the testing requirement.</a:t>
            </a:r>
          </a:p>
          <a:p>
            <a:pPr marL="561975" lvl="2" indent="-457200" eaLnBrk="1" hangingPunct="1">
              <a:spcBef>
                <a:spcPts val="0"/>
              </a:spcBef>
              <a:spcAft>
                <a:spcPts val="1200"/>
              </a:spcAft>
              <a:buFont typeface="Wingdings" panose="05000000000000000000" pitchFamily="2" charset="2"/>
              <a:buChar char="§"/>
            </a:pPr>
            <a:endParaRPr lang="en-US" sz="2800" dirty="0">
              <a:solidFill>
                <a:srgbClr val="000000"/>
              </a:solidFill>
              <a:latin typeface="+mn-lt"/>
            </a:endParaRPr>
          </a:p>
          <a:p>
            <a:pPr marL="1019175" lvl="3" indent="-457200" eaLnBrk="1" hangingPunct="1">
              <a:spcAft>
                <a:spcPts val="1200"/>
              </a:spcAft>
              <a:buFont typeface="Wingdings" panose="05000000000000000000" pitchFamily="2" charset="2"/>
              <a:buChar char="§"/>
            </a:pP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When is Drug Testing Allowed?</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21</a:t>
            </a:fld>
            <a:endParaRPr lang="en-US" sz="1000">
              <a:solidFill>
                <a:srgbClr val="9C4636">
                  <a:tint val="75000"/>
                </a:srgbClr>
              </a:solidFill>
            </a:endParaRPr>
          </a:p>
        </p:txBody>
      </p:sp>
    </p:spTree>
    <p:extLst>
      <p:ext uri="{BB962C8B-B14F-4D97-AF65-F5344CB8AC3E}">
        <p14:creationId xmlns:p14="http://schemas.microsoft.com/office/powerpoint/2010/main" val="36163162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b="1" dirty="0">
                <a:solidFill>
                  <a:srgbClr val="000000"/>
                </a:solidFill>
                <a:latin typeface="+mn-lt"/>
              </a:rPr>
              <a:t>Random Testing</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An employer may require random drug testing only if:</a:t>
            </a:r>
          </a:p>
          <a:p>
            <a:pPr marL="1476375" lvl="4"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An employee is in a “</a:t>
            </a:r>
            <a:r>
              <a:rPr lang="en-US" sz="2400" b="1" i="1" dirty="0">
                <a:solidFill>
                  <a:srgbClr val="000000"/>
                </a:solidFill>
                <a:latin typeface="+mn-lt"/>
              </a:rPr>
              <a:t>safety-sensitive position</a:t>
            </a:r>
            <a:r>
              <a:rPr lang="en-US" sz="2400" dirty="0">
                <a:solidFill>
                  <a:srgbClr val="000000"/>
                </a:solidFill>
                <a:latin typeface="+mn-lt"/>
              </a:rPr>
              <a:t>,” defined by statute as a job in which an impairment caused by drug or alcohol usage would threaten the safety or health of any person; or </a:t>
            </a:r>
          </a:p>
          <a:p>
            <a:pPr marL="1476375" lvl="4"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The employee is a professional athlete and the testing is conducted in accordance with a collective bargaining agreement.</a:t>
            </a: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When is Drug Testing Allowed?</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22</a:t>
            </a:fld>
            <a:endParaRPr lang="en-US" sz="1000">
              <a:solidFill>
                <a:srgbClr val="9C4636">
                  <a:tint val="75000"/>
                </a:srgbClr>
              </a:solidFill>
            </a:endParaRPr>
          </a:p>
        </p:txBody>
      </p:sp>
    </p:spTree>
    <p:extLst>
      <p:ext uri="{BB962C8B-B14F-4D97-AF65-F5344CB8AC3E}">
        <p14:creationId xmlns:p14="http://schemas.microsoft.com/office/powerpoint/2010/main" val="399695027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b="1" dirty="0">
                <a:solidFill>
                  <a:srgbClr val="000000"/>
                </a:solidFill>
                <a:latin typeface="+mn-lt"/>
              </a:rPr>
              <a:t>Reasonable Suspicion Testing</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An employer may require testing if there is a “reasonable suspicion” that the employee:</a:t>
            </a:r>
          </a:p>
          <a:p>
            <a:pPr marL="1476375" lvl="4"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is under the influence of drugs or alcohol; </a:t>
            </a:r>
          </a:p>
          <a:p>
            <a:pPr marL="1476375" lvl="4"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has violated written work rules regarding drugs or alcohol; or</a:t>
            </a:r>
          </a:p>
          <a:p>
            <a:pPr marL="1476375" lvl="4"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has caused a personal injury or a work-related accident or was involved in operating machinery involved in a work-related accident.</a:t>
            </a: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When is Drug Testing Allowed?</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23</a:t>
            </a:fld>
            <a:endParaRPr lang="en-US" sz="1000">
              <a:solidFill>
                <a:srgbClr val="9C4636">
                  <a:tint val="75000"/>
                </a:srgbClr>
              </a:solidFill>
            </a:endParaRPr>
          </a:p>
        </p:txBody>
      </p:sp>
    </p:spTree>
    <p:extLst>
      <p:ext uri="{BB962C8B-B14F-4D97-AF65-F5344CB8AC3E}">
        <p14:creationId xmlns:p14="http://schemas.microsoft.com/office/powerpoint/2010/main" val="66483919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b="1" dirty="0">
                <a:solidFill>
                  <a:srgbClr val="000000"/>
                </a:solidFill>
                <a:latin typeface="+mn-lt"/>
              </a:rPr>
              <a:t>Treatment Program Testing</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An employer may require an employee to undergo testing if the employee (1) has been referred by the employer for chemical dependency treatment or evaluation; or (2) is participating in a treatment program under an employee benefit plan.</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In such cases, the employee may be required to undergo drug or alcohol testing without prior notice during the evaluation or treatment period and for up to 2 years after treatment.</a:t>
            </a: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When is Drug Testing Allowed?</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24</a:t>
            </a:fld>
            <a:endParaRPr lang="en-US" sz="1000">
              <a:solidFill>
                <a:srgbClr val="9C4636">
                  <a:tint val="75000"/>
                </a:srgbClr>
              </a:solidFill>
            </a:endParaRPr>
          </a:p>
        </p:txBody>
      </p:sp>
    </p:spTree>
    <p:extLst>
      <p:ext uri="{BB962C8B-B14F-4D97-AF65-F5344CB8AC3E}">
        <p14:creationId xmlns:p14="http://schemas.microsoft.com/office/powerpoint/2010/main" val="15784081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Employees who fail a drug or alcohol test are entitled to significant protections </a:t>
            </a:r>
            <a:r>
              <a:rPr lang="en-US" sz="2400" b="1" i="1" u="sng" dirty="0">
                <a:solidFill>
                  <a:srgbClr val="000000"/>
                </a:solidFill>
                <a:latin typeface="+mn-lt"/>
              </a:rPr>
              <a:t>even after</a:t>
            </a:r>
            <a:r>
              <a:rPr lang="en-US" sz="2400" b="1" i="1" dirty="0">
                <a:solidFill>
                  <a:srgbClr val="000000"/>
                </a:solidFill>
                <a:latin typeface="+mn-lt"/>
              </a:rPr>
              <a:t> </a:t>
            </a:r>
            <a:r>
              <a:rPr lang="en-US" sz="2400" dirty="0">
                <a:solidFill>
                  <a:srgbClr val="000000"/>
                </a:solidFill>
                <a:latin typeface="+mn-lt"/>
              </a:rPr>
              <a:t>testing positive.</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The employer must give written notice of a test result to an employee within three workdays of the employer’s receipt of the result.</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After an initial positive screen, the employee must be notified of the right to explain the result, and to disclose any medications taken that could affect the reliability of the result.</a:t>
            </a: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DATWA: Employer’s Limitations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25</a:t>
            </a:fld>
            <a:endParaRPr lang="en-US" sz="1000" dirty="0">
              <a:solidFill>
                <a:srgbClr val="9C4636">
                  <a:tint val="75000"/>
                </a:srgbClr>
              </a:solidFill>
            </a:endParaRPr>
          </a:p>
        </p:txBody>
      </p:sp>
    </p:spTree>
    <p:extLst>
      <p:ext uri="{BB962C8B-B14F-4D97-AF65-F5344CB8AC3E}">
        <p14:creationId xmlns:p14="http://schemas.microsoft.com/office/powerpoint/2010/main" val="297805748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The laboratory must conduct a confirmatory test on all samples that produce an initial positive test result.</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An employer may not discipline an employee based on a positive result that has not been confirmed by the second test. </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Similarly, an employer may not withdraw an offer of employment to an applicant based on a positive result that has not been confirmed by a second test. </a:t>
            </a: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Confirmatory Tests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26</a:t>
            </a:fld>
            <a:endParaRPr lang="en-US" sz="1000" dirty="0">
              <a:solidFill>
                <a:srgbClr val="9C4636">
                  <a:tint val="75000"/>
                </a:srgbClr>
              </a:solidFill>
            </a:endParaRPr>
          </a:p>
        </p:txBody>
      </p:sp>
    </p:spTree>
    <p:extLst>
      <p:ext uri="{BB962C8B-B14F-4D97-AF65-F5344CB8AC3E}">
        <p14:creationId xmlns:p14="http://schemas.microsoft.com/office/powerpoint/2010/main" val="215323463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Upon a positive confirmation test, the employee or applicant may request a retest at their own expense.</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If an initial test result is positive and the confirmatory test has not yet been done, an employer may suspend an employee pending the results only if the employer reasonably believes the suspension is necessary to protect the employee, coworkers, or the public.</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If the confirmatory test or a retest is negative, the employee must be reinstated with back pay.</a:t>
            </a: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Confirmatory Tests</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27</a:t>
            </a:fld>
            <a:endParaRPr lang="en-US" sz="1000" dirty="0">
              <a:solidFill>
                <a:srgbClr val="9C4636">
                  <a:tint val="75000"/>
                </a:srgbClr>
              </a:solidFill>
            </a:endParaRPr>
          </a:p>
        </p:txBody>
      </p:sp>
    </p:spTree>
    <p:extLst>
      <p:ext uri="{BB962C8B-B14F-4D97-AF65-F5344CB8AC3E}">
        <p14:creationId xmlns:p14="http://schemas.microsoft.com/office/powerpoint/2010/main" val="425520056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After a confirmatory test result comes back positive, an employer may not discharge an employee </a:t>
            </a:r>
            <a:r>
              <a:rPr lang="en-US" sz="2400" b="1" i="1" u="sng" dirty="0">
                <a:solidFill>
                  <a:srgbClr val="000000"/>
                </a:solidFill>
                <a:latin typeface="+mn-lt"/>
              </a:rPr>
              <a:t>unless</a:t>
            </a:r>
            <a:r>
              <a:rPr lang="en-US" sz="2400" dirty="0">
                <a:solidFill>
                  <a:srgbClr val="000000"/>
                </a:solidFill>
                <a:latin typeface="+mn-lt"/>
              </a:rPr>
              <a:t> the employer has first offered the employee the opportunity to participate, at the employee’s own expense or under the employee’s benefit plan, in a </a:t>
            </a:r>
            <a:r>
              <a:rPr lang="en-US" sz="2400" b="1" i="1" dirty="0">
                <a:solidFill>
                  <a:srgbClr val="000000"/>
                </a:solidFill>
                <a:latin typeface="+mn-lt"/>
              </a:rPr>
              <a:t>drug or alcohol treatment or counseling program</a:t>
            </a:r>
            <a:r>
              <a:rPr lang="en-US" sz="2400" dirty="0">
                <a:solidFill>
                  <a:srgbClr val="000000"/>
                </a:solidFill>
                <a:latin typeface="+mn-lt"/>
              </a:rPr>
              <a:t>, and the employee refuses to participate in the program or fails to complete it successfully.</a:t>
            </a: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Confirmatory Tests</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28</a:t>
            </a:fld>
            <a:endParaRPr lang="en-US" sz="1000" dirty="0">
              <a:solidFill>
                <a:srgbClr val="9C4636">
                  <a:tint val="75000"/>
                </a:srgbClr>
              </a:solidFill>
            </a:endParaRPr>
          </a:p>
        </p:txBody>
      </p:sp>
    </p:spTree>
    <p:extLst>
      <p:ext uri="{BB962C8B-B14F-4D97-AF65-F5344CB8AC3E}">
        <p14:creationId xmlns:p14="http://schemas.microsoft.com/office/powerpoint/2010/main" val="18244773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484784"/>
            <a:ext cx="7924800" cy="831503"/>
          </a:xfrm>
        </p:spPr>
        <p:txBody>
          <a:bodyPr/>
          <a:lstStyle/>
          <a:p>
            <a:pPr algn="ctr">
              <a:defRPr/>
            </a:pPr>
            <a:r>
              <a:rPr lang="en-US" sz="3200" b="1" dirty="0">
                <a:latin typeface="+mj-lt"/>
              </a:rPr>
              <a:t>Medical Marijuana – Federal Law</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29</a:t>
            </a:fld>
            <a:endParaRPr lang="en-US" sz="1000" dirty="0">
              <a:solidFill>
                <a:srgbClr val="9C4636">
                  <a:tint val="75000"/>
                </a:srgbClr>
              </a:solidFill>
            </a:endParaRPr>
          </a:p>
        </p:txBody>
      </p:sp>
      <p:pic>
        <p:nvPicPr>
          <p:cNvPr id="5" name="Picture 4" descr="Close-up of a plant&#10;&#10;Description automatically generated with medium confidence">
            <a:extLst>
              <a:ext uri="{FF2B5EF4-FFF2-40B4-BE49-F238E27FC236}">
                <a16:creationId xmlns:a16="http://schemas.microsoft.com/office/drawing/2014/main" id="{FE771571-6D2E-E6B3-5D69-69BA13139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852936"/>
            <a:ext cx="6228692" cy="2880320"/>
          </a:xfrm>
          <a:prstGeom prst="rect">
            <a:avLst/>
          </a:prstGeom>
        </p:spPr>
      </p:pic>
    </p:spTree>
    <p:extLst>
      <p:ext uri="{BB962C8B-B14F-4D97-AF65-F5344CB8AC3E}">
        <p14:creationId xmlns:p14="http://schemas.microsoft.com/office/powerpoint/2010/main" val="31279099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a:t>
            </a:fld>
            <a:endParaRPr lang="en-US" sz="1000" dirty="0">
              <a:solidFill>
                <a:srgbClr val="9C4636">
                  <a:tint val="75000"/>
                </a:srgbClr>
              </a:solidFill>
            </a:endParaRPr>
          </a:p>
        </p:txBody>
      </p:sp>
      <p:pic>
        <p:nvPicPr>
          <p:cNvPr id="7" name="Picture 2" descr="A chart showing U.S. public opinion on legalizing marijuana from 1969-2019.">
            <a:extLst>
              <a:ext uri="{FF2B5EF4-FFF2-40B4-BE49-F238E27FC236}">
                <a16:creationId xmlns:a16="http://schemas.microsoft.com/office/drawing/2014/main" id="{CBD117EC-5CB9-8BF5-C5D5-BDB0722A5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412776"/>
            <a:ext cx="3185681" cy="522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6599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30</a:t>
            </a:fld>
            <a:endParaRPr lang="en-US" sz="1000" dirty="0">
              <a:solidFill>
                <a:srgbClr val="9C4636">
                  <a:tint val="75000"/>
                </a:srgbClr>
              </a:solidFill>
            </a:endParaRPr>
          </a:p>
        </p:txBody>
      </p:sp>
      <p:pic>
        <p:nvPicPr>
          <p:cNvPr id="5" name="Picture 4">
            <a:extLst>
              <a:ext uri="{FF2B5EF4-FFF2-40B4-BE49-F238E27FC236}">
                <a16:creationId xmlns:a16="http://schemas.microsoft.com/office/drawing/2014/main" id="{704F3F2F-3E90-DFC1-75F4-3B89AAD318E4}"/>
              </a:ext>
            </a:extLst>
          </p:cNvPr>
          <p:cNvPicPr>
            <a:picLocks noChangeAspect="1"/>
          </p:cNvPicPr>
          <p:nvPr/>
        </p:nvPicPr>
        <p:blipFill>
          <a:blip r:embed="rId3"/>
          <a:stretch>
            <a:fillRect/>
          </a:stretch>
        </p:blipFill>
        <p:spPr>
          <a:xfrm>
            <a:off x="2339752" y="1218932"/>
            <a:ext cx="4814635" cy="5517232"/>
          </a:xfrm>
          <a:prstGeom prst="rect">
            <a:avLst/>
          </a:prstGeom>
        </p:spPr>
      </p:pic>
    </p:spTree>
    <p:extLst>
      <p:ext uri="{BB962C8B-B14F-4D97-AF65-F5344CB8AC3E}">
        <p14:creationId xmlns:p14="http://schemas.microsoft.com/office/powerpoint/2010/main" val="7475690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300" dirty="0">
                <a:solidFill>
                  <a:srgbClr val="000000"/>
                </a:solidFill>
                <a:latin typeface="+mn-lt"/>
              </a:rPr>
              <a:t>Under the Controlled Substances Act, 21 U.S.C. § 811 marijuana is still classified as a Schedule 1 drug, meaning that the federal government views marijuana as highly addictive and having no medical value. </a:t>
            </a:r>
          </a:p>
          <a:p>
            <a:pPr marL="561975" lvl="2" indent="-457200" eaLnBrk="1" hangingPunct="1">
              <a:spcBef>
                <a:spcPts val="0"/>
              </a:spcBef>
              <a:spcAft>
                <a:spcPts val="600"/>
              </a:spcAft>
              <a:buFont typeface="Wingdings" panose="05000000000000000000" pitchFamily="2" charset="2"/>
              <a:buChar char="§"/>
            </a:pPr>
            <a:r>
              <a:rPr lang="en-US" sz="2300" dirty="0">
                <a:solidFill>
                  <a:srgbClr val="000000"/>
                </a:solidFill>
                <a:latin typeface="+mn-lt"/>
              </a:rPr>
              <a:t>The U.S. Department of Transportation has taken the position that medical marijuana does not constitute a valid medical explanation for a covered employee’s positive drug test result. </a:t>
            </a:r>
          </a:p>
          <a:p>
            <a:pPr marL="1019175" lvl="3" indent="-457200" eaLnBrk="1" hangingPunct="1">
              <a:spcBef>
                <a:spcPts val="0"/>
              </a:spcBef>
              <a:spcAft>
                <a:spcPts val="600"/>
              </a:spcAft>
              <a:buFont typeface="Wingdings" panose="05000000000000000000" pitchFamily="2" charset="2"/>
              <a:buChar char="§"/>
            </a:pPr>
            <a:r>
              <a:rPr lang="en-US" sz="2300" dirty="0">
                <a:solidFill>
                  <a:srgbClr val="000000"/>
                </a:solidFill>
                <a:latin typeface="+mn-lt"/>
              </a:rPr>
              <a:t>When an employee is subject to mandatory testing under DOT regulations, medical marijuana does not constitute a valid explanation for the positive test result.</a:t>
            </a:r>
          </a:p>
          <a:p>
            <a:pPr marL="561975" lvl="2" indent="-457200" eaLnBrk="1" hangingPunct="1">
              <a:spcBef>
                <a:spcPts val="0"/>
              </a:spcBef>
              <a:spcAft>
                <a:spcPts val="1200"/>
              </a:spcAft>
              <a:buFont typeface="Wingdings" panose="05000000000000000000" pitchFamily="2" charset="2"/>
              <a:buChar char="§"/>
            </a:pPr>
            <a:endParaRPr lang="en-US" sz="2800" dirty="0">
              <a:solidFill>
                <a:srgbClr val="000000"/>
              </a:solidFill>
              <a:latin typeface="+mn-lt"/>
            </a:endParaRPr>
          </a:p>
          <a:p>
            <a:pPr marL="1019175" lvl="3" indent="-457200" eaLnBrk="1" hangingPunct="1">
              <a:spcAft>
                <a:spcPts val="1200"/>
              </a:spcAft>
              <a:buFont typeface="Wingdings" panose="05000000000000000000" pitchFamily="2" charset="2"/>
              <a:buChar char="§"/>
            </a:pP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Medical Marijuana – Federal Law </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31</a:t>
            </a:fld>
            <a:endParaRPr lang="en-US" sz="1000">
              <a:solidFill>
                <a:srgbClr val="9C4636">
                  <a:tint val="75000"/>
                </a:srgbClr>
              </a:solidFill>
            </a:endParaRPr>
          </a:p>
        </p:txBody>
      </p:sp>
    </p:spTree>
    <p:extLst>
      <p:ext uri="{BB962C8B-B14F-4D97-AF65-F5344CB8AC3E}">
        <p14:creationId xmlns:p14="http://schemas.microsoft.com/office/powerpoint/2010/main" val="386200915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268760"/>
            <a:ext cx="7924800" cy="831503"/>
          </a:xfrm>
        </p:spPr>
        <p:txBody>
          <a:bodyPr/>
          <a:lstStyle/>
          <a:p>
            <a:pPr algn="ctr">
              <a:defRPr/>
            </a:pPr>
            <a:r>
              <a:rPr lang="en-US" sz="3600" b="1" dirty="0">
                <a:latin typeface="+mj-lt"/>
              </a:rPr>
              <a:t>Legal Status of Marijuana</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32</a:t>
            </a:fld>
            <a:endParaRPr lang="en-US" sz="1000" dirty="0">
              <a:solidFill>
                <a:srgbClr val="9C4636">
                  <a:tint val="75000"/>
                </a:srgbClr>
              </a:solidFill>
            </a:endParaRPr>
          </a:p>
        </p:txBody>
      </p:sp>
      <p:pic>
        <p:nvPicPr>
          <p:cNvPr id="5" name="Picture 4">
            <a:extLst>
              <a:ext uri="{FF2B5EF4-FFF2-40B4-BE49-F238E27FC236}">
                <a16:creationId xmlns:a16="http://schemas.microsoft.com/office/drawing/2014/main" id="{4F6994A6-CBE2-AD1C-C511-97DA41BE3247}"/>
              </a:ext>
            </a:extLst>
          </p:cNvPr>
          <p:cNvPicPr>
            <a:picLocks noChangeAspect="1"/>
          </p:cNvPicPr>
          <p:nvPr/>
        </p:nvPicPr>
        <p:blipFill>
          <a:blip r:embed="rId3"/>
          <a:stretch>
            <a:fillRect/>
          </a:stretch>
        </p:blipFill>
        <p:spPr>
          <a:xfrm>
            <a:off x="2267744" y="2087811"/>
            <a:ext cx="5269582" cy="4449168"/>
          </a:xfrm>
          <a:prstGeom prst="rect">
            <a:avLst/>
          </a:prstGeom>
        </p:spPr>
      </p:pic>
    </p:spTree>
    <p:extLst>
      <p:ext uri="{BB962C8B-B14F-4D97-AF65-F5344CB8AC3E}">
        <p14:creationId xmlns:p14="http://schemas.microsoft.com/office/powerpoint/2010/main" val="388183549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Patients seeking medical marijuana must go through Minnesota Registry Program.</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Only legal to distribute and consume medical marijuana in pill, vapor, and liquid form.</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Smoking marijuana was unlawful</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On March 1, 2022 statute was amended to permit “combustion with use of dried raw cannabis.” 2021 Minn. Law </a:t>
            </a:r>
            <a:r>
              <a:rPr lang="en-US" sz="2400" dirty="0" err="1">
                <a:solidFill>
                  <a:srgbClr val="000000"/>
                </a:solidFill>
                <a:latin typeface="+mn-lt"/>
              </a:rPr>
              <a:t>ch.</a:t>
            </a:r>
            <a:r>
              <a:rPr lang="en-US" sz="2400" dirty="0">
                <a:solidFill>
                  <a:srgbClr val="000000"/>
                </a:solidFill>
                <a:latin typeface="+mn-lt"/>
              </a:rPr>
              <a:t> 30 art. 3 § 31.</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Cannot use marijuana in public places or at work.</a:t>
            </a:r>
          </a:p>
          <a:p>
            <a:pPr marL="561975" lvl="2" indent="-457200" eaLnBrk="1" hangingPunct="1">
              <a:spcBef>
                <a:spcPts val="0"/>
              </a:spcBef>
              <a:spcAft>
                <a:spcPts val="1200"/>
              </a:spcAft>
              <a:buFont typeface="Wingdings" panose="05000000000000000000" pitchFamily="2" charset="2"/>
              <a:buChar char="§"/>
            </a:pPr>
            <a:endParaRPr lang="en-US" sz="2800" dirty="0">
              <a:solidFill>
                <a:srgbClr val="000000"/>
              </a:solidFill>
              <a:latin typeface="+mn-lt"/>
            </a:endParaRPr>
          </a:p>
          <a:p>
            <a:pPr marL="1019175" lvl="3" indent="-457200" eaLnBrk="1" hangingPunct="1">
              <a:spcAft>
                <a:spcPts val="1200"/>
              </a:spcAft>
              <a:buFont typeface="Wingdings" panose="05000000000000000000" pitchFamily="2" charset="2"/>
              <a:buChar char="§"/>
            </a:pP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MN Medical Marijuana Program Overview</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33</a:t>
            </a:fld>
            <a:endParaRPr lang="en-US" sz="1000">
              <a:solidFill>
                <a:srgbClr val="9C4636">
                  <a:tint val="75000"/>
                </a:srgbClr>
              </a:solidFill>
            </a:endParaRPr>
          </a:p>
        </p:txBody>
      </p:sp>
    </p:spTree>
    <p:extLst>
      <p:ext uri="{BB962C8B-B14F-4D97-AF65-F5344CB8AC3E}">
        <p14:creationId xmlns:p14="http://schemas.microsoft.com/office/powerpoint/2010/main" val="12267803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Provides employment protections for patients enrolled in the medical cannabis program:</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“[A]n employer may not discriminate . . . or otherwise penalize a person,” if the discrimination is based upon the person’s status as a qualified patient or a qualified patient’s positive drug test for cannabis components or metabolites.</a:t>
            </a:r>
          </a:p>
          <a:p>
            <a:pPr marL="561975" lvl="2" indent="-457200" eaLnBrk="1" hangingPunct="1">
              <a:spcBef>
                <a:spcPts val="0"/>
              </a:spcBef>
              <a:spcAft>
                <a:spcPts val="1200"/>
              </a:spcAft>
              <a:buFont typeface="Wingdings" panose="05000000000000000000" pitchFamily="2" charset="2"/>
              <a:buChar char="§"/>
            </a:pPr>
            <a:endParaRPr lang="en-US" sz="2800" dirty="0">
              <a:solidFill>
                <a:srgbClr val="000000"/>
              </a:solidFill>
              <a:latin typeface="+mn-lt"/>
            </a:endParaRPr>
          </a:p>
          <a:p>
            <a:pPr marL="1019175" lvl="3" indent="-457200" eaLnBrk="1" hangingPunct="1">
              <a:spcAft>
                <a:spcPts val="1200"/>
              </a:spcAft>
              <a:buFont typeface="Wingdings" panose="05000000000000000000" pitchFamily="2" charset="2"/>
              <a:buChar char="§"/>
            </a:pP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Medical Marijuana – Employee Protections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34</a:t>
            </a:fld>
            <a:endParaRPr lang="en-US" sz="1000">
              <a:solidFill>
                <a:srgbClr val="9C4636">
                  <a:tint val="75000"/>
                </a:srgbClr>
              </a:solidFill>
            </a:endParaRPr>
          </a:p>
        </p:txBody>
      </p:sp>
    </p:spTree>
    <p:extLst>
      <p:ext uri="{BB962C8B-B14F-4D97-AF65-F5344CB8AC3E}">
        <p14:creationId xmlns:p14="http://schemas.microsoft.com/office/powerpoint/2010/main" val="386370329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u="sng" dirty="0">
                <a:solidFill>
                  <a:srgbClr val="000000"/>
                </a:solidFill>
                <a:latin typeface="+mn-lt"/>
              </a:rPr>
              <a:t>Exceptions</a:t>
            </a:r>
            <a:r>
              <a:rPr lang="en-US" sz="2400" dirty="0">
                <a:solidFill>
                  <a:srgbClr val="000000"/>
                </a:solidFill>
                <a:latin typeface="+mn-lt"/>
              </a:rPr>
              <a:t>:</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“[T]he patient used, possessed, or was impaired by medical cannabis on the premises of the place of employment or during the hours of employment." </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Failure to take action “would violate federal law or regulations or cause an employer to lose a monetary or licensing-related benefit under federal law or regulations.”</a:t>
            </a:r>
          </a:p>
          <a:p>
            <a:pPr marL="1476375" lvl="4"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E.g., a CMV driver, pilot (i.e., job regulated by federal drug testing).</a:t>
            </a: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Medical Marijuana</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35</a:t>
            </a:fld>
            <a:endParaRPr lang="en-US" sz="1000">
              <a:solidFill>
                <a:srgbClr val="9C4636">
                  <a:tint val="75000"/>
                </a:srgbClr>
              </a:solidFill>
            </a:endParaRPr>
          </a:p>
        </p:txBody>
      </p:sp>
    </p:spTree>
    <p:extLst>
      <p:ext uri="{BB962C8B-B14F-4D97-AF65-F5344CB8AC3E}">
        <p14:creationId xmlns:p14="http://schemas.microsoft.com/office/powerpoint/2010/main" val="124235487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Section 152.32, </a:t>
            </a:r>
            <a:r>
              <a:rPr lang="en-US" sz="2400" dirty="0" err="1">
                <a:solidFill>
                  <a:srgbClr val="000000"/>
                </a:solidFill>
                <a:latin typeface="+mn-lt"/>
              </a:rPr>
              <a:t>subd</a:t>
            </a:r>
            <a:r>
              <a:rPr lang="en-US" sz="2400" dirty="0">
                <a:solidFill>
                  <a:srgbClr val="000000"/>
                </a:solidFill>
                <a:latin typeface="+mn-lt"/>
              </a:rPr>
              <a:t>. 3(d) provides that “[a]n employee who is required to undergo employer drug testing pursuant to section 181.953 may present verification of enrollment in the patient registry as part of the employee's explanation under section 181.953, subdivision 6”</a:t>
            </a:r>
          </a:p>
          <a:p>
            <a:pPr marL="561975" lvl="2" indent="-457200" eaLnBrk="1" hangingPunct="1">
              <a:spcBef>
                <a:spcPts val="0"/>
              </a:spcBef>
              <a:spcAft>
                <a:spcPts val="1200"/>
              </a:spcAft>
              <a:buFont typeface="Wingdings" panose="05000000000000000000" pitchFamily="2" charset="2"/>
              <a:buChar char="§"/>
            </a:pPr>
            <a:endParaRPr lang="en-US" sz="2800" dirty="0">
              <a:solidFill>
                <a:srgbClr val="000000"/>
              </a:solidFill>
              <a:latin typeface="+mn-lt"/>
            </a:endParaRPr>
          </a:p>
          <a:p>
            <a:pPr marL="1019175" lvl="3" indent="-457200" eaLnBrk="1" hangingPunct="1">
              <a:spcAft>
                <a:spcPts val="1200"/>
              </a:spcAft>
              <a:buFont typeface="Wingdings" panose="05000000000000000000" pitchFamily="2" charset="2"/>
              <a:buChar char="§"/>
            </a:pP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How Does an Employee “Prove” they have a Prescription?</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36</a:t>
            </a:fld>
            <a:endParaRPr lang="en-US" sz="1000">
              <a:solidFill>
                <a:srgbClr val="9C4636">
                  <a:tint val="75000"/>
                </a:srgbClr>
              </a:solidFill>
            </a:endParaRPr>
          </a:p>
        </p:txBody>
      </p:sp>
    </p:spTree>
    <p:extLst>
      <p:ext uri="{BB962C8B-B14F-4D97-AF65-F5344CB8AC3E}">
        <p14:creationId xmlns:p14="http://schemas.microsoft.com/office/powerpoint/2010/main" val="327372924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Nothing in Minnesota’s Medical Cannabis law allows an employee to </a:t>
            </a:r>
            <a:r>
              <a:rPr lang="en-US" sz="2400" b="1" i="1" dirty="0">
                <a:solidFill>
                  <a:srgbClr val="000000"/>
                </a:solidFill>
                <a:latin typeface="+mn-lt"/>
              </a:rPr>
              <a:t>use</a:t>
            </a:r>
            <a:r>
              <a:rPr lang="en-US" sz="2400" dirty="0">
                <a:solidFill>
                  <a:srgbClr val="000000"/>
                </a:solidFill>
                <a:latin typeface="+mn-lt"/>
              </a:rPr>
              <a:t>, </a:t>
            </a:r>
            <a:r>
              <a:rPr lang="en-US" sz="2400" b="1" i="1" dirty="0">
                <a:solidFill>
                  <a:srgbClr val="000000"/>
                </a:solidFill>
                <a:latin typeface="+mn-lt"/>
              </a:rPr>
              <a:t>possess</a:t>
            </a:r>
            <a:r>
              <a:rPr lang="en-US" sz="2400" dirty="0">
                <a:solidFill>
                  <a:srgbClr val="000000"/>
                </a:solidFill>
                <a:latin typeface="+mn-lt"/>
              </a:rPr>
              <a:t>, or be </a:t>
            </a:r>
            <a:r>
              <a:rPr lang="en-US" sz="2400" b="1" i="1" dirty="0">
                <a:solidFill>
                  <a:srgbClr val="000000"/>
                </a:solidFill>
                <a:latin typeface="+mn-lt"/>
              </a:rPr>
              <a:t>impaired</a:t>
            </a:r>
            <a:r>
              <a:rPr lang="en-US" sz="2400" dirty="0">
                <a:solidFill>
                  <a:srgbClr val="000000"/>
                </a:solidFill>
                <a:latin typeface="+mn-lt"/>
              </a:rPr>
              <a:t> by medical cannabis while on duty.</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In fact, all use of medical cannabis must occur during non-working hours and in such a manner that does not result in impairment at a future time on the job.</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So, employers should include a provision in their policy that prohibits the use of, possession of, and impairment by marijuana on company premises and during work hours.</a:t>
            </a:r>
          </a:p>
          <a:p>
            <a:pPr marL="561975" lvl="2" indent="-457200" eaLnBrk="1" hangingPunct="1">
              <a:spcBef>
                <a:spcPts val="0"/>
              </a:spcBef>
              <a:spcAft>
                <a:spcPts val="1200"/>
              </a:spcAft>
              <a:buFont typeface="Wingdings" panose="05000000000000000000" pitchFamily="2" charset="2"/>
              <a:buChar char="§"/>
            </a:pPr>
            <a:endParaRPr lang="en-US" sz="2800" dirty="0">
              <a:solidFill>
                <a:srgbClr val="000000"/>
              </a:solidFill>
              <a:latin typeface="+mn-lt"/>
            </a:endParaRPr>
          </a:p>
          <a:p>
            <a:pPr marL="1019175" lvl="3" indent="-457200" eaLnBrk="1" hangingPunct="1">
              <a:spcAft>
                <a:spcPts val="1200"/>
              </a:spcAft>
              <a:buFont typeface="Wingdings" panose="05000000000000000000" pitchFamily="2" charset="2"/>
              <a:buChar char="§"/>
            </a:pP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Employment Protections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37</a:t>
            </a:fld>
            <a:endParaRPr lang="en-US" sz="1000">
              <a:solidFill>
                <a:srgbClr val="9C4636">
                  <a:tint val="75000"/>
                </a:srgbClr>
              </a:solidFill>
            </a:endParaRPr>
          </a:p>
        </p:txBody>
      </p:sp>
    </p:spTree>
    <p:extLst>
      <p:ext uri="{BB962C8B-B14F-4D97-AF65-F5344CB8AC3E}">
        <p14:creationId xmlns:p14="http://schemas.microsoft.com/office/powerpoint/2010/main" val="244756868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484784"/>
            <a:ext cx="7924800" cy="831503"/>
          </a:xfrm>
        </p:spPr>
        <p:txBody>
          <a:bodyPr/>
          <a:lstStyle/>
          <a:p>
            <a:pPr algn="ctr">
              <a:defRPr/>
            </a:pPr>
            <a:r>
              <a:rPr lang="en-US" sz="3600" b="1" dirty="0">
                <a:latin typeface="+mj-lt"/>
              </a:rPr>
              <a:t>THC Edibles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38</a:t>
            </a:fld>
            <a:endParaRPr lang="en-US" sz="1000" dirty="0">
              <a:solidFill>
                <a:srgbClr val="9C4636">
                  <a:tint val="75000"/>
                </a:srgbClr>
              </a:solidFill>
            </a:endParaRPr>
          </a:p>
        </p:txBody>
      </p:sp>
      <p:pic>
        <p:nvPicPr>
          <p:cNvPr id="5" name="Picture 4" descr="A picture containing indoor, orange, arranged&#10;&#10;Description automatically generated">
            <a:extLst>
              <a:ext uri="{FF2B5EF4-FFF2-40B4-BE49-F238E27FC236}">
                <a16:creationId xmlns:a16="http://schemas.microsoft.com/office/drawing/2014/main" id="{3DC8C665-0744-7AAE-D3F8-CD86776A9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93" y="2636912"/>
            <a:ext cx="3331270" cy="3331270"/>
          </a:xfrm>
          <a:prstGeom prst="rect">
            <a:avLst/>
          </a:prstGeom>
        </p:spPr>
      </p:pic>
      <p:pic>
        <p:nvPicPr>
          <p:cNvPr id="7" name="Picture 6" descr="Text&#10;&#10;Description automatically generated">
            <a:extLst>
              <a:ext uri="{FF2B5EF4-FFF2-40B4-BE49-F238E27FC236}">
                <a16:creationId xmlns:a16="http://schemas.microsoft.com/office/drawing/2014/main" id="{B58A5BFC-6AB6-F78A-032D-83E0AC07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2614729"/>
            <a:ext cx="2469574" cy="3140968"/>
          </a:xfrm>
          <a:prstGeom prst="rect">
            <a:avLst/>
          </a:prstGeom>
        </p:spPr>
      </p:pic>
    </p:spTree>
    <p:extLst>
      <p:ext uri="{BB962C8B-B14F-4D97-AF65-F5344CB8AC3E}">
        <p14:creationId xmlns:p14="http://schemas.microsoft.com/office/powerpoint/2010/main" val="139706989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Effective July 1, 2022, Minnesota enacted a law which allows small amounts of hemp-derived THC (either delta 8 or delta 9) products in food and beverages. </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How much THC?  </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No more than 0.3% of any hemp-derived THC and the product may not contain more than 5 mg of THC per serving or 50 mg per package.</a:t>
            </a:r>
            <a:endParaRPr lang="en-US" sz="2800" dirty="0">
              <a:solidFill>
                <a:srgbClr val="000000"/>
              </a:solidFill>
              <a:latin typeface="+mn-lt"/>
            </a:endParaRPr>
          </a:p>
          <a:p>
            <a:pPr marL="1019175" lvl="3" indent="-457200" eaLnBrk="1" hangingPunct="1">
              <a:spcAft>
                <a:spcPts val="1200"/>
              </a:spcAft>
              <a:buFont typeface="Wingdings" panose="05000000000000000000" pitchFamily="2" charset="2"/>
              <a:buChar char="§"/>
            </a:pPr>
            <a:endParaRPr lang="en-US" sz="2800" dirty="0">
              <a:solidFill>
                <a:srgbClr val="000000"/>
              </a:solidFill>
              <a:latin typeface="+mn-lt"/>
            </a:endParaRP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What About Edibles?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39</a:t>
            </a:fld>
            <a:endParaRPr lang="en-US" sz="1000" dirty="0">
              <a:solidFill>
                <a:srgbClr val="9C4636">
                  <a:tint val="75000"/>
                </a:srgbClr>
              </a:solidFill>
            </a:endParaRPr>
          </a:p>
        </p:txBody>
      </p:sp>
    </p:spTree>
    <p:extLst>
      <p:ext uri="{BB962C8B-B14F-4D97-AF65-F5344CB8AC3E}">
        <p14:creationId xmlns:p14="http://schemas.microsoft.com/office/powerpoint/2010/main" val="20276768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4</a:t>
            </a:fld>
            <a:endParaRPr lang="en-US" sz="1000" dirty="0">
              <a:solidFill>
                <a:srgbClr val="9C4636">
                  <a:tint val="75000"/>
                </a:srgbClr>
              </a:solidFill>
            </a:endParaRPr>
          </a:p>
        </p:txBody>
      </p:sp>
      <p:pic>
        <p:nvPicPr>
          <p:cNvPr id="2" name="Picture 2" descr="A pie chart showing that just one-in-ten U.S. adults say marijuana should not be legal at all">
            <a:extLst>
              <a:ext uri="{FF2B5EF4-FFF2-40B4-BE49-F238E27FC236}">
                <a16:creationId xmlns:a16="http://schemas.microsoft.com/office/drawing/2014/main" id="{AD2A8504-782D-3CBE-9608-9BC3D8CE0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340768"/>
            <a:ext cx="4417758" cy="511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41392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Recreational Marijuana (eff. 7/1/23)</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40</a:t>
            </a:fld>
            <a:endParaRPr lang="en-US" sz="1000" dirty="0">
              <a:solidFill>
                <a:srgbClr val="9C4636">
                  <a:tint val="75000"/>
                </a:srgbClr>
              </a:solidFill>
            </a:endParaRPr>
          </a:p>
        </p:txBody>
      </p:sp>
      <p:pic>
        <p:nvPicPr>
          <p:cNvPr id="3074" name="Picture 2" descr="Minnesota governor signs bill legalizing recreational marijuana | The Hill">
            <a:extLst>
              <a:ext uri="{FF2B5EF4-FFF2-40B4-BE49-F238E27FC236}">
                <a16:creationId xmlns:a16="http://schemas.microsoft.com/office/drawing/2014/main" id="{AB483990-FC8F-62A1-83AE-38765C2FA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631548"/>
            <a:ext cx="6036911" cy="340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505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8354888"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Any person aged 21 or older may:</a:t>
            </a:r>
          </a:p>
          <a:p>
            <a:pPr marL="1019175" lvl="3"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Possess up to 2 ounces of cannabis flower in a public place or 2 pounds in a person’s residence;</a:t>
            </a:r>
          </a:p>
          <a:p>
            <a:pPr marL="1019175" lvl="3"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Possess or transport no more than 8 grams of adult-use cannabis concentrate;</a:t>
            </a:r>
          </a:p>
          <a:p>
            <a:pPr marL="1019175" lvl="3"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Possess or transport edible products infused with up to 800 milligrams of THC;</a:t>
            </a:r>
          </a:p>
          <a:p>
            <a:pPr marL="1019175" lvl="3"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Give away cannabis flower and cannabinoid products in an amount that is legal for a person to possess in public;</a:t>
            </a:r>
          </a:p>
          <a:p>
            <a:pPr marL="1019175" lvl="3"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Use cannabis flower and cannabinoid products in private areas; and</a:t>
            </a:r>
          </a:p>
          <a:p>
            <a:pPr marL="1019175" lvl="3"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Cultivate up to eight cannabis plants, of which four or fewer may be mature, flowering plants.</a:t>
            </a:r>
          </a:p>
          <a:p>
            <a:pPr marL="561975" lvl="2" indent="-457200" eaLnBrk="1" hangingPunct="1">
              <a:spcBef>
                <a:spcPts val="0"/>
              </a:spcBef>
              <a:spcAft>
                <a:spcPts val="600"/>
              </a:spcAft>
              <a:buFont typeface="Wingdings" panose="05000000000000000000" pitchFamily="2" charset="2"/>
              <a:buChar char="§"/>
            </a:pPr>
            <a:endParaRPr lang="en-US" sz="22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MN Cannabis Law (HF 100)</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41</a:t>
            </a:fld>
            <a:endParaRPr lang="en-US" sz="1000" dirty="0">
              <a:solidFill>
                <a:srgbClr val="9C4636">
                  <a:tint val="75000"/>
                </a:srgbClr>
              </a:solidFill>
            </a:endParaRPr>
          </a:p>
        </p:txBody>
      </p:sp>
    </p:spTree>
    <p:extLst>
      <p:ext uri="{BB962C8B-B14F-4D97-AF65-F5344CB8AC3E}">
        <p14:creationId xmlns:p14="http://schemas.microsoft.com/office/powerpoint/2010/main" val="278459458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8354888"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1800" dirty="0">
                <a:solidFill>
                  <a:srgbClr val="000000"/>
                </a:solidFill>
                <a:latin typeface="+mn-lt"/>
              </a:rPr>
              <a:t>The new law makes other significant changes to other Minnesota laws including:</a:t>
            </a:r>
          </a:p>
          <a:p>
            <a:pPr marL="1019175" lvl="3" indent="-457200" eaLnBrk="1" hangingPunct="1">
              <a:spcBef>
                <a:spcPts val="0"/>
              </a:spcBef>
              <a:spcAft>
                <a:spcPts val="600"/>
              </a:spcAft>
              <a:buFont typeface="Wingdings" panose="05000000000000000000" pitchFamily="2" charset="2"/>
              <a:buChar char="§"/>
            </a:pPr>
            <a:r>
              <a:rPr lang="en-US" sz="1800" dirty="0">
                <a:solidFill>
                  <a:srgbClr val="000000"/>
                </a:solidFill>
                <a:latin typeface="+mn-lt"/>
              </a:rPr>
              <a:t>Creating more than a dozen types of licenses for growing, selling, transporting and testing cannabis;</a:t>
            </a:r>
          </a:p>
          <a:p>
            <a:pPr marL="1019175" lvl="3" indent="-457200" eaLnBrk="1" hangingPunct="1">
              <a:spcBef>
                <a:spcPts val="0"/>
              </a:spcBef>
              <a:spcAft>
                <a:spcPts val="600"/>
              </a:spcAft>
              <a:buFont typeface="Wingdings" panose="05000000000000000000" pitchFamily="2" charset="2"/>
              <a:buChar char="§"/>
            </a:pPr>
            <a:r>
              <a:rPr lang="en-US" sz="1800" dirty="0">
                <a:solidFill>
                  <a:srgbClr val="000000"/>
                </a:solidFill>
                <a:latin typeface="+mn-lt"/>
              </a:rPr>
              <a:t>Creating an Office of Cannabis Management to regulate cannabis and take enforcement actions;</a:t>
            </a:r>
          </a:p>
          <a:p>
            <a:pPr marL="1019175" lvl="3" indent="-457200" eaLnBrk="1" hangingPunct="1">
              <a:spcBef>
                <a:spcPts val="0"/>
              </a:spcBef>
              <a:spcAft>
                <a:spcPts val="600"/>
              </a:spcAft>
              <a:buFont typeface="Wingdings" panose="05000000000000000000" pitchFamily="2" charset="2"/>
              <a:buChar char="§"/>
            </a:pPr>
            <a:r>
              <a:rPr lang="en-US" sz="1800" dirty="0">
                <a:solidFill>
                  <a:srgbClr val="000000"/>
                </a:solidFill>
                <a:latin typeface="+mn-lt"/>
              </a:rPr>
              <a:t>Taxing cannabis retail sales at 8%, in addition to any already imposed local or state taxes;</a:t>
            </a:r>
          </a:p>
          <a:p>
            <a:pPr marL="1019175" lvl="3" indent="-457200" eaLnBrk="1" hangingPunct="1">
              <a:spcBef>
                <a:spcPts val="0"/>
              </a:spcBef>
              <a:spcAft>
                <a:spcPts val="600"/>
              </a:spcAft>
              <a:buFont typeface="Wingdings" panose="05000000000000000000" pitchFamily="2" charset="2"/>
              <a:buChar char="§"/>
            </a:pPr>
            <a:r>
              <a:rPr lang="en-US" sz="1800" dirty="0">
                <a:solidFill>
                  <a:srgbClr val="000000"/>
                </a:solidFill>
                <a:latin typeface="+mn-lt"/>
              </a:rPr>
              <a:t>Creating and funding programs to combat cannabis abuse;</a:t>
            </a:r>
          </a:p>
          <a:p>
            <a:pPr marL="1019175" lvl="3" indent="-457200" eaLnBrk="1" hangingPunct="1">
              <a:spcBef>
                <a:spcPts val="0"/>
              </a:spcBef>
              <a:spcAft>
                <a:spcPts val="600"/>
              </a:spcAft>
              <a:buFont typeface="Wingdings" panose="05000000000000000000" pitchFamily="2" charset="2"/>
              <a:buChar char="§"/>
            </a:pPr>
            <a:r>
              <a:rPr lang="en-US" sz="1800" dirty="0">
                <a:solidFill>
                  <a:srgbClr val="000000"/>
                </a:solidFill>
                <a:latin typeface="+mn-lt"/>
              </a:rPr>
              <a:t>Creating grants to assist individuals entering the legal cannabis market;</a:t>
            </a:r>
          </a:p>
          <a:p>
            <a:pPr marL="1019175" lvl="3" indent="-457200" eaLnBrk="1" hangingPunct="1">
              <a:spcBef>
                <a:spcPts val="0"/>
              </a:spcBef>
              <a:spcAft>
                <a:spcPts val="600"/>
              </a:spcAft>
              <a:buFont typeface="Wingdings" panose="05000000000000000000" pitchFamily="2" charset="2"/>
              <a:buChar char="§"/>
            </a:pPr>
            <a:r>
              <a:rPr lang="en-US" sz="1800" dirty="0">
                <a:solidFill>
                  <a:srgbClr val="000000"/>
                </a:solidFill>
                <a:latin typeface="+mn-lt"/>
              </a:rPr>
              <a:t>Eliminating criminal penalties for cannabis possession; and</a:t>
            </a:r>
          </a:p>
          <a:p>
            <a:pPr marL="1019175" lvl="3" indent="-457200" eaLnBrk="1" hangingPunct="1">
              <a:spcBef>
                <a:spcPts val="0"/>
              </a:spcBef>
              <a:spcAft>
                <a:spcPts val="600"/>
              </a:spcAft>
              <a:buFont typeface="Wingdings" panose="05000000000000000000" pitchFamily="2" charset="2"/>
              <a:buChar char="§"/>
            </a:pPr>
            <a:r>
              <a:rPr lang="en-US" sz="1800" dirty="0">
                <a:solidFill>
                  <a:srgbClr val="000000"/>
                </a:solidFill>
                <a:latin typeface="+mn-lt"/>
              </a:rPr>
              <a:t>Expunging the criminal records of people previously convicted of low-level cannabis offenses.</a:t>
            </a:r>
          </a:p>
          <a:p>
            <a:pPr marL="561975" lvl="2" indent="-457200" eaLnBrk="1" hangingPunct="1">
              <a:spcBef>
                <a:spcPts val="0"/>
              </a:spcBef>
              <a:spcAft>
                <a:spcPts val="600"/>
              </a:spcAft>
              <a:buFont typeface="Wingdings" panose="05000000000000000000" pitchFamily="2" charset="2"/>
              <a:buChar char="§"/>
            </a:pPr>
            <a:endParaRPr lang="en-US" sz="22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MN Cannabis Law</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42</a:t>
            </a:fld>
            <a:endParaRPr lang="en-US" sz="1000" dirty="0">
              <a:solidFill>
                <a:srgbClr val="9C4636">
                  <a:tint val="75000"/>
                </a:srgbClr>
              </a:solidFill>
            </a:endParaRPr>
          </a:p>
        </p:txBody>
      </p:sp>
    </p:spTree>
    <p:extLst>
      <p:ext uri="{BB962C8B-B14F-4D97-AF65-F5344CB8AC3E}">
        <p14:creationId xmlns:p14="http://schemas.microsoft.com/office/powerpoint/2010/main" val="156358627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1800"/>
              </a:spcAft>
              <a:buFont typeface="Wingdings" panose="05000000000000000000" pitchFamily="2" charset="2"/>
              <a:buChar char="§"/>
            </a:pPr>
            <a:r>
              <a:rPr lang="en-US" sz="2200" dirty="0">
                <a:solidFill>
                  <a:srgbClr val="000000"/>
                </a:solidFill>
                <a:latin typeface="+mn-lt"/>
              </a:rPr>
              <a:t>HF 100 requires substantial amendments to drug testing policies.</a:t>
            </a:r>
          </a:p>
          <a:p>
            <a:pPr marL="561975" lvl="2" indent="-457200" eaLnBrk="1" hangingPunct="1">
              <a:spcBef>
                <a:spcPts val="0"/>
              </a:spcBef>
              <a:spcAft>
                <a:spcPts val="1800"/>
              </a:spcAft>
              <a:buFont typeface="Wingdings" panose="05000000000000000000" pitchFamily="2" charset="2"/>
              <a:buChar char="§"/>
            </a:pPr>
            <a:r>
              <a:rPr lang="en-US" altLang="en-US" sz="2200" dirty="0">
                <a:solidFill>
                  <a:srgbClr val="000000"/>
                </a:solidFill>
                <a:latin typeface="+mn-lt"/>
              </a:rPr>
              <a:t>Amendments are effective </a:t>
            </a:r>
            <a:r>
              <a:rPr lang="en-US" altLang="en-US" sz="2200" b="1" i="1" u="sng" dirty="0">
                <a:solidFill>
                  <a:srgbClr val="000000"/>
                </a:solidFill>
                <a:latin typeface="+mn-lt"/>
              </a:rPr>
              <a:t>July 1, 2023</a:t>
            </a:r>
            <a:r>
              <a:rPr lang="en-US" altLang="en-US" sz="2200" dirty="0">
                <a:solidFill>
                  <a:srgbClr val="000000"/>
                </a:solidFill>
                <a:latin typeface="+mn-lt"/>
              </a:rPr>
              <a:t>, because HF 100 is considered an “appropriations” bill.  </a:t>
            </a:r>
          </a:p>
          <a:p>
            <a:pPr marL="1019175" lvl="3" indent="-457200" eaLnBrk="1" hangingPunct="1">
              <a:spcBef>
                <a:spcPts val="0"/>
              </a:spcBef>
              <a:spcAft>
                <a:spcPts val="1800"/>
              </a:spcAft>
              <a:buFont typeface="Wingdings" panose="05000000000000000000" pitchFamily="2" charset="2"/>
              <a:buChar char="§"/>
            </a:pPr>
            <a:r>
              <a:rPr lang="en-US" altLang="en-US" sz="2200" dirty="0">
                <a:solidFill>
                  <a:srgbClr val="000000"/>
                </a:solidFill>
                <a:latin typeface="+mn-lt"/>
              </a:rPr>
              <a:t>Minn. Stat. § 645.02 </a:t>
            </a: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MN Drug Testing Policies after HF100</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43</a:t>
            </a:fld>
            <a:endParaRPr lang="en-US" sz="1000" dirty="0">
              <a:solidFill>
                <a:srgbClr val="9C4636">
                  <a:tint val="75000"/>
                </a:srgbClr>
              </a:solidFill>
            </a:endParaRPr>
          </a:p>
        </p:txBody>
      </p:sp>
    </p:spTree>
    <p:extLst>
      <p:ext uri="{BB962C8B-B14F-4D97-AF65-F5344CB8AC3E}">
        <p14:creationId xmlns:p14="http://schemas.microsoft.com/office/powerpoint/2010/main" val="93291464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Amendments to the Lawful Consumable Products Statute</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44</a:t>
            </a:fld>
            <a:endParaRPr lang="en-US" sz="1000" dirty="0">
              <a:solidFill>
                <a:srgbClr val="9C4636">
                  <a:tint val="75000"/>
                </a:srgbClr>
              </a:solidFill>
            </a:endParaRPr>
          </a:p>
        </p:txBody>
      </p:sp>
      <p:pic>
        <p:nvPicPr>
          <p:cNvPr id="5" name="Picture 4">
            <a:extLst>
              <a:ext uri="{FF2B5EF4-FFF2-40B4-BE49-F238E27FC236}">
                <a16:creationId xmlns:a16="http://schemas.microsoft.com/office/drawing/2014/main" id="{22B43F18-B608-1954-C641-61008922B204}"/>
              </a:ext>
            </a:extLst>
          </p:cNvPr>
          <p:cNvPicPr>
            <a:picLocks noChangeAspect="1"/>
          </p:cNvPicPr>
          <p:nvPr/>
        </p:nvPicPr>
        <p:blipFill rotWithShape="1">
          <a:blip r:embed="rId3"/>
          <a:srcRect b="47501"/>
          <a:stretch/>
        </p:blipFill>
        <p:spPr>
          <a:xfrm>
            <a:off x="827584" y="2348880"/>
            <a:ext cx="7272808" cy="4143232"/>
          </a:xfrm>
          <a:prstGeom prst="rect">
            <a:avLst/>
          </a:prstGeom>
        </p:spPr>
      </p:pic>
    </p:spTree>
    <p:extLst>
      <p:ext uri="{BB962C8B-B14F-4D97-AF65-F5344CB8AC3E}">
        <p14:creationId xmlns:p14="http://schemas.microsoft.com/office/powerpoint/2010/main" val="36693297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Amendments to the Lawful Consumable Products Statute </a:t>
            </a:r>
            <a:r>
              <a:rPr lang="en-US" sz="3200" dirty="0">
                <a:latin typeface="+mj-lt"/>
              </a:rPr>
              <a:t>(cont.)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45</a:t>
            </a:fld>
            <a:endParaRPr lang="en-US" sz="1000" dirty="0">
              <a:solidFill>
                <a:srgbClr val="9C4636">
                  <a:tint val="75000"/>
                </a:srgbClr>
              </a:solidFill>
            </a:endParaRPr>
          </a:p>
        </p:txBody>
      </p:sp>
      <p:pic>
        <p:nvPicPr>
          <p:cNvPr id="2" name="Picture 1">
            <a:extLst>
              <a:ext uri="{FF2B5EF4-FFF2-40B4-BE49-F238E27FC236}">
                <a16:creationId xmlns:a16="http://schemas.microsoft.com/office/drawing/2014/main" id="{1248E38A-9359-4678-A03F-CDD079472B47}"/>
              </a:ext>
            </a:extLst>
          </p:cNvPr>
          <p:cNvPicPr>
            <a:picLocks noChangeAspect="1"/>
          </p:cNvPicPr>
          <p:nvPr/>
        </p:nvPicPr>
        <p:blipFill rotWithShape="1">
          <a:blip r:embed="rId3"/>
          <a:srcRect t="52919" b="547"/>
          <a:stretch/>
        </p:blipFill>
        <p:spPr>
          <a:xfrm>
            <a:off x="935596" y="2718207"/>
            <a:ext cx="7272808" cy="3672408"/>
          </a:xfrm>
          <a:prstGeom prst="rect">
            <a:avLst/>
          </a:prstGeom>
        </p:spPr>
      </p:pic>
    </p:spTree>
    <p:extLst>
      <p:ext uri="{BB962C8B-B14F-4D97-AF65-F5344CB8AC3E}">
        <p14:creationId xmlns:p14="http://schemas.microsoft.com/office/powerpoint/2010/main" val="64730331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842CB4-B861-4B22-9E2A-FD3E3A85C4AA}" type="slidenum">
              <a:rPr lang="en-US" smtClean="0">
                <a:solidFill>
                  <a:srgbClr val="9C4636">
                    <a:tint val="75000"/>
                  </a:srgbClr>
                </a:solidFill>
              </a:rPr>
              <a:pPr>
                <a:defRPr/>
              </a:pPr>
              <a:t>46</a:t>
            </a:fld>
            <a:endParaRPr lang="en-US">
              <a:solidFill>
                <a:srgbClr val="9C4636">
                  <a:tint val="75000"/>
                </a:srgbClr>
              </a:solidFill>
            </a:endParaRPr>
          </a:p>
        </p:txBody>
      </p:sp>
      <p:sp>
        <p:nvSpPr>
          <p:cNvPr id="6" name="Content Placeholder 1"/>
          <p:cNvSpPr>
            <a:spLocks noGrp="1"/>
          </p:cNvSpPr>
          <p:nvPr>
            <p:ph sz="quarter" idx="4"/>
          </p:nvPr>
        </p:nvSpPr>
        <p:spPr>
          <a:xfrm>
            <a:off x="395536" y="1196751"/>
            <a:ext cx="8352928" cy="5524723"/>
          </a:xfrm>
          <a:ln w="63500">
            <a:solidFill>
              <a:schemeClr val="accent1"/>
            </a:solidFill>
          </a:ln>
        </p:spPr>
        <p:txBody>
          <a:bodyPr>
            <a:noAutofit/>
          </a:bodyPr>
          <a:lstStyle/>
          <a:p>
            <a:pPr algn="ctr" eaLnBrk="1" hangingPunct="1">
              <a:spcBef>
                <a:spcPts val="1200"/>
              </a:spcBef>
              <a:spcAft>
                <a:spcPts val="1200"/>
              </a:spcAft>
            </a:pPr>
            <a:r>
              <a:rPr lang="en-US" altLang="en-US" sz="2600" b="1" u="sng" dirty="0">
                <a:solidFill>
                  <a:schemeClr val="bg2">
                    <a:lumMod val="10000"/>
                  </a:schemeClr>
                </a:solidFill>
                <a:latin typeface="+mn-lt"/>
              </a:rPr>
              <a:t>Exceptions to Lawful Consumable Products</a:t>
            </a:r>
          </a:p>
        </p:txBody>
      </p:sp>
      <p:pic>
        <p:nvPicPr>
          <p:cNvPr id="11" name="Picture 10">
            <a:extLst>
              <a:ext uri="{FF2B5EF4-FFF2-40B4-BE49-F238E27FC236}">
                <a16:creationId xmlns:a16="http://schemas.microsoft.com/office/drawing/2014/main" id="{AE128E5F-9CD0-CE9E-A05D-3312C8D9251D}"/>
              </a:ext>
            </a:extLst>
          </p:cNvPr>
          <p:cNvPicPr>
            <a:picLocks noChangeAspect="1"/>
          </p:cNvPicPr>
          <p:nvPr/>
        </p:nvPicPr>
        <p:blipFill>
          <a:blip r:embed="rId3"/>
          <a:stretch>
            <a:fillRect/>
          </a:stretch>
        </p:blipFill>
        <p:spPr>
          <a:xfrm>
            <a:off x="729633" y="1844824"/>
            <a:ext cx="7684734" cy="4191673"/>
          </a:xfrm>
          <a:prstGeom prst="rect">
            <a:avLst/>
          </a:prstGeom>
        </p:spPr>
      </p:pic>
    </p:spTree>
    <p:extLst>
      <p:ext uri="{BB962C8B-B14F-4D97-AF65-F5344CB8AC3E}">
        <p14:creationId xmlns:p14="http://schemas.microsoft.com/office/powerpoint/2010/main" val="125914769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1396280"/>
            <a:ext cx="7924800" cy="952600"/>
          </a:xfrm>
        </p:spPr>
        <p:txBody>
          <a:bodyPr/>
          <a:lstStyle/>
          <a:p>
            <a:pPr algn="ctr">
              <a:defRPr/>
            </a:pPr>
            <a:r>
              <a:rPr lang="en-US" sz="3200" b="1" dirty="0">
                <a:latin typeface="+mj-lt"/>
              </a:rPr>
              <a:t>Amendments to the Lawful Consumable Products Statute</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47</a:t>
            </a:fld>
            <a:endParaRPr lang="en-US" sz="1000" dirty="0">
              <a:solidFill>
                <a:srgbClr val="9C4636">
                  <a:tint val="75000"/>
                </a:srgbClr>
              </a:solidFill>
            </a:endParaRPr>
          </a:p>
        </p:txBody>
      </p:sp>
      <p:sp>
        <p:nvSpPr>
          <p:cNvPr id="6" name="TextBox 5">
            <a:extLst>
              <a:ext uri="{FF2B5EF4-FFF2-40B4-BE49-F238E27FC236}">
                <a16:creationId xmlns:a16="http://schemas.microsoft.com/office/drawing/2014/main" id="{AF63B0ED-E4F6-48A8-A091-FEA25D5BB149}"/>
              </a:ext>
            </a:extLst>
          </p:cNvPr>
          <p:cNvSpPr txBox="1"/>
          <p:nvPr/>
        </p:nvSpPr>
        <p:spPr>
          <a:xfrm>
            <a:off x="467544" y="2420888"/>
            <a:ext cx="8219256" cy="3477875"/>
          </a:xfrm>
          <a:prstGeom prst="rect">
            <a:avLst/>
          </a:prstGeom>
          <a:noFill/>
        </p:spPr>
        <p:txBody>
          <a:bodyPr wrap="square">
            <a:spAutoFit/>
          </a:bodyPr>
          <a:lstStyle/>
          <a:p>
            <a:pPr marL="804862" indent="-342900">
              <a:buClr>
                <a:schemeClr val="tx1"/>
              </a:buClr>
              <a:buFont typeface="Wingdings" panose="05000000000000000000" pitchFamily="2" charset="2"/>
              <a:buChar char="Ø"/>
            </a:pPr>
            <a:r>
              <a:rPr lang="en-US" sz="2000" b="0" i="0" strike="noStrike" baseline="0" dirty="0">
                <a:solidFill>
                  <a:srgbClr val="000000"/>
                </a:solidFill>
                <a:latin typeface="+mn-lt"/>
              </a:rPr>
              <a:t>Nothing in this section shall be construed to limit an employer's ability to discipline or discharge an employee for cannabis flower, cannabis product, lower-potency hemp edible, or hemp-derived consumer product </a:t>
            </a:r>
          </a:p>
          <a:p>
            <a:pPr marL="1262062" lvl="1" indent="-342900">
              <a:buClr>
                <a:schemeClr val="tx1"/>
              </a:buClr>
              <a:buFont typeface="Wingdings" panose="05000000000000000000" pitchFamily="2" charset="2"/>
              <a:buChar char="Ø"/>
            </a:pPr>
            <a:r>
              <a:rPr lang="en-US" sz="2000" b="0" i="0" strike="noStrike" baseline="0" dirty="0">
                <a:solidFill>
                  <a:srgbClr val="000000"/>
                </a:solidFill>
                <a:latin typeface="+mn-lt"/>
              </a:rPr>
              <a:t>Use, possession, impairment, sale, or transfer </a:t>
            </a:r>
            <a:r>
              <a:rPr lang="en-US" sz="2000" b="1" i="0" strike="noStrike" baseline="0" dirty="0">
                <a:solidFill>
                  <a:srgbClr val="000000"/>
                </a:solidFill>
                <a:latin typeface="+mn-lt"/>
              </a:rPr>
              <a:t>during working hours, on work premises</a:t>
            </a:r>
            <a:r>
              <a:rPr lang="en-US" sz="2000" b="0" i="0" strike="noStrike" baseline="0" dirty="0">
                <a:solidFill>
                  <a:srgbClr val="000000"/>
                </a:solidFill>
                <a:latin typeface="+mn-lt"/>
              </a:rPr>
              <a:t>, </a:t>
            </a:r>
          </a:p>
          <a:p>
            <a:pPr marL="1262062" lvl="1" indent="-342900">
              <a:buClr>
                <a:schemeClr val="tx1"/>
              </a:buClr>
              <a:buFont typeface="Wingdings" panose="05000000000000000000" pitchFamily="2" charset="2"/>
              <a:buChar char="Ø"/>
            </a:pPr>
            <a:r>
              <a:rPr lang="en-US" sz="2000" b="0" i="0" strike="noStrike" baseline="0" dirty="0">
                <a:solidFill>
                  <a:srgbClr val="000000"/>
                </a:solidFill>
                <a:latin typeface="+mn-lt"/>
              </a:rPr>
              <a:t>or </a:t>
            </a:r>
            <a:r>
              <a:rPr lang="en-US" sz="2000" b="1" i="0" strike="noStrike" baseline="0" dirty="0">
                <a:solidFill>
                  <a:srgbClr val="000000"/>
                </a:solidFill>
                <a:latin typeface="+mn-lt"/>
              </a:rPr>
              <a:t>while operating </a:t>
            </a:r>
            <a:r>
              <a:rPr lang="en-US" sz="2000" b="0" i="0" strike="noStrike" baseline="0" dirty="0">
                <a:solidFill>
                  <a:srgbClr val="000000"/>
                </a:solidFill>
                <a:latin typeface="+mn-lt"/>
              </a:rPr>
              <a:t>an employer's vehicle, machinery, or equipment, </a:t>
            </a:r>
          </a:p>
          <a:p>
            <a:pPr marL="1262062" lvl="1" indent="-342900">
              <a:buClr>
                <a:schemeClr val="tx1"/>
              </a:buClr>
              <a:buFont typeface="Wingdings" panose="05000000000000000000" pitchFamily="2" charset="2"/>
              <a:buChar char="Ø"/>
            </a:pPr>
            <a:r>
              <a:rPr lang="en-US" sz="2000" b="0" i="0" strike="noStrike" baseline="0" dirty="0">
                <a:solidFill>
                  <a:srgbClr val="000000"/>
                </a:solidFill>
                <a:latin typeface="+mn-lt"/>
              </a:rPr>
              <a:t>or if a failure to do so would violate federal or state law or regulations or cause an employer to lose a monetary or licensing-related benefit under federal law or regulations.</a:t>
            </a:r>
            <a:endParaRPr lang="en-US" sz="2000" dirty="0">
              <a:latin typeface="+mn-lt"/>
            </a:endParaRPr>
          </a:p>
        </p:txBody>
      </p:sp>
    </p:spTree>
    <p:extLst>
      <p:ext uri="{BB962C8B-B14F-4D97-AF65-F5344CB8AC3E}">
        <p14:creationId xmlns:p14="http://schemas.microsoft.com/office/powerpoint/2010/main" val="117350376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HF 100 creates a new type of testing, called “</a:t>
            </a:r>
            <a:r>
              <a:rPr lang="en-US" sz="2200" b="1" i="1" dirty="0">
                <a:solidFill>
                  <a:srgbClr val="000000"/>
                </a:solidFill>
                <a:latin typeface="+mn-lt"/>
              </a:rPr>
              <a:t>cannabis testing</a:t>
            </a:r>
            <a:r>
              <a:rPr lang="en-US" sz="2200" dirty="0">
                <a:solidFill>
                  <a:srgbClr val="000000"/>
                </a:solidFill>
                <a:latin typeface="+mn-lt"/>
              </a:rPr>
              <a:t>,” in addition to “</a:t>
            </a:r>
            <a:r>
              <a:rPr lang="en-US" sz="2200" b="1" i="1" dirty="0">
                <a:solidFill>
                  <a:srgbClr val="000000"/>
                </a:solidFill>
                <a:latin typeface="+mn-lt"/>
              </a:rPr>
              <a:t>drug and alcohol testing</a:t>
            </a:r>
            <a:r>
              <a:rPr lang="en-US" sz="2200" dirty="0">
                <a:solidFill>
                  <a:srgbClr val="000000"/>
                </a:solidFill>
                <a:latin typeface="+mn-lt"/>
              </a:rPr>
              <a:t>.”</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Place restrictions on “cannabis testing” by employers, unless such testing was required by “state or federal law.”</a:t>
            </a:r>
          </a:p>
          <a:p>
            <a:pPr marL="561975" lvl="2"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HF 100 creates an “exception” to “cannabis testing” for seven classes of employees.</a:t>
            </a:r>
          </a:p>
          <a:p>
            <a:pPr marL="1019175" lvl="3"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For employees in these classifications, cannabis is considered a “drug” and subject to “drug and alcohol testing” under DATWA.</a:t>
            </a: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DATWA Amendments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48</a:t>
            </a:fld>
            <a:endParaRPr lang="en-US" sz="1000" dirty="0">
              <a:solidFill>
                <a:srgbClr val="9C4636">
                  <a:tint val="75000"/>
                </a:srgbClr>
              </a:solidFill>
            </a:endParaRPr>
          </a:p>
        </p:txBody>
      </p:sp>
    </p:spTree>
    <p:extLst>
      <p:ext uri="{BB962C8B-B14F-4D97-AF65-F5344CB8AC3E}">
        <p14:creationId xmlns:p14="http://schemas.microsoft.com/office/powerpoint/2010/main" val="216078087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412776"/>
            <a:ext cx="7924800" cy="365126"/>
          </a:xfrm>
        </p:spPr>
        <p:txBody>
          <a:bodyPr/>
          <a:lstStyle/>
          <a:p>
            <a:pPr algn="ctr">
              <a:defRPr/>
            </a:pPr>
            <a:r>
              <a:rPr lang="en-US" sz="2800" b="1" dirty="0">
                <a:latin typeface="+mj-lt"/>
              </a:rPr>
              <a:t>DATWA Amendments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49</a:t>
            </a:fld>
            <a:endParaRPr lang="en-US" sz="1000" dirty="0">
              <a:solidFill>
                <a:srgbClr val="9C4636">
                  <a:tint val="75000"/>
                </a:srgbClr>
              </a:solidFill>
            </a:endParaRPr>
          </a:p>
        </p:txBody>
      </p:sp>
      <p:pic>
        <p:nvPicPr>
          <p:cNvPr id="7" name="Picture 6">
            <a:extLst>
              <a:ext uri="{FF2B5EF4-FFF2-40B4-BE49-F238E27FC236}">
                <a16:creationId xmlns:a16="http://schemas.microsoft.com/office/drawing/2014/main" id="{47A71367-B81E-A509-B6DA-F8FB4A744567}"/>
              </a:ext>
            </a:extLst>
          </p:cNvPr>
          <p:cNvPicPr>
            <a:picLocks noChangeAspect="1"/>
          </p:cNvPicPr>
          <p:nvPr/>
        </p:nvPicPr>
        <p:blipFill>
          <a:blip r:embed="rId3"/>
          <a:stretch>
            <a:fillRect/>
          </a:stretch>
        </p:blipFill>
        <p:spPr>
          <a:xfrm>
            <a:off x="427589" y="2276872"/>
            <a:ext cx="8288821" cy="28803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25596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484784"/>
            <a:ext cx="7924800" cy="831503"/>
          </a:xfrm>
        </p:spPr>
        <p:txBody>
          <a:bodyPr/>
          <a:lstStyle/>
          <a:p>
            <a:pPr algn="ctr">
              <a:defRPr/>
            </a:pPr>
            <a:r>
              <a:rPr lang="en-US" sz="3600" b="1" dirty="0">
                <a:latin typeface="+mj-lt"/>
              </a:rPr>
              <a:t>Marijuana under Federal Law</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5</a:t>
            </a:fld>
            <a:endParaRPr lang="en-US" sz="1000" dirty="0">
              <a:solidFill>
                <a:srgbClr val="9C4636">
                  <a:tint val="75000"/>
                </a:srgbClr>
              </a:solidFill>
            </a:endParaRPr>
          </a:p>
        </p:txBody>
      </p:sp>
      <p:pic>
        <p:nvPicPr>
          <p:cNvPr id="1026" name="Picture 2" descr="United States Capitol (U.S. National Park Service)">
            <a:extLst>
              <a:ext uri="{FF2B5EF4-FFF2-40B4-BE49-F238E27FC236}">
                <a16:creationId xmlns:a16="http://schemas.microsoft.com/office/drawing/2014/main" id="{E8ED3307-AA1E-AE9F-66F5-FADB09D87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925" y="2513137"/>
            <a:ext cx="60769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61873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For employees in seven classifications, cannabis is considered a “drug” and subject to “drug and alcohol testing” under DATWA:</a:t>
            </a:r>
          </a:p>
          <a:p>
            <a:pPr marL="1019175" lvl="3"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(1) a </a:t>
            </a:r>
            <a:r>
              <a:rPr lang="en-US" altLang="en-US" sz="2200" b="1" i="1" dirty="0">
                <a:solidFill>
                  <a:srgbClr val="000000"/>
                </a:solidFill>
                <a:latin typeface="+mn-lt"/>
              </a:rPr>
              <a:t>safety-sensitive position</a:t>
            </a:r>
            <a:r>
              <a:rPr lang="en-US" altLang="en-US" sz="2200" dirty="0">
                <a:solidFill>
                  <a:srgbClr val="000000"/>
                </a:solidFill>
                <a:latin typeface="+mn-lt"/>
              </a:rPr>
              <a:t>, as defined in section 181.950, subdivision 13</a:t>
            </a:r>
          </a:p>
          <a:p>
            <a:pPr marL="1019175" lvl="3"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(2) a peace officer position, as defined in section 626.84, subdivision 1;</a:t>
            </a:r>
          </a:p>
          <a:p>
            <a:pPr marL="1019175" lvl="3"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(3) a firefighter position, as defined in section 299N.01, subdivision 3</a:t>
            </a: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DATWA Amendments</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50</a:t>
            </a:fld>
            <a:endParaRPr lang="en-US" sz="1000" dirty="0">
              <a:solidFill>
                <a:srgbClr val="9C4636">
                  <a:tint val="75000"/>
                </a:srgbClr>
              </a:solidFill>
            </a:endParaRPr>
          </a:p>
        </p:txBody>
      </p:sp>
    </p:spTree>
    <p:extLst>
      <p:ext uri="{BB962C8B-B14F-4D97-AF65-F5344CB8AC3E}">
        <p14:creationId xmlns:p14="http://schemas.microsoft.com/office/powerpoint/2010/main" val="297755451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Exempt classifications (cont.)</a:t>
            </a:r>
          </a:p>
          <a:p>
            <a:pPr marL="1019175" lvl="3"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(4) a position requiring face-to-face care, training, education, supervision, counseling, consultation, or medical assistance to:</a:t>
            </a:r>
          </a:p>
          <a:p>
            <a:pPr marL="1476375" lvl="4"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(i) children;</a:t>
            </a:r>
          </a:p>
          <a:p>
            <a:pPr marL="1476375" lvl="4"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(ii) vulnerable adults, as defined in section 626.5572, subdivision 21; or</a:t>
            </a:r>
          </a:p>
          <a:p>
            <a:pPr marL="1476375" lvl="4"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(iii) patients who receive health care services from a provider for the treatment, examination, or emergency care of a medical, psychiatric, or mental condition;</a:t>
            </a: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DATWA Amendments</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51</a:t>
            </a:fld>
            <a:endParaRPr lang="en-US" sz="1000" dirty="0">
              <a:solidFill>
                <a:srgbClr val="9C4636">
                  <a:tint val="75000"/>
                </a:srgbClr>
              </a:solidFill>
            </a:endParaRPr>
          </a:p>
        </p:txBody>
      </p:sp>
    </p:spTree>
    <p:extLst>
      <p:ext uri="{BB962C8B-B14F-4D97-AF65-F5344CB8AC3E}">
        <p14:creationId xmlns:p14="http://schemas.microsoft.com/office/powerpoint/2010/main" val="334521438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Exempt classifications (cont.)</a:t>
            </a:r>
          </a:p>
          <a:p>
            <a:pPr marL="1019175" lvl="3"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(5) a position requiring a commercial driver's license or requiring an employee to operate a motor vehicle for which state or federal law requires drug or alcohol testing of a job applicant or an employee;</a:t>
            </a:r>
          </a:p>
          <a:p>
            <a:pPr marL="1019175" lvl="3"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(6) a position of employment funded by a federal grant; or</a:t>
            </a:r>
          </a:p>
          <a:p>
            <a:pPr marL="1019175" lvl="3" indent="-457200" eaLnBrk="1" hangingPunct="1">
              <a:spcBef>
                <a:spcPts val="0"/>
              </a:spcBef>
              <a:spcAft>
                <a:spcPts val="600"/>
              </a:spcAft>
              <a:buFont typeface="Wingdings" panose="05000000000000000000" pitchFamily="2" charset="2"/>
              <a:buChar char="§"/>
            </a:pPr>
            <a:r>
              <a:rPr lang="en-US" altLang="en-US" sz="2200" dirty="0">
                <a:solidFill>
                  <a:srgbClr val="000000"/>
                </a:solidFill>
                <a:latin typeface="+mn-lt"/>
              </a:rPr>
              <a:t>(7) any other position for which state or federal law requires testing of a job applicant or an employee for cannabis.</a:t>
            </a: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DATWA Amendments</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52</a:t>
            </a:fld>
            <a:endParaRPr lang="en-US" sz="1000" dirty="0">
              <a:solidFill>
                <a:srgbClr val="9C4636">
                  <a:tint val="75000"/>
                </a:srgbClr>
              </a:solidFill>
            </a:endParaRPr>
          </a:p>
        </p:txBody>
      </p:sp>
    </p:spTree>
    <p:extLst>
      <p:ext uri="{BB962C8B-B14F-4D97-AF65-F5344CB8AC3E}">
        <p14:creationId xmlns:p14="http://schemas.microsoft.com/office/powerpoint/2010/main" val="26035065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DATWA Amendments</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53</a:t>
            </a:fld>
            <a:endParaRPr lang="en-US" sz="1000" dirty="0">
              <a:solidFill>
                <a:srgbClr val="9C4636">
                  <a:tint val="75000"/>
                </a:srgbClr>
              </a:solidFill>
            </a:endParaRPr>
          </a:p>
        </p:txBody>
      </p:sp>
      <p:pic>
        <p:nvPicPr>
          <p:cNvPr id="5" name="Picture 4">
            <a:extLst>
              <a:ext uri="{FF2B5EF4-FFF2-40B4-BE49-F238E27FC236}">
                <a16:creationId xmlns:a16="http://schemas.microsoft.com/office/drawing/2014/main" id="{646C9DDB-1205-3E89-CCF1-B5CF2D15E773}"/>
              </a:ext>
            </a:extLst>
          </p:cNvPr>
          <p:cNvPicPr>
            <a:picLocks noChangeAspect="1"/>
          </p:cNvPicPr>
          <p:nvPr/>
        </p:nvPicPr>
        <p:blipFill rotWithShape="1">
          <a:blip r:embed="rId3"/>
          <a:srcRect b="75135"/>
          <a:stretch/>
        </p:blipFill>
        <p:spPr>
          <a:xfrm>
            <a:off x="971600" y="2153350"/>
            <a:ext cx="6770560" cy="1571173"/>
          </a:xfrm>
          <a:prstGeom prst="rect">
            <a:avLst/>
          </a:prstGeom>
        </p:spPr>
      </p:pic>
      <p:pic>
        <p:nvPicPr>
          <p:cNvPr id="10" name="Picture 9">
            <a:extLst>
              <a:ext uri="{FF2B5EF4-FFF2-40B4-BE49-F238E27FC236}">
                <a16:creationId xmlns:a16="http://schemas.microsoft.com/office/drawing/2014/main" id="{407989D9-B2D8-1BA0-EFC6-2A2B4AC3E111}"/>
              </a:ext>
            </a:extLst>
          </p:cNvPr>
          <p:cNvPicPr>
            <a:picLocks noChangeAspect="1"/>
          </p:cNvPicPr>
          <p:nvPr/>
        </p:nvPicPr>
        <p:blipFill>
          <a:blip r:embed="rId4"/>
          <a:stretch>
            <a:fillRect/>
          </a:stretch>
        </p:blipFill>
        <p:spPr>
          <a:xfrm>
            <a:off x="971601" y="3645024"/>
            <a:ext cx="6770560" cy="2859899"/>
          </a:xfrm>
          <a:prstGeom prst="rect">
            <a:avLst/>
          </a:prstGeom>
        </p:spPr>
      </p:pic>
    </p:spTree>
    <p:extLst>
      <p:ext uri="{BB962C8B-B14F-4D97-AF65-F5344CB8AC3E}">
        <p14:creationId xmlns:p14="http://schemas.microsoft.com/office/powerpoint/2010/main" val="50267065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DATWA Amendments</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54</a:t>
            </a:fld>
            <a:endParaRPr lang="en-US" sz="1000" dirty="0">
              <a:solidFill>
                <a:srgbClr val="9C4636">
                  <a:tint val="75000"/>
                </a:srgbClr>
              </a:solidFill>
            </a:endParaRPr>
          </a:p>
        </p:txBody>
      </p:sp>
      <p:pic>
        <p:nvPicPr>
          <p:cNvPr id="9" name="Picture 8">
            <a:extLst>
              <a:ext uri="{FF2B5EF4-FFF2-40B4-BE49-F238E27FC236}">
                <a16:creationId xmlns:a16="http://schemas.microsoft.com/office/drawing/2014/main" id="{1136A2E0-A910-D6C2-5F64-64C26C645120}"/>
              </a:ext>
            </a:extLst>
          </p:cNvPr>
          <p:cNvPicPr>
            <a:picLocks noChangeAspect="1"/>
          </p:cNvPicPr>
          <p:nvPr/>
        </p:nvPicPr>
        <p:blipFill rotWithShape="1">
          <a:blip r:embed="rId3"/>
          <a:srcRect b="37601"/>
          <a:stretch/>
        </p:blipFill>
        <p:spPr>
          <a:xfrm>
            <a:off x="658440" y="2102998"/>
            <a:ext cx="7924800" cy="4618477"/>
          </a:xfrm>
          <a:prstGeom prst="rect">
            <a:avLst/>
          </a:prstGeom>
        </p:spPr>
      </p:pic>
    </p:spTree>
    <p:extLst>
      <p:ext uri="{BB962C8B-B14F-4D97-AF65-F5344CB8AC3E}">
        <p14:creationId xmlns:p14="http://schemas.microsoft.com/office/powerpoint/2010/main" val="299966327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DATWA Amendments</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55</a:t>
            </a:fld>
            <a:endParaRPr lang="en-US" sz="1000" dirty="0">
              <a:solidFill>
                <a:srgbClr val="9C4636">
                  <a:tint val="75000"/>
                </a:srgbClr>
              </a:solidFill>
            </a:endParaRPr>
          </a:p>
        </p:txBody>
      </p:sp>
      <p:pic>
        <p:nvPicPr>
          <p:cNvPr id="9" name="Picture 8">
            <a:extLst>
              <a:ext uri="{FF2B5EF4-FFF2-40B4-BE49-F238E27FC236}">
                <a16:creationId xmlns:a16="http://schemas.microsoft.com/office/drawing/2014/main" id="{1136A2E0-A910-D6C2-5F64-64C26C645120}"/>
              </a:ext>
            </a:extLst>
          </p:cNvPr>
          <p:cNvPicPr>
            <a:picLocks noChangeAspect="1"/>
          </p:cNvPicPr>
          <p:nvPr/>
        </p:nvPicPr>
        <p:blipFill rotWithShape="1">
          <a:blip r:embed="rId3"/>
          <a:srcRect l="-980" t="63404" r="980" b="22"/>
          <a:stretch/>
        </p:blipFill>
        <p:spPr>
          <a:xfrm>
            <a:off x="331863" y="2564904"/>
            <a:ext cx="8480273" cy="2896816"/>
          </a:xfrm>
          <a:prstGeom prst="rect">
            <a:avLst/>
          </a:prstGeom>
        </p:spPr>
      </p:pic>
    </p:spTree>
    <p:extLst>
      <p:ext uri="{BB962C8B-B14F-4D97-AF65-F5344CB8AC3E}">
        <p14:creationId xmlns:p14="http://schemas.microsoft.com/office/powerpoint/2010/main" val="388532648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332384"/>
            <a:ext cx="85344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The bill includes important limitations on “cannabis testing.”</a:t>
            </a:r>
          </a:p>
          <a:p>
            <a:pPr marL="1019175" lvl="3"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“An employer must not request or require a job applicant to undergo cannabis testing </a:t>
            </a:r>
            <a:r>
              <a:rPr lang="en-US" sz="2000" b="1" i="1" dirty="0">
                <a:solidFill>
                  <a:srgbClr val="000000"/>
                </a:solidFill>
                <a:latin typeface="+mn-lt"/>
              </a:rPr>
              <a:t>solely for the purpose </a:t>
            </a:r>
            <a:r>
              <a:rPr lang="en-US" sz="2000" dirty="0">
                <a:solidFill>
                  <a:srgbClr val="000000"/>
                </a:solidFill>
                <a:latin typeface="+mn-lt"/>
              </a:rPr>
              <a:t>of determining the presence or absence of cannabis as a condition of employment unless otherwise required by state or federal law.”</a:t>
            </a:r>
          </a:p>
          <a:p>
            <a:pPr marL="1019175" lvl="3"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“Unless otherwise required by state or federal law, an employer must not refuse to hire a job applicant </a:t>
            </a:r>
            <a:r>
              <a:rPr lang="en-US" sz="2000" b="1" i="1" dirty="0">
                <a:solidFill>
                  <a:srgbClr val="000000"/>
                </a:solidFill>
                <a:latin typeface="+mn-lt"/>
              </a:rPr>
              <a:t>solely</a:t>
            </a:r>
            <a:r>
              <a:rPr lang="en-US" sz="2000" dirty="0">
                <a:solidFill>
                  <a:srgbClr val="000000"/>
                </a:solidFill>
                <a:latin typeface="+mn-lt"/>
              </a:rPr>
              <a:t> because the job applicant submits to a cannabis test or a drug and alcohol test authorized by this section and the results of the test indicate the presence of cannabis.”</a:t>
            </a:r>
          </a:p>
          <a:p>
            <a:pPr marL="1019175" lvl="3"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“An employer must not request or require an employee or job applicant to undergo cannabis testing on an arbitrary or capricious basis.”</a:t>
            </a: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Summary of Key Changes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56</a:t>
            </a:fld>
            <a:endParaRPr lang="en-US" sz="1000" dirty="0">
              <a:solidFill>
                <a:srgbClr val="9C4636">
                  <a:tint val="75000"/>
                </a:srgbClr>
              </a:solidFill>
            </a:endParaRPr>
          </a:p>
        </p:txBody>
      </p:sp>
    </p:spTree>
    <p:extLst>
      <p:ext uri="{BB962C8B-B14F-4D97-AF65-F5344CB8AC3E}">
        <p14:creationId xmlns:p14="http://schemas.microsoft.com/office/powerpoint/2010/main" val="184822585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Address Cannabis in all policies.</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Ensure that employees are prohibited from using all forms of  Cannabis at work or during work hours, possessing Cannabis/Marijuana at work or during work hours, or being </a:t>
            </a:r>
            <a:r>
              <a:rPr lang="en-US" sz="2400" b="1" i="1" dirty="0">
                <a:solidFill>
                  <a:srgbClr val="000000"/>
                </a:solidFill>
                <a:latin typeface="+mn-lt"/>
              </a:rPr>
              <a:t>impaired</a:t>
            </a:r>
            <a:r>
              <a:rPr lang="en-US" sz="2400" dirty="0">
                <a:solidFill>
                  <a:srgbClr val="000000"/>
                </a:solidFill>
                <a:latin typeface="+mn-lt"/>
              </a:rPr>
              <a:t> (not under the influence of) by Cannabis while at work.</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Address “edible cannabinoid products” and “intoxicating cannabinoids.” </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Make sure your policy covers the use of intoxicating </a:t>
            </a:r>
            <a:r>
              <a:rPr lang="en-US" sz="2400" b="1" i="1" u="sng" dirty="0">
                <a:solidFill>
                  <a:srgbClr val="000000"/>
                </a:solidFill>
                <a:latin typeface="+mn-lt"/>
              </a:rPr>
              <a:t>lawful</a:t>
            </a:r>
            <a:r>
              <a:rPr lang="en-US" sz="2400" dirty="0">
                <a:solidFill>
                  <a:srgbClr val="000000"/>
                </a:solidFill>
                <a:latin typeface="+mn-lt"/>
              </a:rPr>
              <a:t> cannabinoids permitted by the new Minnesota statute. </a:t>
            </a:r>
            <a:endParaRPr lang="en-US" altLang="en-US" sz="24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Update Prohibited Use Policies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57</a:t>
            </a:fld>
            <a:endParaRPr lang="en-US" sz="1000" dirty="0">
              <a:solidFill>
                <a:srgbClr val="9C4636">
                  <a:tint val="75000"/>
                </a:srgbClr>
              </a:solidFill>
            </a:endParaRPr>
          </a:p>
        </p:txBody>
      </p:sp>
    </p:spTree>
    <p:extLst>
      <p:ext uri="{BB962C8B-B14F-4D97-AF65-F5344CB8AC3E}">
        <p14:creationId xmlns:p14="http://schemas.microsoft.com/office/powerpoint/2010/main" val="245488848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842CB4-B861-4B22-9E2A-FD3E3A85C4AA}" type="slidenum">
              <a:rPr lang="en-US" smtClean="0">
                <a:solidFill>
                  <a:srgbClr val="9C4636">
                    <a:tint val="75000"/>
                  </a:srgbClr>
                </a:solidFill>
              </a:rPr>
              <a:pPr>
                <a:defRPr/>
              </a:pPr>
              <a:t>58</a:t>
            </a:fld>
            <a:endParaRPr lang="en-US">
              <a:solidFill>
                <a:srgbClr val="9C4636">
                  <a:tint val="75000"/>
                </a:srgbClr>
              </a:solidFill>
            </a:endParaRPr>
          </a:p>
        </p:txBody>
      </p:sp>
      <p:sp>
        <p:nvSpPr>
          <p:cNvPr id="6" name="Content Placeholder 1"/>
          <p:cNvSpPr>
            <a:spLocks noGrp="1"/>
          </p:cNvSpPr>
          <p:nvPr>
            <p:ph sz="quarter" idx="4"/>
          </p:nvPr>
        </p:nvSpPr>
        <p:spPr>
          <a:xfrm>
            <a:off x="395536" y="1196751"/>
            <a:ext cx="8352928" cy="5524723"/>
          </a:xfrm>
          <a:ln w="63500">
            <a:solidFill>
              <a:schemeClr val="accent1"/>
            </a:solidFill>
          </a:ln>
        </p:spPr>
        <p:txBody>
          <a:bodyPr>
            <a:noAutofit/>
          </a:bodyPr>
          <a:lstStyle/>
          <a:p>
            <a:pPr algn="ctr" eaLnBrk="1" hangingPunct="1">
              <a:spcBef>
                <a:spcPts val="1200"/>
              </a:spcBef>
              <a:spcAft>
                <a:spcPts val="1200"/>
              </a:spcAft>
            </a:pPr>
            <a:r>
              <a:rPr lang="en-US" altLang="en-US" sz="2600" b="1" u="sng" dirty="0">
                <a:solidFill>
                  <a:schemeClr val="bg2">
                    <a:lumMod val="10000"/>
                  </a:schemeClr>
                </a:solidFill>
                <a:latin typeface="+mn-lt"/>
              </a:rPr>
              <a:t>Drug, Cannabis and Alcohol-Free Workplace Policy</a:t>
            </a:r>
            <a:endParaRPr lang="en-US" altLang="en-US" sz="2600" dirty="0">
              <a:solidFill>
                <a:schemeClr val="bg2">
                  <a:lumMod val="10000"/>
                </a:schemeClr>
              </a:solidFill>
              <a:latin typeface="+mn-lt"/>
            </a:endParaRPr>
          </a:p>
          <a:p>
            <a:pPr algn="just" eaLnBrk="1" hangingPunct="1">
              <a:spcBef>
                <a:spcPts val="1200"/>
              </a:spcBef>
              <a:spcAft>
                <a:spcPts val="1200"/>
              </a:spcAft>
            </a:pPr>
            <a:r>
              <a:rPr lang="en-US" altLang="en-US" sz="2400" dirty="0">
                <a:solidFill>
                  <a:schemeClr val="bg2">
                    <a:lumMod val="10000"/>
                  </a:schemeClr>
                </a:solidFill>
                <a:latin typeface="+mn-lt"/>
              </a:rPr>
              <a:t>The Company is committed to maintaining a work environment that is </a:t>
            </a:r>
            <a:r>
              <a:rPr lang="en-US" altLang="en-US" sz="2400" b="1" i="1" dirty="0">
                <a:solidFill>
                  <a:schemeClr val="bg2">
                    <a:lumMod val="10000"/>
                  </a:schemeClr>
                </a:solidFill>
                <a:latin typeface="+mn-lt"/>
              </a:rPr>
              <a:t>free from the influence of alcohol, illegal drugs, and cannabis, including cannabis products, lower-potency hemp edibles, and hemp-derived consumer products</a:t>
            </a:r>
            <a:r>
              <a:rPr lang="en-US" altLang="en-US" sz="2400" dirty="0">
                <a:solidFill>
                  <a:schemeClr val="bg2">
                    <a:lumMod val="10000"/>
                  </a:schemeClr>
                </a:solidFill>
                <a:latin typeface="+mn-lt"/>
              </a:rPr>
              <a:t>, to protect the health, safety, and well-being of our employees and the general public. As part of this commitment, the Company maintains an alcohol, drug, and cannabis-free workplace which is applicable to all employees working for the Company in the United States. </a:t>
            </a:r>
          </a:p>
        </p:txBody>
      </p:sp>
    </p:spTree>
    <p:extLst>
      <p:ext uri="{BB962C8B-B14F-4D97-AF65-F5344CB8AC3E}">
        <p14:creationId xmlns:p14="http://schemas.microsoft.com/office/powerpoint/2010/main" val="137425621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842CB4-B861-4B22-9E2A-FD3E3A85C4AA}" type="slidenum">
              <a:rPr lang="en-US" smtClean="0">
                <a:solidFill>
                  <a:srgbClr val="9C4636">
                    <a:tint val="75000"/>
                  </a:srgbClr>
                </a:solidFill>
              </a:rPr>
              <a:pPr>
                <a:defRPr/>
              </a:pPr>
              <a:t>59</a:t>
            </a:fld>
            <a:endParaRPr lang="en-US">
              <a:solidFill>
                <a:srgbClr val="9C4636">
                  <a:tint val="75000"/>
                </a:srgbClr>
              </a:solidFill>
            </a:endParaRPr>
          </a:p>
        </p:txBody>
      </p:sp>
      <p:sp>
        <p:nvSpPr>
          <p:cNvPr id="6" name="Content Placeholder 1"/>
          <p:cNvSpPr>
            <a:spLocks noGrp="1"/>
          </p:cNvSpPr>
          <p:nvPr>
            <p:ph sz="quarter" idx="4"/>
          </p:nvPr>
        </p:nvSpPr>
        <p:spPr>
          <a:xfrm>
            <a:off x="395536" y="1196751"/>
            <a:ext cx="8352928" cy="5524723"/>
          </a:xfrm>
          <a:ln w="63500">
            <a:solidFill>
              <a:schemeClr val="accent1"/>
            </a:solidFill>
          </a:ln>
        </p:spPr>
        <p:txBody>
          <a:bodyPr>
            <a:noAutofit/>
          </a:bodyPr>
          <a:lstStyle/>
          <a:p>
            <a:pPr algn="ctr" eaLnBrk="1" hangingPunct="1">
              <a:spcBef>
                <a:spcPts val="1200"/>
              </a:spcBef>
              <a:spcAft>
                <a:spcPts val="1200"/>
              </a:spcAft>
            </a:pPr>
            <a:r>
              <a:rPr lang="en-US" altLang="en-US" sz="2600" b="1" u="sng" dirty="0">
                <a:solidFill>
                  <a:schemeClr val="bg2">
                    <a:lumMod val="10000"/>
                  </a:schemeClr>
                </a:solidFill>
                <a:latin typeface="+mn-lt"/>
              </a:rPr>
              <a:t>Drug, Cannabis and Alcohol-Free Workplace Policy</a:t>
            </a:r>
            <a:endParaRPr lang="en-US" altLang="en-US" sz="2600" dirty="0">
              <a:solidFill>
                <a:schemeClr val="bg2">
                  <a:lumMod val="10000"/>
                </a:schemeClr>
              </a:solidFill>
              <a:latin typeface="+mn-lt"/>
            </a:endParaRPr>
          </a:p>
          <a:p>
            <a:pPr algn="just" eaLnBrk="1" hangingPunct="1">
              <a:spcBef>
                <a:spcPts val="1200"/>
              </a:spcBef>
              <a:spcAft>
                <a:spcPts val="1200"/>
              </a:spcAft>
            </a:pPr>
            <a:r>
              <a:rPr lang="en-US" altLang="en-US" sz="2400" dirty="0">
                <a:solidFill>
                  <a:schemeClr val="bg2">
                    <a:lumMod val="10000"/>
                  </a:schemeClr>
                </a:solidFill>
                <a:latin typeface="+mn-lt"/>
              </a:rPr>
              <a:t>The Company prohibits reporting to work and working </a:t>
            </a:r>
            <a:r>
              <a:rPr lang="en-US" altLang="en-US" sz="2400" b="1" i="1" u="sng" dirty="0">
                <a:solidFill>
                  <a:schemeClr val="bg2">
                    <a:lumMod val="10000"/>
                  </a:schemeClr>
                </a:solidFill>
                <a:latin typeface="+mn-lt"/>
              </a:rPr>
              <a:t>under the influence or impaired</a:t>
            </a:r>
            <a:r>
              <a:rPr lang="en-US" altLang="en-US" sz="2400" dirty="0">
                <a:solidFill>
                  <a:schemeClr val="bg2">
                    <a:lumMod val="10000"/>
                  </a:schemeClr>
                </a:solidFill>
                <a:latin typeface="+mn-lt"/>
              </a:rPr>
              <a:t> by </a:t>
            </a:r>
            <a:r>
              <a:rPr lang="en-US" altLang="en-US" sz="2400" b="1" i="1" dirty="0">
                <a:solidFill>
                  <a:schemeClr val="bg2">
                    <a:lumMod val="10000"/>
                  </a:schemeClr>
                </a:solidFill>
                <a:latin typeface="+mn-lt"/>
              </a:rPr>
              <a:t>alcohol, illegal drugs, and cannabis</a:t>
            </a:r>
            <a:r>
              <a:rPr lang="en-US" altLang="en-US" sz="2400" dirty="0">
                <a:solidFill>
                  <a:schemeClr val="bg2">
                    <a:lumMod val="10000"/>
                  </a:schemeClr>
                </a:solidFill>
                <a:latin typeface="+mn-lt"/>
              </a:rPr>
              <a:t>. It also prohibits the </a:t>
            </a:r>
            <a:r>
              <a:rPr lang="en-US" altLang="en-US" sz="2400" b="1" i="1" u="sng" dirty="0">
                <a:solidFill>
                  <a:schemeClr val="bg2">
                    <a:lumMod val="10000"/>
                  </a:schemeClr>
                </a:solidFill>
                <a:latin typeface="+mn-lt"/>
              </a:rPr>
              <a:t>use</a:t>
            </a:r>
            <a:r>
              <a:rPr lang="en-US" altLang="en-US" sz="2400" dirty="0">
                <a:solidFill>
                  <a:schemeClr val="bg2">
                    <a:lumMod val="10000"/>
                  </a:schemeClr>
                </a:solidFill>
                <a:latin typeface="+mn-lt"/>
              </a:rPr>
              <a:t>, </a:t>
            </a:r>
            <a:r>
              <a:rPr lang="en-US" altLang="en-US" sz="2400" b="1" i="1" u="sng" dirty="0">
                <a:solidFill>
                  <a:schemeClr val="bg2">
                    <a:lumMod val="10000"/>
                  </a:schemeClr>
                </a:solidFill>
                <a:latin typeface="+mn-lt"/>
              </a:rPr>
              <a:t>possession</a:t>
            </a:r>
            <a:r>
              <a:rPr lang="en-US" altLang="en-US" sz="2400" dirty="0">
                <a:solidFill>
                  <a:schemeClr val="bg2">
                    <a:lumMod val="10000"/>
                  </a:schemeClr>
                </a:solidFill>
                <a:latin typeface="+mn-lt"/>
              </a:rPr>
              <a:t>, </a:t>
            </a:r>
            <a:r>
              <a:rPr lang="en-US" altLang="en-US" sz="2400" b="1" i="1" u="sng" dirty="0">
                <a:solidFill>
                  <a:schemeClr val="bg2">
                    <a:lumMod val="10000"/>
                  </a:schemeClr>
                </a:solidFill>
                <a:latin typeface="+mn-lt"/>
              </a:rPr>
              <a:t>distribution</a:t>
            </a:r>
            <a:r>
              <a:rPr lang="en-US" altLang="en-US" sz="2400" dirty="0">
                <a:solidFill>
                  <a:schemeClr val="bg2">
                    <a:lumMod val="10000"/>
                  </a:schemeClr>
                </a:solidFill>
                <a:latin typeface="+mn-lt"/>
              </a:rPr>
              <a:t>, </a:t>
            </a:r>
            <a:r>
              <a:rPr lang="en-US" altLang="en-US" sz="2400" b="1" i="1" u="sng" dirty="0">
                <a:solidFill>
                  <a:schemeClr val="bg2">
                    <a:lumMod val="10000"/>
                  </a:schemeClr>
                </a:solidFill>
                <a:latin typeface="+mn-lt"/>
              </a:rPr>
              <a:t>transfer</a:t>
            </a:r>
            <a:r>
              <a:rPr lang="en-US" altLang="en-US" sz="2400" dirty="0">
                <a:solidFill>
                  <a:schemeClr val="bg2">
                    <a:lumMod val="10000"/>
                  </a:schemeClr>
                </a:solidFill>
                <a:latin typeface="+mn-lt"/>
              </a:rPr>
              <a:t>, and </a:t>
            </a:r>
            <a:r>
              <a:rPr lang="en-US" altLang="en-US" sz="2400" b="1" i="1" u="sng" dirty="0">
                <a:solidFill>
                  <a:schemeClr val="bg2">
                    <a:lumMod val="10000"/>
                  </a:schemeClr>
                </a:solidFill>
                <a:latin typeface="+mn-lt"/>
              </a:rPr>
              <a:t>sale</a:t>
            </a:r>
            <a:r>
              <a:rPr lang="en-US" altLang="en-US" sz="2400" dirty="0">
                <a:solidFill>
                  <a:schemeClr val="bg2">
                    <a:lumMod val="10000"/>
                  </a:schemeClr>
                </a:solidFill>
                <a:latin typeface="+mn-lt"/>
              </a:rPr>
              <a:t> of </a:t>
            </a:r>
            <a:r>
              <a:rPr lang="en-US" altLang="en-US" sz="2400" b="1" i="1" dirty="0">
                <a:solidFill>
                  <a:schemeClr val="bg2">
                    <a:lumMod val="10000"/>
                  </a:schemeClr>
                </a:solidFill>
                <a:latin typeface="+mn-lt"/>
              </a:rPr>
              <a:t>alcohol, illegal drugs, and cannabis</a:t>
            </a:r>
            <a:r>
              <a:rPr lang="en-US" altLang="en-US" sz="2400" dirty="0">
                <a:solidFill>
                  <a:schemeClr val="bg2">
                    <a:lumMod val="10000"/>
                  </a:schemeClr>
                </a:solidFill>
                <a:latin typeface="+mn-lt"/>
              </a:rPr>
              <a:t> on all premises owned or operated by the Company (including parking areas), wherever work is being performed for the Company, and/or while operating any vehicle, machinery, or equipment owned or leased by the Company. </a:t>
            </a:r>
          </a:p>
        </p:txBody>
      </p:sp>
    </p:spTree>
    <p:extLst>
      <p:ext uri="{BB962C8B-B14F-4D97-AF65-F5344CB8AC3E}">
        <p14:creationId xmlns:p14="http://schemas.microsoft.com/office/powerpoint/2010/main" val="16527161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The Controlled Substances Act (CSA), 21 U.S.C. § 811 classifies marijuana (cannabis) as a Schedule I Drug, which means that the federal government views marijuana as “highly addictive” and “having no medical value.” </a:t>
            </a:r>
          </a:p>
          <a:p>
            <a:pPr marL="561975" lvl="2"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Schedule I Drugs</a:t>
            </a:r>
          </a:p>
          <a:p>
            <a:pPr marL="1019175" lvl="3"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Heroin, lysergic acid diethylamide (LSD), </a:t>
            </a:r>
            <a:r>
              <a:rPr lang="en-US" sz="2000" b="1" i="1" dirty="0">
                <a:solidFill>
                  <a:srgbClr val="000000"/>
                </a:solidFill>
                <a:latin typeface="+mn-lt"/>
              </a:rPr>
              <a:t>marijuana (cannabis)</a:t>
            </a:r>
            <a:r>
              <a:rPr lang="en-US" sz="2000" dirty="0">
                <a:solidFill>
                  <a:srgbClr val="000000"/>
                </a:solidFill>
                <a:latin typeface="+mn-lt"/>
              </a:rPr>
              <a:t>, methylenedioxymethamphetamine (ecstasy), methaqualone, and peyote.</a:t>
            </a:r>
          </a:p>
          <a:p>
            <a:pPr marL="561975" lvl="2"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Schedule II Drugs</a:t>
            </a:r>
          </a:p>
          <a:p>
            <a:pPr marL="1019175" lvl="3" indent="-457200" eaLnBrk="1" hangingPunct="1">
              <a:spcBef>
                <a:spcPts val="0"/>
              </a:spcBef>
              <a:spcAft>
                <a:spcPts val="600"/>
              </a:spcAft>
              <a:buFont typeface="Wingdings" panose="05000000000000000000" pitchFamily="2" charset="2"/>
              <a:buChar char="§"/>
            </a:pPr>
            <a:r>
              <a:rPr lang="en-US" sz="2000" dirty="0">
                <a:solidFill>
                  <a:srgbClr val="000000"/>
                </a:solidFill>
                <a:latin typeface="+mn-lt"/>
              </a:rPr>
              <a:t>Vicodin, cocaine, methamphetamine, methadone, hydromorphone (</a:t>
            </a:r>
            <a:r>
              <a:rPr lang="en-US" sz="2000" dirty="0" err="1">
                <a:solidFill>
                  <a:srgbClr val="000000"/>
                </a:solidFill>
                <a:latin typeface="+mn-lt"/>
              </a:rPr>
              <a:t>Dilaudid</a:t>
            </a:r>
            <a:r>
              <a:rPr lang="en-US" sz="2000" dirty="0">
                <a:solidFill>
                  <a:srgbClr val="000000"/>
                </a:solidFill>
                <a:latin typeface="+mn-lt"/>
              </a:rPr>
              <a:t>), meperidine (Demerol), oxycodone (OxyContin), fentanyl, Dexedrine, Adderall, and Ritalin</a:t>
            </a: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Marijuana under Federal Law </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6</a:t>
            </a:fld>
            <a:endParaRPr lang="en-US" sz="1000">
              <a:solidFill>
                <a:srgbClr val="9C4636">
                  <a:tint val="75000"/>
                </a:srgbClr>
              </a:solidFill>
            </a:endParaRPr>
          </a:p>
        </p:txBody>
      </p:sp>
    </p:spTree>
    <p:extLst>
      <p:ext uri="{BB962C8B-B14F-4D97-AF65-F5344CB8AC3E}">
        <p14:creationId xmlns:p14="http://schemas.microsoft.com/office/powerpoint/2010/main" val="20174692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842CB4-B861-4B22-9E2A-FD3E3A85C4AA}" type="slidenum">
              <a:rPr lang="en-US" smtClean="0">
                <a:solidFill>
                  <a:srgbClr val="9C4636">
                    <a:tint val="75000"/>
                  </a:srgbClr>
                </a:solidFill>
              </a:rPr>
              <a:pPr>
                <a:defRPr/>
              </a:pPr>
              <a:t>60</a:t>
            </a:fld>
            <a:endParaRPr lang="en-US">
              <a:solidFill>
                <a:srgbClr val="9C4636">
                  <a:tint val="75000"/>
                </a:srgbClr>
              </a:solidFill>
            </a:endParaRPr>
          </a:p>
        </p:txBody>
      </p:sp>
      <p:sp>
        <p:nvSpPr>
          <p:cNvPr id="6" name="Content Placeholder 1"/>
          <p:cNvSpPr>
            <a:spLocks noGrp="1"/>
          </p:cNvSpPr>
          <p:nvPr>
            <p:ph sz="quarter" idx="4"/>
          </p:nvPr>
        </p:nvSpPr>
        <p:spPr>
          <a:xfrm>
            <a:off x="395536" y="1196751"/>
            <a:ext cx="8352928" cy="5524723"/>
          </a:xfrm>
          <a:ln w="63500">
            <a:solidFill>
              <a:schemeClr val="accent1"/>
            </a:solidFill>
          </a:ln>
        </p:spPr>
        <p:txBody>
          <a:bodyPr>
            <a:noAutofit/>
          </a:bodyPr>
          <a:lstStyle/>
          <a:p>
            <a:pPr algn="ctr" eaLnBrk="1" hangingPunct="1">
              <a:spcBef>
                <a:spcPts val="1200"/>
              </a:spcBef>
              <a:spcAft>
                <a:spcPts val="1200"/>
              </a:spcAft>
            </a:pPr>
            <a:r>
              <a:rPr lang="en-US" altLang="en-US" sz="2600" b="1" u="sng" dirty="0">
                <a:solidFill>
                  <a:schemeClr val="bg2">
                    <a:lumMod val="10000"/>
                  </a:schemeClr>
                </a:solidFill>
                <a:latin typeface="+mn-lt"/>
              </a:rPr>
              <a:t>Drug, Cannabis and Alcohol-Free Workplace Policy</a:t>
            </a:r>
            <a:endParaRPr lang="en-US" altLang="en-US" sz="2600" dirty="0">
              <a:solidFill>
                <a:schemeClr val="bg2">
                  <a:lumMod val="10000"/>
                </a:schemeClr>
              </a:solidFill>
              <a:latin typeface="+mn-lt"/>
            </a:endParaRPr>
          </a:p>
          <a:p>
            <a:pPr algn="just" eaLnBrk="1" hangingPunct="1">
              <a:spcBef>
                <a:spcPts val="1200"/>
              </a:spcBef>
              <a:spcAft>
                <a:spcPts val="1200"/>
              </a:spcAft>
            </a:pPr>
            <a:r>
              <a:rPr lang="en-US" altLang="en-US" sz="2400" dirty="0">
                <a:solidFill>
                  <a:schemeClr val="bg2">
                    <a:lumMod val="10000"/>
                  </a:schemeClr>
                </a:solidFill>
                <a:latin typeface="+mn-lt"/>
              </a:rPr>
              <a:t>“</a:t>
            </a:r>
            <a:r>
              <a:rPr lang="en-US" altLang="en-US" sz="2400" b="1" i="1" u="sng" dirty="0">
                <a:solidFill>
                  <a:schemeClr val="bg2">
                    <a:lumMod val="10000"/>
                  </a:schemeClr>
                </a:solidFill>
                <a:latin typeface="+mn-lt"/>
              </a:rPr>
              <a:t>Illegal drugs</a:t>
            </a:r>
            <a:r>
              <a:rPr lang="en-US" altLang="en-US" sz="2400" dirty="0">
                <a:solidFill>
                  <a:schemeClr val="bg2">
                    <a:lumMod val="10000"/>
                  </a:schemeClr>
                </a:solidFill>
                <a:latin typeface="+mn-lt"/>
              </a:rPr>
              <a:t>” means those substances whose distribution is controlled by regulation or statute, including but not limited to narcotics, depressants, stimulants, hallucinogens, and cannabis (marijuana), or prescription medications which contain a controlled substance, and which are used for a purpose for which or by a person for whom they were not prescribed or intended. </a:t>
            </a:r>
          </a:p>
          <a:p>
            <a:pPr algn="just" eaLnBrk="1" hangingPunct="1">
              <a:spcBef>
                <a:spcPts val="1200"/>
              </a:spcBef>
              <a:spcAft>
                <a:spcPts val="1200"/>
              </a:spcAft>
            </a:pPr>
            <a:r>
              <a:rPr lang="en-US" altLang="en-US" sz="2400" dirty="0">
                <a:solidFill>
                  <a:schemeClr val="bg2">
                    <a:lumMod val="10000"/>
                  </a:schemeClr>
                </a:solidFill>
                <a:latin typeface="+mn-lt"/>
              </a:rPr>
              <a:t>“</a:t>
            </a:r>
            <a:r>
              <a:rPr lang="en-US" altLang="en-US" sz="2400" b="1" i="1" u="sng" dirty="0">
                <a:solidFill>
                  <a:schemeClr val="bg2">
                    <a:lumMod val="10000"/>
                  </a:schemeClr>
                </a:solidFill>
                <a:latin typeface="+mn-lt"/>
              </a:rPr>
              <a:t>Cannabis</a:t>
            </a:r>
            <a:r>
              <a:rPr lang="en-US" altLang="en-US" sz="2400" dirty="0">
                <a:solidFill>
                  <a:schemeClr val="bg2">
                    <a:lumMod val="10000"/>
                  </a:schemeClr>
                </a:solidFill>
                <a:latin typeface="+mn-lt"/>
              </a:rPr>
              <a:t>” means any cannabis products, including cannabis concentrate, cannabis flower, cannabis product, lower-potency hemp edible, or hemp-derived consumer products. </a:t>
            </a:r>
          </a:p>
        </p:txBody>
      </p:sp>
    </p:spTree>
    <p:extLst>
      <p:ext uri="{BB962C8B-B14F-4D97-AF65-F5344CB8AC3E}">
        <p14:creationId xmlns:p14="http://schemas.microsoft.com/office/powerpoint/2010/main" val="83134293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842CB4-B861-4B22-9E2A-FD3E3A85C4AA}" type="slidenum">
              <a:rPr lang="en-US" smtClean="0">
                <a:solidFill>
                  <a:srgbClr val="9C4636">
                    <a:tint val="75000"/>
                  </a:srgbClr>
                </a:solidFill>
              </a:rPr>
              <a:pPr>
                <a:defRPr/>
              </a:pPr>
              <a:t>61</a:t>
            </a:fld>
            <a:endParaRPr lang="en-US">
              <a:solidFill>
                <a:srgbClr val="9C4636">
                  <a:tint val="75000"/>
                </a:srgbClr>
              </a:solidFill>
            </a:endParaRPr>
          </a:p>
        </p:txBody>
      </p:sp>
      <p:sp>
        <p:nvSpPr>
          <p:cNvPr id="6" name="Content Placeholder 1"/>
          <p:cNvSpPr>
            <a:spLocks noGrp="1"/>
          </p:cNvSpPr>
          <p:nvPr>
            <p:ph sz="quarter" idx="4"/>
          </p:nvPr>
        </p:nvSpPr>
        <p:spPr>
          <a:xfrm>
            <a:off x="395536" y="1196751"/>
            <a:ext cx="8352928" cy="5524723"/>
          </a:xfrm>
          <a:ln w="63500">
            <a:solidFill>
              <a:schemeClr val="accent1"/>
            </a:solidFill>
          </a:ln>
        </p:spPr>
        <p:txBody>
          <a:bodyPr>
            <a:noAutofit/>
          </a:bodyPr>
          <a:lstStyle/>
          <a:p>
            <a:pPr algn="ctr" eaLnBrk="1" hangingPunct="1">
              <a:spcBef>
                <a:spcPts val="1200"/>
              </a:spcBef>
              <a:spcAft>
                <a:spcPts val="1200"/>
              </a:spcAft>
            </a:pPr>
            <a:r>
              <a:rPr lang="en-US" altLang="en-US" sz="2600" b="1" u="sng" dirty="0">
                <a:solidFill>
                  <a:schemeClr val="bg2">
                    <a:lumMod val="10000"/>
                  </a:schemeClr>
                </a:solidFill>
                <a:latin typeface="+mn-lt"/>
              </a:rPr>
              <a:t>Drug, Cannabis and Alcohol-Free Workplace Policy</a:t>
            </a:r>
            <a:endParaRPr lang="en-US" altLang="en-US" sz="2600" dirty="0">
              <a:solidFill>
                <a:schemeClr val="bg2">
                  <a:lumMod val="10000"/>
                </a:schemeClr>
              </a:solidFill>
              <a:latin typeface="+mn-lt"/>
            </a:endParaRPr>
          </a:p>
          <a:p>
            <a:pPr algn="just" eaLnBrk="1" hangingPunct="1">
              <a:spcBef>
                <a:spcPts val="1200"/>
              </a:spcBef>
              <a:spcAft>
                <a:spcPts val="1200"/>
              </a:spcAft>
            </a:pPr>
            <a:r>
              <a:rPr lang="en-US" altLang="en-US" sz="2400" dirty="0">
                <a:solidFill>
                  <a:schemeClr val="bg2">
                    <a:lumMod val="10000"/>
                  </a:schemeClr>
                </a:solidFill>
                <a:latin typeface="+mn-lt"/>
              </a:rPr>
              <a:t>“</a:t>
            </a:r>
            <a:r>
              <a:rPr lang="en-US" altLang="en-US" sz="2400" b="1" i="1" u="sng" dirty="0">
                <a:solidFill>
                  <a:schemeClr val="bg2">
                    <a:lumMod val="10000"/>
                  </a:schemeClr>
                </a:solidFill>
                <a:latin typeface="+mn-lt"/>
              </a:rPr>
              <a:t>Under the influence</a:t>
            </a:r>
            <a:r>
              <a:rPr lang="en-US" altLang="en-US" sz="2400" dirty="0">
                <a:solidFill>
                  <a:schemeClr val="bg2">
                    <a:lumMod val="10000"/>
                  </a:schemeClr>
                </a:solidFill>
                <a:latin typeface="+mn-lt"/>
              </a:rPr>
              <a:t>” or “</a:t>
            </a:r>
            <a:r>
              <a:rPr lang="en-US" altLang="en-US" sz="2400" b="1" i="1" u="sng" dirty="0">
                <a:solidFill>
                  <a:schemeClr val="bg2">
                    <a:lumMod val="10000"/>
                  </a:schemeClr>
                </a:solidFill>
                <a:latin typeface="+mn-lt"/>
              </a:rPr>
              <a:t>impaired by</a:t>
            </a:r>
            <a:r>
              <a:rPr lang="en-US" altLang="en-US" sz="2400" dirty="0">
                <a:solidFill>
                  <a:schemeClr val="bg2">
                    <a:lumMod val="10000"/>
                  </a:schemeClr>
                </a:solidFill>
                <a:latin typeface="+mn-lt"/>
              </a:rPr>
              <a:t>” means, but is not limited by definition to, </a:t>
            </a:r>
            <a:r>
              <a:rPr lang="en-US" altLang="en-US" sz="2400" b="1" i="1" dirty="0">
                <a:solidFill>
                  <a:schemeClr val="bg2">
                    <a:lumMod val="10000"/>
                  </a:schemeClr>
                </a:solidFill>
                <a:latin typeface="+mn-lt"/>
              </a:rPr>
              <a:t>impairment of alertness, performance or behavior</a:t>
            </a:r>
            <a:r>
              <a:rPr lang="en-US" altLang="en-US" sz="2400" dirty="0">
                <a:solidFill>
                  <a:schemeClr val="bg2">
                    <a:lumMod val="10000"/>
                  </a:schemeClr>
                </a:solidFill>
                <a:latin typeface="+mn-lt"/>
              </a:rPr>
              <a:t> due to the ingestion, injection, inhalation or other application of any substance such that a person's motor senses (i.e., sight, hearing, balance, coordination, reaction, reflex), and/or judgment either are, or may reasonably be presumed to be, adversely affected. To be under the influence of or impaired by alcohol, drugs, or cannabis also includes a situation where </a:t>
            </a:r>
            <a:r>
              <a:rPr lang="en-US" altLang="en-US" sz="2400" b="1" i="1" dirty="0">
                <a:solidFill>
                  <a:schemeClr val="bg2">
                    <a:lumMod val="10000"/>
                  </a:schemeClr>
                </a:solidFill>
                <a:latin typeface="+mn-lt"/>
              </a:rPr>
              <a:t>an employee does not possess that clearness of intellect and control of self that the employee otherwise would have</a:t>
            </a:r>
            <a:r>
              <a:rPr lang="en-US" altLang="en-US" sz="2400" dirty="0">
                <a:solidFill>
                  <a:schemeClr val="bg2">
                    <a:lumMod val="10000"/>
                  </a:schemeClr>
                </a:solidFill>
                <a:latin typeface="+mn-lt"/>
              </a:rPr>
              <a:t>.</a:t>
            </a:r>
          </a:p>
        </p:txBody>
      </p:sp>
    </p:spTree>
    <p:extLst>
      <p:ext uri="{BB962C8B-B14F-4D97-AF65-F5344CB8AC3E}">
        <p14:creationId xmlns:p14="http://schemas.microsoft.com/office/powerpoint/2010/main" val="96662538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842CB4-B861-4B22-9E2A-FD3E3A85C4AA}" type="slidenum">
              <a:rPr lang="en-US" smtClean="0">
                <a:solidFill>
                  <a:srgbClr val="9C4636">
                    <a:tint val="75000"/>
                  </a:srgbClr>
                </a:solidFill>
              </a:rPr>
              <a:pPr>
                <a:defRPr/>
              </a:pPr>
              <a:t>62</a:t>
            </a:fld>
            <a:endParaRPr lang="en-US">
              <a:solidFill>
                <a:srgbClr val="9C4636">
                  <a:tint val="75000"/>
                </a:srgbClr>
              </a:solidFill>
            </a:endParaRPr>
          </a:p>
        </p:txBody>
      </p:sp>
      <p:sp>
        <p:nvSpPr>
          <p:cNvPr id="6" name="Content Placeholder 1"/>
          <p:cNvSpPr>
            <a:spLocks noGrp="1"/>
          </p:cNvSpPr>
          <p:nvPr>
            <p:ph sz="quarter" idx="4"/>
          </p:nvPr>
        </p:nvSpPr>
        <p:spPr>
          <a:xfrm>
            <a:off x="395536" y="1196751"/>
            <a:ext cx="8352928" cy="5524723"/>
          </a:xfrm>
          <a:ln w="63500">
            <a:solidFill>
              <a:schemeClr val="accent1"/>
            </a:solidFill>
          </a:ln>
        </p:spPr>
        <p:txBody>
          <a:bodyPr>
            <a:noAutofit/>
          </a:bodyPr>
          <a:lstStyle/>
          <a:p>
            <a:pPr algn="ctr" eaLnBrk="1" hangingPunct="1">
              <a:spcBef>
                <a:spcPts val="1200"/>
              </a:spcBef>
              <a:spcAft>
                <a:spcPts val="1200"/>
              </a:spcAft>
            </a:pPr>
            <a:r>
              <a:rPr lang="en-US" altLang="en-US" sz="2600" b="1" u="sng" dirty="0">
                <a:solidFill>
                  <a:schemeClr val="bg2">
                    <a:lumMod val="10000"/>
                  </a:schemeClr>
                </a:solidFill>
                <a:latin typeface="+mn-lt"/>
              </a:rPr>
              <a:t>Drug, Cannabis and Alcohol-Free Workplace Policy</a:t>
            </a:r>
            <a:endParaRPr lang="en-US" altLang="en-US" sz="2600" dirty="0">
              <a:solidFill>
                <a:schemeClr val="bg2">
                  <a:lumMod val="10000"/>
                </a:schemeClr>
              </a:solidFill>
              <a:latin typeface="+mn-lt"/>
            </a:endParaRPr>
          </a:p>
          <a:p>
            <a:pPr algn="just" eaLnBrk="1" hangingPunct="1">
              <a:spcBef>
                <a:spcPts val="1200"/>
              </a:spcBef>
              <a:spcAft>
                <a:spcPts val="1200"/>
              </a:spcAft>
            </a:pPr>
            <a:r>
              <a:rPr lang="en-US" altLang="en-US" sz="2400" dirty="0">
                <a:solidFill>
                  <a:schemeClr val="bg2">
                    <a:lumMod val="10000"/>
                  </a:schemeClr>
                </a:solidFill>
                <a:latin typeface="+mn-lt"/>
              </a:rPr>
              <a:t>This policy does </a:t>
            </a:r>
            <a:r>
              <a:rPr lang="en-US" altLang="en-US" sz="2400" b="1" i="1" u="sng" dirty="0">
                <a:solidFill>
                  <a:schemeClr val="bg2">
                    <a:lumMod val="10000"/>
                  </a:schemeClr>
                </a:solidFill>
                <a:latin typeface="+mn-lt"/>
              </a:rPr>
              <a:t>not</a:t>
            </a:r>
            <a:r>
              <a:rPr lang="en-US" altLang="en-US" sz="2400" dirty="0">
                <a:solidFill>
                  <a:schemeClr val="bg2">
                    <a:lumMod val="10000"/>
                  </a:schemeClr>
                </a:solidFill>
                <a:latin typeface="+mn-lt"/>
              </a:rPr>
              <a:t> prohibit:</a:t>
            </a:r>
          </a:p>
          <a:p>
            <a:pPr algn="just" eaLnBrk="1" hangingPunct="1">
              <a:spcBef>
                <a:spcPts val="1200"/>
              </a:spcBef>
              <a:spcAft>
                <a:spcPts val="1200"/>
              </a:spcAft>
            </a:pPr>
            <a:r>
              <a:rPr lang="en-US" altLang="en-US" sz="2400" dirty="0">
                <a:solidFill>
                  <a:schemeClr val="bg2">
                    <a:lumMod val="10000"/>
                  </a:schemeClr>
                </a:solidFill>
                <a:latin typeface="+mn-lt"/>
              </a:rPr>
              <a:t> 1.		The moderate consumption of alcoholic beverages at 		company-sponsored events or when the employee is 		approved for such consumption by the Company 			through a direct manager.</a:t>
            </a:r>
          </a:p>
          <a:p>
            <a:pPr algn="just" eaLnBrk="1" hangingPunct="1">
              <a:spcBef>
                <a:spcPts val="1200"/>
              </a:spcBef>
              <a:spcAft>
                <a:spcPts val="1200"/>
              </a:spcAft>
            </a:pPr>
            <a:r>
              <a:rPr lang="en-US" altLang="en-US" sz="2400" dirty="0">
                <a:solidFill>
                  <a:schemeClr val="bg2">
                    <a:lumMod val="10000"/>
                  </a:schemeClr>
                </a:solidFill>
                <a:latin typeface="+mn-lt"/>
              </a:rPr>
              <a:t>2.		The possession of sealed bottles or cans of alcoholic 		beverages in an employee’s vehicle on company 			premises so long as this possession would be in 			compliance with state law if the vehicle were on a 			public street.</a:t>
            </a:r>
          </a:p>
        </p:txBody>
      </p:sp>
    </p:spTree>
    <p:extLst>
      <p:ext uri="{BB962C8B-B14F-4D97-AF65-F5344CB8AC3E}">
        <p14:creationId xmlns:p14="http://schemas.microsoft.com/office/powerpoint/2010/main" val="368280529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842CB4-B861-4B22-9E2A-FD3E3A85C4AA}" type="slidenum">
              <a:rPr lang="en-US" smtClean="0">
                <a:solidFill>
                  <a:srgbClr val="9C4636">
                    <a:tint val="75000"/>
                  </a:srgbClr>
                </a:solidFill>
              </a:rPr>
              <a:pPr>
                <a:defRPr/>
              </a:pPr>
              <a:t>63</a:t>
            </a:fld>
            <a:endParaRPr lang="en-US">
              <a:solidFill>
                <a:srgbClr val="9C4636">
                  <a:tint val="75000"/>
                </a:srgbClr>
              </a:solidFill>
            </a:endParaRPr>
          </a:p>
        </p:txBody>
      </p:sp>
      <p:sp>
        <p:nvSpPr>
          <p:cNvPr id="6" name="Content Placeholder 1"/>
          <p:cNvSpPr>
            <a:spLocks noGrp="1"/>
          </p:cNvSpPr>
          <p:nvPr>
            <p:ph sz="quarter" idx="4"/>
          </p:nvPr>
        </p:nvSpPr>
        <p:spPr>
          <a:xfrm>
            <a:off x="395536" y="1052737"/>
            <a:ext cx="8352928" cy="5668738"/>
          </a:xfrm>
          <a:ln w="63500">
            <a:solidFill>
              <a:schemeClr val="accent1"/>
            </a:solidFill>
          </a:ln>
        </p:spPr>
        <p:txBody>
          <a:bodyPr>
            <a:noAutofit/>
          </a:bodyPr>
          <a:lstStyle/>
          <a:p>
            <a:pPr algn="ctr" eaLnBrk="1" hangingPunct="1">
              <a:spcBef>
                <a:spcPts val="1200"/>
              </a:spcBef>
              <a:spcAft>
                <a:spcPts val="1200"/>
              </a:spcAft>
            </a:pPr>
            <a:r>
              <a:rPr lang="en-US" altLang="en-US" sz="2600" b="1" u="sng" dirty="0">
                <a:solidFill>
                  <a:schemeClr val="bg2">
                    <a:lumMod val="10000"/>
                  </a:schemeClr>
                </a:solidFill>
                <a:latin typeface="+mn-lt"/>
              </a:rPr>
              <a:t>Drug, Cannabis and Alcohol-Free Workplace Policy</a:t>
            </a:r>
            <a:endParaRPr lang="en-US" altLang="en-US" sz="2600" dirty="0">
              <a:solidFill>
                <a:schemeClr val="bg2">
                  <a:lumMod val="10000"/>
                </a:schemeClr>
              </a:solidFill>
              <a:latin typeface="+mn-lt"/>
            </a:endParaRPr>
          </a:p>
          <a:p>
            <a:pPr marL="457200" indent="-457200" algn="just" eaLnBrk="1" hangingPunct="1">
              <a:spcBef>
                <a:spcPts val="1200"/>
              </a:spcBef>
              <a:spcAft>
                <a:spcPts val="1200"/>
              </a:spcAft>
              <a:buFont typeface="+mj-lt"/>
              <a:buAutoNum type="arabicPeriod" startAt="3"/>
            </a:pPr>
            <a:r>
              <a:rPr lang="en-US" altLang="en-US" sz="2100" dirty="0">
                <a:solidFill>
                  <a:schemeClr val="bg2">
                    <a:lumMod val="10000"/>
                  </a:schemeClr>
                </a:solidFill>
                <a:latin typeface="+mn-lt"/>
              </a:rPr>
              <a:t>The legal possession of medical cannabis/ marijuana by an individual permitted to be in possession under state law which provides for such possession. An employee, however, may </a:t>
            </a:r>
            <a:r>
              <a:rPr lang="en-US" altLang="en-US" sz="2100" b="1" i="1" u="sng" dirty="0">
                <a:solidFill>
                  <a:schemeClr val="bg2">
                    <a:lumMod val="10000"/>
                  </a:schemeClr>
                </a:solidFill>
                <a:latin typeface="+mn-lt"/>
              </a:rPr>
              <a:t>not</a:t>
            </a:r>
            <a:r>
              <a:rPr lang="en-US" altLang="en-US" sz="2100" dirty="0">
                <a:solidFill>
                  <a:schemeClr val="bg2">
                    <a:lumMod val="10000"/>
                  </a:schemeClr>
                </a:solidFill>
                <a:latin typeface="+mn-lt"/>
              </a:rPr>
              <a:t> </a:t>
            </a:r>
            <a:r>
              <a:rPr lang="en-US" altLang="en-US" sz="2100" b="1" i="1" dirty="0">
                <a:solidFill>
                  <a:schemeClr val="bg2">
                    <a:lumMod val="10000"/>
                  </a:schemeClr>
                </a:solidFill>
                <a:latin typeface="+mn-lt"/>
              </a:rPr>
              <a:t>use, possess, or be impaired by medical cannabis/ marijuana while on Company premises or the premises where the employee is working</a:t>
            </a:r>
            <a:r>
              <a:rPr lang="en-US" altLang="en-US" sz="2100" dirty="0">
                <a:solidFill>
                  <a:schemeClr val="bg2">
                    <a:lumMod val="10000"/>
                  </a:schemeClr>
                </a:solidFill>
                <a:latin typeface="+mn-lt"/>
              </a:rPr>
              <a:t> anywhere on behalf of the Company, or during the hours of employment by the Company. An employee may </a:t>
            </a:r>
            <a:r>
              <a:rPr lang="en-US" altLang="en-US" sz="2100" b="1" i="1" u="sng" dirty="0">
                <a:solidFill>
                  <a:schemeClr val="bg2">
                    <a:lumMod val="10000"/>
                  </a:schemeClr>
                </a:solidFill>
                <a:latin typeface="+mn-lt"/>
              </a:rPr>
              <a:t>not</a:t>
            </a:r>
            <a:r>
              <a:rPr lang="en-US" altLang="en-US" sz="2100" dirty="0">
                <a:solidFill>
                  <a:schemeClr val="bg2">
                    <a:lumMod val="10000"/>
                  </a:schemeClr>
                </a:solidFill>
                <a:latin typeface="+mn-lt"/>
              </a:rPr>
              <a:t> </a:t>
            </a:r>
            <a:r>
              <a:rPr lang="en-US" altLang="en-US" sz="2100" b="1" i="1" dirty="0">
                <a:solidFill>
                  <a:schemeClr val="bg2">
                    <a:lumMod val="10000"/>
                  </a:schemeClr>
                </a:solidFill>
                <a:latin typeface="+mn-lt"/>
              </a:rPr>
              <a:t>operate any motor vehicle for or on behalf of the Company under the influence of medical cannabis/ marijuana</a:t>
            </a:r>
            <a:r>
              <a:rPr lang="en-US" altLang="en-US" sz="2100" dirty="0">
                <a:solidFill>
                  <a:schemeClr val="bg2">
                    <a:lumMod val="10000"/>
                  </a:schemeClr>
                </a:solidFill>
                <a:latin typeface="+mn-lt"/>
              </a:rPr>
              <a:t>. Use of medical cannabis at work, even if the employee is permitted such use by being on the registry, may result in discipline up to and including termination. The Company will not modify an individual’s position or working conditions or the requirements of this policy unless required to do so under applicable law. </a:t>
            </a:r>
          </a:p>
        </p:txBody>
      </p:sp>
    </p:spTree>
    <p:extLst>
      <p:ext uri="{BB962C8B-B14F-4D97-AF65-F5344CB8AC3E}">
        <p14:creationId xmlns:p14="http://schemas.microsoft.com/office/powerpoint/2010/main" val="165680658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842CB4-B861-4B22-9E2A-FD3E3A85C4AA}" type="slidenum">
              <a:rPr lang="en-US" smtClean="0">
                <a:solidFill>
                  <a:srgbClr val="9C4636">
                    <a:tint val="75000"/>
                  </a:srgbClr>
                </a:solidFill>
              </a:rPr>
              <a:pPr>
                <a:defRPr/>
              </a:pPr>
              <a:t>64</a:t>
            </a:fld>
            <a:endParaRPr lang="en-US">
              <a:solidFill>
                <a:srgbClr val="9C4636">
                  <a:tint val="75000"/>
                </a:srgbClr>
              </a:solidFill>
            </a:endParaRPr>
          </a:p>
        </p:txBody>
      </p:sp>
      <p:sp>
        <p:nvSpPr>
          <p:cNvPr id="6" name="Content Placeholder 1"/>
          <p:cNvSpPr>
            <a:spLocks noGrp="1"/>
          </p:cNvSpPr>
          <p:nvPr>
            <p:ph sz="quarter" idx="4"/>
          </p:nvPr>
        </p:nvSpPr>
        <p:spPr>
          <a:xfrm>
            <a:off x="395536" y="1196751"/>
            <a:ext cx="8352928" cy="5524723"/>
          </a:xfrm>
          <a:ln w="63500">
            <a:solidFill>
              <a:schemeClr val="accent1"/>
            </a:solidFill>
          </a:ln>
        </p:spPr>
        <p:txBody>
          <a:bodyPr>
            <a:noAutofit/>
          </a:bodyPr>
          <a:lstStyle/>
          <a:p>
            <a:pPr algn="ctr" eaLnBrk="1" hangingPunct="1">
              <a:spcBef>
                <a:spcPts val="1200"/>
              </a:spcBef>
              <a:spcAft>
                <a:spcPts val="1200"/>
              </a:spcAft>
            </a:pPr>
            <a:r>
              <a:rPr lang="en-US" altLang="en-US" sz="2600" b="1" u="sng" dirty="0">
                <a:solidFill>
                  <a:schemeClr val="bg2">
                    <a:lumMod val="10000"/>
                  </a:schemeClr>
                </a:solidFill>
                <a:latin typeface="+mn-lt"/>
              </a:rPr>
              <a:t>Drug, Cannabis and Alcohol-Free Workplace Policy</a:t>
            </a:r>
            <a:endParaRPr lang="en-US" altLang="en-US" sz="2600" dirty="0">
              <a:solidFill>
                <a:schemeClr val="bg2">
                  <a:lumMod val="10000"/>
                </a:schemeClr>
              </a:solidFill>
              <a:latin typeface="+mn-lt"/>
            </a:endParaRPr>
          </a:p>
          <a:p>
            <a:pPr algn="just" eaLnBrk="1" hangingPunct="1">
              <a:spcBef>
                <a:spcPts val="1200"/>
              </a:spcBef>
              <a:spcAft>
                <a:spcPts val="1200"/>
              </a:spcAft>
            </a:pPr>
            <a:r>
              <a:rPr lang="en-US" altLang="en-US" sz="2000" dirty="0">
                <a:solidFill>
                  <a:schemeClr val="bg2">
                    <a:lumMod val="10000"/>
                  </a:schemeClr>
                </a:solidFill>
                <a:latin typeface="+mn-lt"/>
              </a:rPr>
              <a:t>Any violation of this policy is subject to </a:t>
            </a:r>
            <a:r>
              <a:rPr lang="en-US" altLang="en-US" sz="2000" b="1" i="1" dirty="0">
                <a:solidFill>
                  <a:schemeClr val="bg2">
                    <a:lumMod val="10000"/>
                  </a:schemeClr>
                </a:solidFill>
                <a:latin typeface="+mn-lt"/>
              </a:rPr>
              <a:t>disciplinary action, up to and including immediate termination </a:t>
            </a:r>
            <a:r>
              <a:rPr lang="en-US" altLang="en-US" sz="2000" dirty="0">
                <a:solidFill>
                  <a:schemeClr val="bg2">
                    <a:lumMod val="10000"/>
                  </a:schemeClr>
                </a:solidFill>
                <a:latin typeface="+mn-lt"/>
              </a:rPr>
              <a:t>of employment.</a:t>
            </a:r>
          </a:p>
          <a:p>
            <a:pPr algn="just" eaLnBrk="1" hangingPunct="1">
              <a:spcBef>
                <a:spcPts val="1200"/>
              </a:spcBef>
              <a:spcAft>
                <a:spcPts val="1200"/>
              </a:spcAft>
            </a:pPr>
            <a:r>
              <a:rPr lang="en-US" altLang="en-US" sz="2000" dirty="0">
                <a:solidFill>
                  <a:schemeClr val="bg2">
                    <a:lumMod val="10000"/>
                  </a:schemeClr>
                </a:solidFill>
                <a:latin typeface="+mn-lt"/>
              </a:rPr>
              <a:t> The Company encourages employees to seek help with any alcohol, drug, or cannabis problem, including substance use disorder and will support any employee desiring assistance. However, employees should seek help before the disorder affects their job performance. While alcohol, drug, or cannabis use disorder is itself is not grounds for discipline or discharge, any work problems resulting from such use or dependency will be dealt with as any other work-related problem and will be cause for discipline or discharge.</a:t>
            </a:r>
          </a:p>
          <a:p>
            <a:pPr algn="just" eaLnBrk="1" hangingPunct="1">
              <a:spcBef>
                <a:spcPts val="1200"/>
              </a:spcBef>
              <a:spcAft>
                <a:spcPts val="1200"/>
              </a:spcAft>
            </a:pPr>
            <a:r>
              <a:rPr lang="en-US" altLang="en-US" sz="2000" dirty="0">
                <a:solidFill>
                  <a:schemeClr val="bg2">
                    <a:lumMod val="10000"/>
                  </a:schemeClr>
                </a:solidFill>
                <a:latin typeface="+mn-lt"/>
              </a:rPr>
              <a:t>Treatment for substance abuse dependency may be covered under the Company’s group health insurance plan. For additional information, contact Human Resources</a:t>
            </a:r>
          </a:p>
        </p:txBody>
      </p:sp>
    </p:spTree>
    <p:extLst>
      <p:ext uri="{BB962C8B-B14F-4D97-AF65-F5344CB8AC3E}">
        <p14:creationId xmlns:p14="http://schemas.microsoft.com/office/powerpoint/2010/main" val="337146101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What constitutes “impairment” may be hard to determine.</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Minnesota’s law has no definition of impairment other than the right of employers to act if, as the result of consuming cannabis flower, a cannabis product, a lower-potency hemp edible, or a hemp-derived consumer product, “</a:t>
            </a:r>
            <a:r>
              <a:rPr lang="en-US" sz="2400" b="1" i="1" dirty="0">
                <a:solidFill>
                  <a:srgbClr val="000000"/>
                </a:solidFill>
                <a:latin typeface="+mn-lt"/>
              </a:rPr>
              <a:t>the employee does not possess that clearness of intellect and control of self that the employee otherwise would have</a:t>
            </a:r>
            <a:r>
              <a:rPr lang="en-US" sz="2400" dirty="0">
                <a:solidFill>
                  <a:srgbClr val="000000"/>
                </a:solidFill>
                <a:latin typeface="+mn-lt"/>
              </a:rPr>
              <a:t>.”</a:t>
            </a: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What is Impairment?</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65</a:t>
            </a:fld>
            <a:endParaRPr lang="en-US" sz="1000" dirty="0">
              <a:solidFill>
                <a:srgbClr val="9C4636">
                  <a:tint val="75000"/>
                </a:srgbClr>
              </a:solidFill>
            </a:endParaRPr>
          </a:p>
        </p:txBody>
      </p:sp>
    </p:spTree>
    <p:extLst>
      <p:ext uri="{BB962C8B-B14F-4D97-AF65-F5344CB8AC3E}">
        <p14:creationId xmlns:p14="http://schemas.microsoft.com/office/powerpoint/2010/main" val="99056212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66</a:t>
            </a:fld>
            <a:endParaRPr lang="en-US" sz="1000" dirty="0">
              <a:solidFill>
                <a:srgbClr val="9C4636">
                  <a:tint val="75000"/>
                </a:srgbClr>
              </a:solidFill>
            </a:endParaRPr>
          </a:p>
        </p:txBody>
      </p:sp>
      <p:pic>
        <p:nvPicPr>
          <p:cNvPr id="2050" name="Picture 2" descr="What is Reasonable Suspicion?">
            <a:extLst>
              <a:ext uri="{FF2B5EF4-FFF2-40B4-BE49-F238E27FC236}">
                <a16:creationId xmlns:a16="http://schemas.microsoft.com/office/drawing/2014/main" id="{750F0264-E049-7A50-4917-DB8545A0C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828" y="1484784"/>
            <a:ext cx="4566344" cy="456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83381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48880"/>
            <a:ext cx="7924800" cy="4007470"/>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500" dirty="0">
                <a:solidFill>
                  <a:srgbClr val="000000"/>
                </a:solidFill>
                <a:latin typeface="+mn-lt"/>
              </a:rPr>
              <a:t>The goal of “reasonable suspicion” testing is identify employees who are impaired by alcohol and/or drugs in order to make the workplace safer.</a:t>
            </a:r>
          </a:p>
          <a:p>
            <a:pPr marL="561975" lvl="2" indent="-457200" eaLnBrk="1" hangingPunct="1">
              <a:spcBef>
                <a:spcPts val="0"/>
              </a:spcBef>
              <a:spcAft>
                <a:spcPts val="600"/>
              </a:spcAft>
              <a:buFont typeface="Wingdings" panose="05000000000000000000" pitchFamily="2" charset="2"/>
              <a:buChar char="§"/>
            </a:pPr>
            <a:r>
              <a:rPr lang="en-US" sz="2500" dirty="0">
                <a:solidFill>
                  <a:srgbClr val="000000"/>
                </a:solidFill>
                <a:latin typeface="+mn-lt"/>
              </a:rPr>
              <a:t>It is intended to— </a:t>
            </a:r>
          </a:p>
          <a:p>
            <a:pPr marL="1019175" lvl="3" indent="-457200" eaLnBrk="1" hangingPunct="1">
              <a:spcBef>
                <a:spcPts val="0"/>
              </a:spcBef>
              <a:spcAft>
                <a:spcPts val="600"/>
              </a:spcAft>
              <a:buFont typeface="Wingdings" panose="05000000000000000000" pitchFamily="2" charset="2"/>
              <a:buChar char="§"/>
            </a:pPr>
            <a:r>
              <a:rPr lang="en-US" sz="2500" dirty="0">
                <a:solidFill>
                  <a:srgbClr val="000000"/>
                </a:solidFill>
                <a:latin typeface="+mn-lt"/>
              </a:rPr>
              <a:t>Address dangerous situations before they get worse</a:t>
            </a:r>
          </a:p>
          <a:p>
            <a:pPr marL="1019175" lvl="3" indent="-457200" eaLnBrk="1" hangingPunct="1">
              <a:spcBef>
                <a:spcPts val="0"/>
              </a:spcBef>
              <a:spcAft>
                <a:spcPts val="600"/>
              </a:spcAft>
              <a:buFont typeface="Wingdings" panose="05000000000000000000" pitchFamily="2" charset="2"/>
              <a:buChar char="§"/>
            </a:pPr>
            <a:r>
              <a:rPr lang="en-US" sz="2500" dirty="0">
                <a:solidFill>
                  <a:srgbClr val="000000"/>
                </a:solidFill>
                <a:latin typeface="+mn-lt"/>
              </a:rPr>
              <a:t>Make your workplace safer for you, your employees, and customers</a:t>
            </a:r>
          </a:p>
          <a:p>
            <a:pPr marL="1019175" lvl="3" indent="-457200" eaLnBrk="1" hangingPunct="1">
              <a:spcBef>
                <a:spcPts val="0"/>
              </a:spcBef>
              <a:spcAft>
                <a:spcPts val="600"/>
              </a:spcAft>
              <a:buFont typeface="Wingdings" panose="05000000000000000000" pitchFamily="2" charset="2"/>
              <a:buChar char="§"/>
            </a:pPr>
            <a:r>
              <a:rPr lang="en-US" sz="2500" dirty="0">
                <a:solidFill>
                  <a:srgbClr val="000000"/>
                </a:solidFill>
                <a:latin typeface="+mn-lt"/>
              </a:rPr>
              <a:t>Reduce liability</a:t>
            </a:r>
          </a:p>
          <a:p>
            <a:pPr marL="561975" lvl="2" indent="-457200" eaLnBrk="1" hangingPunct="1">
              <a:spcBef>
                <a:spcPts val="0"/>
              </a:spcBef>
              <a:spcAft>
                <a:spcPts val="600"/>
              </a:spcAft>
              <a:buFont typeface="Wingdings" panose="05000000000000000000" pitchFamily="2" charset="2"/>
              <a:buChar char="§"/>
            </a:pPr>
            <a:endParaRPr lang="en-US" sz="2400" dirty="0">
              <a:solidFill>
                <a:srgbClr val="000000"/>
              </a:solidFill>
              <a:latin typeface="+mn-lt"/>
            </a:endParaRPr>
          </a:p>
          <a:p>
            <a:pPr marL="1019175" lvl="3" indent="-457200" eaLnBrk="1" hangingPunct="1">
              <a:spcBef>
                <a:spcPts val="0"/>
              </a:spcBef>
              <a:spcAft>
                <a:spcPts val="600"/>
              </a:spcAft>
              <a:buFont typeface="Wingdings" panose="05000000000000000000" pitchFamily="2" charset="2"/>
              <a:buChar char="§"/>
            </a:pPr>
            <a:endParaRPr lang="en-US" sz="24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What is “Reasonable Suspicion”?</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67</a:t>
            </a:fld>
            <a:endParaRPr lang="en-US" sz="1000" dirty="0">
              <a:solidFill>
                <a:srgbClr val="9C4636">
                  <a:tint val="75000"/>
                </a:srgbClr>
              </a:solidFill>
            </a:endParaRPr>
          </a:p>
        </p:txBody>
      </p:sp>
    </p:spTree>
    <p:extLst>
      <p:ext uri="{BB962C8B-B14F-4D97-AF65-F5344CB8AC3E}">
        <p14:creationId xmlns:p14="http://schemas.microsoft.com/office/powerpoint/2010/main" val="258539814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More than a “hunch” or “guess,” but less than “probable cause.”</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Continuum of “Knowledge”</a:t>
            </a:r>
          </a:p>
          <a:p>
            <a:pPr marL="1933575" lvl="5" indent="-457200">
              <a:spcBef>
                <a:spcPts val="0"/>
              </a:spcBef>
              <a:spcAft>
                <a:spcPts val="600"/>
              </a:spcAft>
              <a:buFont typeface="Wingdings" panose="05000000000000000000" pitchFamily="2" charset="2"/>
              <a:buChar char="§"/>
            </a:pPr>
            <a:r>
              <a:rPr lang="en-US" sz="2400" dirty="0">
                <a:solidFill>
                  <a:srgbClr val="000000"/>
                </a:solidFill>
                <a:latin typeface="+mn-lt"/>
              </a:rPr>
              <a:t>Proof beyond a reasonable doubt</a:t>
            </a:r>
          </a:p>
          <a:p>
            <a:pPr marL="1933575" lvl="5" indent="-457200">
              <a:spcBef>
                <a:spcPts val="0"/>
              </a:spcBef>
              <a:spcAft>
                <a:spcPts val="600"/>
              </a:spcAft>
              <a:buFont typeface="Wingdings" panose="05000000000000000000" pitchFamily="2" charset="2"/>
              <a:buChar char="§"/>
            </a:pPr>
            <a:r>
              <a:rPr lang="en-US" sz="2400" dirty="0">
                <a:solidFill>
                  <a:srgbClr val="000000"/>
                </a:solidFill>
                <a:latin typeface="+mn-lt"/>
              </a:rPr>
              <a:t>Preponderance of evidence</a:t>
            </a:r>
          </a:p>
          <a:p>
            <a:pPr marL="1933575" lvl="5" indent="-457200">
              <a:spcBef>
                <a:spcPts val="0"/>
              </a:spcBef>
              <a:spcAft>
                <a:spcPts val="600"/>
              </a:spcAft>
              <a:buFont typeface="Wingdings" panose="05000000000000000000" pitchFamily="2" charset="2"/>
              <a:buChar char="§"/>
            </a:pPr>
            <a:r>
              <a:rPr lang="en-US" sz="2400" dirty="0">
                <a:solidFill>
                  <a:srgbClr val="000000"/>
                </a:solidFill>
                <a:latin typeface="+mn-lt"/>
              </a:rPr>
              <a:t>Probable cause </a:t>
            </a:r>
          </a:p>
          <a:p>
            <a:pPr marL="1933575" lvl="5" indent="-457200">
              <a:spcBef>
                <a:spcPts val="0"/>
              </a:spcBef>
              <a:spcAft>
                <a:spcPts val="600"/>
              </a:spcAft>
              <a:buFont typeface="Wingdings" panose="05000000000000000000" pitchFamily="2" charset="2"/>
              <a:buChar char="§"/>
            </a:pPr>
            <a:r>
              <a:rPr lang="en-US" sz="2400" b="1" u="sng" dirty="0">
                <a:solidFill>
                  <a:srgbClr val="000000"/>
                </a:solidFill>
                <a:latin typeface="+mn-lt"/>
              </a:rPr>
              <a:t>Reasonable suspicion</a:t>
            </a:r>
          </a:p>
          <a:p>
            <a:pPr marL="1933575" lvl="5" indent="-457200">
              <a:spcBef>
                <a:spcPts val="0"/>
              </a:spcBef>
              <a:spcAft>
                <a:spcPts val="600"/>
              </a:spcAft>
              <a:buFont typeface="Wingdings" panose="05000000000000000000" pitchFamily="2" charset="2"/>
              <a:buChar char="§"/>
            </a:pPr>
            <a:r>
              <a:rPr lang="en-US" sz="2400" dirty="0">
                <a:solidFill>
                  <a:srgbClr val="000000"/>
                </a:solidFill>
                <a:latin typeface="+mn-lt"/>
              </a:rPr>
              <a:t>Having a “hunch” or “guess”</a:t>
            </a:r>
          </a:p>
          <a:p>
            <a:pPr marL="561975" lvl="2" indent="-457200">
              <a:spcBef>
                <a:spcPts val="0"/>
              </a:spcBef>
              <a:spcAft>
                <a:spcPts val="600"/>
              </a:spcAft>
              <a:buFont typeface="Wingdings" panose="05000000000000000000" pitchFamily="2" charset="2"/>
              <a:buChar char="§"/>
            </a:pPr>
            <a:r>
              <a:rPr lang="en-US" sz="2400" dirty="0">
                <a:solidFill>
                  <a:srgbClr val="000000"/>
                </a:solidFill>
                <a:latin typeface="+mn-lt"/>
              </a:rPr>
              <a:t>Based on Totality of the Circumstances</a:t>
            </a:r>
          </a:p>
          <a:p>
            <a:pPr marL="1019175" lvl="3" indent="-457200" eaLnBrk="1" hangingPunct="1">
              <a:spcBef>
                <a:spcPts val="0"/>
              </a:spcBef>
              <a:spcAft>
                <a:spcPts val="600"/>
              </a:spcAft>
              <a:buFont typeface="Wingdings" panose="05000000000000000000" pitchFamily="2" charset="2"/>
              <a:buChar char="§"/>
            </a:pPr>
            <a:endParaRPr lang="en-US" sz="24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What Is “Reasonable”?</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68</a:t>
            </a:fld>
            <a:endParaRPr lang="en-US" sz="1000" dirty="0">
              <a:solidFill>
                <a:srgbClr val="9C4636">
                  <a:tint val="75000"/>
                </a:srgbClr>
              </a:solidFill>
            </a:endParaRPr>
          </a:p>
        </p:txBody>
      </p:sp>
      <p:sp>
        <p:nvSpPr>
          <p:cNvPr id="5" name="Arrow: Down 4">
            <a:extLst>
              <a:ext uri="{FF2B5EF4-FFF2-40B4-BE49-F238E27FC236}">
                <a16:creationId xmlns:a16="http://schemas.microsoft.com/office/drawing/2014/main" id="{97229A61-8539-6175-3357-ECA15ECA2061}"/>
              </a:ext>
            </a:extLst>
          </p:cNvPr>
          <p:cNvSpPr/>
          <p:nvPr/>
        </p:nvSpPr>
        <p:spPr>
          <a:xfrm>
            <a:off x="1403648" y="3772943"/>
            <a:ext cx="504056" cy="16887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98302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Having sound judgment; fair and sensible</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 feeling or thought that something is possible, likely, or true</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 prudent person would come to the same conclusion given the same facts</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Supported or justified by fact or circumstance</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Must be based on “specific and articulable facts” taken together with rational inferences from those facts</a:t>
            </a:r>
          </a:p>
          <a:p>
            <a:pPr marL="1019175" lvl="3" indent="-457200" eaLnBrk="1" hangingPunct="1">
              <a:spcBef>
                <a:spcPts val="0"/>
              </a:spcBef>
              <a:spcAft>
                <a:spcPts val="600"/>
              </a:spcAft>
              <a:buFont typeface="Wingdings" panose="05000000000000000000" pitchFamily="2" charset="2"/>
              <a:buChar char="§"/>
            </a:pPr>
            <a:endParaRPr lang="en-US" sz="24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What Is “Reasonable”?</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69</a:t>
            </a:fld>
            <a:endParaRPr lang="en-US" sz="1000" dirty="0">
              <a:solidFill>
                <a:srgbClr val="9C4636">
                  <a:tint val="75000"/>
                </a:srgbClr>
              </a:solidFill>
            </a:endParaRPr>
          </a:p>
        </p:txBody>
      </p:sp>
    </p:spTree>
    <p:extLst>
      <p:ext uri="{BB962C8B-B14F-4D97-AF65-F5344CB8AC3E}">
        <p14:creationId xmlns:p14="http://schemas.microsoft.com/office/powerpoint/2010/main" val="8995726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“Marihuana” and “marijuana”  is defined to mean:</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“All parts of the plant Cannabis sativa L., whether growing or not; the seeds thereof; the resin extracted from any part of such plant; and every compound, manufacture, salt, derivative, mixture, or preparation of such plant, its seeds or resin.” 21 U.S.C § 802(16)(A).</a:t>
            </a: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Federal Law </a:t>
            </a:r>
            <a:r>
              <a:rPr lang="en-US" sz="3200" dirty="0">
                <a:latin typeface="+mj-lt"/>
              </a:rPr>
              <a:t>(cont.)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7</a:t>
            </a:fld>
            <a:endParaRPr lang="en-US" sz="1000">
              <a:solidFill>
                <a:srgbClr val="9C4636">
                  <a:tint val="75000"/>
                </a:srgbClr>
              </a:solidFill>
            </a:endParaRPr>
          </a:p>
        </p:txBody>
      </p:sp>
    </p:spTree>
    <p:extLst>
      <p:ext uri="{BB962C8B-B14F-4D97-AF65-F5344CB8AC3E}">
        <p14:creationId xmlns:p14="http://schemas.microsoft.com/office/powerpoint/2010/main" val="18074700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a:t>
            </a:r>
            <a:r>
              <a:rPr lang="en-US" sz="2800" b="1" dirty="0">
                <a:solidFill>
                  <a:srgbClr val="000000"/>
                </a:solidFill>
                <a:latin typeface="+mn-lt"/>
              </a:rPr>
              <a:t>Reasonable suspicion</a:t>
            </a:r>
            <a:r>
              <a:rPr lang="en-US" sz="2800" dirty="0">
                <a:solidFill>
                  <a:srgbClr val="000000"/>
                </a:solidFill>
                <a:latin typeface="+mn-lt"/>
              </a:rPr>
              <a:t>” means a basis for forming a belief based on specific facts and rational inferences drawn from those facts.</a:t>
            </a:r>
          </a:p>
          <a:p>
            <a:pPr marL="1019175" lvl="3"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Minn. Stat. § 181.950, subd. 13.</a:t>
            </a:r>
          </a:p>
          <a:p>
            <a:pPr marL="1019175" lvl="3" indent="-457200" eaLnBrk="1" hangingPunct="1">
              <a:spcBef>
                <a:spcPts val="0"/>
              </a:spcBef>
              <a:spcAft>
                <a:spcPts val="600"/>
              </a:spcAft>
              <a:buFont typeface="Wingdings" panose="05000000000000000000" pitchFamily="2" charset="2"/>
              <a:buChar char="§"/>
            </a:pPr>
            <a:endParaRPr 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MN-DATWA</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70</a:t>
            </a:fld>
            <a:endParaRPr lang="en-US" sz="1000" dirty="0">
              <a:solidFill>
                <a:srgbClr val="9C4636">
                  <a:tint val="75000"/>
                </a:srgbClr>
              </a:solidFill>
            </a:endParaRPr>
          </a:p>
        </p:txBody>
      </p:sp>
    </p:spTree>
    <p:extLst>
      <p:ext uri="{BB962C8B-B14F-4D97-AF65-F5344CB8AC3E}">
        <p14:creationId xmlns:p14="http://schemas.microsoft.com/office/powerpoint/2010/main" val="41544157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492896"/>
            <a:ext cx="7924800" cy="3863454"/>
          </a:xfrm>
        </p:spPr>
        <p:txBody>
          <a:bodyPr>
            <a:noAutofit/>
          </a:bodyPr>
          <a:lstStyle/>
          <a:p>
            <a:pPr marL="561975" lvl="2" indent="-457200" eaLnBrk="1" hangingPunct="1">
              <a:spcBef>
                <a:spcPts val="0"/>
              </a:spcBef>
              <a:spcAft>
                <a:spcPts val="1200"/>
              </a:spcAft>
              <a:buFont typeface="Wingdings" panose="05000000000000000000" pitchFamily="2" charset="2"/>
              <a:buChar char="§"/>
            </a:pPr>
            <a:r>
              <a:rPr lang="en-US" sz="2600" dirty="0">
                <a:solidFill>
                  <a:srgbClr val="000000"/>
                </a:solidFill>
                <a:latin typeface="+mn-lt"/>
              </a:rPr>
              <a:t>Permitted if the employer has a </a:t>
            </a:r>
            <a:r>
              <a:rPr lang="en-US" sz="2600" b="1" i="1" dirty="0">
                <a:solidFill>
                  <a:srgbClr val="000000"/>
                </a:solidFill>
                <a:latin typeface="+mn-lt"/>
              </a:rPr>
              <a:t>reasonable suspicion</a:t>
            </a:r>
            <a:r>
              <a:rPr lang="en-US" sz="2600" dirty="0">
                <a:solidFill>
                  <a:srgbClr val="000000"/>
                </a:solidFill>
                <a:latin typeface="+mn-lt"/>
              </a:rPr>
              <a:t> that the employee:</a:t>
            </a:r>
          </a:p>
          <a:p>
            <a:pPr marL="1019175" lvl="3" indent="-457200" eaLnBrk="1" hangingPunct="1">
              <a:spcBef>
                <a:spcPts val="0"/>
              </a:spcBef>
              <a:spcAft>
                <a:spcPts val="1200"/>
              </a:spcAft>
              <a:buFont typeface="+mj-lt"/>
              <a:buAutoNum type="arabicPeriod"/>
            </a:pPr>
            <a:r>
              <a:rPr lang="en-US" sz="2600" dirty="0">
                <a:solidFill>
                  <a:srgbClr val="000000"/>
                </a:solidFill>
                <a:latin typeface="+mn-lt"/>
              </a:rPr>
              <a:t>Is under the influence of drugs or alcohol;</a:t>
            </a:r>
          </a:p>
          <a:p>
            <a:pPr marL="1019175" lvl="3" indent="-457200" eaLnBrk="1" hangingPunct="1">
              <a:spcBef>
                <a:spcPts val="0"/>
              </a:spcBef>
              <a:spcAft>
                <a:spcPts val="1200"/>
              </a:spcAft>
              <a:buFont typeface="+mj-lt"/>
              <a:buAutoNum type="arabicPeriod"/>
            </a:pPr>
            <a:r>
              <a:rPr lang="en-US" sz="2600" dirty="0">
                <a:solidFill>
                  <a:srgbClr val="000000"/>
                </a:solidFill>
                <a:latin typeface="+mn-lt"/>
              </a:rPr>
              <a:t>Violates </a:t>
            </a:r>
            <a:r>
              <a:rPr lang="en-US" sz="2600" b="1" i="1" dirty="0">
                <a:solidFill>
                  <a:srgbClr val="000000"/>
                </a:solidFill>
                <a:latin typeface="+mn-lt"/>
              </a:rPr>
              <a:t>written rules </a:t>
            </a:r>
            <a:r>
              <a:rPr lang="en-US" sz="2600" dirty="0">
                <a:solidFill>
                  <a:srgbClr val="000000"/>
                </a:solidFill>
                <a:latin typeface="+mn-lt"/>
              </a:rPr>
              <a:t>for use, possession, sale, transfer of drugs or alcohol (including cannabis) </a:t>
            </a:r>
          </a:p>
          <a:p>
            <a:pPr marL="1019175" lvl="3" indent="-457200" eaLnBrk="1" hangingPunct="1">
              <a:spcBef>
                <a:spcPts val="0"/>
              </a:spcBef>
              <a:spcAft>
                <a:spcPts val="1200"/>
              </a:spcAft>
              <a:buFont typeface="+mj-lt"/>
              <a:buAutoNum type="arabicPeriod"/>
            </a:pPr>
            <a:r>
              <a:rPr lang="en-US" sz="2600" dirty="0">
                <a:solidFill>
                  <a:srgbClr val="000000"/>
                </a:solidFill>
                <a:latin typeface="+mn-lt"/>
              </a:rPr>
              <a:t>Sustained a personal injury to self or another employee</a:t>
            </a:r>
          </a:p>
          <a:p>
            <a:pPr marL="1019175" lvl="3" indent="-457200" eaLnBrk="1" hangingPunct="1">
              <a:spcBef>
                <a:spcPts val="0"/>
              </a:spcBef>
              <a:spcAft>
                <a:spcPts val="1200"/>
              </a:spcAft>
              <a:buFont typeface="+mj-lt"/>
              <a:buAutoNum type="arabicPeriod"/>
            </a:pPr>
            <a:r>
              <a:rPr lang="en-US" sz="2600" dirty="0">
                <a:solidFill>
                  <a:srgbClr val="000000"/>
                </a:solidFill>
                <a:latin typeface="+mn-lt"/>
              </a:rPr>
              <a:t>Caused a work-related accident.</a:t>
            </a: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MN-DATWA </a:t>
            </a:r>
            <a:br>
              <a:rPr lang="en-US" sz="3200" b="1" dirty="0">
                <a:latin typeface="+mj-lt"/>
              </a:rPr>
            </a:br>
            <a:r>
              <a:rPr lang="en-US" sz="3200" b="1" dirty="0">
                <a:latin typeface="+mj-lt"/>
              </a:rPr>
              <a:t>Reasonable Suspicion Testing</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71</a:t>
            </a:fld>
            <a:endParaRPr lang="en-US" sz="1000" dirty="0">
              <a:solidFill>
                <a:srgbClr val="9C4636">
                  <a:tint val="75000"/>
                </a:srgbClr>
              </a:solidFill>
            </a:endParaRPr>
          </a:p>
        </p:txBody>
      </p:sp>
    </p:spTree>
    <p:extLst>
      <p:ext uri="{BB962C8B-B14F-4D97-AF65-F5344CB8AC3E}">
        <p14:creationId xmlns:p14="http://schemas.microsoft.com/office/powerpoint/2010/main" val="124726813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Reasonable Suspicion Process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72</a:t>
            </a:fld>
            <a:endParaRPr lang="en-US" sz="1000" dirty="0">
              <a:solidFill>
                <a:srgbClr val="9C4636">
                  <a:tint val="75000"/>
                </a:srgbClr>
              </a:solidFill>
            </a:endParaRPr>
          </a:p>
        </p:txBody>
      </p:sp>
      <p:graphicFrame>
        <p:nvGraphicFramePr>
          <p:cNvPr id="6" name="Content Placeholder 4">
            <a:extLst>
              <a:ext uri="{FF2B5EF4-FFF2-40B4-BE49-F238E27FC236}">
                <a16:creationId xmlns:a16="http://schemas.microsoft.com/office/drawing/2014/main" id="{9A387417-3FED-FB20-8556-4AD06D553B57}"/>
              </a:ext>
            </a:extLst>
          </p:cNvPr>
          <p:cNvGraphicFramePr>
            <a:graphicFrameLocks noGrp="1"/>
          </p:cNvGraphicFramePr>
          <p:nvPr>
            <p:ph sz="quarter" idx="4"/>
            <p:extLst>
              <p:ext uri="{D42A27DB-BD31-4B8C-83A1-F6EECF244321}">
                <p14:modId xmlns:p14="http://schemas.microsoft.com/office/powerpoint/2010/main" val="3086108910"/>
              </p:ext>
            </p:extLst>
          </p:nvPr>
        </p:nvGraphicFramePr>
        <p:xfrm>
          <a:off x="395536" y="2132856"/>
          <a:ext cx="835292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201558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1800"/>
              </a:spcAft>
              <a:buFont typeface="Wingdings" panose="05000000000000000000" pitchFamily="2" charset="2"/>
              <a:buChar char="§"/>
            </a:pPr>
            <a:r>
              <a:rPr lang="en-US" sz="3200" b="1" u="sng" dirty="0">
                <a:solidFill>
                  <a:srgbClr val="000000"/>
                </a:solidFill>
                <a:latin typeface="+mn-lt"/>
              </a:rPr>
              <a:t>A</a:t>
            </a:r>
            <a:r>
              <a:rPr lang="en-US" sz="3200" b="1" dirty="0">
                <a:solidFill>
                  <a:srgbClr val="000000"/>
                </a:solidFill>
                <a:latin typeface="+mn-lt"/>
              </a:rPr>
              <a:t>ppearance</a:t>
            </a:r>
          </a:p>
          <a:p>
            <a:pPr marL="561975" lvl="2" indent="-457200" eaLnBrk="1" hangingPunct="1">
              <a:spcBef>
                <a:spcPts val="0"/>
              </a:spcBef>
              <a:spcAft>
                <a:spcPts val="1800"/>
              </a:spcAft>
              <a:buFont typeface="Wingdings" panose="05000000000000000000" pitchFamily="2" charset="2"/>
              <a:buChar char="§"/>
            </a:pPr>
            <a:r>
              <a:rPr lang="en-US" sz="3200" b="1" u="sng" dirty="0">
                <a:solidFill>
                  <a:srgbClr val="000000"/>
                </a:solidFill>
                <a:latin typeface="+mn-lt"/>
              </a:rPr>
              <a:t>B</a:t>
            </a:r>
            <a:r>
              <a:rPr lang="en-US" sz="3200" b="1" dirty="0">
                <a:solidFill>
                  <a:srgbClr val="000000"/>
                </a:solidFill>
                <a:latin typeface="+mn-lt"/>
              </a:rPr>
              <a:t>ehavior</a:t>
            </a:r>
          </a:p>
          <a:p>
            <a:pPr marL="561975" lvl="2" indent="-457200" eaLnBrk="1" hangingPunct="1">
              <a:spcBef>
                <a:spcPts val="0"/>
              </a:spcBef>
              <a:spcAft>
                <a:spcPts val="1800"/>
              </a:spcAft>
              <a:buFont typeface="Wingdings" panose="05000000000000000000" pitchFamily="2" charset="2"/>
              <a:buChar char="§"/>
            </a:pPr>
            <a:r>
              <a:rPr lang="en-US" sz="3200" b="1" u="sng" dirty="0">
                <a:solidFill>
                  <a:srgbClr val="000000"/>
                </a:solidFill>
                <a:latin typeface="+mn-lt"/>
              </a:rPr>
              <a:t>C</a:t>
            </a:r>
            <a:r>
              <a:rPr lang="en-US" sz="3200" b="1" dirty="0">
                <a:solidFill>
                  <a:srgbClr val="000000"/>
                </a:solidFill>
                <a:latin typeface="+mn-lt"/>
              </a:rPr>
              <a:t>onduct</a:t>
            </a:r>
          </a:p>
          <a:p>
            <a:pPr marL="561975" lvl="2" indent="-457200" eaLnBrk="1" hangingPunct="1">
              <a:spcBef>
                <a:spcPts val="0"/>
              </a:spcBef>
              <a:spcAft>
                <a:spcPts val="1800"/>
              </a:spcAft>
              <a:buFont typeface="Wingdings" panose="05000000000000000000" pitchFamily="2" charset="2"/>
              <a:buChar char="§"/>
            </a:pPr>
            <a:endParaRPr lang="en-US" sz="2800" b="1" dirty="0">
              <a:solidFill>
                <a:srgbClr val="000000"/>
              </a:solidFill>
              <a:latin typeface="+mn-lt"/>
            </a:endParaRPr>
          </a:p>
          <a:p>
            <a:pPr marL="1019175" lvl="3" indent="-457200" eaLnBrk="1" hangingPunct="1">
              <a:spcBef>
                <a:spcPts val="0"/>
              </a:spcBef>
              <a:spcAft>
                <a:spcPts val="600"/>
              </a:spcAft>
              <a:buFont typeface="Wingdings" panose="05000000000000000000" pitchFamily="2" charset="2"/>
              <a:buChar char="§"/>
            </a:pPr>
            <a:endParaRPr lang="en-US" sz="24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Reasonable Suspicion ABCs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73</a:t>
            </a:fld>
            <a:endParaRPr lang="en-US" sz="1000" dirty="0">
              <a:solidFill>
                <a:srgbClr val="9C4636">
                  <a:tint val="75000"/>
                </a:srgbClr>
              </a:solidFill>
            </a:endParaRPr>
          </a:p>
        </p:txBody>
      </p:sp>
    </p:spTree>
    <p:extLst>
      <p:ext uri="{BB962C8B-B14F-4D97-AF65-F5344CB8AC3E}">
        <p14:creationId xmlns:p14="http://schemas.microsoft.com/office/powerpoint/2010/main" val="309343866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Physical changes</a:t>
            </a:r>
          </a:p>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Overt physical signs such as:</a:t>
            </a:r>
          </a:p>
          <a:p>
            <a:pPr marL="1019175" lvl="3"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Hyperactivity</a:t>
            </a:r>
          </a:p>
          <a:p>
            <a:pPr marL="1019175" lvl="3"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Change in speech patterns</a:t>
            </a:r>
          </a:p>
          <a:p>
            <a:pPr marL="1019175" lvl="3"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Poor coordination</a:t>
            </a:r>
          </a:p>
          <a:p>
            <a:pPr marL="1019175" lvl="3"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Bruxism</a:t>
            </a:r>
          </a:p>
          <a:p>
            <a:pPr marL="1019175" lvl="3"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Muscle tone/tremors</a:t>
            </a:r>
          </a:p>
          <a:p>
            <a:pPr marL="1019175" lvl="3" indent="-457200" eaLnBrk="1" hangingPunct="1">
              <a:spcBef>
                <a:spcPts val="0"/>
              </a:spcBef>
              <a:spcAft>
                <a:spcPts val="600"/>
              </a:spcAft>
              <a:buFont typeface="Wingdings" panose="05000000000000000000" pitchFamily="2" charset="2"/>
              <a:buChar char="§"/>
            </a:pPr>
            <a:endParaRPr lang="en-US" sz="24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Appearance</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74</a:t>
            </a:fld>
            <a:endParaRPr lang="en-US" sz="1000" dirty="0">
              <a:solidFill>
                <a:srgbClr val="9C4636">
                  <a:tint val="75000"/>
                </a:srgbClr>
              </a:solidFill>
            </a:endParaRPr>
          </a:p>
        </p:txBody>
      </p:sp>
    </p:spTree>
    <p:extLst>
      <p:ext uri="{BB962C8B-B14F-4D97-AF65-F5344CB8AC3E}">
        <p14:creationId xmlns:p14="http://schemas.microsoft.com/office/powerpoint/2010/main" val="71148180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Frequent, prolonged and often unexplained absences</a:t>
            </a:r>
          </a:p>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Involvement in accidents (both on and off the job)</a:t>
            </a:r>
          </a:p>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Inappropriate excuses for behavior</a:t>
            </a:r>
          </a:p>
          <a:p>
            <a:pPr marL="1019175" lvl="3" indent="-457200" eaLnBrk="1" hangingPunct="1">
              <a:spcBef>
                <a:spcPts val="0"/>
              </a:spcBef>
              <a:spcAft>
                <a:spcPts val="600"/>
              </a:spcAft>
              <a:buFont typeface="Wingdings" panose="05000000000000000000" pitchFamily="2" charset="2"/>
              <a:buChar char="§"/>
            </a:pPr>
            <a:endParaRPr lang="en-US" sz="24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Behavior</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75</a:t>
            </a:fld>
            <a:endParaRPr lang="en-US" sz="1000" dirty="0">
              <a:solidFill>
                <a:srgbClr val="9C4636">
                  <a:tint val="75000"/>
                </a:srgbClr>
              </a:solidFill>
            </a:endParaRPr>
          </a:p>
        </p:txBody>
      </p:sp>
    </p:spTree>
    <p:extLst>
      <p:ext uri="{BB962C8B-B14F-4D97-AF65-F5344CB8AC3E}">
        <p14:creationId xmlns:p14="http://schemas.microsoft.com/office/powerpoint/2010/main" val="365234303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Erratic work patterns and reduced productivity</a:t>
            </a:r>
          </a:p>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Changes in friends and associates</a:t>
            </a:r>
          </a:p>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Improper reaction to real or imagined criticism</a:t>
            </a:r>
          </a:p>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Difficulty concentrating on more than one thing at a time (mental task and physical tasks)</a:t>
            </a:r>
          </a:p>
          <a:p>
            <a:pPr marL="1019175" lvl="3" indent="-457200" eaLnBrk="1" hangingPunct="1">
              <a:spcBef>
                <a:spcPts val="0"/>
              </a:spcBef>
              <a:spcAft>
                <a:spcPts val="600"/>
              </a:spcAft>
              <a:buFont typeface="Wingdings" panose="05000000000000000000" pitchFamily="2" charset="2"/>
              <a:buChar char="§"/>
            </a:pPr>
            <a:endParaRPr lang="en-US" sz="24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Conduct</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76</a:t>
            </a:fld>
            <a:endParaRPr lang="en-US" sz="1000" dirty="0">
              <a:solidFill>
                <a:srgbClr val="9C4636">
                  <a:tint val="75000"/>
                </a:srgbClr>
              </a:solidFill>
            </a:endParaRPr>
          </a:p>
        </p:txBody>
      </p:sp>
    </p:spTree>
    <p:extLst>
      <p:ext uri="{BB962C8B-B14F-4D97-AF65-F5344CB8AC3E}">
        <p14:creationId xmlns:p14="http://schemas.microsoft.com/office/powerpoint/2010/main" val="72235340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Initial Questions to Ask</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77</a:t>
            </a:fld>
            <a:endParaRPr lang="en-US" sz="1000" dirty="0">
              <a:solidFill>
                <a:srgbClr val="9C4636">
                  <a:tint val="75000"/>
                </a:srgbClr>
              </a:solidFill>
            </a:endParaRPr>
          </a:p>
        </p:txBody>
      </p:sp>
      <p:graphicFrame>
        <p:nvGraphicFramePr>
          <p:cNvPr id="6" name="Content Placeholder 8">
            <a:extLst>
              <a:ext uri="{FF2B5EF4-FFF2-40B4-BE49-F238E27FC236}">
                <a16:creationId xmlns:a16="http://schemas.microsoft.com/office/drawing/2014/main" id="{FA2BB58C-1203-D5A6-8CEC-6987ED4C210F}"/>
              </a:ext>
            </a:extLst>
          </p:cNvPr>
          <p:cNvGraphicFramePr>
            <a:graphicFrameLocks noGrp="1"/>
          </p:cNvGraphicFramePr>
          <p:nvPr>
            <p:ph sz="quarter" idx="4"/>
          </p:nvPr>
        </p:nvGraphicFramePr>
        <p:xfrm>
          <a:off x="-799419" y="2227783"/>
          <a:ext cx="10742838" cy="4128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29209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Reasonable Suspicion Checklist</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78</a:t>
            </a:fld>
            <a:endParaRPr lang="en-US" sz="1000" dirty="0">
              <a:solidFill>
                <a:srgbClr val="9C4636">
                  <a:tint val="75000"/>
                </a:srgbClr>
              </a:solidFill>
            </a:endParaRPr>
          </a:p>
        </p:txBody>
      </p:sp>
      <p:graphicFrame>
        <p:nvGraphicFramePr>
          <p:cNvPr id="6" name="Content Placeholder 8">
            <a:extLst>
              <a:ext uri="{FF2B5EF4-FFF2-40B4-BE49-F238E27FC236}">
                <a16:creationId xmlns:a16="http://schemas.microsoft.com/office/drawing/2014/main" id="{FA2BB58C-1203-D5A6-8CEC-6987ED4C210F}"/>
              </a:ext>
            </a:extLst>
          </p:cNvPr>
          <p:cNvGraphicFramePr>
            <a:graphicFrameLocks noGrp="1"/>
          </p:cNvGraphicFramePr>
          <p:nvPr>
            <p:ph sz="quarter" idx="4"/>
            <p:extLst>
              <p:ext uri="{D42A27DB-BD31-4B8C-83A1-F6EECF244321}">
                <p14:modId xmlns:p14="http://schemas.microsoft.com/office/powerpoint/2010/main" val="3200276932"/>
              </p:ext>
            </p:extLst>
          </p:nvPr>
        </p:nvGraphicFramePr>
        <p:xfrm>
          <a:off x="-799419" y="2227783"/>
          <a:ext cx="10742838" cy="4128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39453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79</a:t>
            </a:fld>
            <a:endParaRPr lang="en-US" sz="1000">
              <a:solidFill>
                <a:srgbClr val="9C4636">
                  <a:tint val="75000"/>
                </a:srgbClr>
              </a:solidFill>
            </a:endParaRPr>
          </a:p>
        </p:txBody>
      </p:sp>
      <p:pic>
        <p:nvPicPr>
          <p:cNvPr id="8" name="Picture 7">
            <a:extLst>
              <a:ext uri="{FF2B5EF4-FFF2-40B4-BE49-F238E27FC236}">
                <a16:creationId xmlns:a16="http://schemas.microsoft.com/office/drawing/2014/main" id="{F2BBCCDB-3DD7-21BA-0757-7E3526CD9A0E}"/>
              </a:ext>
            </a:extLst>
          </p:cNvPr>
          <p:cNvPicPr>
            <a:picLocks noChangeAspect="1"/>
          </p:cNvPicPr>
          <p:nvPr/>
        </p:nvPicPr>
        <p:blipFill>
          <a:blip r:embed="rId3"/>
          <a:stretch>
            <a:fillRect/>
          </a:stretch>
        </p:blipFill>
        <p:spPr>
          <a:xfrm>
            <a:off x="2299916" y="1316620"/>
            <a:ext cx="4286894" cy="5201816"/>
          </a:xfrm>
          <a:prstGeom prst="rect">
            <a:avLst/>
          </a:prstGeom>
        </p:spPr>
      </p:pic>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575525"/>
            <a:ext cx="8988422" cy="197138"/>
          </a:xfrm>
        </p:spPr>
        <p:txBody>
          <a:bodyPr/>
          <a:lstStyle/>
          <a:p>
            <a:pPr>
              <a:defRPr/>
            </a:pPr>
            <a:r>
              <a:rPr lang="en-US" sz="1000" dirty="0">
                <a:latin typeface="+mj-lt"/>
              </a:rPr>
              <a:t>Source: </a:t>
            </a:r>
            <a:r>
              <a:rPr lang="en-US" sz="1000" dirty="0">
                <a:latin typeface="+mj-lt"/>
                <a:hlinkClick r:id="rId4"/>
              </a:rPr>
              <a:t>https://www.nj.gov/cannabis/documents/businesses/Business%20Resources/Workplace%20Impairment%20Guidance%20Sample%20Form.pdf</a:t>
            </a:r>
            <a:r>
              <a:rPr lang="en-US" sz="1000" dirty="0">
                <a:latin typeface="+mj-lt"/>
              </a:rPr>
              <a:t> </a:t>
            </a:r>
          </a:p>
        </p:txBody>
      </p:sp>
    </p:spTree>
    <p:extLst>
      <p:ext uri="{BB962C8B-B14F-4D97-AF65-F5344CB8AC3E}">
        <p14:creationId xmlns:p14="http://schemas.microsoft.com/office/powerpoint/2010/main" val="500595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2018 Farm Act, Pub. L. No. 115-334, 1</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Removes “</a:t>
            </a:r>
            <a:r>
              <a:rPr lang="en-US" sz="2400" b="1" i="1" dirty="0">
                <a:solidFill>
                  <a:srgbClr val="000000"/>
                </a:solidFill>
                <a:latin typeface="+mn-lt"/>
              </a:rPr>
              <a:t>hemp</a:t>
            </a:r>
            <a:r>
              <a:rPr lang="en-US" sz="2400" dirty="0">
                <a:solidFill>
                  <a:srgbClr val="000000"/>
                </a:solidFill>
                <a:latin typeface="+mn-lt"/>
              </a:rPr>
              <a:t>” from the definition of “marijuana” in the CSA</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“Hemp” is defined to mean “the plant Cannabis sativa L. and any part of that plant, including the seeds thereof and all derivatives, extracts, cannabinoids, isomers, acids, salts, and salts of isomers, whether growing or not, with a delta-9 tetrahydrocannabinol concentration of </a:t>
            </a:r>
            <a:r>
              <a:rPr lang="en-US" sz="2400" b="1" i="1" u="sng" dirty="0">
                <a:solidFill>
                  <a:srgbClr val="000000"/>
                </a:solidFill>
                <a:latin typeface="+mn-lt"/>
              </a:rPr>
              <a:t>not more than 0.3 percent</a:t>
            </a:r>
            <a:r>
              <a:rPr lang="en-US" sz="2400" dirty="0">
                <a:solidFill>
                  <a:srgbClr val="000000"/>
                </a:solidFill>
                <a:latin typeface="+mn-lt"/>
              </a:rPr>
              <a:t> on a dry weight basis.”  7 U.S.C. § 1639o(1).</a:t>
            </a: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“Hemp” Is </a:t>
            </a:r>
            <a:r>
              <a:rPr lang="en-US" sz="3200" b="1" u="sng" dirty="0">
                <a:latin typeface="+mj-lt"/>
              </a:rPr>
              <a:t>Not</a:t>
            </a:r>
            <a:r>
              <a:rPr lang="en-US" sz="3200" b="1" dirty="0">
                <a:latin typeface="+mj-lt"/>
              </a:rPr>
              <a:t> “Marijuana”</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8</a:t>
            </a:fld>
            <a:endParaRPr lang="en-US" sz="1000">
              <a:solidFill>
                <a:srgbClr val="9C4636">
                  <a:tint val="75000"/>
                </a:srgbClr>
              </a:solidFill>
            </a:endParaRPr>
          </a:p>
        </p:txBody>
      </p:sp>
    </p:spTree>
    <p:extLst>
      <p:ext uri="{BB962C8B-B14F-4D97-AF65-F5344CB8AC3E}">
        <p14:creationId xmlns:p14="http://schemas.microsoft.com/office/powerpoint/2010/main" val="393348154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80</a:t>
            </a:fld>
            <a:endParaRPr lang="en-US" sz="1000">
              <a:solidFill>
                <a:srgbClr val="9C4636">
                  <a:tint val="75000"/>
                </a:srgbClr>
              </a:solidFill>
            </a:endParaRPr>
          </a:p>
        </p:txBody>
      </p:sp>
      <p:pic>
        <p:nvPicPr>
          <p:cNvPr id="8" name="Picture 7">
            <a:extLst>
              <a:ext uri="{FF2B5EF4-FFF2-40B4-BE49-F238E27FC236}">
                <a16:creationId xmlns:a16="http://schemas.microsoft.com/office/drawing/2014/main" id="{F2BBCCDB-3DD7-21BA-0757-7E3526CD9A0E}"/>
              </a:ext>
            </a:extLst>
          </p:cNvPr>
          <p:cNvPicPr>
            <a:picLocks noChangeAspect="1"/>
          </p:cNvPicPr>
          <p:nvPr/>
        </p:nvPicPr>
        <p:blipFill rotWithShape="1">
          <a:blip r:embed="rId3"/>
          <a:srcRect b="59392"/>
          <a:stretch/>
        </p:blipFill>
        <p:spPr>
          <a:xfrm>
            <a:off x="357159" y="1376772"/>
            <a:ext cx="8329641" cy="4104456"/>
          </a:xfrm>
          <a:prstGeom prst="rect">
            <a:avLst/>
          </a:prstGeom>
        </p:spPr>
      </p:pic>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575525"/>
            <a:ext cx="8988422" cy="197138"/>
          </a:xfrm>
        </p:spPr>
        <p:txBody>
          <a:bodyPr/>
          <a:lstStyle/>
          <a:p>
            <a:pPr>
              <a:defRPr/>
            </a:pPr>
            <a:r>
              <a:rPr lang="en-US" sz="1000" dirty="0">
                <a:latin typeface="+mj-lt"/>
              </a:rPr>
              <a:t>Source: </a:t>
            </a:r>
            <a:r>
              <a:rPr lang="en-US" sz="1000" dirty="0">
                <a:latin typeface="+mj-lt"/>
                <a:hlinkClick r:id="rId4"/>
              </a:rPr>
              <a:t>https://www.nj.gov/cannabis/documents/businesses/Business%20Resources/Workplace%20Impairment%20Guidance%20Sample%20Form.pdf</a:t>
            </a:r>
            <a:r>
              <a:rPr lang="en-US" sz="1000" dirty="0">
                <a:latin typeface="+mj-lt"/>
              </a:rPr>
              <a:t> </a:t>
            </a:r>
          </a:p>
        </p:txBody>
      </p:sp>
    </p:spTree>
    <p:extLst>
      <p:ext uri="{BB962C8B-B14F-4D97-AF65-F5344CB8AC3E}">
        <p14:creationId xmlns:p14="http://schemas.microsoft.com/office/powerpoint/2010/main" val="60299182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81</a:t>
            </a:fld>
            <a:endParaRPr lang="en-US" sz="1000">
              <a:solidFill>
                <a:srgbClr val="9C4636">
                  <a:tint val="75000"/>
                </a:srgbClr>
              </a:solidFill>
            </a:endParaRPr>
          </a:p>
        </p:txBody>
      </p:sp>
      <p:pic>
        <p:nvPicPr>
          <p:cNvPr id="8" name="Picture 7">
            <a:extLst>
              <a:ext uri="{FF2B5EF4-FFF2-40B4-BE49-F238E27FC236}">
                <a16:creationId xmlns:a16="http://schemas.microsoft.com/office/drawing/2014/main" id="{F2BBCCDB-3DD7-21BA-0757-7E3526CD9A0E}"/>
              </a:ext>
            </a:extLst>
          </p:cNvPr>
          <p:cNvPicPr>
            <a:picLocks noChangeAspect="1"/>
          </p:cNvPicPr>
          <p:nvPr/>
        </p:nvPicPr>
        <p:blipFill rotWithShape="1">
          <a:blip r:embed="rId3"/>
          <a:srcRect l="6315" t="40964" r="6373" b="38554"/>
          <a:stretch/>
        </p:blipFill>
        <p:spPr>
          <a:xfrm>
            <a:off x="271557" y="1916832"/>
            <a:ext cx="8600886" cy="2448272"/>
          </a:xfrm>
          <a:prstGeom prst="rect">
            <a:avLst/>
          </a:prstGeom>
        </p:spPr>
      </p:pic>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575525"/>
            <a:ext cx="8988422" cy="197138"/>
          </a:xfrm>
        </p:spPr>
        <p:txBody>
          <a:bodyPr/>
          <a:lstStyle/>
          <a:p>
            <a:pPr>
              <a:defRPr/>
            </a:pPr>
            <a:r>
              <a:rPr lang="en-US" sz="1000" dirty="0">
                <a:latin typeface="+mj-lt"/>
              </a:rPr>
              <a:t>Source: </a:t>
            </a:r>
            <a:r>
              <a:rPr lang="en-US" sz="1000" dirty="0">
                <a:latin typeface="+mj-lt"/>
                <a:hlinkClick r:id="rId4"/>
              </a:rPr>
              <a:t>https://www.nj.gov/cannabis/documents/businesses/Business%20Resources/Workplace%20Impairment%20Guidance%20Sample%20Form.pdf</a:t>
            </a:r>
            <a:r>
              <a:rPr lang="en-US" sz="1000" dirty="0">
                <a:latin typeface="+mj-lt"/>
              </a:rPr>
              <a:t> </a:t>
            </a:r>
          </a:p>
        </p:txBody>
      </p:sp>
    </p:spTree>
    <p:extLst>
      <p:ext uri="{BB962C8B-B14F-4D97-AF65-F5344CB8AC3E}">
        <p14:creationId xmlns:p14="http://schemas.microsoft.com/office/powerpoint/2010/main" val="236390072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82</a:t>
            </a:fld>
            <a:endParaRPr lang="en-US" sz="1000">
              <a:solidFill>
                <a:srgbClr val="9C4636">
                  <a:tint val="75000"/>
                </a:srgbClr>
              </a:solidFill>
            </a:endParaRPr>
          </a:p>
        </p:txBody>
      </p:sp>
      <p:pic>
        <p:nvPicPr>
          <p:cNvPr id="8" name="Picture 7">
            <a:extLst>
              <a:ext uri="{FF2B5EF4-FFF2-40B4-BE49-F238E27FC236}">
                <a16:creationId xmlns:a16="http://schemas.microsoft.com/office/drawing/2014/main" id="{F2BBCCDB-3DD7-21BA-0757-7E3526CD9A0E}"/>
              </a:ext>
            </a:extLst>
          </p:cNvPr>
          <p:cNvPicPr>
            <a:picLocks noChangeAspect="1"/>
          </p:cNvPicPr>
          <p:nvPr/>
        </p:nvPicPr>
        <p:blipFill rotWithShape="1">
          <a:blip r:embed="rId3"/>
          <a:srcRect l="6344" t="61332" r="6344" b="21801"/>
          <a:stretch/>
        </p:blipFill>
        <p:spPr>
          <a:xfrm>
            <a:off x="76200" y="2109406"/>
            <a:ext cx="9008094" cy="2111682"/>
          </a:xfrm>
          <a:prstGeom prst="rect">
            <a:avLst/>
          </a:prstGeom>
        </p:spPr>
      </p:pic>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575525"/>
            <a:ext cx="8988422" cy="197138"/>
          </a:xfrm>
        </p:spPr>
        <p:txBody>
          <a:bodyPr/>
          <a:lstStyle/>
          <a:p>
            <a:pPr>
              <a:defRPr/>
            </a:pPr>
            <a:r>
              <a:rPr lang="en-US" sz="1000" dirty="0">
                <a:latin typeface="+mj-lt"/>
              </a:rPr>
              <a:t>Source: </a:t>
            </a:r>
            <a:r>
              <a:rPr lang="en-US" sz="1000" dirty="0">
                <a:latin typeface="+mj-lt"/>
                <a:hlinkClick r:id="rId4"/>
              </a:rPr>
              <a:t>https://www.nj.gov/cannabis/documents/businesses/Business%20Resources/Workplace%20Impairment%20Guidance%20Sample%20Form.pdf</a:t>
            </a:r>
            <a:r>
              <a:rPr lang="en-US" sz="1000" dirty="0">
                <a:latin typeface="+mj-lt"/>
              </a:rPr>
              <a:t> </a:t>
            </a:r>
          </a:p>
        </p:txBody>
      </p:sp>
    </p:spTree>
    <p:extLst>
      <p:ext uri="{BB962C8B-B14F-4D97-AF65-F5344CB8AC3E}">
        <p14:creationId xmlns:p14="http://schemas.microsoft.com/office/powerpoint/2010/main" val="367596876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83</a:t>
            </a:fld>
            <a:endParaRPr lang="en-US" sz="1000">
              <a:solidFill>
                <a:srgbClr val="9C4636">
                  <a:tint val="75000"/>
                </a:srgbClr>
              </a:solidFill>
            </a:endParaRPr>
          </a:p>
        </p:txBody>
      </p:sp>
      <p:pic>
        <p:nvPicPr>
          <p:cNvPr id="8" name="Picture 7">
            <a:extLst>
              <a:ext uri="{FF2B5EF4-FFF2-40B4-BE49-F238E27FC236}">
                <a16:creationId xmlns:a16="http://schemas.microsoft.com/office/drawing/2014/main" id="{F2BBCCDB-3DD7-21BA-0757-7E3526CD9A0E}"/>
              </a:ext>
            </a:extLst>
          </p:cNvPr>
          <p:cNvPicPr>
            <a:picLocks noChangeAspect="1"/>
          </p:cNvPicPr>
          <p:nvPr/>
        </p:nvPicPr>
        <p:blipFill rotWithShape="1">
          <a:blip r:embed="rId3"/>
          <a:srcRect l="5649" t="77120" r="6176" b="4535"/>
          <a:stretch/>
        </p:blipFill>
        <p:spPr>
          <a:xfrm>
            <a:off x="107504" y="2060848"/>
            <a:ext cx="8842303" cy="2232248"/>
          </a:xfrm>
          <a:prstGeom prst="rect">
            <a:avLst/>
          </a:prstGeom>
        </p:spPr>
      </p:pic>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575525"/>
            <a:ext cx="8988422" cy="197138"/>
          </a:xfrm>
        </p:spPr>
        <p:txBody>
          <a:bodyPr/>
          <a:lstStyle/>
          <a:p>
            <a:pPr>
              <a:defRPr/>
            </a:pPr>
            <a:r>
              <a:rPr lang="en-US" sz="1000" dirty="0">
                <a:latin typeface="+mj-lt"/>
              </a:rPr>
              <a:t>Source: </a:t>
            </a:r>
            <a:r>
              <a:rPr lang="en-US" sz="1000" dirty="0">
                <a:latin typeface="+mj-lt"/>
                <a:hlinkClick r:id="rId4"/>
              </a:rPr>
              <a:t>https://www.nj.gov/cannabis/documents/businesses/Business%20Resources/Workplace%20Impairment%20Guidance%20Sample%20Form.pdf</a:t>
            </a:r>
            <a:r>
              <a:rPr lang="en-US" sz="1000" dirty="0">
                <a:latin typeface="+mj-lt"/>
              </a:rPr>
              <a:t> </a:t>
            </a:r>
          </a:p>
        </p:txBody>
      </p:sp>
    </p:spTree>
    <p:extLst>
      <p:ext uri="{BB962C8B-B14F-4D97-AF65-F5344CB8AC3E}">
        <p14:creationId xmlns:p14="http://schemas.microsoft.com/office/powerpoint/2010/main" val="369926360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84</a:t>
            </a:fld>
            <a:endParaRPr lang="en-US" sz="1000">
              <a:solidFill>
                <a:srgbClr val="9C4636">
                  <a:tint val="75000"/>
                </a:srgbClr>
              </a:solidFill>
            </a:endParaRPr>
          </a:p>
        </p:txBody>
      </p:sp>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616238"/>
            <a:ext cx="8988422" cy="197138"/>
          </a:xfrm>
        </p:spPr>
        <p:txBody>
          <a:bodyPr/>
          <a:lstStyle/>
          <a:p>
            <a:pPr>
              <a:defRPr/>
            </a:pPr>
            <a:r>
              <a:rPr lang="en-US" sz="1000" dirty="0">
                <a:latin typeface="+mj-lt"/>
              </a:rPr>
              <a:t>Source: </a:t>
            </a:r>
            <a:r>
              <a:rPr lang="en-US" sz="1000" dirty="0">
                <a:latin typeface="+mj-lt"/>
                <a:hlinkClick r:id="rId3"/>
              </a:rPr>
              <a:t>https://www.nj.gov/cannabis/documents/businesses/Business%20Resources/Workplace%20Impairment%20Guidance%20Sample%20Form.pdf</a:t>
            </a:r>
            <a:r>
              <a:rPr lang="en-US" sz="1000" dirty="0">
                <a:latin typeface="+mj-lt"/>
              </a:rPr>
              <a:t> </a:t>
            </a:r>
          </a:p>
        </p:txBody>
      </p:sp>
      <p:pic>
        <p:nvPicPr>
          <p:cNvPr id="3" name="Picture 2">
            <a:extLst>
              <a:ext uri="{FF2B5EF4-FFF2-40B4-BE49-F238E27FC236}">
                <a16:creationId xmlns:a16="http://schemas.microsoft.com/office/drawing/2014/main" id="{2AE62CF1-BE40-F25B-0483-02A0143C1016}"/>
              </a:ext>
            </a:extLst>
          </p:cNvPr>
          <p:cNvPicPr>
            <a:picLocks noChangeAspect="1"/>
          </p:cNvPicPr>
          <p:nvPr/>
        </p:nvPicPr>
        <p:blipFill rotWithShape="1">
          <a:blip r:embed="rId4"/>
          <a:srcRect l="6430" t="9491" r="5282" b="49118"/>
          <a:stretch/>
        </p:blipFill>
        <p:spPr>
          <a:xfrm>
            <a:off x="251520" y="1484784"/>
            <a:ext cx="8672966" cy="4464496"/>
          </a:xfrm>
          <a:prstGeom prst="rect">
            <a:avLst/>
          </a:prstGeom>
        </p:spPr>
      </p:pic>
    </p:spTree>
    <p:extLst>
      <p:ext uri="{BB962C8B-B14F-4D97-AF65-F5344CB8AC3E}">
        <p14:creationId xmlns:p14="http://schemas.microsoft.com/office/powerpoint/2010/main" val="220389857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85</a:t>
            </a:fld>
            <a:endParaRPr lang="en-US" sz="1000">
              <a:solidFill>
                <a:srgbClr val="9C4636">
                  <a:tint val="75000"/>
                </a:srgbClr>
              </a:solidFill>
            </a:endParaRPr>
          </a:p>
        </p:txBody>
      </p:sp>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616238"/>
            <a:ext cx="8988422" cy="197138"/>
          </a:xfrm>
        </p:spPr>
        <p:txBody>
          <a:bodyPr/>
          <a:lstStyle/>
          <a:p>
            <a:pPr>
              <a:defRPr/>
            </a:pPr>
            <a:r>
              <a:rPr lang="en-US" sz="1000" dirty="0">
                <a:latin typeface="+mj-lt"/>
              </a:rPr>
              <a:t>Source: </a:t>
            </a:r>
            <a:r>
              <a:rPr lang="en-US" sz="1000" dirty="0">
                <a:latin typeface="+mj-lt"/>
                <a:hlinkClick r:id="rId3"/>
              </a:rPr>
              <a:t>https://www.nj.gov/cannabis/documents/businesses/Business%20Resources/Workplace%20Impairment%20Guidance%20Sample%20Form.pdf</a:t>
            </a:r>
            <a:r>
              <a:rPr lang="en-US" sz="1000" dirty="0">
                <a:latin typeface="+mj-lt"/>
              </a:rPr>
              <a:t> </a:t>
            </a:r>
          </a:p>
        </p:txBody>
      </p:sp>
      <p:pic>
        <p:nvPicPr>
          <p:cNvPr id="3" name="Picture 2">
            <a:extLst>
              <a:ext uri="{FF2B5EF4-FFF2-40B4-BE49-F238E27FC236}">
                <a16:creationId xmlns:a16="http://schemas.microsoft.com/office/drawing/2014/main" id="{2AE62CF1-BE40-F25B-0483-02A0143C1016}"/>
              </a:ext>
            </a:extLst>
          </p:cNvPr>
          <p:cNvPicPr>
            <a:picLocks noChangeAspect="1"/>
          </p:cNvPicPr>
          <p:nvPr/>
        </p:nvPicPr>
        <p:blipFill rotWithShape="1">
          <a:blip r:embed="rId4"/>
          <a:srcRect l="6328" t="51907" r="5385" b="3181"/>
          <a:stretch/>
        </p:blipFill>
        <p:spPr>
          <a:xfrm>
            <a:off x="251520" y="1324904"/>
            <a:ext cx="8814691" cy="4923521"/>
          </a:xfrm>
          <a:prstGeom prst="rect">
            <a:avLst/>
          </a:prstGeom>
        </p:spPr>
      </p:pic>
    </p:spTree>
    <p:extLst>
      <p:ext uri="{BB962C8B-B14F-4D97-AF65-F5344CB8AC3E}">
        <p14:creationId xmlns:p14="http://schemas.microsoft.com/office/powerpoint/2010/main" val="400209731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86</a:t>
            </a:fld>
            <a:endParaRPr lang="en-US" sz="1000">
              <a:solidFill>
                <a:srgbClr val="9C4636">
                  <a:tint val="75000"/>
                </a:srgbClr>
              </a:solidFill>
            </a:endParaRPr>
          </a:p>
        </p:txBody>
      </p:sp>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616238"/>
            <a:ext cx="8988422" cy="197138"/>
          </a:xfrm>
        </p:spPr>
        <p:txBody>
          <a:bodyPr/>
          <a:lstStyle/>
          <a:p>
            <a:pPr>
              <a:defRPr/>
            </a:pPr>
            <a:r>
              <a:rPr lang="en-US" sz="1000" dirty="0">
                <a:latin typeface="+mj-lt"/>
              </a:rPr>
              <a:t>Source: Peter Swann, M.D., FACOEM, FAAFP, MRO</a:t>
            </a:r>
          </a:p>
        </p:txBody>
      </p:sp>
      <p:pic>
        <p:nvPicPr>
          <p:cNvPr id="2" name="Picture 1">
            <a:extLst>
              <a:ext uri="{FF2B5EF4-FFF2-40B4-BE49-F238E27FC236}">
                <a16:creationId xmlns:a16="http://schemas.microsoft.com/office/drawing/2014/main" id="{0CCD72F2-FE69-D5B5-E31A-9C8D8E5CF34A}"/>
              </a:ext>
            </a:extLst>
          </p:cNvPr>
          <p:cNvPicPr>
            <a:picLocks noChangeAspect="1"/>
          </p:cNvPicPr>
          <p:nvPr/>
        </p:nvPicPr>
        <p:blipFill>
          <a:blip r:embed="rId3"/>
          <a:stretch>
            <a:fillRect/>
          </a:stretch>
        </p:blipFill>
        <p:spPr>
          <a:xfrm>
            <a:off x="2121830" y="1340768"/>
            <a:ext cx="4255979" cy="5151636"/>
          </a:xfrm>
          <a:prstGeom prst="rect">
            <a:avLst/>
          </a:prstGeom>
        </p:spPr>
      </p:pic>
    </p:spTree>
    <p:extLst>
      <p:ext uri="{BB962C8B-B14F-4D97-AF65-F5344CB8AC3E}">
        <p14:creationId xmlns:p14="http://schemas.microsoft.com/office/powerpoint/2010/main" val="283192096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87</a:t>
            </a:fld>
            <a:endParaRPr lang="en-US" sz="1000">
              <a:solidFill>
                <a:srgbClr val="9C4636">
                  <a:tint val="75000"/>
                </a:srgbClr>
              </a:solidFill>
            </a:endParaRPr>
          </a:p>
        </p:txBody>
      </p:sp>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616238"/>
            <a:ext cx="8988422" cy="197138"/>
          </a:xfrm>
        </p:spPr>
        <p:txBody>
          <a:bodyPr/>
          <a:lstStyle/>
          <a:p>
            <a:pPr>
              <a:defRPr/>
            </a:pPr>
            <a:r>
              <a:rPr lang="en-US" sz="1000" dirty="0">
                <a:latin typeface="+mj-lt"/>
              </a:rPr>
              <a:t>Source: City of Minneapolis</a:t>
            </a:r>
          </a:p>
        </p:txBody>
      </p:sp>
      <p:pic>
        <p:nvPicPr>
          <p:cNvPr id="5" name="Picture 4">
            <a:extLst>
              <a:ext uri="{FF2B5EF4-FFF2-40B4-BE49-F238E27FC236}">
                <a16:creationId xmlns:a16="http://schemas.microsoft.com/office/drawing/2014/main" id="{56B17A71-D29D-BB75-1796-FCD683B7E0C4}"/>
              </a:ext>
            </a:extLst>
          </p:cNvPr>
          <p:cNvPicPr>
            <a:picLocks noChangeAspect="1"/>
          </p:cNvPicPr>
          <p:nvPr/>
        </p:nvPicPr>
        <p:blipFill rotWithShape="1">
          <a:blip r:embed="rId3"/>
          <a:srcRect b="59052"/>
          <a:stretch/>
        </p:blipFill>
        <p:spPr>
          <a:xfrm>
            <a:off x="212729" y="1556792"/>
            <a:ext cx="8718542" cy="4392488"/>
          </a:xfrm>
          <a:prstGeom prst="rect">
            <a:avLst/>
          </a:prstGeom>
        </p:spPr>
      </p:pic>
    </p:spTree>
    <p:extLst>
      <p:ext uri="{BB962C8B-B14F-4D97-AF65-F5344CB8AC3E}">
        <p14:creationId xmlns:p14="http://schemas.microsoft.com/office/powerpoint/2010/main" val="31772687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88</a:t>
            </a:fld>
            <a:endParaRPr lang="en-US" sz="1000">
              <a:solidFill>
                <a:srgbClr val="9C4636">
                  <a:tint val="75000"/>
                </a:srgbClr>
              </a:solidFill>
            </a:endParaRPr>
          </a:p>
        </p:txBody>
      </p:sp>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616238"/>
            <a:ext cx="8988422" cy="197138"/>
          </a:xfrm>
        </p:spPr>
        <p:txBody>
          <a:bodyPr/>
          <a:lstStyle/>
          <a:p>
            <a:pPr>
              <a:defRPr/>
            </a:pPr>
            <a:r>
              <a:rPr lang="en-US" sz="1000" dirty="0">
                <a:latin typeface="+mj-lt"/>
              </a:rPr>
              <a:t>Source: City of Minneapolis</a:t>
            </a:r>
          </a:p>
        </p:txBody>
      </p:sp>
      <p:pic>
        <p:nvPicPr>
          <p:cNvPr id="5" name="Picture 4">
            <a:extLst>
              <a:ext uri="{FF2B5EF4-FFF2-40B4-BE49-F238E27FC236}">
                <a16:creationId xmlns:a16="http://schemas.microsoft.com/office/drawing/2014/main" id="{56B17A71-D29D-BB75-1796-FCD683B7E0C4}"/>
              </a:ext>
            </a:extLst>
          </p:cNvPr>
          <p:cNvPicPr>
            <a:picLocks noChangeAspect="1"/>
          </p:cNvPicPr>
          <p:nvPr/>
        </p:nvPicPr>
        <p:blipFill rotWithShape="1">
          <a:blip r:embed="rId3"/>
          <a:srcRect t="40277" b="16761"/>
          <a:stretch/>
        </p:blipFill>
        <p:spPr>
          <a:xfrm>
            <a:off x="212729" y="1556792"/>
            <a:ext cx="8718542" cy="4608512"/>
          </a:xfrm>
          <a:prstGeom prst="rect">
            <a:avLst/>
          </a:prstGeom>
        </p:spPr>
      </p:pic>
    </p:spTree>
    <p:extLst>
      <p:ext uri="{BB962C8B-B14F-4D97-AF65-F5344CB8AC3E}">
        <p14:creationId xmlns:p14="http://schemas.microsoft.com/office/powerpoint/2010/main" val="3657976869"/>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89</a:t>
            </a:fld>
            <a:endParaRPr lang="en-US" sz="1000">
              <a:solidFill>
                <a:srgbClr val="9C4636">
                  <a:tint val="75000"/>
                </a:srgbClr>
              </a:solidFill>
            </a:endParaRPr>
          </a:p>
        </p:txBody>
      </p:sp>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616238"/>
            <a:ext cx="8988422" cy="197138"/>
          </a:xfrm>
        </p:spPr>
        <p:txBody>
          <a:bodyPr/>
          <a:lstStyle/>
          <a:p>
            <a:pPr>
              <a:defRPr/>
            </a:pPr>
            <a:r>
              <a:rPr lang="en-US" sz="1000" dirty="0">
                <a:latin typeface="+mj-lt"/>
              </a:rPr>
              <a:t>Source: City of Minneapolis</a:t>
            </a:r>
          </a:p>
        </p:txBody>
      </p:sp>
      <p:pic>
        <p:nvPicPr>
          <p:cNvPr id="5" name="Picture 4">
            <a:extLst>
              <a:ext uri="{FF2B5EF4-FFF2-40B4-BE49-F238E27FC236}">
                <a16:creationId xmlns:a16="http://schemas.microsoft.com/office/drawing/2014/main" id="{56B17A71-D29D-BB75-1796-FCD683B7E0C4}"/>
              </a:ext>
            </a:extLst>
          </p:cNvPr>
          <p:cNvPicPr>
            <a:picLocks noChangeAspect="1"/>
          </p:cNvPicPr>
          <p:nvPr/>
        </p:nvPicPr>
        <p:blipFill rotWithShape="1">
          <a:blip r:embed="rId3"/>
          <a:srcRect l="-10" t="82547" r="10" b="569"/>
          <a:stretch/>
        </p:blipFill>
        <p:spPr>
          <a:xfrm>
            <a:off x="133803" y="1617894"/>
            <a:ext cx="8718542" cy="1811106"/>
          </a:xfrm>
          <a:prstGeom prst="rect">
            <a:avLst/>
          </a:prstGeom>
        </p:spPr>
      </p:pic>
      <p:pic>
        <p:nvPicPr>
          <p:cNvPr id="2" name="Picture 1">
            <a:extLst>
              <a:ext uri="{FF2B5EF4-FFF2-40B4-BE49-F238E27FC236}">
                <a16:creationId xmlns:a16="http://schemas.microsoft.com/office/drawing/2014/main" id="{C842C272-1F74-68E1-2025-8176DE7FD907}"/>
              </a:ext>
            </a:extLst>
          </p:cNvPr>
          <p:cNvPicPr>
            <a:picLocks noChangeAspect="1"/>
          </p:cNvPicPr>
          <p:nvPr/>
        </p:nvPicPr>
        <p:blipFill rotWithShape="1">
          <a:blip r:embed="rId4"/>
          <a:srcRect b="76196"/>
          <a:stretch/>
        </p:blipFill>
        <p:spPr>
          <a:xfrm>
            <a:off x="346080" y="3667209"/>
            <a:ext cx="8363292" cy="2450932"/>
          </a:xfrm>
          <a:prstGeom prst="rect">
            <a:avLst/>
          </a:prstGeom>
        </p:spPr>
      </p:pic>
    </p:spTree>
    <p:extLst>
      <p:ext uri="{BB962C8B-B14F-4D97-AF65-F5344CB8AC3E}">
        <p14:creationId xmlns:p14="http://schemas.microsoft.com/office/powerpoint/2010/main" val="16808030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“Hemp” Is Lawful</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In </a:t>
            </a:r>
            <a:r>
              <a:rPr lang="en-US" sz="2400" u="sng" dirty="0">
                <a:solidFill>
                  <a:srgbClr val="000000"/>
                </a:solidFill>
                <a:latin typeface="+mn-lt"/>
              </a:rPr>
              <a:t>AK Futures LLC v. Boyd Street Distro, LLC</a:t>
            </a:r>
            <a:r>
              <a:rPr lang="en-US" sz="2400" dirty="0">
                <a:solidFill>
                  <a:srgbClr val="000000"/>
                </a:solidFill>
                <a:latin typeface="+mn-lt"/>
              </a:rPr>
              <a:t>, 35 F.4th 682 (9th Cir. 2022), the Ninth Circuit held that an e-cigarette maker could enforce its trademark because its hemp-derived products were now lawful under the Farm Act.</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Products that are “hemp” (and not “marijuana”) are not disqualified from federal protection.</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What about seeds?  </a:t>
            </a:r>
          </a:p>
          <a:p>
            <a:pPr marL="1019175" lvl="3"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What about products containing Delta-8?</a:t>
            </a: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“Hemp” Is </a:t>
            </a:r>
            <a:r>
              <a:rPr lang="en-US" sz="3200" b="1" u="sng" dirty="0">
                <a:latin typeface="+mj-lt"/>
              </a:rPr>
              <a:t>Not</a:t>
            </a:r>
            <a:r>
              <a:rPr lang="en-US" sz="3200" b="1" dirty="0">
                <a:latin typeface="+mj-lt"/>
              </a:rPr>
              <a:t> “Marijuana”</a:t>
            </a:r>
            <a:r>
              <a:rPr lang="en-US" sz="3200" dirty="0">
                <a:latin typeface="+mj-lt"/>
              </a:rPr>
              <a:t> (cont.)</a:t>
            </a:r>
            <a:endParaRPr lang="en-US" sz="3200" b="1"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9</a:t>
            </a:fld>
            <a:endParaRPr lang="en-US" sz="1000">
              <a:solidFill>
                <a:srgbClr val="9C4636">
                  <a:tint val="75000"/>
                </a:srgbClr>
              </a:solidFill>
            </a:endParaRPr>
          </a:p>
        </p:txBody>
      </p:sp>
    </p:spTree>
    <p:extLst>
      <p:ext uri="{BB962C8B-B14F-4D97-AF65-F5344CB8AC3E}">
        <p14:creationId xmlns:p14="http://schemas.microsoft.com/office/powerpoint/2010/main" val="189375022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90</a:t>
            </a:fld>
            <a:endParaRPr lang="en-US" sz="1000">
              <a:solidFill>
                <a:srgbClr val="9C4636">
                  <a:tint val="75000"/>
                </a:srgbClr>
              </a:solidFill>
            </a:endParaRPr>
          </a:p>
        </p:txBody>
      </p:sp>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616238"/>
            <a:ext cx="8988422" cy="197138"/>
          </a:xfrm>
        </p:spPr>
        <p:txBody>
          <a:bodyPr/>
          <a:lstStyle/>
          <a:p>
            <a:pPr>
              <a:defRPr/>
            </a:pPr>
            <a:r>
              <a:rPr lang="en-US" sz="1000" dirty="0">
                <a:latin typeface="+mj-lt"/>
              </a:rPr>
              <a:t>Source: City of Minneapolis</a:t>
            </a:r>
          </a:p>
        </p:txBody>
      </p:sp>
      <p:pic>
        <p:nvPicPr>
          <p:cNvPr id="3" name="Picture 2">
            <a:extLst>
              <a:ext uri="{FF2B5EF4-FFF2-40B4-BE49-F238E27FC236}">
                <a16:creationId xmlns:a16="http://schemas.microsoft.com/office/drawing/2014/main" id="{DB4C6F0A-1116-F539-57F3-7A7DC4D3FD51}"/>
              </a:ext>
            </a:extLst>
          </p:cNvPr>
          <p:cNvPicPr>
            <a:picLocks noChangeAspect="1"/>
          </p:cNvPicPr>
          <p:nvPr/>
        </p:nvPicPr>
        <p:blipFill rotWithShape="1">
          <a:blip r:embed="rId3"/>
          <a:srcRect t="23394" b="35063"/>
          <a:stretch/>
        </p:blipFill>
        <p:spPr>
          <a:xfrm>
            <a:off x="395536" y="1484784"/>
            <a:ext cx="8539116" cy="4367323"/>
          </a:xfrm>
          <a:prstGeom prst="rect">
            <a:avLst/>
          </a:prstGeom>
        </p:spPr>
      </p:pic>
    </p:spTree>
    <p:extLst>
      <p:ext uri="{BB962C8B-B14F-4D97-AF65-F5344CB8AC3E}">
        <p14:creationId xmlns:p14="http://schemas.microsoft.com/office/powerpoint/2010/main" val="578517852"/>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91</a:t>
            </a:fld>
            <a:endParaRPr lang="en-US" sz="1000">
              <a:solidFill>
                <a:srgbClr val="9C4636">
                  <a:tint val="75000"/>
                </a:srgbClr>
              </a:solidFill>
            </a:endParaRPr>
          </a:p>
        </p:txBody>
      </p:sp>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616238"/>
            <a:ext cx="8988422" cy="197138"/>
          </a:xfrm>
        </p:spPr>
        <p:txBody>
          <a:bodyPr/>
          <a:lstStyle/>
          <a:p>
            <a:pPr>
              <a:defRPr/>
            </a:pPr>
            <a:r>
              <a:rPr lang="en-US" sz="1000" dirty="0">
                <a:latin typeface="+mj-lt"/>
              </a:rPr>
              <a:t>Source: City of Minneapolis</a:t>
            </a:r>
          </a:p>
        </p:txBody>
      </p:sp>
      <p:pic>
        <p:nvPicPr>
          <p:cNvPr id="3" name="Picture 2">
            <a:extLst>
              <a:ext uri="{FF2B5EF4-FFF2-40B4-BE49-F238E27FC236}">
                <a16:creationId xmlns:a16="http://schemas.microsoft.com/office/drawing/2014/main" id="{DB4C6F0A-1116-F539-57F3-7A7DC4D3FD51}"/>
              </a:ext>
            </a:extLst>
          </p:cNvPr>
          <p:cNvPicPr>
            <a:picLocks noChangeAspect="1"/>
          </p:cNvPicPr>
          <p:nvPr/>
        </p:nvPicPr>
        <p:blipFill rotWithShape="1">
          <a:blip r:embed="rId3"/>
          <a:srcRect t="64124" b="943"/>
          <a:stretch/>
        </p:blipFill>
        <p:spPr>
          <a:xfrm>
            <a:off x="302442" y="1833390"/>
            <a:ext cx="8539116" cy="3672408"/>
          </a:xfrm>
          <a:prstGeom prst="rect">
            <a:avLst/>
          </a:prstGeom>
        </p:spPr>
      </p:pic>
    </p:spTree>
    <p:extLst>
      <p:ext uri="{BB962C8B-B14F-4D97-AF65-F5344CB8AC3E}">
        <p14:creationId xmlns:p14="http://schemas.microsoft.com/office/powerpoint/2010/main" val="1711035554"/>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Collect all information</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Get confirmation whenever possible </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Use only objective data</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Consult with HR and/or EAP  </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Speak to employee in private</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Be specific—state your concerns and why</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Be prepared for emotional response</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Explain expectations and/or consequences </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Do not allow employee to leave premises on their own</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Document the meeting</a:t>
            </a: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Confronting the Employee</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92</a:t>
            </a:fld>
            <a:endParaRPr lang="en-US" sz="1000" dirty="0">
              <a:solidFill>
                <a:srgbClr val="9C4636">
                  <a:tint val="75000"/>
                </a:srgbClr>
              </a:solidFill>
            </a:endParaRPr>
          </a:p>
        </p:txBody>
      </p:sp>
    </p:spTree>
    <p:extLst>
      <p:ext uri="{BB962C8B-B14F-4D97-AF65-F5344CB8AC3E}">
        <p14:creationId xmlns:p14="http://schemas.microsoft.com/office/powerpoint/2010/main" val="354390350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Confront in Public</a:t>
            </a:r>
          </a:p>
          <a:p>
            <a:pPr marL="561975" lvl="2" indent="-457200" eaLnBrk="1" hangingPunct="1">
              <a:spcBef>
                <a:spcPts val="0"/>
              </a:spcBef>
              <a:spcAft>
                <a:spcPts val="600"/>
              </a:spcAft>
              <a:buFont typeface="Wingdings" panose="05000000000000000000" pitchFamily="2" charset="2"/>
              <a:buChar char="§"/>
            </a:pPr>
            <a:endParaRPr lang="en-US" sz="2800" dirty="0">
              <a:solidFill>
                <a:srgbClr val="000000"/>
              </a:solidFill>
              <a:latin typeface="+mn-lt"/>
            </a:endParaRPr>
          </a:p>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Diagnose</a:t>
            </a:r>
          </a:p>
          <a:p>
            <a:pPr marL="561975" lvl="2" indent="-457200" eaLnBrk="1" hangingPunct="1">
              <a:spcBef>
                <a:spcPts val="0"/>
              </a:spcBef>
              <a:spcAft>
                <a:spcPts val="600"/>
              </a:spcAft>
              <a:buFont typeface="Wingdings" panose="05000000000000000000" pitchFamily="2" charset="2"/>
              <a:buChar char="§"/>
            </a:pPr>
            <a:endParaRPr lang="en-US" sz="2800" dirty="0">
              <a:solidFill>
                <a:srgbClr val="000000"/>
              </a:solidFill>
              <a:latin typeface="+mn-lt"/>
            </a:endParaRPr>
          </a:p>
          <a:p>
            <a:pPr marL="561975" lvl="2" indent="-457200" eaLnBrk="1" hangingPunct="1">
              <a:spcBef>
                <a:spcPts val="0"/>
              </a:spcBef>
              <a:spcAft>
                <a:spcPts val="600"/>
              </a:spcAft>
              <a:buFont typeface="Wingdings" panose="05000000000000000000" pitchFamily="2" charset="2"/>
              <a:buChar char="§"/>
            </a:pPr>
            <a:r>
              <a:rPr lang="en-US" sz="2800" dirty="0">
                <a:solidFill>
                  <a:srgbClr val="000000"/>
                </a:solidFill>
                <a:latin typeface="+mn-lt"/>
              </a:rPr>
              <a:t>Moralize</a:t>
            </a: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Don’t</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93</a:t>
            </a:fld>
            <a:endParaRPr lang="en-US" sz="1000" dirty="0">
              <a:solidFill>
                <a:srgbClr val="9C4636">
                  <a:tint val="75000"/>
                </a:srgbClr>
              </a:solidFill>
            </a:endParaRPr>
          </a:p>
        </p:txBody>
      </p:sp>
    </p:spTree>
    <p:extLst>
      <p:ext uri="{BB962C8B-B14F-4D97-AF65-F5344CB8AC3E}">
        <p14:creationId xmlns:p14="http://schemas.microsoft.com/office/powerpoint/2010/main" val="1641084428"/>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94</a:t>
            </a:fld>
            <a:endParaRPr lang="en-US" sz="1000">
              <a:solidFill>
                <a:srgbClr val="9C4636">
                  <a:tint val="75000"/>
                </a:srgbClr>
              </a:solidFill>
            </a:endParaRPr>
          </a:p>
        </p:txBody>
      </p:sp>
      <p:sp>
        <p:nvSpPr>
          <p:cNvPr id="10" name="Title 2">
            <a:extLst>
              <a:ext uri="{FF2B5EF4-FFF2-40B4-BE49-F238E27FC236}">
                <a16:creationId xmlns:a16="http://schemas.microsoft.com/office/drawing/2014/main" id="{70AE314D-24C4-7A3A-5596-FA9DFD0313DC}"/>
              </a:ext>
            </a:extLst>
          </p:cNvPr>
          <p:cNvSpPr>
            <a:spLocks noGrp="1"/>
          </p:cNvSpPr>
          <p:nvPr>
            <p:ph type="ctrTitle"/>
          </p:nvPr>
        </p:nvSpPr>
        <p:spPr>
          <a:xfrm>
            <a:off x="77789" y="6616238"/>
            <a:ext cx="8988422" cy="197138"/>
          </a:xfrm>
        </p:spPr>
        <p:txBody>
          <a:bodyPr/>
          <a:lstStyle/>
          <a:p>
            <a:pPr>
              <a:defRPr/>
            </a:pPr>
            <a:r>
              <a:rPr lang="en-US" sz="1000" dirty="0">
                <a:latin typeface="+mj-lt"/>
              </a:rPr>
              <a:t>Source: City of Minneapolis</a:t>
            </a:r>
          </a:p>
        </p:txBody>
      </p:sp>
      <p:pic>
        <p:nvPicPr>
          <p:cNvPr id="5" name="Picture 4">
            <a:extLst>
              <a:ext uri="{FF2B5EF4-FFF2-40B4-BE49-F238E27FC236}">
                <a16:creationId xmlns:a16="http://schemas.microsoft.com/office/drawing/2014/main" id="{9CDE6BB8-1884-9BB0-2633-77B59B3124A8}"/>
              </a:ext>
            </a:extLst>
          </p:cNvPr>
          <p:cNvPicPr>
            <a:picLocks noChangeAspect="1"/>
          </p:cNvPicPr>
          <p:nvPr/>
        </p:nvPicPr>
        <p:blipFill>
          <a:blip r:embed="rId3"/>
          <a:stretch>
            <a:fillRect/>
          </a:stretch>
        </p:blipFill>
        <p:spPr>
          <a:xfrm>
            <a:off x="242687" y="1340768"/>
            <a:ext cx="8444113" cy="4923681"/>
          </a:xfrm>
          <a:prstGeom prst="rect">
            <a:avLst/>
          </a:prstGeom>
        </p:spPr>
      </p:pic>
    </p:spTree>
    <p:extLst>
      <p:ext uri="{BB962C8B-B14F-4D97-AF65-F5344CB8AC3E}">
        <p14:creationId xmlns:p14="http://schemas.microsoft.com/office/powerpoint/2010/main" val="1021052518"/>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463550" lvl="2" indent="-463550" eaLnBrk="1" hangingPunct="1">
              <a:spcBef>
                <a:spcPts val="0"/>
              </a:spcBef>
              <a:spcAft>
                <a:spcPts val="600"/>
              </a:spcAft>
              <a:buFont typeface="Wingdings" panose="05000000000000000000" pitchFamily="2" charset="2"/>
              <a:buChar char="§"/>
            </a:pPr>
            <a:r>
              <a:rPr lang="en-US" sz="2400" b="1" dirty="0">
                <a:solidFill>
                  <a:srgbClr val="000000"/>
                </a:solidFill>
                <a:latin typeface="+mn-lt"/>
              </a:rPr>
              <a:t>Without the results of a drug test, an employer may run into legal issues for terminating an employee for “being under the influence” without having them to submit to a test.</a:t>
            </a:r>
          </a:p>
          <a:p>
            <a:pPr marL="1200150" lvl="1" indent="-457200" eaLnBrk="1" hangingPunct="1">
              <a:spcBef>
                <a:spcPct val="0"/>
              </a:spcBef>
              <a:spcAft>
                <a:spcPts val="1200"/>
              </a:spcAft>
              <a:buFont typeface="Wingdings" charset="0"/>
              <a:buChar char="§"/>
            </a:pPr>
            <a:r>
              <a:rPr lang="en-US" altLang="en-US" sz="2400" dirty="0">
                <a:solidFill>
                  <a:srgbClr val="000000"/>
                </a:solidFill>
                <a:latin typeface="+mn-lt"/>
              </a:rPr>
              <a:t>The results of a drug test is the only way to confirm that an individual is under the influence.</a:t>
            </a:r>
          </a:p>
          <a:p>
            <a:pPr marL="1200150" lvl="1" indent="-457200" eaLnBrk="1" hangingPunct="1">
              <a:spcBef>
                <a:spcPct val="0"/>
              </a:spcBef>
              <a:spcAft>
                <a:spcPts val="1200"/>
              </a:spcAft>
              <a:buFont typeface="Wingdings" charset="0"/>
              <a:buChar char="§"/>
            </a:pPr>
            <a:r>
              <a:rPr lang="en-US" altLang="en-US" sz="2400" dirty="0">
                <a:solidFill>
                  <a:srgbClr val="000000"/>
                </a:solidFill>
                <a:latin typeface="+mn-lt"/>
              </a:rPr>
              <a:t>However, there are limited circumstances where a test may not be needed, for example, if an employee is found using drugs on the job site, or if they possess drug paraphernalia during work time or  behave outrageously.</a:t>
            </a: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Is Testing Needed?</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95</a:t>
            </a:fld>
            <a:endParaRPr lang="en-US" sz="1000" dirty="0">
              <a:solidFill>
                <a:srgbClr val="9C4636">
                  <a:tint val="75000"/>
                </a:srgbClr>
              </a:solidFill>
            </a:endParaRPr>
          </a:p>
        </p:txBody>
      </p:sp>
    </p:spTree>
    <p:extLst>
      <p:ext uri="{BB962C8B-B14F-4D97-AF65-F5344CB8AC3E}">
        <p14:creationId xmlns:p14="http://schemas.microsoft.com/office/powerpoint/2010/main" val="37961191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Possession of paraphernalia (such as  pipe, syringe, bent spoon, metal bottle cap, medicine dropper, glassine bag, paint can, glue tube, nitrite bulb, or aerosol can) can be used as a basis for adverse employment action.</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Similarly, taking adverse action for an employee’s possession of drugs or alcohol in the workplace can result in termination without a test.</a:t>
            </a:r>
          </a:p>
          <a:p>
            <a:pPr marL="561975" lvl="2" indent="-457200" eaLnBrk="1" hangingPunct="1">
              <a:spcBef>
                <a:spcPts val="0"/>
              </a:spcBef>
              <a:spcAft>
                <a:spcPts val="600"/>
              </a:spcAft>
              <a:buFont typeface="Wingdings" panose="05000000000000000000" pitchFamily="2" charset="2"/>
              <a:buChar char="§"/>
            </a:pPr>
            <a:r>
              <a:rPr lang="en-US" sz="2200" dirty="0">
                <a:solidFill>
                  <a:srgbClr val="000000"/>
                </a:solidFill>
                <a:latin typeface="+mn-lt"/>
              </a:rPr>
              <a:t>In addition to prohibiting employees being under the influence of drugs while working, policies should prohibit the possession of drugs by employees as well.</a:t>
            </a: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Is Testing Needed? </a:t>
            </a:r>
            <a:r>
              <a:rPr lang="en-US" sz="3200" dirty="0">
                <a:latin typeface="+mj-lt"/>
              </a:rPr>
              <a:t>(cont.)</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96</a:t>
            </a:fld>
            <a:endParaRPr lang="en-US" sz="1000" dirty="0">
              <a:solidFill>
                <a:srgbClr val="9C4636">
                  <a:tint val="75000"/>
                </a:srgbClr>
              </a:solidFill>
            </a:endParaRPr>
          </a:p>
        </p:txBody>
      </p:sp>
    </p:spTree>
    <p:extLst>
      <p:ext uri="{BB962C8B-B14F-4D97-AF65-F5344CB8AC3E}">
        <p14:creationId xmlns:p14="http://schemas.microsoft.com/office/powerpoint/2010/main" val="3331745292"/>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800" b="1" dirty="0">
                <a:solidFill>
                  <a:srgbClr val="000000"/>
                </a:solidFill>
                <a:latin typeface="+mn-lt"/>
              </a:rPr>
              <a:t>Heroine</a:t>
            </a:r>
            <a:r>
              <a:rPr lang="en-US" sz="2800" dirty="0">
                <a:solidFill>
                  <a:srgbClr val="000000"/>
                </a:solidFill>
                <a:latin typeface="+mn-lt"/>
              </a:rPr>
              <a:t> </a:t>
            </a:r>
          </a:p>
          <a:p>
            <a:pPr marL="561975" lvl="2" indent="-457200" eaLnBrk="1" hangingPunct="1">
              <a:spcBef>
                <a:spcPts val="0"/>
              </a:spcBef>
              <a:spcAft>
                <a:spcPts val="600"/>
              </a:spcAft>
              <a:buFont typeface="Wingdings" panose="05000000000000000000" pitchFamily="2" charset="2"/>
              <a:buChar char="§"/>
            </a:pPr>
            <a:endParaRPr lang="en-US" sz="2200" dirty="0">
              <a:solidFill>
                <a:srgbClr val="000000"/>
              </a:solidFill>
              <a:latin typeface="+mn-lt"/>
            </a:endParaRPr>
          </a:p>
          <a:p>
            <a:pPr marL="561975" lvl="2" indent="-457200" eaLnBrk="1" hangingPunct="1">
              <a:spcBef>
                <a:spcPts val="0"/>
              </a:spcBef>
              <a:spcAft>
                <a:spcPts val="600"/>
              </a:spcAft>
              <a:buFont typeface="Wingdings" panose="05000000000000000000" pitchFamily="2" charset="2"/>
              <a:buChar char="§"/>
            </a:pPr>
            <a:endParaRPr lang="en-US" sz="2200" dirty="0">
              <a:solidFill>
                <a:srgbClr val="000000"/>
              </a:solidFill>
              <a:latin typeface="+mn-lt"/>
            </a:endParaRPr>
          </a:p>
          <a:p>
            <a:pPr marL="561975" lvl="2" indent="-457200" eaLnBrk="1" hangingPunct="1">
              <a:spcBef>
                <a:spcPts val="0"/>
              </a:spcBef>
              <a:spcAft>
                <a:spcPts val="600"/>
              </a:spcAft>
              <a:buFont typeface="Wingdings" panose="05000000000000000000" pitchFamily="2" charset="2"/>
              <a:buChar char="§"/>
            </a:pPr>
            <a:endParaRPr lang="en-US" sz="2200" dirty="0">
              <a:solidFill>
                <a:srgbClr val="000000"/>
              </a:solidFill>
              <a:latin typeface="+mn-lt"/>
            </a:endParaRPr>
          </a:p>
          <a:p>
            <a:pPr marL="561975" lvl="2" indent="-457200" eaLnBrk="1" hangingPunct="1">
              <a:spcBef>
                <a:spcPts val="0"/>
              </a:spcBef>
              <a:spcAft>
                <a:spcPts val="600"/>
              </a:spcAft>
              <a:buFont typeface="Wingdings" panose="05000000000000000000" pitchFamily="2" charset="2"/>
              <a:buChar char="§"/>
            </a:pPr>
            <a:endParaRPr lang="en-US" sz="2200" dirty="0">
              <a:solidFill>
                <a:srgbClr val="000000"/>
              </a:solidFill>
              <a:latin typeface="+mn-lt"/>
            </a:endParaRPr>
          </a:p>
          <a:p>
            <a:pPr marL="561975" lvl="2" indent="-457200" eaLnBrk="1" hangingPunct="1">
              <a:spcBef>
                <a:spcPts val="0"/>
              </a:spcBef>
              <a:spcAft>
                <a:spcPts val="600"/>
              </a:spcAft>
              <a:buFont typeface="Wingdings" panose="05000000000000000000" pitchFamily="2" charset="2"/>
              <a:buChar char="§"/>
            </a:pPr>
            <a:r>
              <a:rPr lang="en-US" sz="2800" b="1" dirty="0">
                <a:solidFill>
                  <a:srgbClr val="000000"/>
                </a:solidFill>
                <a:latin typeface="+mn-lt"/>
              </a:rPr>
              <a:t>Crack Cocaine</a:t>
            </a: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Drug Paraphernalia</a:t>
            </a:r>
            <a:endParaRPr lang="en-US" sz="3200" dirty="0">
              <a:latin typeface="+mj-lt"/>
            </a:endParaRP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97</a:t>
            </a:fld>
            <a:endParaRPr lang="en-US" sz="1000" dirty="0">
              <a:solidFill>
                <a:srgbClr val="9C4636">
                  <a:tint val="75000"/>
                </a:srgbClr>
              </a:solidFill>
            </a:endParaRPr>
          </a:p>
        </p:txBody>
      </p:sp>
      <p:pic>
        <p:nvPicPr>
          <p:cNvPr id="5" name="Picture 2" descr="Image result for drug use paraphernalia opiods&quot;">
            <a:extLst>
              <a:ext uri="{FF2B5EF4-FFF2-40B4-BE49-F238E27FC236}">
                <a16:creationId xmlns:a16="http://schemas.microsoft.com/office/drawing/2014/main" id="{6B9C877F-0CE2-547D-8696-DF072EAC70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332384"/>
            <a:ext cx="3264537" cy="2176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lorida Drug Paraphernalia Laws">
            <a:extLst>
              <a:ext uri="{FF2B5EF4-FFF2-40B4-BE49-F238E27FC236}">
                <a16:creationId xmlns:a16="http://schemas.microsoft.com/office/drawing/2014/main" id="{05DA8483-CB7D-52E9-09DB-0C8568375E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6177" y="4691807"/>
            <a:ext cx="3240360" cy="200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878627"/>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800" b="1" dirty="0">
                <a:solidFill>
                  <a:srgbClr val="000000"/>
                </a:solidFill>
                <a:latin typeface="+mn-lt"/>
              </a:rPr>
              <a:t>Cannabis</a:t>
            </a:r>
            <a:r>
              <a:rPr lang="en-US" sz="2800" dirty="0">
                <a:solidFill>
                  <a:srgbClr val="000000"/>
                </a:solidFill>
                <a:latin typeface="+mn-lt"/>
              </a:rPr>
              <a:t> </a:t>
            </a:r>
          </a:p>
          <a:p>
            <a:pPr marL="561975" lvl="2" indent="-457200" eaLnBrk="1" hangingPunct="1">
              <a:spcBef>
                <a:spcPts val="0"/>
              </a:spcBef>
              <a:spcAft>
                <a:spcPts val="600"/>
              </a:spcAft>
              <a:buFont typeface="Wingdings" panose="05000000000000000000" pitchFamily="2" charset="2"/>
              <a:buChar char="§"/>
            </a:pPr>
            <a:endParaRPr lang="en-US" sz="2200" dirty="0">
              <a:solidFill>
                <a:srgbClr val="000000"/>
              </a:solidFill>
              <a:latin typeface="+mn-lt"/>
            </a:endParaRPr>
          </a:p>
          <a:p>
            <a:pPr marL="561975" lvl="2" indent="-457200" eaLnBrk="1" hangingPunct="1">
              <a:spcBef>
                <a:spcPts val="0"/>
              </a:spcBef>
              <a:spcAft>
                <a:spcPts val="600"/>
              </a:spcAft>
              <a:buFont typeface="Wingdings" panose="05000000000000000000" pitchFamily="2" charset="2"/>
              <a:buChar char="§"/>
            </a:pPr>
            <a:endParaRPr lang="en-US" sz="2200" dirty="0">
              <a:solidFill>
                <a:srgbClr val="000000"/>
              </a:solidFill>
              <a:latin typeface="+mn-lt"/>
            </a:endParaRPr>
          </a:p>
          <a:p>
            <a:pPr marL="561975" lvl="2" indent="-457200" eaLnBrk="1" hangingPunct="1">
              <a:spcBef>
                <a:spcPts val="0"/>
              </a:spcBef>
              <a:spcAft>
                <a:spcPts val="600"/>
              </a:spcAft>
              <a:buFont typeface="Wingdings" panose="05000000000000000000" pitchFamily="2" charset="2"/>
              <a:buChar char="§"/>
            </a:pPr>
            <a:endParaRPr lang="en-US" sz="2200" dirty="0">
              <a:solidFill>
                <a:srgbClr val="000000"/>
              </a:solidFill>
              <a:latin typeface="+mn-lt"/>
            </a:endParaRPr>
          </a:p>
          <a:p>
            <a:pPr marL="561975" lvl="2" indent="-457200" eaLnBrk="1" hangingPunct="1">
              <a:spcBef>
                <a:spcPts val="0"/>
              </a:spcBef>
              <a:spcAft>
                <a:spcPts val="600"/>
              </a:spcAft>
              <a:buFont typeface="Wingdings" panose="05000000000000000000" pitchFamily="2" charset="2"/>
              <a:buChar char="§"/>
            </a:pPr>
            <a:endParaRPr lang="en-US" sz="22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Drug Paraphernalia</a:t>
            </a:r>
            <a:r>
              <a:rPr lang="en-US" sz="3200" dirty="0">
                <a:latin typeface="+mj-lt"/>
              </a:rPr>
              <a:t> (cont.)</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98</a:t>
            </a:fld>
            <a:endParaRPr lang="en-US" sz="1000" dirty="0">
              <a:solidFill>
                <a:srgbClr val="9C4636">
                  <a:tint val="75000"/>
                </a:srgbClr>
              </a:solidFill>
            </a:endParaRPr>
          </a:p>
        </p:txBody>
      </p:sp>
      <p:pic>
        <p:nvPicPr>
          <p:cNvPr id="3074" name="Picture 2" descr="How to Clean Glass Bongs, Pipes, Bowls and Pieces - Puff Pass and Paint">
            <a:extLst>
              <a:ext uri="{FF2B5EF4-FFF2-40B4-BE49-F238E27FC236}">
                <a16:creationId xmlns:a16="http://schemas.microsoft.com/office/drawing/2014/main" id="{2E5FE361-0F7E-A5DB-FE70-62F5F93B8B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5984" y="2408584"/>
            <a:ext cx="2448272" cy="17503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lass Weed Pipes For Sale | Canadian Smoke Shop | Free Canada Shipping –  Puffing Bird CA">
            <a:extLst>
              <a:ext uri="{FF2B5EF4-FFF2-40B4-BE49-F238E27FC236}">
                <a16:creationId xmlns:a16="http://schemas.microsoft.com/office/drawing/2014/main" id="{BA55DAA6-F2AB-2A76-6563-15EC5437CF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323"/>
          <a:stretch/>
        </p:blipFill>
        <p:spPr bwMode="auto">
          <a:xfrm>
            <a:off x="1483994" y="2778698"/>
            <a:ext cx="2592288" cy="19358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uffco Budsy Water Bottle Bong / $ 69.99 at 420 Science">
            <a:extLst>
              <a:ext uri="{FF2B5EF4-FFF2-40B4-BE49-F238E27FC236}">
                <a16:creationId xmlns:a16="http://schemas.microsoft.com/office/drawing/2014/main" id="{A1E47EDC-6639-7E09-0120-76B3468C04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1325" y="4698641"/>
            <a:ext cx="1916832" cy="19168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iscreet Weed Pipe - Etsy">
            <a:extLst>
              <a:ext uri="{FF2B5EF4-FFF2-40B4-BE49-F238E27FC236}">
                <a16:creationId xmlns:a16="http://schemas.microsoft.com/office/drawing/2014/main" id="{3F1EE8DC-C65F-0744-A65F-BA22EEFDC2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2430" y="4505300"/>
            <a:ext cx="2945994" cy="212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78248"/>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09600" y="2332384"/>
            <a:ext cx="7924800" cy="4023966"/>
          </a:xfrm>
        </p:spPr>
        <p:txBody>
          <a:bodyPr>
            <a:noAutofit/>
          </a:bodyPr>
          <a:lstStyle/>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Tell employee that you’ll call the police </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Call 911</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Give 911 your name and location</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Give circumstances (member was suspected to be under the influence)</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Explain that you warned him/her not to leave</a:t>
            </a:r>
          </a:p>
          <a:p>
            <a:pPr marL="561975" lvl="2" indent="-457200" eaLnBrk="1" hangingPunct="1">
              <a:spcBef>
                <a:spcPts val="0"/>
              </a:spcBef>
              <a:spcAft>
                <a:spcPts val="600"/>
              </a:spcAft>
              <a:buFont typeface="Wingdings" panose="05000000000000000000" pitchFamily="2" charset="2"/>
              <a:buChar char="§"/>
            </a:pPr>
            <a:r>
              <a:rPr lang="en-US" sz="2400" dirty="0">
                <a:solidFill>
                  <a:srgbClr val="000000"/>
                </a:solidFill>
                <a:latin typeface="+mn-lt"/>
              </a:rPr>
              <a:t>Give a description of the car, location, etc.</a:t>
            </a:r>
          </a:p>
          <a:p>
            <a:pPr lvl="1" indent="0" eaLnBrk="1" hangingPunct="1">
              <a:spcBef>
                <a:spcPct val="0"/>
              </a:spcBef>
              <a:spcAft>
                <a:spcPts val="1200"/>
              </a:spcAft>
              <a:buNone/>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1200150" lvl="1" indent="-457200" eaLnBrk="1" hangingPunct="1">
              <a:spcBef>
                <a:spcPct val="0"/>
              </a:spcBef>
              <a:spcAft>
                <a:spcPts val="1200"/>
              </a:spcAft>
              <a:buFont typeface="Wingdings" charset="0"/>
              <a:buChar char="§"/>
            </a:pPr>
            <a:endParaRPr lang="en-US" altLang="en-US" sz="2800" dirty="0">
              <a:solidFill>
                <a:srgbClr val="000000"/>
              </a:solidFill>
              <a:latin typeface="+mn-lt"/>
            </a:endParaRPr>
          </a:p>
          <a:p>
            <a:pPr marL="457200" indent="-457200" eaLnBrk="1" hangingPunct="1">
              <a:spcBef>
                <a:spcPct val="0"/>
              </a:spcBef>
              <a:spcAft>
                <a:spcPts val="1200"/>
              </a:spcAft>
              <a:buFont typeface="Wingdings" charset="0"/>
              <a:buChar char="§"/>
            </a:pPr>
            <a:endParaRPr lang="en-US" altLang="en-US" sz="2800" dirty="0">
              <a:solidFill>
                <a:srgbClr val="000000"/>
              </a:solidFill>
              <a:latin typeface="+mn-lt"/>
            </a:endParaRPr>
          </a:p>
        </p:txBody>
      </p:sp>
      <p:sp>
        <p:nvSpPr>
          <p:cNvPr id="3" name="Title 2"/>
          <p:cNvSpPr>
            <a:spLocks noGrp="1"/>
          </p:cNvSpPr>
          <p:nvPr>
            <p:ph type="ctrTitle"/>
          </p:nvPr>
        </p:nvSpPr>
        <p:spPr>
          <a:xfrm>
            <a:off x="611560" y="1396280"/>
            <a:ext cx="7924800" cy="831503"/>
          </a:xfrm>
        </p:spPr>
        <p:txBody>
          <a:bodyPr/>
          <a:lstStyle/>
          <a:p>
            <a:pPr algn="ctr">
              <a:defRPr/>
            </a:pPr>
            <a:r>
              <a:rPr lang="en-US" sz="3200" b="1" dirty="0">
                <a:latin typeface="+mj-lt"/>
              </a:rPr>
              <a:t>What If Employee Leaves?</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99</a:t>
            </a:fld>
            <a:endParaRPr lang="en-US" sz="1000">
              <a:solidFill>
                <a:srgbClr val="9C4636">
                  <a:tint val="75000"/>
                </a:srgbClr>
              </a:solidFill>
            </a:endParaRPr>
          </a:p>
        </p:txBody>
      </p:sp>
    </p:spTree>
    <p:extLst>
      <p:ext uri="{BB962C8B-B14F-4D97-AF65-F5344CB8AC3E}">
        <p14:creationId xmlns:p14="http://schemas.microsoft.com/office/powerpoint/2010/main" val="290771677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7.15"/>
  <p:tag name="AS_TITLE" val="Aspose.Slides for .NET 4.0"/>
  <p:tag name="AS_VERSION" val="16.6.0.0"/>
</p:tagLst>
</file>

<file path=ppt/theme/theme1.xml><?xml version="1.0" encoding="utf-8"?>
<a:theme xmlns:a="http://schemas.openxmlformats.org/drawingml/2006/main" name="5_Office Theme">
  <a:themeElements>
    <a:clrScheme name="Custom 2">
      <a:dk1>
        <a:srgbClr val="9C4636"/>
      </a:dk1>
      <a:lt1>
        <a:sysClr val="window" lastClr="FFFFFF"/>
      </a:lt1>
      <a:dk2>
        <a:srgbClr val="8A8A8A"/>
      </a:dk2>
      <a:lt2>
        <a:srgbClr val="EEECE1"/>
      </a:lt2>
      <a:accent1>
        <a:srgbClr val="9C463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E3E0BB"/>
      </a:accent1>
      <a:accent2>
        <a:srgbClr val="993333"/>
      </a:accent2>
      <a:accent3>
        <a:srgbClr val="FFFFFF"/>
      </a:accent3>
      <a:accent4>
        <a:srgbClr val="000000"/>
      </a:accent4>
      <a:accent5>
        <a:srgbClr val="EFEDDA"/>
      </a:accent5>
      <a:accent6>
        <a:srgbClr val="8A2D2D"/>
      </a:accent6>
      <a:hlink>
        <a:srgbClr val="999900"/>
      </a:hlink>
      <a:folHlink>
        <a:srgbClr val="00CC99"/>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5518</Words>
  <Application>Microsoft Office PowerPoint</Application>
  <PresentationFormat>On-screen Show (4:3)</PresentationFormat>
  <Paragraphs>668</Paragraphs>
  <Slides>100</Slides>
  <Notes>100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Arial</vt:lpstr>
      <vt:lpstr>Calibri</vt:lpstr>
      <vt:lpstr>CG Omega</vt:lpstr>
      <vt:lpstr>Copperplate Gothic Light</vt:lpstr>
      <vt:lpstr>Wingdings</vt:lpstr>
      <vt:lpstr>5_Office Theme</vt:lpstr>
      <vt:lpstr>Drug Testing and Reasonable Suspicion under Minnesota’s New Marijuana Laws</vt:lpstr>
      <vt:lpstr>PowerPoint Presentation</vt:lpstr>
      <vt:lpstr>PowerPoint Presentation</vt:lpstr>
      <vt:lpstr>PowerPoint Presentation</vt:lpstr>
      <vt:lpstr>Marijuana under Federal Law</vt:lpstr>
      <vt:lpstr>Marijuana under Federal Law </vt:lpstr>
      <vt:lpstr>Federal Law (cont.)</vt:lpstr>
      <vt:lpstr>“Hemp” Is Not “Marijuana”</vt:lpstr>
      <vt:lpstr>“Hemp” Is Not “Marijuana” (cont.)</vt:lpstr>
      <vt:lpstr>New CSA “Schedule” for Cannabis?</vt:lpstr>
      <vt:lpstr>New “Schedule”? (cont.)</vt:lpstr>
      <vt:lpstr>The Drug Free Workplace Act</vt:lpstr>
      <vt:lpstr>Federal Drug Testing</vt:lpstr>
      <vt:lpstr>Federal Drug Testing (cont.)</vt:lpstr>
      <vt:lpstr>MN-DATWA</vt:lpstr>
      <vt:lpstr>MN DATWA – Who is Covered</vt:lpstr>
      <vt:lpstr>Employer Requirements:</vt:lpstr>
      <vt:lpstr>Employer Requirements: (cont.)</vt:lpstr>
      <vt:lpstr>Employers’ Requirements (Testing)</vt:lpstr>
      <vt:lpstr>When is Drug Testing Allowed?</vt:lpstr>
      <vt:lpstr>When is Drug Testing Allowed?</vt:lpstr>
      <vt:lpstr>When is Drug Testing Allowed?</vt:lpstr>
      <vt:lpstr>When is Drug Testing Allowed?</vt:lpstr>
      <vt:lpstr>When is Drug Testing Allowed?</vt:lpstr>
      <vt:lpstr>DATWA: Employer’s Limitations</vt:lpstr>
      <vt:lpstr>Confirmatory Tests</vt:lpstr>
      <vt:lpstr>Confirmatory Tests (cont.)</vt:lpstr>
      <vt:lpstr>Confirmatory Tests (cont.)</vt:lpstr>
      <vt:lpstr>Medical Marijuana – Federal Law</vt:lpstr>
      <vt:lpstr>PowerPoint Presentation</vt:lpstr>
      <vt:lpstr>Medical Marijuana – Federal Law </vt:lpstr>
      <vt:lpstr>Legal Status of Marijuana</vt:lpstr>
      <vt:lpstr>MN Medical Marijuana Program Overview</vt:lpstr>
      <vt:lpstr>Medical Marijuana – Employee Protections</vt:lpstr>
      <vt:lpstr>Medical Marijuana (cont.)</vt:lpstr>
      <vt:lpstr>How Does an Employee “Prove” they have a Prescription?</vt:lpstr>
      <vt:lpstr>Employment Protections</vt:lpstr>
      <vt:lpstr>THC Edibles</vt:lpstr>
      <vt:lpstr>What About Edibles?</vt:lpstr>
      <vt:lpstr>Recreational Marijuana (eff. 7/1/23)</vt:lpstr>
      <vt:lpstr>MN Cannabis Law (HF 100)</vt:lpstr>
      <vt:lpstr>MN Cannabis Law (cont.)</vt:lpstr>
      <vt:lpstr>MN Drug Testing Policies after HF100</vt:lpstr>
      <vt:lpstr>Amendments to the Lawful Consumable Products Statute</vt:lpstr>
      <vt:lpstr>Amendments to the Lawful Consumable Products Statute (cont.)</vt:lpstr>
      <vt:lpstr>PowerPoint Presentation</vt:lpstr>
      <vt:lpstr>Amendments to the Lawful Consumable Products Statute</vt:lpstr>
      <vt:lpstr>DATWA Amendments</vt:lpstr>
      <vt:lpstr>DATWA Amendments</vt:lpstr>
      <vt:lpstr>DATWA Amendments (cont.)</vt:lpstr>
      <vt:lpstr>DATWA Amendments (cont.)</vt:lpstr>
      <vt:lpstr>DATWA Amendments (cont.)</vt:lpstr>
      <vt:lpstr>DATWA Amendments (cont.)</vt:lpstr>
      <vt:lpstr>DATWA Amendments (cont.)</vt:lpstr>
      <vt:lpstr>DATWA Amendments (cont.)</vt:lpstr>
      <vt:lpstr>Summary of Key Changes</vt:lpstr>
      <vt:lpstr>Update Prohibited Use Policies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Impairment?</vt:lpstr>
      <vt:lpstr>PowerPoint Presentation</vt:lpstr>
      <vt:lpstr>What is “Reasonable Suspicion”?</vt:lpstr>
      <vt:lpstr>What Is “Reasonable”?</vt:lpstr>
      <vt:lpstr>What Is “Reasonable”? (cont.)</vt:lpstr>
      <vt:lpstr>MN-DATWA</vt:lpstr>
      <vt:lpstr>MN-DATWA  Reasonable Suspicion Testing</vt:lpstr>
      <vt:lpstr>Reasonable Suspicion Process</vt:lpstr>
      <vt:lpstr>Reasonable Suspicion ABCs</vt:lpstr>
      <vt:lpstr>Appearance</vt:lpstr>
      <vt:lpstr>Behavior</vt:lpstr>
      <vt:lpstr>Conduct</vt:lpstr>
      <vt:lpstr>Initial Questions to Ask</vt:lpstr>
      <vt:lpstr>Reasonable Suspicion Checklist</vt:lpstr>
      <vt:lpstr>Source: https://www.nj.gov/cannabis/documents/businesses/Business%20Resources/Workplace%20Impairment%20Guidance%20Sample%20Form.pdf </vt:lpstr>
      <vt:lpstr>Source: https://www.nj.gov/cannabis/documents/businesses/Business%20Resources/Workplace%20Impairment%20Guidance%20Sample%20Form.pdf </vt:lpstr>
      <vt:lpstr>Source: https://www.nj.gov/cannabis/documents/businesses/Business%20Resources/Workplace%20Impairment%20Guidance%20Sample%20Form.pdf </vt:lpstr>
      <vt:lpstr>Source: https://www.nj.gov/cannabis/documents/businesses/Business%20Resources/Workplace%20Impairment%20Guidance%20Sample%20Form.pdf </vt:lpstr>
      <vt:lpstr>Source: https://www.nj.gov/cannabis/documents/businesses/Business%20Resources/Workplace%20Impairment%20Guidance%20Sample%20Form.pdf </vt:lpstr>
      <vt:lpstr>Source: https://www.nj.gov/cannabis/documents/businesses/Business%20Resources/Workplace%20Impairment%20Guidance%20Sample%20Form.pdf </vt:lpstr>
      <vt:lpstr>Source: https://www.nj.gov/cannabis/documents/businesses/Business%20Resources/Workplace%20Impairment%20Guidance%20Sample%20Form.pdf </vt:lpstr>
      <vt:lpstr>Source: Peter Swann, M.D., FACOEM, FAAFP, MRO</vt:lpstr>
      <vt:lpstr>Source: City of Minneapolis</vt:lpstr>
      <vt:lpstr>Source: City of Minneapolis</vt:lpstr>
      <vt:lpstr>Source: City of Minneapolis</vt:lpstr>
      <vt:lpstr>Source: City of Minneapolis</vt:lpstr>
      <vt:lpstr>Source: City of Minneapolis</vt:lpstr>
      <vt:lpstr>Confronting the Employee</vt:lpstr>
      <vt:lpstr>Don’t</vt:lpstr>
      <vt:lpstr>Source: City of Minneapolis</vt:lpstr>
      <vt:lpstr>Is Testing Needed?</vt:lpstr>
      <vt:lpstr>Is Testing Needed? (cont.)</vt:lpstr>
      <vt:lpstr>Drug Paraphernalia</vt:lpstr>
      <vt:lpstr>Drug Paraphernalia (cont.)</vt:lpstr>
      <vt:lpstr>What If Employee Leaves?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2023-10-05T13:20:37Z</dcterms:modified>
</cp:coreProperties>
</file>