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 id="2147483906" r:id="rId5"/>
  </p:sldMasterIdLst>
  <p:notesMasterIdLst>
    <p:notesMasterId r:id="rId48"/>
  </p:notesMasterIdLst>
  <p:handoutMasterIdLst>
    <p:handoutMasterId r:id="rId49"/>
  </p:handoutMasterIdLst>
  <p:sldIdLst>
    <p:sldId id="975" r:id="rId6"/>
    <p:sldId id="1099" r:id="rId7"/>
    <p:sldId id="1100" r:id="rId8"/>
    <p:sldId id="1101" r:id="rId9"/>
    <p:sldId id="1094" r:id="rId10"/>
    <p:sldId id="1102" r:id="rId11"/>
    <p:sldId id="1103" r:id="rId12"/>
    <p:sldId id="1104" r:id="rId13"/>
    <p:sldId id="1105" r:id="rId14"/>
    <p:sldId id="1106" r:id="rId15"/>
    <p:sldId id="570" r:id="rId16"/>
    <p:sldId id="945" r:id="rId17"/>
    <p:sldId id="950" r:id="rId18"/>
    <p:sldId id="949" r:id="rId19"/>
    <p:sldId id="948" r:id="rId20"/>
    <p:sldId id="951" r:id="rId21"/>
    <p:sldId id="967" r:id="rId22"/>
    <p:sldId id="968" r:id="rId23"/>
    <p:sldId id="957" r:id="rId24"/>
    <p:sldId id="958" r:id="rId25"/>
    <p:sldId id="955" r:id="rId26"/>
    <p:sldId id="952" r:id="rId27"/>
    <p:sldId id="963" r:id="rId28"/>
    <p:sldId id="964" r:id="rId29"/>
    <p:sldId id="965" r:id="rId30"/>
    <p:sldId id="966" r:id="rId31"/>
    <p:sldId id="947" r:id="rId32"/>
    <p:sldId id="268" r:id="rId33"/>
    <p:sldId id="946" r:id="rId34"/>
    <p:sldId id="944" r:id="rId35"/>
    <p:sldId id="269" r:id="rId36"/>
    <p:sldId id="969" r:id="rId37"/>
    <p:sldId id="970" r:id="rId38"/>
    <p:sldId id="956" r:id="rId39"/>
    <p:sldId id="971" r:id="rId40"/>
    <p:sldId id="972" r:id="rId41"/>
    <p:sldId id="960" r:id="rId42"/>
    <p:sldId id="961" r:id="rId43"/>
    <p:sldId id="962" r:id="rId44"/>
    <p:sldId id="973" r:id="rId45"/>
    <p:sldId id="959" r:id="rId46"/>
    <p:sldId id="974"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1FF"/>
    <a:srgbClr val="D6ED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8EC35-CAD3-4F00-8C99-0C6424C4BE0D}" v="2" dt="2023-10-05T13:53:53.621"/>
    <p1510:client id="{4D50C297-6C1C-41E3-AB31-E6134E4C7BF2}" v="1" dt="2023-10-05T02:16:11.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78" d="100"/>
          <a:sy n="78" d="100"/>
        </p:scale>
        <p:origin x="87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Harris" userId="e91d40ca-20fe-4078-822d-62c1cbbcf683" providerId="ADAL" clId="{4A98EC35-CAD3-4F00-8C99-0C6424C4BE0D}"/>
    <pc:docChg chg="addSld modSld">
      <pc:chgData name="Laura Harris" userId="e91d40ca-20fe-4078-822d-62c1cbbcf683" providerId="ADAL" clId="{4A98EC35-CAD3-4F00-8C99-0C6424C4BE0D}" dt="2023-10-05T13:53:53.611" v="0"/>
      <pc:docMkLst>
        <pc:docMk/>
      </pc:docMkLst>
      <pc:sldChg chg="add">
        <pc:chgData name="Laura Harris" userId="e91d40ca-20fe-4078-822d-62c1cbbcf683" providerId="ADAL" clId="{4A98EC35-CAD3-4F00-8C99-0C6424C4BE0D}" dt="2023-10-05T13:53:53.611" v="0"/>
        <pc:sldMkLst>
          <pc:docMk/>
          <pc:sldMk cId="1274815326" sldId="570"/>
        </pc:sldMkLst>
      </pc:sldChg>
      <pc:sldChg chg="add">
        <pc:chgData name="Laura Harris" userId="e91d40ca-20fe-4078-822d-62c1cbbcf683" providerId="ADAL" clId="{4A98EC35-CAD3-4F00-8C99-0C6424C4BE0D}" dt="2023-10-05T13:53:53.611" v="0"/>
        <pc:sldMkLst>
          <pc:docMk/>
          <pc:sldMk cId="740875742" sldId="975"/>
        </pc:sldMkLst>
      </pc:sldChg>
      <pc:sldChg chg="add">
        <pc:chgData name="Laura Harris" userId="e91d40ca-20fe-4078-822d-62c1cbbcf683" providerId="ADAL" clId="{4A98EC35-CAD3-4F00-8C99-0C6424C4BE0D}" dt="2023-10-05T13:53:53.611" v="0"/>
        <pc:sldMkLst>
          <pc:docMk/>
          <pc:sldMk cId="604039560" sldId="1094"/>
        </pc:sldMkLst>
      </pc:sldChg>
      <pc:sldChg chg="add">
        <pc:chgData name="Laura Harris" userId="e91d40ca-20fe-4078-822d-62c1cbbcf683" providerId="ADAL" clId="{4A98EC35-CAD3-4F00-8C99-0C6424C4BE0D}" dt="2023-10-05T13:53:53.611" v="0"/>
        <pc:sldMkLst>
          <pc:docMk/>
          <pc:sldMk cId="3985986622" sldId="1099"/>
        </pc:sldMkLst>
      </pc:sldChg>
      <pc:sldChg chg="add">
        <pc:chgData name="Laura Harris" userId="e91d40ca-20fe-4078-822d-62c1cbbcf683" providerId="ADAL" clId="{4A98EC35-CAD3-4F00-8C99-0C6424C4BE0D}" dt="2023-10-05T13:53:53.611" v="0"/>
        <pc:sldMkLst>
          <pc:docMk/>
          <pc:sldMk cId="572580252" sldId="1100"/>
        </pc:sldMkLst>
      </pc:sldChg>
      <pc:sldChg chg="add">
        <pc:chgData name="Laura Harris" userId="e91d40ca-20fe-4078-822d-62c1cbbcf683" providerId="ADAL" clId="{4A98EC35-CAD3-4F00-8C99-0C6424C4BE0D}" dt="2023-10-05T13:53:53.611" v="0"/>
        <pc:sldMkLst>
          <pc:docMk/>
          <pc:sldMk cId="3278433319" sldId="1101"/>
        </pc:sldMkLst>
      </pc:sldChg>
      <pc:sldChg chg="add">
        <pc:chgData name="Laura Harris" userId="e91d40ca-20fe-4078-822d-62c1cbbcf683" providerId="ADAL" clId="{4A98EC35-CAD3-4F00-8C99-0C6424C4BE0D}" dt="2023-10-05T13:53:53.611" v="0"/>
        <pc:sldMkLst>
          <pc:docMk/>
          <pc:sldMk cId="1199647665" sldId="1102"/>
        </pc:sldMkLst>
      </pc:sldChg>
      <pc:sldChg chg="add">
        <pc:chgData name="Laura Harris" userId="e91d40ca-20fe-4078-822d-62c1cbbcf683" providerId="ADAL" clId="{4A98EC35-CAD3-4F00-8C99-0C6424C4BE0D}" dt="2023-10-05T13:53:53.611" v="0"/>
        <pc:sldMkLst>
          <pc:docMk/>
          <pc:sldMk cId="777418330" sldId="1103"/>
        </pc:sldMkLst>
      </pc:sldChg>
      <pc:sldChg chg="add">
        <pc:chgData name="Laura Harris" userId="e91d40ca-20fe-4078-822d-62c1cbbcf683" providerId="ADAL" clId="{4A98EC35-CAD3-4F00-8C99-0C6424C4BE0D}" dt="2023-10-05T13:53:53.611" v="0"/>
        <pc:sldMkLst>
          <pc:docMk/>
          <pc:sldMk cId="3565478603" sldId="1104"/>
        </pc:sldMkLst>
      </pc:sldChg>
      <pc:sldChg chg="add">
        <pc:chgData name="Laura Harris" userId="e91d40ca-20fe-4078-822d-62c1cbbcf683" providerId="ADAL" clId="{4A98EC35-CAD3-4F00-8C99-0C6424C4BE0D}" dt="2023-10-05T13:53:53.611" v="0"/>
        <pc:sldMkLst>
          <pc:docMk/>
          <pc:sldMk cId="1142810273" sldId="1105"/>
        </pc:sldMkLst>
      </pc:sldChg>
      <pc:sldChg chg="add">
        <pc:chgData name="Laura Harris" userId="e91d40ca-20fe-4078-822d-62c1cbbcf683" providerId="ADAL" clId="{4A98EC35-CAD3-4F00-8C99-0C6424C4BE0D}" dt="2023-10-05T13:53:53.611" v="0"/>
        <pc:sldMkLst>
          <pc:docMk/>
          <pc:sldMk cId="2741753928" sldId="1106"/>
        </pc:sldMkLst>
      </pc:sldChg>
    </pc:docChg>
  </pc:docChgLst>
  <pc:docChgLst>
    <pc:chgData name="King, Maria (She/Her/Hers) (MDH)" userId="32e7d2b2-12fb-4961-affc-ef1f07e0d37d" providerId="ADAL" clId="{4D50C297-6C1C-41E3-AB31-E6134E4C7BF2}"/>
    <pc:docChg chg="custSel addSld delSld modSld">
      <pc:chgData name="King, Maria (She/Her/Hers) (MDH)" userId="32e7d2b2-12fb-4961-affc-ef1f07e0d37d" providerId="ADAL" clId="{4D50C297-6C1C-41E3-AB31-E6134E4C7BF2}" dt="2023-10-05T02:22:24.815" v="336" actId="20577"/>
      <pc:docMkLst>
        <pc:docMk/>
      </pc:docMkLst>
      <pc:sldChg chg="modSp mod">
        <pc:chgData name="King, Maria (She/Her/Hers) (MDH)" userId="32e7d2b2-12fb-4961-affc-ef1f07e0d37d" providerId="ADAL" clId="{4D50C297-6C1C-41E3-AB31-E6134E4C7BF2}" dt="2023-10-05T02:22:24.815" v="336" actId="20577"/>
        <pc:sldMkLst>
          <pc:docMk/>
          <pc:sldMk cId="4005918665" sldId="945"/>
        </pc:sldMkLst>
        <pc:spChg chg="mod">
          <ac:chgData name="King, Maria (She/Her/Hers) (MDH)" userId="32e7d2b2-12fb-4961-affc-ef1f07e0d37d" providerId="ADAL" clId="{4D50C297-6C1C-41E3-AB31-E6134E4C7BF2}" dt="2023-10-05T02:22:24.815" v="336" actId="20577"/>
          <ac:spMkLst>
            <pc:docMk/>
            <pc:sldMk cId="4005918665" sldId="945"/>
            <ac:spMk id="2" creationId="{B70565A7-62DD-4578-91EA-8DCA0DE2B5B2}"/>
          </ac:spMkLst>
        </pc:spChg>
        <pc:spChg chg="mod">
          <ac:chgData name="King, Maria (She/Her/Hers) (MDH)" userId="32e7d2b2-12fb-4961-affc-ef1f07e0d37d" providerId="ADAL" clId="{4D50C297-6C1C-41E3-AB31-E6134E4C7BF2}" dt="2023-10-05T02:22:10.164" v="297" actId="6549"/>
          <ac:spMkLst>
            <pc:docMk/>
            <pc:sldMk cId="4005918665" sldId="945"/>
            <ac:spMk id="3" creationId="{09B9D68D-0549-4BF2-B6AE-C8BCEB2BFD79}"/>
          </ac:spMkLst>
        </pc:spChg>
      </pc:sldChg>
      <pc:sldChg chg="modSp mod">
        <pc:chgData name="King, Maria (She/Her/Hers) (MDH)" userId="32e7d2b2-12fb-4961-affc-ef1f07e0d37d" providerId="ADAL" clId="{4D50C297-6C1C-41E3-AB31-E6134E4C7BF2}" dt="2023-10-05T02:13:23.897" v="33" actId="13926"/>
        <pc:sldMkLst>
          <pc:docMk/>
          <pc:sldMk cId="3666181528" sldId="948"/>
        </pc:sldMkLst>
        <pc:spChg chg="mod">
          <ac:chgData name="King, Maria (She/Her/Hers) (MDH)" userId="32e7d2b2-12fb-4961-affc-ef1f07e0d37d" providerId="ADAL" clId="{4D50C297-6C1C-41E3-AB31-E6134E4C7BF2}" dt="2023-10-05T02:13:23.897" v="33" actId="13926"/>
          <ac:spMkLst>
            <pc:docMk/>
            <pc:sldMk cId="3666181528" sldId="948"/>
            <ac:spMk id="3" creationId="{57ED8D77-6B86-C516-E391-A79C9EFBAD9F}"/>
          </ac:spMkLst>
        </pc:spChg>
      </pc:sldChg>
      <pc:sldChg chg="modSp mod">
        <pc:chgData name="King, Maria (She/Her/Hers) (MDH)" userId="32e7d2b2-12fb-4961-affc-ef1f07e0d37d" providerId="ADAL" clId="{4D50C297-6C1C-41E3-AB31-E6134E4C7BF2}" dt="2023-10-05T02:13:46.216" v="74" actId="13926"/>
        <pc:sldMkLst>
          <pc:docMk/>
          <pc:sldMk cId="3327842240" sldId="949"/>
        </pc:sldMkLst>
        <pc:spChg chg="mod">
          <ac:chgData name="King, Maria (She/Her/Hers) (MDH)" userId="32e7d2b2-12fb-4961-affc-ef1f07e0d37d" providerId="ADAL" clId="{4D50C297-6C1C-41E3-AB31-E6134E4C7BF2}" dt="2023-10-05T02:13:46.216" v="74" actId="13926"/>
          <ac:spMkLst>
            <pc:docMk/>
            <pc:sldMk cId="3327842240" sldId="949"/>
            <ac:spMk id="3" creationId="{ED5E30A8-A295-FC25-D344-89C69C5B8122}"/>
          </ac:spMkLst>
        </pc:spChg>
      </pc:sldChg>
      <pc:sldChg chg="modSp mod">
        <pc:chgData name="King, Maria (She/Her/Hers) (MDH)" userId="32e7d2b2-12fb-4961-affc-ef1f07e0d37d" providerId="ADAL" clId="{4D50C297-6C1C-41E3-AB31-E6134E4C7BF2}" dt="2023-10-05T02:16:53.846" v="241"/>
        <pc:sldMkLst>
          <pc:docMk/>
          <pc:sldMk cId="2455270101" sldId="951"/>
        </pc:sldMkLst>
        <pc:spChg chg="mod">
          <ac:chgData name="King, Maria (She/Her/Hers) (MDH)" userId="32e7d2b2-12fb-4961-affc-ef1f07e0d37d" providerId="ADAL" clId="{4D50C297-6C1C-41E3-AB31-E6134E4C7BF2}" dt="2023-10-05T02:16:53.846" v="241"/>
          <ac:spMkLst>
            <pc:docMk/>
            <pc:sldMk cId="2455270101" sldId="951"/>
            <ac:spMk id="3" creationId="{BC4293C3-BA29-5C46-01C0-1D7F7C716C1C}"/>
          </ac:spMkLst>
        </pc:spChg>
      </pc:sldChg>
      <pc:sldChg chg="del">
        <pc:chgData name="King, Maria (She/Her/Hers) (MDH)" userId="32e7d2b2-12fb-4961-affc-ef1f07e0d37d" providerId="ADAL" clId="{4D50C297-6C1C-41E3-AB31-E6134E4C7BF2}" dt="2023-10-05T02:20:42.867" v="260" actId="2696"/>
        <pc:sldMkLst>
          <pc:docMk/>
          <pc:sldMk cId="1851932074" sldId="953"/>
        </pc:sldMkLst>
      </pc:sldChg>
      <pc:sldChg chg="del">
        <pc:chgData name="King, Maria (She/Her/Hers) (MDH)" userId="32e7d2b2-12fb-4961-affc-ef1f07e0d37d" providerId="ADAL" clId="{4D50C297-6C1C-41E3-AB31-E6134E4C7BF2}" dt="2023-10-05T02:20:28.597" v="259" actId="2696"/>
        <pc:sldMkLst>
          <pc:docMk/>
          <pc:sldMk cId="281324650" sldId="954"/>
        </pc:sldMkLst>
      </pc:sldChg>
      <pc:sldChg chg="del">
        <pc:chgData name="King, Maria (She/Her/Hers) (MDH)" userId="32e7d2b2-12fb-4961-affc-ef1f07e0d37d" providerId="ADAL" clId="{4D50C297-6C1C-41E3-AB31-E6134E4C7BF2}" dt="2023-10-05T02:20:47.582" v="261" actId="2696"/>
        <pc:sldMkLst>
          <pc:docMk/>
          <pc:sldMk cId="2655309990" sldId="956"/>
        </pc:sldMkLst>
      </pc:sldChg>
      <pc:sldChg chg="modSp mod">
        <pc:chgData name="King, Maria (She/Her/Hers) (MDH)" userId="32e7d2b2-12fb-4961-affc-ef1f07e0d37d" providerId="ADAL" clId="{4D50C297-6C1C-41E3-AB31-E6134E4C7BF2}" dt="2023-10-05T02:20:09.068" v="257" actId="20577"/>
        <pc:sldMkLst>
          <pc:docMk/>
          <pc:sldMk cId="3624680409" sldId="957"/>
        </pc:sldMkLst>
        <pc:spChg chg="mod">
          <ac:chgData name="King, Maria (She/Her/Hers) (MDH)" userId="32e7d2b2-12fb-4961-affc-ef1f07e0d37d" providerId="ADAL" clId="{4D50C297-6C1C-41E3-AB31-E6134E4C7BF2}" dt="2023-10-05T02:20:09.068" v="257" actId="20577"/>
          <ac:spMkLst>
            <pc:docMk/>
            <pc:sldMk cId="3624680409" sldId="957"/>
            <ac:spMk id="2" creationId="{51465F5E-3F34-08E5-EA38-AC31F6F1B90A}"/>
          </ac:spMkLst>
        </pc:spChg>
      </pc:sldChg>
      <pc:sldChg chg="del">
        <pc:chgData name="King, Maria (She/Her/Hers) (MDH)" userId="32e7d2b2-12fb-4961-affc-ef1f07e0d37d" providerId="ADAL" clId="{4D50C297-6C1C-41E3-AB31-E6134E4C7BF2}" dt="2023-10-05T02:20:57.714" v="263" actId="2696"/>
        <pc:sldMkLst>
          <pc:docMk/>
          <pc:sldMk cId="199491786" sldId="959"/>
        </pc:sldMkLst>
      </pc:sldChg>
      <pc:sldChg chg="del">
        <pc:chgData name="King, Maria (She/Her/Hers) (MDH)" userId="32e7d2b2-12fb-4961-affc-ef1f07e0d37d" providerId="ADAL" clId="{4D50C297-6C1C-41E3-AB31-E6134E4C7BF2}" dt="2023-10-05T02:20:23.338" v="258" actId="2696"/>
        <pc:sldMkLst>
          <pc:docMk/>
          <pc:sldMk cId="724118605" sldId="960"/>
        </pc:sldMkLst>
      </pc:sldChg>
      <pc:sldChg chg="del">
        <pc:chgData name="King, Maria (She/Her/Hers) (MDH)" userId="32e7d2b2-12fb-4961-affc-ef1f07e0d37d" providerId="ADAL" clId="{4D50C297-6C1C-41E3-AB31-E6134E4C7BF2}" dt="2023-10-05T02:20:52.706" v="262" actId="2696"/>
        <pc:sldMkLst>
          <pc:docMk/>
          <pc:sldMk cId="3051838257" sldId="962"/>
        </pc:sldMkLst>
      </pc:sldChg>
      <pc:sldChg chg="addSp delSp modSp add mod">
        <pc:chgData name="King, Maria (She/Her/Hers) (MDH)" userId="32e7d2b2-12fb-4961-affc-ef1f07e0d37d" providerId="ADAL" clId="{4D50C297-6C1C-41E3-AB31-E6134E4C7BF2}" dt="2023-10-05T02:18:38.609" v="245" actId="22"/>
        <pc:sldMkLst>
          <pc:docMk/>
          <pc:sldMk cId="174612281" sldId="967"/>
        </pc:sldMkLst>
        <pc:spChg chg="del mod">
          <ac:chgData name="King, Maria (She/Her/Hers) (MDH)" userId="32e7d2b2-12fb-4961-affc-ef1f07e0d37d" providerId="ADAL" clId="{4D50C297-6C1C-41E3-AB31-E6134E4C7BF2}" dt="2023-10-05T02:18:38.609" v="245" actId="22"/>
          <ac:spMkLst>
            <pc:docMk/>
            <pc:sldMk cId="174612281" sldId="967"/>
            <ac:spMk id="3" creationId="{BC4293C3-BA29-5C46-01C0-1D7F7C716C1C}"/>
          </ac:spMkLst>
        </pc:spChg>
        <pc:picChg chg="add mod ord">
          <ac:chgData name="King, Maria (She/Her/Hers) (MDH)" userId="32e7d2b2-12fb-4961-affc-ef1f07e0d37d" providerId="ADAL" clId="{4D50C297-6C1C-41E3-AB31-E6134E4C7BF2}" dt="2023-10-05T02:18:38.609" v="245" actId="22"/>
          <ac:picMkLst>
            <pc:docMk/>
            <pc:sldMk cId="174612281" sldId="967"/>
            <ac:picMk id="8" creationId="{BCB8193A-4681-9762-B1D9-F8A93FA55A89}"/>
          </ac:picMkLst>
        </pc:picChg>
      </pc:sldChg>
      <pc:sldChg chg="addSp delSp modSp add mod">
        <pc:chgData name="King, Maria (She/Her/Hers) (MDH)" userId="32e7d2b2-12fb-4961-affc-ef1f07e0d37d" providerId="ADAL" clId="{4D50C297-6C1C-41E3-AB31-E6134E4C7BF2}" dt="2023-10-05T02:19:44.127" v="249" actId="1076"/>
        <pc:sldMkLst>
          <pc:docMk/>
          <pc:sldMk cId="2782302297" sldId="968"/>
        </pc:sldMkLst>
        <pc:spChg chg="add del mod">
          <ac:chgData name="King, Maria (She/Her/Hers) (MDH)" userId="32e7d2b2-12fb-4961-affc-ef1f07e0d37d" providerId="ADAL" clId="{4D50C297-6C1C-41E3-AB31-E6134E4C7BF2}" dt="2023-10-05T02:19:39.433" v="248" actId="22"/>
          <ac:spMkLst>
            <pc:docMk/>
            <pc:sldMk cId="2782302297" sldId="968"/>
            <ac:spMk id="7" creationId="{D174AAC7-D216-9DF5-0D3D-EEE4A0AEF36B}"/>
          </ac:spMkLst>
        </pc:spChg>
        <pc:picChg chg="del">
          <ac:chgData name="King, Maria (She/Her/Hers) (MDH)" userId="32e7d2b2-12fb-4961-affc-ef1f07e0d37d" providerId="ADAL" clId="{4D50C297-6C1C-41E3-AB31-E6134E4C7BF2}" dt="2023-10-05T02:18:58.171" v="247" actId="478"/>
          <ac:picMkLst>
            <pc:docMk/>
            <pc:sldMk cId="2782302297" sldId="968"/>
            <ac:picMk id="8" creationId="{BCB8193A-4681-9762-B1D9-F8A93FA55A89}"/>
          </ac:picMkLst>
        </pc:picChg>
        <pc:picChg chg="add mod ord">
          <ac:chgData name="King, Maria (She/Her/Hers) (MDH)" userId="32e7d2b2-12fb-4961-affc-ef1f07e0d37d" providerId="ADAL" clId="{4D50C297-6C1C-41E3-AB31-E6134E4C7BF2}" dt="2023-10-05T02:19:44.127" v="249" actId="1076"/>
          <ac:picMkLst>
            <pc:docMk/>
            <pc:sldMk cId="2782302297" sldId="968"/>
            <ac:picMk id="10" creationId="{B38019C4-4C14-0D60-D28D-2D737CAF9B5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159A4-6153-4B9D-9B37-D20658E838C5}" type="doc">
      <dgm:prSet loTypeId="urn:microsoft.com/office/officeart/2008/layout/HexagonCluster" loCatId="relationship" qsTypeId="urn:microsoft.com/office/officeart/2005/8/quickstyle/simple1" qsCatId="simple" csTypeId="urn:microsoft.com/office/officeart/2005/8/colors/accent5_4" csCatId="accent5" phldr="1"/>
      <dgm:spPr/>
      <dgm:t>
        <a:bodyPr/>
        <a:lstStyle/>
        <a:p>
          <a:endParaRPr lang="en-US"/>
        </a:p>
      </dgm:t>
    </dgm:pt>
    <dgm:pt modelId="{3AC0B5DF-D7B9-4C40-BD07-7E536196DB93}">
      <dgm:prSet phldrT="[Text]"/>
      <dgm:spPr/>
      <dgm:t>
        <a:bodyPr/>
        <a:lstStyle/>
        <a:p>
          <a:r>
            <a:rPr lang="en-US"/>
            <a:t>MNHA: Monitoring Access / </a:t>
          </a:r>
          <a:r>
            <a:rPr lang="en-US" err="1"/>
            <a:t>Cvrg</a:t>
          </a:r>
          <a:endParaRPr lang="en-US"/>
        </a:p>
      </dgm:t>
    </dgm:pt>
    <dgm:pt modelId="{9F3D75F3-2041-4E3C-9072-ED833B7677AC}" type="parTrans" cxnId="{EE4FC3C1-4D29-486F-9AD8-DA0DBAB1171A}">
      <dgm:prSet/>
      <dgm:spPr/>
      <dgm:t>
        <a:bodyPr/>
        <a:lstStyle/>
        <a:p>
          <a:endParaRPr lang="en-US"/>
        </a:p>
      </dgm:t>
    </dgm:pt>
    <dgm:pt modelId="{BE0D83E3-8F43-4538-A676-18AAF8A1E95E}" type="sibTrans" cxnId="{EE4FC3C1-4D29-486F-9AD8-DA0DBAB1171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extLst>
        <a:ext uri="{E40237B7-FDA0-4F09-8148-C483321AD2D9}">
          <dgm14:cNvPr xmlns:dgm14="http://schemas.microsoft.com/office/drawing/2010/diagram" id="0" name="" descr="Close-up unopened pill packets"/>
        </a:ext>
      </dgm:extLst>
    </dgm:pt>
    <dgm:pt modelId="{FD59D32A-7E3A-41A2-85EA-118EC7A63213}">
      <dgm:prSet phldrT="[Text]"/>
      <dgm:spPr/>
      <dgm:t>
        <a:bodyPr/>
        <a:lstStyle/>
        <a:p>
          <a:r>
            <a:rPr lang="en-US"/>
            <a:t>Telehealth Study</a:t>
          </a:r>
        </a:p>
      </dgm:t>
    </dgm:pt>
    <dgm:pt modelId="{03D3C31D-2C5F-4D7D-A036-BBF84F93D155}" type="parTrans" cxnId="{CF11DE00-43F1-4334-AACF-EC6251D72066}">
      <dgm:prSet/>
      <dgm:spPr/>
      <dgm:t>
        <a:bodyPr/>
        <a:lstStyle/>
        <a:p>
          <a:endParaRPr lang="en-US"/>
        </a:p>
      </dgm:t>
    </dgm:pt>
    <dgm:pt modelId="{1393002D-8DEC-4BC3-8981-C7227BBC4EC1}" type="sibTrans" cxnId="{CF11DE00-43F1-4334-AACF-EC6251D72066}">
      <dgm:prSet/>
      <dgm:spPr>
        <a:blipFill>
          <a:blip xmlns:r="http://schemas.openxmlformats.org/officeDocument/2006/relationships" r:embed="rId2"/>
          <a:srcRect/>
          <a:stretch>
            <a:fillRect l="-14000" r="-14000"/>
          </a:stretch>
        </a:blipFill>
      </dgm:spPr>
      <dgm:t>
        <a:bodyPr/>
        <a:lstStyle/>
        <a:p>
          <a:endParaRPr lang="en-US"/>
        </a:p>
      </dgm:t>
      <dgm:extLst>
        <a:ext uri="{E40237B7-FDA0-4F09-8148-C483321AD2D9}">
          <dgm14:cNvPr xmlns:dgm14="http://schemas.microsoft.com/office/drawing/2010/diagram" id="0" name="" descr="Angled shot of pen on a graph"/>
        </a:ext>
      </dgm:extLst>
    </dgm:pt>
    <dgm:pt modelId="{7727EC2A-B31A-4BF0-BFDE-1EA76EBF773D}">
      <dgm:prSet phldrT="[Text]"/>
      <dgm:spPr/>
      <dgm:t>
        <a:bodyPr/>
        <a:lstStyle/>
        <a:p>
          <a:r>
            <a:rPr lang="en-US"/>
            <a:t>Hospital Bed Moratorium</a:t>
          </a:r>
        </a:p>
      </dgm:t>
    </dgm:pt>
    <dgm:pt modelId="{97B2477B-580A-4300-9408-28642D8F53DC}" type="parTrans" cxnId="{AA4F48A5-D175-4118-8EE5-F741BA6063A0}">
      <dgm:prSet/>
      <dgm:spPr/>
      <dgm:t>
        <a:bodyPr/>
        <a:lstStyle/>
        <a:p>
          <a:endParaRPr lang="en-US"/>
        </a:p>
      </dgm:t>
    </dgm:pt>
    <dgm:pt modelId="{BBC2B5DE-4A27-4E29-8BC1-58D768449DA4}" type="sibTrans" cxnId="{AA4F48A5-D175-4118-8EE5-F741BA6063A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Stethoscope and EKG printout"/>
        </a:ext>
      </dgm:extLst>
    </dgm:pt>
    <dgm:pt modelId="{D9CAA76E-BAFC-42B6-89D0-FC757529EA29}">
      <dgm:prSet phldrT="[Text]"/>
      <dgm:spPr/>
      <dgm:t>
        <a:bodyPr/>
        <a:lstStyle/>
        <a:p>
          <a:r>
            <a:rPr lang="en-US"/>
            <a:t>Rx Price Transparency</a:t>
          </a:r>
        </a:p>
      </dgm:t>
    </dgm:pt>
    <dgm:pt modelId="{1E9A9FC1-2C9F-4D36-B6C9-4FFAE6091C40}" type="parTrans" cxnId="{1F154779-3E31-4282-AF25-C0FFC718EE92}">
      <dgm:prSet/>
      <dgm:spPr/>
      <dgm:t>
        <a:bodyPr/>
        <a:lstStyle/>
        <a:p>
          <a:endParaRPr lang="en-US"/>
        </a:p>
      </dgm:t>
    </dgm:pt>
    <dgm:pt modelId="{1EECED62-9383-4582-A8A3-CFA34E76A1ED}" type="sibTrans" cxnId="{1F154779-3E31-4282-AF25-C0FFC718EE92}">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Person using iPad"/>
        </a:ext>
      </dgm:extLst>
    </dgm:pt>
    <dgm:pt modelId="{5AE1706E-FC1F-4AFA-8E54-60203B0C86BE}">
      <dgm:prSet phldrT="[Text]"/>
      <dgm:spPr/>
      <dgm:t>
        <a:bodyPr/>
        <a:lstStyle/>
        <a:p>
          <a:r>
            <a:rPr lang="en-US"/>
            <a:t>Maintaining &amp; Analyzing MN APCD</a:t>
          </a:r>
        </a:p>
      </dgm:t>
    </dgm:pt>
    <dgm:pt modelId="{AC5F72F8-EB8A-46B9-9D18-E57D44CA6669}" type="parTrans" cxnId="{F4E007E9-AAF3-4602-AAAB-D24F63A4EA9A}">
      <dgm:prSet/>
      <dgm:spPr/>
      <dgm:t>
        <a:bodyPr/>
        <a:lstStyle/>
        <a:p>
          <a:endParaRPr lang="en-US"/>
        </a:p>
      </dgm:t>
    </dgm:pt>
    <dgm:pt modelId="{1B925D3F-435A-44CA-8763-1400F80F0B2C}" type="sibTrans" cxnId="{F4E007E9-AAF3-4602-AAAB-D24F63A4EA9A}">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effectLst/>
      </dgm:spPr>
      <dgm:t>
        <a:bodyPr/>
        <a:lstStyle/>
        <a:p>
          <a:endParaRPr lang="en-US"/>
        </a:p>
      </dgm:t>
      <dgm:extLst>
        <a:ext uri="{E40237B7-FDA0-4F09-8148-C483321AD2D9}">
          <dgm14:cNvPr xmlns:dgm14="http://schemas.microsoft.com/office/drawing/2010/diagram" id="0" name="" descr="Stacks of gold coins"/>
        </a:ext>
      </dgm:extLst>
    </dgm:pt>
    <dgm:pt modelId="{E7D29050-4E84-470B-9639-C6B86F9C74D5}">
      <dgm:prSet phldrT="[Text]"/>
      <dgm:spPr/>
      <dgm:t>
        <a:bodyPr/>
        <a:lstStyle/>
        <a:p>
          <a:r>
            <a:rPr lang="en-US"/>
            <a:t>Monitoring Spending &amp; Costs</a:t>
          </a:r>
        </a:p>
      </dgm:t>
    </dgm:pt>
    <dgm:pt modelId="{1627E7E5-3CE0-470A-B7B7-7A0AA9F6BBFD}" type="parTrans" cxnId="{C2DEC79A-A345-473F-9FF3-1F695EE902D8}">
      <dgm:prSet/>
      <dgm:spPr/>
      <dgm:t>
        <a:bodyPr/>
        <a:lstStyle/>
        <a:p>
          <a:endParaRPr lang="en-US"/>
        </a:p>
      </dgm:t>
    </dgm:pt>
    <dgm:pt modelId="{04E236EB-3DB1-42B1-8685-3360C36D6204}" type="sibTrans" cxnId="{C2DEC79A-A345-473F-9FF3-1F695EE902D8}">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Patient and technician with CT scanner"/>
        </a:ext>
      </dgm:extLst>
    </dgm:pt>
    <dgm:pt modelId="{19811CC4-CA3C-4524-B58F-4059BA9522C9}" type="pres">
      <dgm:prSet presAssocID="{477159A4-6153-4B9D-9B37-D20658E838C5}" presName="Name0" presStyleCnt="0">
        <dgm:presLayoutVars>
          <dgm:chMax val="21"/>
          <dgm:chPref val="21"/>
        </dgm:presLayoutVars>
      </dgm:prSet>
      <dgm:spPr/>
    </dgm:pt>
    <dgm:pt modelId="{506EC5F3-8885-4C33-B26B-46156D36EB3F}" type="pres">
      <dgm:prSet presAssocID="{3AC0B5DF-D7B9-4C40-BD07-7E536196DB93}" presName="text1" presStyleCnt="0"/>
      <dgm:spPr/>
    </dgm:pt>
    <dgm:pt modelId="{4CC4773C-D349-4E26-9ABC-AC8342F7E4E5}" type="pres">
      <dgm:prSet presAssocID="{3AC0B5DF-D7B9-4C40-BD07-7E536196DB93}" presName="textRepeatNode" presStyleLbl="alignNode1" presStyleIdx="0" presStyleCnt="6">
        <dgm:presLayoutVars>
          <dgm:chMax val="0"/>
          <dgm:chPref val="0"/>
          <dgm:bulletEnabled val="1"/>
        </dgm:presLayoutVars>
      </dgm:prSet>
      <dgm:spPr/>
    </dgm:pt>
    <dgm:pt modelId="{9EE57A20-A6AD-4EC4-B3AE-CBF17A1107F4}" type="pres">
      <dgm:prSet presAssocID="{3AC0B5DF-D7B9-4C40-BD07-7E536196DB93}" presName="textaccent1" presStyleCnt="0"/>
      <dgm:spPr/>
    </dgm:pt>
    <dgm:pt modelId="{B48639AD-ACF1-4A4F-91C2-4260A0FBEF07}" type="pres">
      <dgm:prSet presAssocID="{3AC0B5DF-D7B9-4C40-BD07-7E536196DB93}" presName="accentRepeatNode" presStyleLbl="solidAlignAcc1" presStyleIdx="0" presStyleCnt="12"/>
      <dgm:spPr/>
    </dgm:pt>
    <dgm:pt modelId="{AC459CF5-7398-4410-8A20-23BD0008A915}" type="pres">
      <dgm:prSet presAssocID="{BE0D83E3-8F43-4538-A676-18AAF8A1E95E}" presName="image1" presStyleCnt="0"/>
      <dgm:spPr/>
    </dgm:pt>
    <dgm:pt modelId="{BDF558C5-F54E-4B86-A84D-0CC2538DC028}" type="pres">
      <dgm:prSet presAssocID="{BE0D83E3-8F43-4538-A676-18AAF8A1E95E}" presName="imageRepeatNode" presStyleLbl="alignAcc1" presStyleIdx="0" presStyleCnt="6"/>
      <dgm:spPr/>
    </dgm:pt>
    <dgm:pt modelId="{30349569-493B-477D-9F1D-386FC675C1C4}" type="pres">
      <dgm:prSet presAssocID="{BE0D83E3-8F43-4538-A676-18AAF8A1E95E}" presName="imageaccent1" presStyleCnt="0"/>
      <dgm:spPr/>
    </dgm:pt>
    <dgm:pt modelId="{C7225F41-7D19-4BCF-AC89-0DBE9AD08038}" type="pres">
      <dgm:prSet presAssocID="{BE0D83E3-8F43-4538-A676-18AAF8A1E95E}" presName="accentRepeatNode" presStyleLbl="solidAlignAcc1" presStyleIdx="1" presStyleCnt="12"/>
      <dgm:spPr/>
    </dgm:pt>
    <dgm:pt modelId="{0ADBA864-29A9-42BD-A18B-5A59598AA6C8}" type="pres">
      <dgm:prSet presAssocID="{FD59D32A-7E3A-41A2-85EA-118EC7A63213}" presName="text2" presStyleCnt="0"/>
      <dgm:spPr/>
    </dgm:pt>
    <dgm:pt modelId="{55BA0CF6-CEA4-4927-A199-9B577F41D355}" type="pres">
      <dgm:prSet presAssocID="{FD59D32A-7E3A-41A2-85EA-118EC7A63213}" presName="textRepeatNode" presStyleLbl="alignNode1" presStyleIdx="1" presStyleCnt="6">
        <dgm:presLayoutVars>
          <dgm:chMax val="0"/>
          <dgm:chPref val="0"/>
          <dgm:bulletEnabled val="1"/>
        </dgm:presLayoutVars>
      </dgm:prSet>
      <dgm:spPr/>
    </dgm:pt>
    <dgm:pt modelId="{4925F737-B4BF-4C76-A726-99AEA773DFC1}" type="pres">
      <dgm:prSet presAssocID="{FD59D32A-7E3A-41A2-85EA-118EC7A63213}" presName="textaccent2" presStyleCnt="0"/>
      <dgm:spPr/>
    </dgm:pt>
    <dgm:pt modelId="{BB0A020F-F7B0-4461-92B9-5CDEABF3BF3E}" type="pres">
      <dgm:prSet presAssocID="{FD59D32A-7E3A-41A2-85EA-118EC7A63213}" presName="accentRepeatNode" presStyleLbl="solidAlignAcc1" presStyleIdx="2" presStyleCnt="12"/>
      <dgm:spPr/>
    </dgm:pt>
    <dgm:pt modelId="{276DFFA1-39CC-4045-A652-AE830F20E5C7}" type="pres">
      <dgm:prSet presAssocID="{1393002D-8DEC-4BC3-8981-C7227BBC4EC1}" presName="image2" presStyleCnt="0"/>
      <dgm:spPr/>
    </dgm:pt>
    <dgm:pt modelId="{CCB54804-BC52-40CB-9C18-04F882989B2F}" type="pres">
      <dgm:prSet presAssocID="{1393002D-8DEC-4BC3-8981-C7227BBC4EC1}" presName="imageRepeatNode" presStyleLbl="alignAcc1" presStyleIdx="1" presStyleCnt="6"/>
      <dgm:spPr/>
    </dgm:pt>
    <dgm:pt modelId="{349718CA-BC0E-4C36-9B1C-70648FDA4A5B}" type="pres">
      <dgm:prSet presAssocID="{1393002D-8DEC-4BC3-8981-C7227BBC4EC1}" presName="imageaccent2" presStyleCnt="0"/>
      <dgm:spPr/>
    </dgm:pt>
    <dgm:pt modelId="{6358663B-10B4-47EB-BD19-65FCECFB5951}" type="pres">
      <dgm:prSet presAssocID="{1393002D-8DEC-4BC3-8981-C7227BBC4EC1}" presName="accentRepeatNode" presStyleLbl="solidAlignAcc1" presStyleIdx="3" presStyleCnt="12"/>
      <dgm:spPr/>
    </dgm:pt>
    <dgm:pt modelId="{697DFB58-9CD8-4B54-B8DF-A43DC705E763}" type="pres">
      <dgm:prSet presAssocID="{7727EC2A-B31A-4BF0-BFDE-1EA76EBF773D}" presName="text3" presStyleCnt="0"/>
      <dgm:spPr/>
    </dgm:pt>
    <dgm:pt modelId="{D587A5BA-44A2-4D57-968E-9C2D95061223}" type="pres">
      <dgm:prSet presAssocID="{7727EC2A-B31A-4BF0-BFDE-1EA76EBF773D}" presName="textRepeatNode" presStyleLbl="alignNode1" presStyleIdx="2" presStyleCnt="6">
        <dgm:presLayoutVars>
          <dgm:chMax val="0"/>
          <dgm:chPref val="0"/>
          <dgm:bulletEnabled val="1"/>
        </dgm:presLayoutVars>
      </dgm:prSet>
      <dgm:spPr/>
    </dgm:pt>
    <dgm:pt modelId="{A5B9A397-8AD6-47A1-92AC-8A621A96A57A}" type="pres">
      <dgm:prSet presAssocID="{7727EC2A-B31A-4BF0-BFDE-1EA76EBF773D}" presName="textaccent3" presStyleCnt="0"/>
      <dgm:spPr/>
    </dgm:pt>
    <dgm:pt modelId="{39FB1D79-0CF6-47E9-BE7F-370869FB5F35}" type="pres">
      <dgm:prSet presAssocID="{7727EC2A-B31A-4BF0-BFDE-1EA76EBF773D}" presName="accentRepeatNode" presStyleLbl="solidAlignAcc1" presStyleIdx="4" presStyleCnt="12"/>
      <dgm:spPr/>
    </dgm:pt>
    <dgm:pt modelId="{F61D61D4-EF87-4FAA-B610-6F4300C42D73}" type="pres">
      <dgm:prSet presAssocID="{BBC2B5DE-4A27-4E29-8BC1-58D768449DA4}" presName="image3" presStyleCnt="0"/>
      <dgm:spPr/>
    </dgm:pt>
    <dgm:pt modelId="{BBF26FD3-0D18-4608-981F-318ADDA446FC}" type="pres">
      <dgm:prSet presAssocID="{BBC2B5DE-4A27-4E29-8BC1-58D768449DA4}" presName="imageRepeatNode" presStyleLbl="alignAcc1" presStyleIdx="2" presStyleCnt="6"/>
      <dgm:spPr/>
    </dgm:pt>
    <dgm:pt modelId="{A581DB98-E4F6-43DE-BC50-57EABF7EB771}" type="pres">
      <dgm:prSet presAssocID="{BBC2B5DE-4A27-4E29-8BC1-58D768449DA4}" presName="imageaccent3" presStyleCnt="0"/>
      <dgm:spPr/>
    </dgm:pt>
    <dgm:pt modelId="{B45E2544-6F94-4CD1-A651-69EB0C8C6A22}" type="pres">
      <dgm:prSet presAssocID="{BBC2B5DE-4A27-4E29-8BC1-58D768449DA4}" presName="accentRepeatNode" presStyleLbl="solidAlignAcc1" presStyleIdx="5" presStyleCnt="12"/>
      <dgm:spPr/>
    </dgm:pt>
    <dgm:pt modelId="{A69F22E4-C4A9-4569-B900-AA56CA481BD9}" type="pres">
      <dgm:prSet presAssocID="{D9CAA76E-BAFC-42B6-89D0-FC757529EA29}" presName="text4" presStyleCnt="0"/>
      <dgm:spPr/>
    </dgm:pt>
    <dgm:pt modelId="{19CD242B-F87A-4A5F-9900-16AAEBDD747E}" type="pres">
      <dgm:prSet presAssocID="{D9CAA76E-BAFC-42B6-89D0-FC757529EA29}" presName="textRepeatNode" presStyleLbl="alignNode1" presStyleIdx="3" presStyleCnt="6">
        <dgm:presLayoutVars>
          <dgm:chMax val="0"/>
          <dgm:chPref val="0"/>
          <dgm:bulletEnabled val="1"/>
        </dgm:presLayoutVars>
      </dgm:prSet>
      <dgm:spPr/>
    </dgm:pt>
    <dgm:pt modelId="{7CF7A55C-5844-4947-B542-DB7DCAF4FEE2}" type="pres">
      <dgm:prSet presAssocID="{D9CAA76E-BAFC-42B6-89D0-FC757529EA29}" presName="textaccent4" presStyleCnt="0"/>
      <dgm:spPr/>
    </dgm:pt>
    <dgm:pt modelId="{11AE378E-78A4-4DB8-B866-359D2ABE7311}" type="pres">
      <dgm:prSet presAssocID="{D9CAA76E-BAFC-42B6-89D0-FC757529EA29}" presName="accentRepeatNode" presStyleLbl="solidAlignAcc1" presStyleIdx="6" presStyleCnt="12"/>
      <dgm:spPr/>
    </dgm:pt>
    <dgm:pt modelId="{45FBCD7B-DA94-4CA7-BEE5-7657E8F0F40B}" type="pres">
      <dgm:prSet presAssocID="{1EECED62-9383-4582-A8A3-CFA34E76A1ED}" presName="image4" presStyleCnt="0"/>
      <dgm:spPr/>
    </dgm:pt>
    <dgm:pt modelId="{6B602B05-A422-47C2-8098-A3F574B0473C}" type="pres">
      <dgm:prSet presAssocID="{1EECED62-9383-4582-A8A3-CFA34E76A1ED}" presName="imageRepeatNode" presStyleLbl="alignAcc1" presStyleIdx="3" presStyleCnt="6" custLinFactNeighborX="-1750" custLinFactNeighborY="2163"/>
      <dgm:spPr/>
    </dgm:pt>
    <dgm:pt modelId="{F176613F-196D-43DE-AF61-3A893204F868}" type="pres">
      <dgm:prSet presAssocID="{1EECED62-9383-4582-A8A3-CFA34E76A1ED}" presName="imageaccent4" presStyleCnt="0"/>
      <dgm:spPr/>
    </dgm:pt>
    <dgm:pt modelId="{E5068DC2-E714-467A-9FF5-B12F0188B2A6}" type="pres">
      <dgm:prSet presAssocID="{1EECED62-9383-4582-A8A3-CFA34E76A1ED}" presName="accentRepeatNode" presStyleLbl="solidAlignAcc1" presStyleIdx="7" presStyleCnt="12"/>
      <dgm:spPr/>
    </dgm:pt>
    <dgm:pt modelId="{C3102FCB-0B45-413E-96C7-BC47130598A1}" type="pres">
      <dgm:prSet presAssocID="{5AE1706E-FC1F-4AFA-8E54-60203B0C86BE}" presName="text5" presStyleCnt="0"/>
      <dgm:spPr/>
    </dgm:pt>
    <dgm:pt modelId="{45E715D6-9EC0-468C-91CE-D344B3763F11}" type="pres">
      <dgm:prSet presAssocID="{5AE1706E-FC1F-4AFA-8E54-60203B0C86BE}" presName="textRepeatNode" presStyleLbl="alignNode1" presStyleIdx="4" presStyleCnt="6">
        <dgm:presLayoutVars>
          <dgm:chMax val="0"/>
          <dgm:chPref val="0"/>
          <dgm:bulletEnabled val="1"/>
        </dgm:presLayoutVars>
      </dgm:prSet>
      <dgm:spPr/>
    </dgm:pt>
    <dgm:pt modelId="{D626F1A6-0439-4D9C-AFAF-E9865588E09B}" type="pres">
      <dgm:prSet presAssocID="{5AE1706E-FC1F-4AFA-8E54-60203B0C86BE}" presName="textaccent5" presStyleCnt="0"/>
      <dgm:spPr/>
    </dgm:pt>
    <dgm:pt modelId="{FFCED63A-1C89-4722-B9E8-8965020B076E}" type="pres">
      <dgm:prSet presAssocID="{5AE1706E-FC1F-4AFA-8E54-60203B0C86BE}" presName="accentRepeatNode" presStyleLbl="solidAlignAcc1" presStyleIdx="8" presStyleCnt="12"/>
      <dgm:spPr/>
    </dgm:pt>
    <dgm:pt modelId="{79C7122F-0339-4789-BF23-588C05B5D42D}" type="pres">
      <dgm:prSet presAssocID="{1B925D3F-435A-44CA-8763-1400F80F0B2C}" presName="image5" presStyleCnt="0"/>
      <dgm:spPr/>
    </dgm:pt>
    <dgm:pt modelId="{7EEED9E7-CB53-417D-9B5F-615E71C1FFA3}" type="pres">
      <dgm:prSet presAssocID="{1B925D3F-435A-44CA-8763-1400F80F0B2C}" presName="imageRepeatNode" presStyleLbl="alignAcc1" presStyleIdx="4" presStyleCnt="6"/>
      <dgm:spPr/>
    </dgm:pt>
    <dgm:pt modelId="{90C0A8A9-4AE2-4707-B75E-312D6596B5BD}" type="pres">
      <dgm:prSet presAssocID="{1B925D3F-435A-44CA-8763-1400F80F0B2C}" presName="imageaccent5" presStyleCnt="0"/>
      <dgm:spPr/>
    </dgm:pt>
    <dgm:pt modelId="{2AE82B55-000F-4971-89B9-97F75D21583B}" type="pres">
      <dgm:prSet presAssocID="{1B925D3F-435A-44CA-8763-1400F80F0B2C}" presName="accentRepeatNode" presStyleLbl="solidAlignAcc1" presStyleIdx="9" presStyleCnt="12"/>
      <dgm:spPr/>
    </dgm:pt>
    <dgm:pt modelId="{01FC1261-E70F-42CE-9B6A-66467A20AC5F}" type="pres">
      <dgm:prSet presAssocID="{E7D29050-4E84-470B-9639-C6B86F9C74D5}" presName="text6" presStyleCnt="0"/>
      <dgm:spPr/>
    </dgm:pt>
    <dgm:pt modelId="{B877B43F-F6F9-4A53-8ED6-D40474A83892}" type="pres">
      <dgm:prSet presAssocID="{E7D29050-4E84-470B-9639-C6B86F9C74D5}" presName="textRepeatNode" presStyleLbl="alignNode1" presStyleIdx="5" presStyleCnt="6">
        <dgm:presLayoutVars>
          <dgm:chMax val="0"/>
          <dgm:chPref val="0"/>
          <dgm:bulletEnabled val="1"/>
        </dgm:presLayoutVars>
      </dgm:prSet>
      <dgm:spPr/>
    </dgm:pt>
    <dgm:pt modelId="{130EE82C-8ED3-40D9-B53B-0A7B9DCF3887}" type="pres">
      <dgm:prSet presAssocID="{E7D29050-4E84-470B-9639-C6B86F9C74D5}" presName="textaccent6" presStyleCnt="0"/>
      <dgm:spPr/>
    </dgm:pt>
    <dgm:pt modelId="{7D53D715-A354-44FB-8B0C-C08CF3705540}" type="pres">
      <dgm:prSet presAssocID="{E7D29050-4E84-470B-9639-C6B86F9C74D5}" presName="accentRepeatNode" presStyleLbl="solidAlignAcc1" presStyleIdx="10" presStyleCnt="12"/>
      <dgm:spPr/>
    </dgm:pt>
    <dgm:pt modelId="{F183824C-BF37-45C0-91D5-C1F9CABB8417}" type="pres">
      <dgm:prSet presAssocID="{04E236EB-3DB1-42B1-8685-3360C36D6204}" presName="image6" presStyleCnt="0"/>
      <dgm:spPr/>
    </dgm:pt>
    <dgm:pt modelId="{919AB3F6-CD9E-4413-9D64-77E79BC456C6}" type="pres">
      <dgm:prSet presAssocID="{04E236EB-3DB1-42B1-8685-3360C36D6204}" presName="imageRepeatNode" presStyleLbl="alignAcc1" presStyleIdx="5" presStyleCnt="6"/>
      <dgm:spPr/>
    </dgm:pt>
    <dgm:pt modelId="{22FD3906-2D81-4B78-AB37-33E100B21A99}" type="pres">
      <dgm:prSet presAssocID="{04E236EB-3DB1-42B1-8685-3360C36D6204}" presName="imageaccent6" presStyleCnt="0"/>
      <dgm:spPr/>
    </dgm:pt>
    <dgm:pt modelId="{50045F8A-AC6C-49DD-A16D-923BE98A9FA6}" type="pres">
      <dgm:prSet presAssocID="{04E236EB-3DB1-42B1-8685-3360C36D6204}" presName="accentRepeatNode" presStyleLbl="solidAlignAcc1" presStyleIdx="11" presStyleCnt="12"/>
      <dgm:spPr/>
    </dgm:pt>
  </dgm:ptLst>
  <dgm:cxnLst>
    <dgm:cxn modelId="{CF11DE00-43F1-4334-AACF-EC6251D72066}" srcId="{477159A4-6153-4B9D-9B37-D20658E838C5}" destId="{FD59D32A-7E3A-41A2-85EA-118EC7A63213}" srcOrd="1" destOrd="0" parTransId="{03D3C31D-2C5F-4D7D-A036-BBF84F93D155}" sibTransId="{1393002D-8DEC-4BC3-8981-C7227BBC4EC1}"/>
    <dgm:cxn modelId="{5CB2F102-9C56-4C77-A93A-E058997A443B}" type="presOf" srcId="{E7D29050-4E84-470B-9639-C6B86F9C74D5}" destId="{B877B43F-F6F9-4A53-8ED6-D40474A83892}" srcOrd="0" destOrd="0" presId="urn:microsoft.com/office/officeart/2008/layout/HexagonCluster"/>
    <dgm:cxn modelId="{31CB3203-7816-4F63-B3FC-06E468B1CAB4}" type="presOf" srcId="{7727EC2A-B31A-4BF0-BFDE-1EA76EBF773D}" destId="{D587A5BA-44A2-4D57-968E-9C2D95061223}" srcOrd="0" destOrd="0" presId="urn:microsoft.com/office/officeart/2008/layout/HexagonCluster"/>
    <dgm:cxn modelId="{AB54D013-3F1E-45A4-858F-148EF7548DB6}" type="presOf" srcId="{BE0D83E3-8F43-4538-A676-18AAF8A1E95E}" destId="{BDF558C5-F54E-4B86-A84D-0CC2538DC028}" srcOrd="0" destOrd="0" presId="urn:microsoft.com/office/officeart/2008/layout/HexagonCluster"/>
    <dgm:cxn modelId="{7684631F-3FF9-4A7F-9831-157EAB29F6CD}" type="presOf" srcId="{D9CAA76E-BAFC-42B6-89D0-FC757529EA29}" destId="{19CD242B-F87A-4A5F-9900-16AAEBDD747E}" srcOrd="0" destOrd="0" presId="urn:microsoft.com/office/officeart/2008/layout/HexagonCluster"/>
    <dgm:cxn modelId="{4386073E-4E83-446A-868F-AD61BE3FD7E2}" type="presOf" srcId="{5AE1706E-FC1F-4AFA-8E54-60203B0C86BE}" destId="{45E715D6-9EC0-468C-91CE-D344B3763F11}" srcOrd="0" destOrd="0" presId="urn:microsoft.com/office/officeart/2008/layout/HexagonCluster"/>
    <dgm:cxn modelId="{45A50460-C736-4CEA-A60D-FC2FAD7A8E00}" type="presOf" srcId="{04E236EB-3DB1-42B1-8685-3360C36D6204}" destId="{919AB3F6-CD9E-4413-9D64-77E79BC456C6}" srcOrd="0" destOrd="0" presId="urn:microsoft.com/office/officeart/2008/layout/HexagonCluster"/>
    <dgm:cxn modelId="{0EEF636A-F850-4A5C-91A3-0929779E0F15}" type="presOf" srcId="{1393002D-8DEC-4BC3-8981-C7227BBC4EC1}" destId="{CCB54804-BC52-40CB-9C18-04F882989B2F}" srcOrd="0" destOrd="0" presId="urn:microsoft.com/office/officeart/2008/layout/HexagonCluster"/>
    <dgm:cxn modelId="{1F154779-3E31-4282-AF25-C0FFC718EE92}" srcId="{477159A4-6153-4B9D-9B37-D20658E838C5}" destId="{D9CAA76E-BAFC-42B6-89D0-FC757529EA29}" srcOrd="3" destOrd="0" parTransId="{1E9A9FC1-2C9F-4D36-B6C9-4FFAE6091C40}" sibTransId="{1EECED62-9383-4582-A8A3-CFA34E76A1ED}"/>
    <dgm:cxn modelId="{5E058C79-23AC-4579-9A98-0212DCE45D27}" type="presOf" srcId="{FD59D32A-7E3A-41A2-85EA-118EC7A63213}" destId="{55BA0CF6-CEA4-4927-A199-9B577F41D355}" srcOrd="0" destOrd="0" presId="urn:microsoft.com/office/officeart/2008/layout/HexagonCluster"/>
    <dgm:cxn modelId="{7A79DB82-5684-4ED1-9B00-2C82A320B8E7}" type="presOf" srcId="{1B925D3F-435A-44CA-8763-1400F80F0B2C}" destId="{7EEED9E7-CB53-417D-9B5F-615E71C1FFA3}" srcOrd="0" destOrd="0" presId="urn:microsoft.com/office/officeart/2008/layout/HexagonCluster"/>
    <dgm:cxn modelId="{83A89687-3F87-41B0-9AB5-5DA804F02DAC}" type="presOf" srcId="{3AC0B5DF-D7B9-4C40-BD07-7E536196DB93}" destId="{4CC4773C-D349-4E26-9ABC-AC8342F7E4E5}" srcOrd="0" destOrd="0" presId="urn:microsoft.com/office/officeart/2008/layout/HexagonCluster"/>
    <dgm:cxn modelId="{43FFBD89-993C-4E91-9625-3C151E024815}" type="presOf" srcId="{1EECED62-9383-4582-A8A3-CFA34E76A1ED}" destId="{6B602B05-A422-47C2-8098-A3F574B0473C}" srcOrd="0" destOrd="0" presId="urn:microsoft.com/office/officeart/2008/layout/HexagonCluster"/>
    <dgm:cxn modelId="{C2DEC79A-A345-473F-9FF3-1F695EE902D8}" srcId="{477159A4-6153-4B9D-9B37-D20658E838C5}" destId="{E7D29050-4E84-470B-9639-C6B86F9C74D5}" srcOrd="5" destOrd="0" parTransId="{1627E7E5-3CE0-470A-B7B7-7A0AA9F6BBFD}" sibTransId="{04E236EB-3DB1-42B1-8685-3360C36D6204}"/>
    <dgm:cxn modelId="{71F907A2-EDF4-4407-A2C2-F359713D5995}" type="presOf" srcId="{477159A4-6153-4B9D-9B37-D20658E838C5}" destId="{19811CC4-CA3C-4524-B58F-4059BA9522C9}" srcOrd="0" destOrd="0" presId="urn:microsoft.com/office/officeart/2008/layout/HexagonCluster"/>
    <dgm:cxn modelId="{AA4F48A5-D175-4118-8EE5-F741BA6063A0}" srcId="{477159A4-6153-4B9D-9B37-D20658E838C5}" destId="{7727EC2A-B31A-4BF0-BFDE-1EA76EBF773D}" srcOrd="2" destOrd="0" parTransId="{97B2477B-580A-4300-9408-28642D8F53DC}" sibTransId="{BBC2B5DE-4A27-4E29-8BC1-58D768449DA4}"/>
    <dgm:cxn modelId="{EE4FC3C1-4D29-486F-9AD8-DA0DBAB1171A}" srcId="{477159A4-6153-4B9D-9B37-D20658E838C5}" destId="{3AC0B5DF-D7B9-4C40-BD07-7E536196DB93}" srcOrd="0" destOrd="0" parTransId="{9F3D75F3-2041-4E3C-9072-ED833B7677AC}" sibTransId="{BE0D83E3-8F43-4538-A676-18AAF8A1E95E}"/>
    <dgm:cxn modelId="{B0AFA7DE-F5F6-4D57-9757-D5854CCD85E3}" type="presOf" srcId="{BBC2B5DE-4A27-4E29-8BC1-58D768449DA4}" destId="{BBF26FD3-0D18-4608-981F-318ADDA446FC}" srcOrd="0" destOrd="0" presId="urn:microsoft.com/office/officeart/2008/layout/HexagonCluster"/>
    <dgm:cxn modelId="{F4E007E9-AAF3-4602-AAAB-D24F63A4EA9A}" srcId="{477159A4-6153-4B9D-9B37-D20658E838C5}" destId="{5AE1706E-FC1F-4AFA-8E54-60203B0C86BE}" srcOrd="4" destOrd="0" parTransId="{AC5F72F8-EB8A-46B9-9D18-E57D44CA6669}" sibTransId="{1B925D3F-435A-44CA-8763-1400F80F0B2C}"/>
    <dgm:cxn modelId="{44470AAD-E962-4205-87A9-A33866B05ACA}" type="presParOf" srcId="{19811CC4-CA3C-4524-B58F-4059BA9522C9}" destId="{506EC5F3-8885-4C33-B26B-46156D36EB3F}" srcOrd="0" destOrd="0" presId="urn:microsoft.com/office/officeart/2008/layout/HexagonCluster"/>
    <dgm:cxn modelId="{0F306C77-2B40-4F86-9B4E-4D51721E2FC5}" type="presParOf" srcId="{506EC5F3-8885-4C33-B26B-46156D36EB3F}" destId="{4CC4773C-D349-4E26-9ABC-AC8342F7E4E5}" srcOrd="0" destOrd="0" presId="urn:microsoft.com/office/officeart/2008/layout/HexagonCluster"/>
    <dgm:cxn modelId="{D2EA96CE-4053-41B6-A535-3655D40CE921}" type="presParOf" srcId="{19811CC4-CA3C-4524-B58F-4059BA9522C9}" destId="{9EE57A20-A6AD-4EC4-B3AE-CBF17A1107F4}" srcOrd="1" destOrd="0" presId="urn:microsoft.com/office/officeart/2008/layout/HexagonCluster"/>
    <dgm:cxn modelId="{DDC544F8-409F-45E0-98BB-B78CF6B6B5CB}" type="presParOf" srcId="{9EE57A20-A6AD-4EC4-B3AE-CBF17A1107F4}" destId="{B48639AD-ACF1-4A4F-91C2-4260A0FBEF07}" srcOrd="0" destOrd="0" presId="urn:microsoft.com/office/officeart/2008/layout/HexagonCluster"/>
    <dgm:cxn modelId="{6644B7BB-27E5-4D64-84F6-1965F1E3BE50}" type="presParOf" srcId="{19811CC4-CA3C-4524-B58F-4059BA9522C9}" destId="{AC459CF5-7398-4410-8A20-23BD0008A915}" srcOrd="2" destOrd="0" presId="urn:microsoft.com/office/officeart/2008/layout/HexagonCluster"/>
    <dgm:cxn modelId="{251D757B-FE4B-49A9-9946-8431B54225AD}" type="presParOf" srcId="{AC459CF5-7398-4410-8A20-23BD0008A915}" destId="{BDF558C5-F54E-4B86-A84D-0CC2538DC028}" srcOrd="0" destOrd="0" presId="urn:microsoft.com/office/officeart/2008/layout/HexagonCluster"/>
    <dgm:cxn modelId="{3A06C401-E9DD-44B7-BD9B-43A762F47636}" type="presParOf" srcId="{19811CC4-CA3C-4524-B58F-4059BA9522C9}" destId="{30349569-493B-477D-9F1D-386FC675C1C4}" srcOrd="3" destOrd="0" presId="urn:microsoft.com/office/officeart/2008/layout/HexagonCluster"/>
    <dgm:cxn modelId="{EF5BAC90-0BFA-409E-AD9B-8A0A57F04CAA}" type="presParOf" srcId="{30349569-493B-477D-9F1D-386FC675C1C4}" destId="{C7225F41-7D19-4BCF-AC89-0DBE9AD08038}" srcOrd="0" destOrd="0" presId="urn:microsoft.com/office/officeart/2008/layout/HexagonCluster"/>
    <dgm:cxn modelId="{012DFEE4-2246-4D86-93D6-2AD12AC09CE9}" type="presParOf" srcId="{19811CC4-CA3C-4524-B58F-4059BA9522C9}" destId="{0ADBA864-29A9-42BD-A18B-5A59598AA6C8}" srcOrd="4" destOrd="0" presId="urn:microsoft.com/office/officeart/2008/layout/HexagonCluster"/>
    <dgm:cxn modelId="{9843BE81-BC07-48A0-BE78-C30F4CA9EC46}" type="presParOf" srcId="{0ADBA864-29A9-42BD-A18B-5A59598AA6C8}" destId="{55BA0CF6-CEA4-4927-A199-9B577F41D355}" srcOrd="0" destOrd="0" presId="urn:microsoft.com/office/officeart/2008/layout/HexagonCluster"/>
    <dgm:cxn modelId="{3AF625F7-5AC7-47FA-B92C-2D3E580512AE}" type="presParOf" srcId="{19811CC4-CA3C-4524-B58F-4059BA9522C9}" destId="{4925F737-B4BF-4C76-A726-99AEA773DFC1}" srcOrd="5" destOrd="0" presId="urn:microsoft.com/office/officeart/2008/layout/HexagonCluster"/>
    <dgm:cxn modelId="{1D77DF33-07D3-42EA-B9FC-D4698140E67F}" type="presParOf" srcId="{4925F737-B4BF-4C76-A726-99AEA773DFC1}" destId="{BB0A020F-F7B0-4461-92B9-5CDEABF3BF3E}" srcOrd="0" destOrd="0" presId="urn:microsoft.com/office/officeart/2008/layout/HexagonCluster"/>
    <dgm:cxn modelId="{3ED04D03-C6EF-4ECA-A712-AF45CD04251B}" type="presParOf" srcId="{19811CC4-CA3C-4524-B58F-4059BA9522C9}" destId="{276DFFA1-39CC-4045-A652-AE830F20E5C7}" srcOrd="6" destOrd="0" presId="urn:microsoft.com/office/officeart/2008/layout/HexagonCluster"/>
    <dgm:cxn modelId="{758527EE-EA3F-4A3D-B220-19A2E62C7DB6}" type="presParOf" srcId="{276DFFA1-39CC-4045-A652-AE830F20E5C7}" destId="{CCB54804-BC52-40CB-9C18-04F882989B2F}" srcOrd="0" destOrd="0" presId="urn:microsoft.com/office/officeart/2008/layout/HexagonCluster"/>
    <dgm:cxn modelId="{5F312B37-C6FD-482C-B12D-E891D9B8AE75}" type="presParOf" srcId="{19811CC4-CA3C-4524-B58F-4059BA9522C9}" destId="{349718CA-BC0E-4C36-9B1C-70648FDA4A5B}" srcOrd="7" destOrd="0" presId="urn:microsoft.com/office/officeart/2008/layout/HexagonCluster"/>
    <dgm:cxn modelId="{69A8178A-AC00-42A6-81EB-655A0478314C}" type="presParOf" srcId="{349718CA-BC0E-4C36-9B1C-70648FDA4A5B}" destId="{6358663B-10B4-47EB-BD19-65FCECFB5951}" srcOrd="0" destOrd="0" presId="urn:microsoft.com/office/officeart/2008/layout/HexagonCluster"/>
    <dgm:cxn modelId="{6E2492B1-969A-49D4-BE55-557A7A9F19BA}" type="presParOf" srcId="{19811CC4-CA3C-4524-B58F-4059BA9522C9}" destId="{697DFB58-9CD8-4B54-B8DF-A43DC705E763}" srcOrd="8" destOrd="0" presId="urn:microsoft.com/office/officeart/2008/layout/HexagonCluster"/>
    <dgm:cxn modelId="{0ACB91EF-8202-4E94-919E-3BAB4D0E99A2}" type="presParOf" srcId="{697DFB58-9CD8-4B54-B8DF-A43DC705E763}" destId="{D587A5BA-44A2-4D57-968E-9C2D95061223}" srcOrd="0" destOrd="0" presId="urn:microsoft.com/office/officeart/2008/layout/HexagonCluster"/>
    <dgm:cxn modelId="{20024285-CA0C-436A-9790-65ACA709C2E8}" type="presParOf" srcId="{19811CC4-CA3C-4524-B58F-4059BA9522C9}" destId="{A5B9A397-8AD6-47A1-92AC-8A621A96A57A}" srcOrd="9" destOrd="0" presId="urn:microsoft.com/office/officeart/2008/layout/HexagonCluster"/>
    <dgm:cxn modelId="{0C8395C2-E505-4B13-B341-A01698D7868D}" type="presParOf" srcId="{A5B9A397-8AD6-47A1-92AC-8A621A96A57A}" destId="{39FB1D79-0CF6-47E9-BE7F-370869FB5F35}" srcOrd="0" destOrd="0" presId="urn:microsoft.com/office/officeart/2008/layout/HexagonCluster"/>
    <dgm:cxn modelId="{701EFA6A-A076-488D-AAE5-6D133A987F1C}" type="presParOf" srcId="{19811CC4-CA3C-4524-B58F-4059BA9522C9}" destId="{F61D61D4-EF87-4FAA-B610-6F4300C42D73}" srcOrd="10" destOrd="0" presId="urn:microsoft.com/office/officeart/2008/layout/HexagonCluster"/>
    <dgm:cxn modelId="{BA6EFE6E-E83D-4E40-B722-60EE0CA3C643}" type="presParOf" srcId="{F61D61D4-EF87-4FAA-B610-6F4300C42D73}" destId="{BBF26FD3-0D18-4608-981F-318ADDA446FC}" srcOrd="0" destOrd="0" presId="urn:microsoft.com/office/officeart/2008/layout/HexagonCluster"/>
    <dgm:cxn modelId="{FB8DF355-B146-43B1-97A7-C87313BE9622}" type="presParOf" srcId="{19811CC4-CA3C-4524-B58F-4059BA9522C9}" destId="{A581DB98-E4F6-43DE-BC50-57EABF7EB771}" srcOrd="11" destOrd="0" presId="urn:microsoft.com/office/officeart/2008/layout/HexagonCluster"/>
    <dgm:cxn modelId="{1BEA013F-5392-47A2-BECC-FCA0F2B26872}" type="presParOf" srcId="{A581DB98-E4F6-43DE-BC50-57EABF7EB771}" destId="{B45E2544-6F94-4CD1-A651-69EB0C8C6A22}" srcOrd="0" destOrd="0" presId="urn:microsoft.com/office/officeart/2008/layout/HexagonCluster"/>
    <dgm:cxn modelId="{0BE1EF18-EE10-473A-B4A7-63CBE8222700}" type="presParOf" srcId="{19811CC4-CA3C-4524-B58F-4059BA9522C9}" destId="{A69F22E4-C4A9-4569-B900-AA56CA481BD9}" srcOrd="12" destOrd="0" presId="urn:microsoft.com/office/officeart/2008/layout/HexagonCluster"/>
    <dgm:cxn modelId="{BA4D865B-3CFF-4BDE-B4AC-85586DFEDADF}" type="presParOf" srcId="{A69F22E4-C4A9-4569-B900-AA56CA481BD9}" destId="{19CD242B-F87A-4A5F-9900-16AAEBDD747E}" srcOrd="0" destOrd="0" presId="urn:microsoft.com/office/officeart/2008/layout/HexagonCluster"/>
    <dgm:cxn modelId="{62AAEAA7-9E17-489F-9061-40DFD85B1846}" type="presParOf" srcId="{19811CC4-CA3C-4524-B58F-4059BA9522C9}" destId="{7CF7A55C-5844-4947-B542-DB7DCAF4FEE2}" srcOrd="13" destOrd="0" presId="urn:microsoft.com/office/officeart/2008/layout/HexagonCluster"/>
    <dgm:cxn modelId="{F71FA8B5-C809-40E6-A5F0-1E9FA546C057}" type="presParOf" srcId="{7CF7A55C-5844-4947-B542-DB7DCAF4FEE2}" destId="{11AE378E-78A4-4DB8-B866-359D2ABE7311}" srcOrd="0" destOrd="0" presId="urn:microsoft.com/office/officeart/2008/layout/HexagonCluster"/>
    <dgm:cxn modelId="{468C1D74-0053-4E6F-90AE-D7415E69E9E9}" type="presParOf" srcId="{19811CC4-CA3C-4524-B58F-4059BA9522C9}" destId="{45FBCD7B-DA94-4CA7-BEE5-7657E8F0F40B}" srcOrd="14" destOrd="0" presId="urn:microsoft.com/office/officeart/2008/layout/HexagonCluster"/>
    <dgm:cxn modelId="{92D3B727-8A4A-4E75-9583-9820B705E83E}" type="presParOf" srcId="{45FBCD7B-DA94-4CA7-BEE5-7657E8F0F40B}" destId="{6B602B05-A422-47C2-8098-A3F574B0473C}" srcOrd="0" destOrd="0" presId="urn:microsoft.com/office/officeart/2008/layout/HexagonCluster"/>
    <dgm:cxn modelId="{D3489960-1B0C-4E36-BD0D-549592E1A7D7}" type="presParOf" srcId="{19811CC4-CA3C-4524-B58F-4059BA9522C9}" destId="{F176613F-196D-43DE-AF61-3A893204F868}" srcOrd="15" destOrd="0" presId="urn:microsoft.com/office/officeart/2008/layout/HexagonCluster"/>
    <dgm:cxn modelId="{A0F9239B-14C4-4313-A10A-82A412454F4B}" type="presParOf" srcId="{F176613F-196D-43DE-AF61-3A893204F868}" destId="{E5068DC2-E714-467A-9FF5-B12F0188B2A6}" srcOrd="0" destOrd="0" presId="urn:microsoft.com/office/officeart/2008/layout/HexagonCluster"/>
    <dgm:cxn modelId="{D26660EC-F3B6-4941-ADF4-E387AED01D76}" type="presParOf" srcId="{19811CC4-CA3C-4524-B58F-4059BA9522C9}" destId="{C3102FCB-0B45-413E-96C7-BC47130598A1}" srcOrd="16" destOrd="0" presId="urn:microsoft.com/office/officeart/2008/layout/HexagonCluster"/>
    <dgm:cxn modelId="{962446E6-8AE7-487D-9921-52DC5CB7220D}" type="presParOf" srcId="{C3102FCB-0B45-413E-96C7-BC47130598A1}" destId="{45E715D6-9EC0-468C-91CE-D344B3763F11}" srcOrd="0" destOrd="0" presId="urn:microsoft.com/office/officeart/2008/layout/HexagonCluster"/>
    <dgm:cxn modelId="{AED7E2CF-F028-4D8E-9AD6-26739D5DB566}" type="presParOf" srcId="{19811CC4-CA3C-4524-B58F-4059BA9522C9}" destId="{D626F1A6-0439-4D9C-AFAF-E9865588E09B}" srcOrd="17" destOrd="0" presId="urn:microsoft.com/office/officeart/2008/layout/HexagonCluster"/>
    <dgm:cxn modelId="{87015301-5C60-424C-8BE9-D9FB9D9976F1}" type="presParOf" srcId="{D626F1A6-0439-4D9C-AFAF-E9865588E09B}" destId="{FFCED63A-1C89-4722-B9E8-8965020B076E}" srcOrd="0" destOrd="0" presId="urn:microsoft.com/office/officeart/2008/layout/HexagonCluster"/>
    <dgm:cxn modelId="{F8AC7F76-F025-4754-8D5C-AA14C26BE404}" type="presParOf" srcId="{19811CC4-CA3C-4524-B58F-4059BA9522C9}" destId="{79C7122F-0339-4789-BF23-588C05B5D42D}" srcOrd="18" destOrd="0" presId="urn:microsoft.com/office/officeart/2008/layout/HexagonCluster"/>
    <dgm:cxn modelId="{28DF8438-5A76-4806-B3E0-F203200C31E5}" type="presParOf" srcId="{79C7122F-0339-4789-BF23-588C05B5D42D}" destId="{7EEED9E7-CB53-417D-9B5F-615E71C1FFA3}" srcOrd="0" destOrd="0" presId="urn:microsoft.com/office/officeart/2008/layout/HexagonCluster"/>
    <dgm:cxn modelId="{E0CF6223-1997-4062-8D70-B57DCBD471ED}" type="presParOf" srcId="{19811CC4-CA3C-4524-B58F-4059BA9522C9}" destId="{90C0A8A9-4AE2-4707-B75E-312D6596B5BD}" srcOrd="19" destOrd="0" presId="urn:microsoft.com/office/officeart/2008/layout/HexagonCluster"/>
    <dgm:cxn modelId="{9EEEFAA8-A3A3-493B-A76A-FC24BA6077BC}" type="presParOf" srcId="{90C0A8A9-4AE2-4707-B75E-312D6596B5BD}" destId="{2AE82B55-000F-4971-89B9-97F75D21583B}" srcOrd="0" destOrd="0" presId="urn:microsoft.com/office/officeart/2008/layout/HexagonCluster"/>
    <dgm:cxn modelId="{4077CD00-D0FA-48D5-BD71-3518FA61D475}" type="presParOf" srcId="{19811CC4-CA3C-4524-B58F-4059BA9522C9}" destId="{01FC1261-E70F-42CE-9B6A-66467A20AC5F}" srcOrd="20" destOrd="0" presId="urn:microsoft.com/office/officeart/2008/layout/HexagonCluster"/>
    <dgm:cxn modelId="{E09520F2-A1AE-4D57-A11D-5261C735E3C2}" type="presParOf" srcId="{01FC1261-E70F-42CE-9B6A-66467A20AC5F}" destId="{B877B43F-F6F9-4A53-8ED6-D40474A83892}" srcOrd="0" destOrd="0" presId="urn:microsoft.com/office/officeart/2008/layout/HexagonCluster"/>
    <dgm:cxn modelId="{18052387-EF85-40FC-98DB-8CE207EE01DB}" type="presParOf" srcId="{19811CC4-CA3C-4524-B58F-4059BA9522C9}" destId="{130EE82C-8ED3-40D9-B53B-0A7B9DCF3887}" srcOrd="21" destOrd="0" presId="urn:microsoft.com/office/officeart/2008/layout/HexagonCluster"/>
    <dgm:cxn modelId="{E53FD36C-B51C-4CB0-AA6F-992B8CB6DB17}" type="presParOf" srcId="{130EE82C-8ED3-40D9-B53B-0A7B9DCF3887}" destId="{7D53D715-A354-44FB-8B0C-C08CF3705540}" srcOrd="0" destOrd="0" presId="urn:microsoft.com/office/officeart/2008/layout/HexagonCluster"/>
    <dgm:cxn modelId="{317B50A1-13FD-43E8-98F9-690B6F13889C}" type="presParOf" srcId="{19811CC4-CA3C-4524-B58F-4059BA9522C9}" destId="{F183824C-BF37-45C0-91D5-C1F9CABB8417}" srcOrd="22" destOrd="0" presId="urn:microsoft.com/office/officeart/2008/layout/HexagonCluster"/>
    <dgm:cxn modelId="{2076FC99-2F4D-495E-A761-5E48759C56A1}" type="presParOf" srcId="{F183824C-BF37-45C0-91D5-C1F9CABB8417}" destId="{919AB3F6-CD9E-4413-9D64-77E79BC456C6}" srcOrd="0" destOrd="0" presId="urn:microsoft.com/office/officeart/2008/layout/HexagonCluster"/>
    <dgm:cxn modelId="{6D2275AC-3861-4E58-B94D-A7B05A7D2AFD}" type="presParOf" srcId="{19811CC4-CA3C-4524-B58F-4059BA9522C9}" destId="{22FD3906-2D81-4B78-AB37-33E100B21A99}" srcOrd="23" destOrd="0" presId="urn:microsoft.com/office/officeart/2008/layout/HexagonCluster"/>
    <dgm:cxn modelId="{1B111D4E-3518-4C17-9461-738B1CDE8ECB}" type="presParOf" srcId="{22FD3906-2D81-4B78-AB37-33E100B21A99}" destId="{50045F8A-AC6C-49DD-A16D-923BE98A9FA6}" srcOrd="0" destOrd="0" presId="urn:microsoft.com/office/officeart/2008/layout/HexagonCluster"/>
  </dgm:cxnLst>
  <dgm:bg/>
  <dgm:whole>
    <a:effectLst>
      <a:reflection blurRad="622300" stA="45000" endPos="65000" dist="50800" dir="5400000" sy="-100000" algn="bl" rotWithShape="0"/>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C57B8-327A-4301-B9C6-D8032D7CC839}"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US"/>
        </a:p>
      </dgm:t>
    </dgm:pt>
    <dgm:pt modelId="{8A5C8D02-D42E-441C-BA04-45B144E3DBFB}">
      <dgm:prSet phldrT="[Text]"/>
      <dgm:spPr/>
      <dgm:t>
        <a:bodyPr/>
        <a:lstStyle/>
        <a:p>
          <a:r>
            <a:rPr lang="en-US" dirty="0"/>
            <a:t>Affordability Center</a:t>
          </a:r>
        </a:p>
      </dgm:t>
    </dgm:pt>
    <dgm:pt modelId="{ED1AF1AF-0E03-4768-AE98-95E9A6A16A8D}" type="parTrans" cxnId="{01E484E5-C65E-44EA-A684-8CD699FA97C4}">
      <dgm:prSet/>
      <dgm:spPr/>
      <dgm:t>
        <a:bodyPr/>
        <a:lstStyle/>
        <a:p>
          <a:endParaRPr lang="en-US"/>
        </a:p>
      </dgm:t>
    </dgm:pt>
    <dgm:pt modelId="{028D328C-7034-43AB-BBD5-21FB8C1B941E}" type="sibTrans" cxnId="{01E484E5-C65E-44EA-A684-8CD699FA97C4}">
      <dgm:prSet/>
      <dgm:spPr/>
      <dgm:t>
        <a:bodyPr/>
        <a:lstStyle/>
        <a:p>
          <a:endParaRPr lang="en-US"/>
        </a:p>
      </dgm:t>
    </dgm:pt>
    <dgm:pt modelId="{C9293D8E-8EED-4A73-8FB4-1796E2E6E788}">
      <dgm:prSet phldrT="[Text]"/>
      <dgm:spPr/>
      <dgm:t>
        <a:bodyPr/>
        <a:lstStyle/>
        <a:p>
          <a:r>
            <a:rPr lang="en-US" dirty="0"/>
            <a:t>Add’ Rx Transparency</a:t>
          </a:r>
        </a:p>
      </dgm:t>
    </dgm:pt>
    <dgm:pt modelId="{211C48F8-644A-4076-8768-41F3DAE03D37}" type="parTrans" cxnId="{9F5D959F-8068-40BC-819A-295691624CAC}">
      <dgm:prSet/>
      <dgm:spPr/>
      <dgm:t>
        <a:bodyPr/>
        <a:lstStyle/>
        <a:p>
          <a:endParaRPr lang="en-US"/>
        </a:p>
      </dgm:t>
    </dgm:pt>
    <dgm:pt modelId="{51D105F9-D494-4CCE-8702-3CA9497F0C81}" type="sibTrans" cxnId="{9F5D959F-8068-40BC-819A-295691624CAC}">
      <dgm:prSet/>
      <dgm:spPr/>
      <dgm:t>
        <a:bodyPr/>
        <a:lstStyle/>
        <a:p>
          <a:endParaRPr lang="en-US"/>
        </a:p>
      </dgm:t>
    </dgm:pt>
    <dgm:pt modelId="{92636061-FD65-4306-AE45-9AF9E3378D45}">
      <dgm:prSet phldrT="[Text]"/>
      <dgm:spPr/>
      <dgm:t>
        <a:bodyPr/>
        <a:lstStyle/>
        <a:p>
          <a:r>
            <a:rPr lang="en-US" dirty="0"/>
            <a:t>More Effective Use of MN APCD</a:t>
          </a:r>
        </a:p>
      </dgm:t>
    </dgm:pt>
    <dgm:pt modelId="{0105B271-A1A7-4C86-A29E-7617E31658CC}" type="parTrans" cxnId="{E267E61E-39AD-4CDF-9514-40AEEAC1AEBE}">
      <dgm:prSet/>
      <dgm:spPr/>
      <dgm:t>
        <a:bodyPr/>
        <a:lstStyle/>
        <a:p>
          <a:endParaRPr lang="en-US"/>
        </a:p>
      </dgm:t>
    </dgm:pt>
    <dgm:pt modelId="{9637B751-9CDA-4983-B269-F1C078332732}" type="sibTrans" cxnId="{E267E61E-39AD-4CDF-9514-40AEEAC1AEBE}">
      <dgm:prSet/>
      <dgm:spPr/>
      <dgm:t>
        <a:bodyPr/>
        <a:lstStyle/>
        <a:p>
          <a:endParaRPr lang="en-US"/>
        </a:p>
      </dgm:t>
    </dgm:pt>
    <dgm:pt modelId="{023C6963-FB16-4F45-BBF0-7A05A06CD7D8}">
      <dgm:prSet phldrT="[Text]"/>
      <dgm:spPr/>
      <dgm:t>
        <a:bodyPr/>
        <a:lstStyle/>
        <a:p>
          <a:r>
            <a:rPr lang="en-US" dirty="0"/>
            <a:t>Studies on Health System Finance</a:t>
          </a:r>
        </a:p>
      </dgm:t>
    </dgm:pt>
    <dgm:pt modelId="{4344ED40-424D-4E5B-8556-2FDC14F53B5C}" type="parTrans" cxnId="{BA176F6E-435D-4169-9026-490A46640BE2}">
      <dgm:prSet/>
      <dgm:spPr/>
      <dgm:t>
        <a:bodyPr/>
        <a:lstStyle/>
        <a:p>
          <a:endParaRPr lang="en-US"/>
        </a:p>
      </dgm:t>
    </dgm:pt>
    <dgm:pt modelId="{554169BD-13DC-4E11-BC5D-5B162D985A31}" type="sibTrans" cxnId="{BA176F6E-435D-4169-9026-490A46640BE2}">
      <dgm:prSet/>
      <dgm:spPr/>
      <dgm:t>
        <a:bodyPr/>
        <a:lstStyle/>
        <a:p>
          <a:endParaRPr lang="en-US"/>
        </a:p>
      </dgm:t>
    </dgm:pt>
    <dgm:pt modelId="{A71F3D61-821D-427F-83BB-072F6497B6AC}">
      <dgm:prSet phldrT="[Text]"/>
      <dgm:spPr/>
      <dgm:t>
        <a:bodyPr/>
        <a:lstStyle/>
        <a:p>
          <a:r>
            <a:rPr lang="en-US" dirty="0"/>
            <a:t>Health Care Entity Transactions</a:t>
          </a:r>
        </a:p>
      </dgm:t>
    </dgm:pt>
    <dgm:pt modelId="{AC235A49-5A41-47CB-A27C-98E1D2AD4185}" type="parTrans" cxnId="{2CA79B4F-0F72-46D0-B5DA-0273AFEE6017}">
      <dgm:prSet/>
      <dgm:spPr/>
      <dgm:t>
        <a:bodyPr/>
        <a:lstStyle/>
        <a:p>
          <a:endParaRPr lang="en-US"/>
        </a:p>
      </dgm:t>
    </dgm:pt>
    <dgm:pt modelId="{E2735609-EABC-46A4-B634-47653695C8BB}" type="sibTrans" cxnId="{2CA79B4F-0F72-46D0-B5DA-0273AFEE6017}">
      <dgm:prSet/>
      <dgm:spPr/>
      <dgm:t>
        <a:bodyPr/>
        <a:lstStyle/>
        <a:p>
          <a:endParaRPr lang="en-US"/>
        </a:p>
      </dgm:t>
    </dgm:pt>
    <dgm:pt modelId="{F4CCA059-47A0-40E2-9972-6C0356B67300}">
      <dgm:prSet phldrT="[Text]"/>
      <dgm:spPr/>
      <dgm:t>
        <a:bodyPr/>
        <a:lstStyle/>
        <a:p>
          <a:r>
            <a:rPr lang="en-US" dirty="0"/>
            <a:t>Transparency of Health Care Payments</a:t>
          </a:r>
        </a:p>
      </dgm:t>
    </dgm:pt>
    <dgm:pt modelId="{7CEE5B1F-A070-4495-8680-042D649519A4}" type="parTrans" cxnId="{91007EA6-16F5-4A3D-ABD9-D699CF00E1F8}">
      <dgm:prSet/>
      <dgm:spPr/>
      <dgm:t>
        <a:bodyPr/>
        <a:lstStyle/>
        <a:p>
          <a:endParaRPr lang="en-US"/>
        </a:p>
      </dgm:t>
    </dgm:pt>
    <dgm:pt modelId="{00945469-0FED-40D8-96DC-35F3CE5B400E}" type="sibTrans" cxnId="{91007EA6-16F5-4A3D-ABD9-D699CF00E1F8}">
      <dgm:prSet/>
      <dgm:spPr/>
      <dgm:t>
        <a:bodyPr/>
        <a:lstStyle/>
        <a:p>
          <a:endParaRPr lang="en-US"/>
        </a:p>
      </dgm:t>
    </dgm:pt>
    <dgm:pt modelId="{09171D3E-E9DB-4966-A5CE-3B22282C7FC3}" type="pres">
      <dgm:prSet presAssocID="{D5AC57B8-327A-4301-B9C6-D8032D7CC839}" presName="Name0" presStyleCnt="0">
        <dgm:presLayoutVars>
          <dgm:chMax/>
          <dgm:chPref/>
          <dgm:dir/>
          <dgm:animLvl val="lvl"/>
        </dgm:presLayoutVars>
      </dgm:prSet>
      <dgm:spPr/>
    </dgm:pt>
    <dgm:pt modelId="{9BD44EA2-22C1-4AF7-B55F-42AF5C0724D3}" type="pres">
      <dgm:prSet presAssocID="{8A5C8D02-D42E-441C-BA04-45B144E3DBFB}" presName="composite" presStyleCnt="0"/>
      <dgm:spPr/>
    </dgm:pt>
    <dgm:pt modelId="{81C2B187-1E64-4A88-B443-89916456A128}" type="pres">
      <dgm:prSet presAssocID="{8A5C8D02-D42E-441C-BA04-45B144E3DBFB}" presName="Parent1" presStyleLbl="node1" presStyleIdx="0" presStyleCnt="6">
        <dgm:presLayoutVars>
          <dgm:chMax val="1"/>
          <dgm:chPref val="1"/>
          <dgm:bulletEnabled val="1"/>
        </dgm:presLayoutVars>
      </dgm:prSet>
      <dgm:spPr/>
    </dgm:pt>
    <dgm:pt modelId="{4BF14C9C-82E0-440D-AA5E-2CA6960B9D92}" type="pres">
      <dgm:prSet presAssocID="{8A5C8D02-D42E-441C-BA04-45B144E3DBFB}" presName="Childtext1" presStyleLbl="revTx" presStyleIdx="0" presStyleCnt="3">
        <dgm:presLayoutVars>
          <dgm:chMax val="0"/>
          <dgm:chPref val="0"/>
          <dgm:bulletEnabled val="1"/>
        </dgm:presLayoutVars>
      </dgm:prSet>
      <dgm:spPr/>
    </dgm:pt>
    <dgm:pt modelId="{E67F239D-B6B9-4623-85AD-3B04027A9863}" type="pres">
      <dgm:prSet presAssocID="{8A5C8D02-D42E-441C-BA04-45B144E3DBFB}" presName="BalanceSpacing" presStyleCnt="0"/>
      <dgm:spPr/>
    </dgm:pt>
    <dgm:pt modelId="{2EA5771F-84EA-4770-9530-D68C1D1BB360}" type="pres">
      <dgm:prSet presAssocID="{8A5C8D02-D42E-441C-BA04-45B144E3DBFB}" presName="BalanceSpacing1" presStyleCnt="0"/>
      <dgm:spPr/>
    </dgm:pt>
    <dgm:pt modelId="{AAD406AE-5F29-4973-90E8-FDBF4AC24A40}" type="pres">
      <dgm:prSet presAssocID="{028D328C-7034-43AB-BBD5-21FB8C1B941E}" presName="Accent1Text" presStyleLbl="node1" presStyleIdx="1" presStyleCnt="6"/>
      <dgm:spPr/>
    </dgm:pt>
    <dgm:pt modelId="{8EFFA490-C801-4832-9EEF-04B0811D64E0}" type="pres">
      <dgm:prSet presAssocID="{028D328C-7034-43AB-BBD5-21FB8C1B941E}" presName="spaceBetweenRectangles" presStyleCnt="0"/>
      <dgm:spPr/>
    </dgm:pt>
    <dgm:pt modelId="{24EC52BC-BBB1-43FB-8124-2B8EC7BA4AF5}" type="pres">
      <dgm:prSet presAssocID="{92636061-FD65-4306-AE45-9AF9E3378D45}" presName="composite" presStyleCnt="0"/>
      <dgm:spPr/>
    </dgm:pt>
    <dgm:pt modelId="{9C7322CD-931D-43F7-A1AD-1C62E15D88D3}" type="pres">
      <dgm:prSet presAssocID="{92636061-FD65-4306-AE45-9AF9E3378D45}" presName="Parent1" presStyleLbl="node1" presStyleIdx="2" presStyleCnt="6">
        <dgm:presLayoutVars>
          <dgm:chMax val="1"/>
          <dgm:chPref val="1"/>
          <dgm:bulletEnabled val="1"/>
        </dgm:presLayoutVars>
      </dgm:prSet>
      <dgm:spPr/>
    </dgm:pt>
    <dgm:pt modelId="{F1144A4F-8739-4F01-BFCF-DCF03D01D06A}" type="pres">
      <dgm:prSet presAssocID="{92636061-FD65-4306-AE45-9AF9E3378D45}" presName="Childtext1" presStyleLbl="revTx" presStyleIdx="1" presStyleCnt="3">
        <dgm:presLayoutVars>
          <dgm:chMax val="0"/>
          <dgm:chPref val="0"/>
          <dgm:bulletEnabled val="1"/>
        </dgm:presLayoutVars>
      </dgm:prSet>
      <dgm:spPr/>
    </dgm:pt>
    <dgm:pt modelId="{9B1763B4-1D5F-44F3-9BCE-09F1051EDAB6}" type="pres">
      <dgm:prSet presAssocID="{92636061-FD65-4306-AE45-9AF9E3378D45}" presName="BalanceSpacing" presStyleCnt="0"/>
      <dgm:spPr/>
    </dgm:pt>
    <dgm:pt modelId="{0A5F042E-E8BC-43CF-986B-C5C52887E951}" type="pres">
      <dgm:prSet presAssocID="{92636061-FD65-4306-AE45-9AF9E3378D45}" presName="BalanceSpacing1" presStyleCnt="0"/>
      <dgm:spPr/>
    </dgm:pt>
    <dgm:pt modelId="{57A7606D-5D66-46F8-9A5F-24F234E07262}" type="pres">
      <dgm:prSet presAssocID="{9637B751-9CDA-4983-B269-F1C078332732}" presName="Accent1Text" presStyleLbl="node1" presStyleIdx="3" presStyleCnt="6"/>
      <dgm:spPr/>
    </dgm:pt>
    <dgm:pt modelId="{CD6A6B6F-B0EF-490D-BD44-BE07537B89A9}" type="pres">
      <dgm:prSet presAssocID="{9637B751-9CDA-4983-B269-F1C078332732}" presName="spaceBetweenRectangles" presStyleCnt="0"/>
      <dgm:spPr/>
    </dgm:pt>
    <dgm:pt modelId="{98C78D3E-6371-4301-9CE4-13FB639FE26B}" type="pres">
      <dgm:prSet presAssocID="{A71F3D61-821D-427F-83BB-072F6497B6AC}" presName="composite" presStyleCnt="0"/>
      <dgm:spPr/>
    </dgm:pt>
    <dgm:pt modelId="{E89272C9-EDBB-4B75-A7F9-24372C23B778}" type="pres">
      <dgm:prSet presAssocID="{A71F3D61-821D-427F-83BB-072F6497B6AC}" presName="Parent1" presStyleLbl="node1" presStyleIdx="4" presStyleCnt="6">
        <dgm:presLayoutVars>
          <dgm:chMax val="1"/>
          <dgm:chPref val="1"/>
          <dgm:bulletEnabled val="1"/>
        </dgm:presLayoutVars>
      </dgm:prSet>
      <dgm:spPr/>
    </dgm:pt>
    <dgm:pt modelId="{5F41641F-7288-4FE6-A46E-19A5CB5B6D8B}" type="pres">
      <dgm:prSet presAssocID="{A71F3D61-821D-427F-83BB-072F6497B6AC}" presName="Childtext1" presStyleLbl="revTx" presStyleIdx="2" presStyleCnt="3">
        <dgm:presLayoutVars>
          <dgm:chMax val="0"/>
          <dgm:chPref val="0"/>
          <dgm:bulletEnabled val="1"/>
        </dgm:presLayoutVars>
      </dgm:prSet>
      <dgm:spPr/>
    </dgm:pt>
    <dgm:pt modelId="{B676A6A5-87F5-455D-9853-EF02FC2C6E07}" type="pres">
      <dgm:prSet presAssocID="{A71F3D61-821D-427F-83BB-072F6497B6AC}" presName="BalanceSpacing" presStyleCnt="0"/>
      <dgm:spPr/>
    </dgm:pt>
    <dgm:pt modelId="{34FE7209-B544-46F5-B83E-10A466153EFE}" type="pres">
      <dgm:prSet presAssocID="{A71F3D61-821D-427F-83BB-072F6497B6AC}" presName="BalanceSpacing1" presStyleCnt="0"/>
      <dgm:spPr/>
    </dgm:pt>
    <dgm:pt modelId="{695706C2-1C00-4FAC-843E-97115D87E498}" type="pres">
      <dgm:prSet presAssocID="{E2735609-EABC-46A4-B634-47653695C8BB}" presName="Accent1Text" presStyleLbl="node1" presStyleIdx="5" presStyleCnt="6"/>
      <dgm:spPr/>
    </dgm:pt>
  </dgm:ptLst>
  <dgm:cxnLst>
    <dgm:cxn modelId="{E267E61E-39AD-4CDF-9514-40AEEAC1AEBE}" srcId="{D5AC57B8-327A-4301-B9C6-D8032D7CC839}" destId="{92636061-FD65-4306-AE45-9AF9E3378D45}" srcOrd="1" destOrd="0" parTransId="{0105B271-A1A7-4C86-A29E-7617E31658CC}" sibTransId="{9637B751-9CDA-4983-B269-F1C078332732}"/>
    <dgm:cxn modelId="{31C44B6E-3439-4116-BDF1-897DFD9731FF}" type="presOf" srcId="{023C6963-FB16-4F45-BBF0-7A05A06CD7D8}" destId="{F1144A4F-8739-4F01-BFCF-DCF03D01D06A}" srcOrd="0" destOrd="0" presId="urn:microsoft.com/office/officeart/2008/layout/AlternatingHexagons"/>
    <dgm:cxn modelId="{BA176F6E-435D-4169-9026-490A46640BE2}" srcId="{92636061-FD65-4306-AE45-9AF9E3378D45}" destId="{023C6963-FB16-4F45-BBF0-7A05A06CD7D8}" srcOrd="0" destOrd="0" parTransId="{4344ED40-424D-4E5B-8556-2FDC14F53B5C}" sibTransId="{554169BD-13DC-4E11-BC5D-5B162D985A31}"/>
    <dgm:cxn modelId="{2CA79B4F-0F72-46D0-B5DA-0273AFEE6017}" srcId="{D5AC57B8-327A-4301-B9C6-D8032D7CC839}" destId="{A71F3D61-821D-427F-83BB-072F6497B6AC}" srcOrd="2" destOrd="0" parTransId="{AC235A49-5A41-47CB-A27C-98E1D2AD4185}" sibTransId="{E2735609-EABC-46A4-B634-47653695C8BB}"/>
    <dgm:cxn modelId="{9F7C5571-F840-40B8-B758-549D3AFB0062}" type="presOf" srcId="{028D328C-7034-43AB-BBD5-21FB8C1B941E}" destId="{AAD406AE-5F29-4973-90E8-FDBF4AC24A40}" srcOrd="0" destOrd="0" presId="urn:microsoft.com/office/officeart/2008/layout/AlternatingHexagons"/>
    <dgm:cxn modelId="{5CDE8D72-7E4D-48CE-B354-BCAAD73DCE1E}" type="presOf" srcId="{F4CCA059-47A0-40E2-9972-6C0356B67300}" destId="{5F41641F-7288-4FE6-A46E-19A5CB5B6D8B}" srcOrd="0" destOrd="0" presId="urn:microsoft.com/office/officeart/2008/layout/AlternatingHexagons"/>
    <dgm:cxn modelId="{8B19E577-AE6A-48C1-AA73-025C83735EDD}" type="presOf" srcId="{9637B751-9CDA-4983-B269-F1C078332732}" destId="{57A7606D-5D66-46F8-9A5F-24F234E07262}" srcOrd="0" destOrd="0" presId="urn:microsoft.com/office/officeart/2008/layout/AlternatingHexagons"/>
    <dgm:cxn modelId="{C3100B9C-BB53-4305-A94B-F463979F3DE5}" type="presOf" srcId="{92636061-FD65-4306-AE45-9AF9E3378D45}" destId="{9C7322CD-931D-43F7-A1AD-1C62E15D88D3}" srcOrd="0" destOrd="0" presId="urn:microsoft.com/office/officeart/2008/layout/AlternatingHexagons"/>
    <dgm:cxn modelId="{9F5D959F-8068-40BC-819A-295691624CAC}" srcId="{8A5C8D02-D42E-441C-BA04-45B144E3DBFB}" destId="{C9293D8E-8EED-4A73-8FB4-1796E2E6E788}" srcOrd="0" destOrd="0" parTransId="{211C48F8-644A-4076-8768-41F3DAE03D37}" sibTransId="{51D105F9-D494-4CCE-8702-3CA9497F0C81}"/>
    <dgm:cxn modelId="{3FF388A2-6515-49FB-95C3-EC3043470A32}" type="presOf" srcId="{A71F3D61-821D-427F-83BB-072F6497B6AC}" destId="{E89272C9-EDBB-4B75-A7F9-24372C23B778}" srcOrd="0" destOrd="0" presId="urn:microsoft.com/office/officeart/2008/layout/AlternatingHexagons"/>
    <dgm:cxn modelId="{91007EA6-16F5-4A3D-ABD9-D699CF00E1F8}" srcId="{A71F3D61-821D-427F-83BB-072F6497B6AC}" destId="{F4CCA059-47A0-40E2-9972-6C0356B67300}" srcOrd="0" destOrd="0" parTransId="{7CEE5B1F-A070-4495-8680-042D649519A4}" sibTransId="{00945469-0FED-40D8-96DC-35F3CE5B400E}"/>
    <dgm:cxn modelId="{1530D7A6-3593-45D2-8612-4B3653B92E43}" type="presOf" srcId="{8A5C8D02-D42E-441C-BA04-45B144E3DBFB}" destId="{81C2B187-1E64-4A88-B443-89916456A128}" srcOrd="0" destOrd="0" presId="urn:microsoft.com/office/officeart/2008/layout/AlternatingHexagons"/>
    <dgm:cxn modelId="{43FDB3D1-B2D9-472A-B4DA-0ED25D19D8D5}" type="presOf" srcId="{D5AC57B8-327A-4301-B9C6-D8032D7CC839}" destId="{09171D3E-E9DB-4966-A5CE-3B22282C7FC3}" srcOrd="0" destOrd="0" presId="urn:microsoft.com/office/officeart/2008/layout/AlternatingHexagons"/>
    <dgm:cxn modelId="{01E484E5-C65E-44EA-A684-8CD699FA97C4}" srcId="{D5AC57B8-327A-4301-B9C6-D8032D7CC839}" destId="{8A5C8D02-D42E-441C-BA04-45B144E3DBFB}" srcOrd="0" destOrd="0" parTransId="{ED1AF1AF-0E03-4768-AE98-95E9A6A16A8D}" sibTransId="{028D328C-7034-43AB-BBD5-21FB8C1B941E}"/>
    <dgm:cxn modelId="{75653EF2-7FFA-4443-8ED9-8AD21D8D32CB}" type="presOf" srcId="{E2735609-EABC-46A4-B634-47653695C8BB}" destId="{695706C2-1C00-4FAC-843E-97115D87E498}" srcOrd="0" destOrd="0" presId="urn:microsoft.com/office/officeart/2008/layout/AlternatingHexagons"/>
    <dgm:cxn modelId="{36C9B7F7-EB26-4BB7-8D0B-113C1201F9F7}" type="presOf" srcId="{C9293D8E-8EED-4A73-8FB4-1796E2E6E788}" destId="{4BF14C9C-82E0-440D-AA5E-2CA6960B9D92}" srcOrd="0" destOrd="0" presId="urn:microsoft.com/office/officeart/2008/layout/AlternatingHexagons"/>
    <dgm:cxn modelId="{A6C227DD-F678-490E-AA63-B49E550C83E5}" type="presParOf" srcId="{09171D3E-E9DB-4966-A5CE-3B22282C7FC3}" destId="{9BD44EA2-22C1-4AF7-B55F-42AF5C0724D3}" srcOrd="0" destOrd="0" presId="urn:microsoft.com/office/officeart/2008/layout/AlternatingHexagons"/>
    <dgm:cxn modelId="{63D3BA77-9562-49DC-B86E-35379D17D9A3}" type="presParOf" srcId="{9BD44EA2-22C1-4AF7-B55F-42AF5C0724D3}" destId="{81C2B187-1E64-4A88-B443-89916456A128}" srcOrd="0" destOrd="0" presId="urn:microsoft.com/office/officeart/2008/layout/AlternatingHexagons"/>
    <dgm:cxn modelId="{DAA19F68-D7EE-4918-8BAE-CB82EA6C4245}" type="presParOf" srcId="{9BD44EA2-22C1-4AF7-B55F-42AF5C0724D3}" destId="{4BF14C9C-82E0-440D-AA5E-2CA6960B9D92}" srcOrd="1" destOrd="0" presId="urn:microsoft.com/office/officeart/2008/layout/AlternatingHexagons"/>
    <dgm:cxn modelId="{5036769E-EF96-4B24-B6A0-FF92DC23A6D6}" type="presParOf" srcId="{9BD44EA2-22C1-4AF7-B55F-42AF5C0724D3}" destId="{E67F239D-B6B9-4623-85AD-3B04027A9863}" srcOrd="2" destOrd="0" presId="urn:microsoft.com/office/officeart/2008/layout/AlternatingHexagons"/>
    <dgm:cxn modelId="{B31E6A24-EF5A-44EC-A4C5-E8C63CB78095}" type="presParOf" srcId="{9BD44EA2-22C1-4AF7-B55F-42AF5C0724D3}" destId="{2EA5771F-84EA-4770-9530-D68C1D1BB360}" srcOrd="3" destOrd="0" presId="urn:microsoft.com/office/officeart/2008/layout/AlternatingHexagons"/>
    <dgm:cxn modelId="{7D3F0B7E-A529-4BAF-A12C-51DEF1DE9B6A}" type="presParOf" srcId="{9BD44EA2-22C1-4AF7-B55F-42AF5C0724D3}" destId="{AAD406AE-5F29-4973-90E8-FDBF4AC24A40}" srcOrd="4" destOrd="0" presId="urn:microsoft.com/office/officeart/2008/layout/AlternatingHexagons"/>
    <dgm:cxn modelId="{34056DA1-2DEB-4543-8424-177406785B11}" type="presParOf" srcId="{09171D3E-E9DB-4966-A5CE-3B22282C7FC3}" destId="{8EFFA490-C801-4832-9EEF-04B0811D64E0}" srcOrd="1" destOrd="0" presId="urn:microsoft.com/office/officeart/2008/layout/AlternatingHexagons"/>
    <dgm:cxn modelId="{EABAC40A-B590-45E2-AF33-64BB2790870E}" type="presParOf" srcId="{09171D3E-E9DB-4966-A5CE-3B22282C7FC3}" destId="{24EC52BC-BBB1-43FB-8124-2B8EC7BA4AF5}" srcOrd="2" destOrd="0" presId="urn:microsoft.com/office/officeart/2008/layout/AlternatingHexagons"/>
    <dgm:cxn modelId="{C68A2499-47D1-470A-AB97-0B0FFB9347E0}" type="presParOf" srcId="{24EC52BC-BBB1-43FB-8124-2B8EC7BA4AF5}" destId="{9C7322CD-931D-43F7-A1AD-1C62E15D88D3}" srcOrd="0" destOrd="0" presId="urn:microsoft.com/office/officeart/2008/layout/AlternatingHexagons"/>
    <dgm:cxn modelId="{42B40F0B-B07B-4E0D-8124-A8113D1C2345}" type="presParOf" srcId="{24EC52BC-BBB1-43FB-8124-2B8EC7BA4AF5}" destId="{F1144A4F-8739-4F01-BFCF-DCF03D01D06A}" srcOrd="1" destOrd="0" presId="urn:microsoft.com/office/officeart/2008/layout/AlternatingHexagons"/>
    <dgm:cxn modelId="{59CF69E6-FD59-4675-A176-E9912BBD6FAE}" type="presParOf" srcId="{24EC52BC-BBB1-43FB-8124-2B8EC7BA4AF5}" destId="{9B1763B4-1D5F-44F3-9BCE-09F1051EDAB6}" srcOrd="2" destOrd="0" presId="urn:microsoft.com/office/officeart/2008/layout/AlternatingHexagons"/>
    <dgm:cxn modelId="{0E6D3188-950F-4984-AA50-84D33374DEFD}" type="presParOf" srcId="{24EC52BC-BBB1-43FB-8124-2B8EC7BA4AF5}" destId="{0A5F042E-E8BC-43CF-986B-C5C52887E951}" srcOrd="3" destOrd="0" presId="urn:microsoft.com/office/officeart/2008/layout/AlternatingHexagons"/>
    <dgm:cxn modelId="{A267711D-768A-41B7-BB73-CB3A157F7F33}" type="presParOf" srcId="{24EC52BC-BBB1-43FB-8124-2B8EC7BA4AF5}" destId="{57A7606D-5D66-46F8-9A5F-24F234E07262}" srcOrd="4" destOrd="0" presId="urn:microsoft.com/office/officeart/2008/layout/AlternatingHexagons"/>
    <dgm:cxn modelId="{F836CD2E-C31C-4DC2-87EF-FB77A5AC51B6}" type="presParOf" srcId="{09171D3E-E9DB-4966-A5CE-3B22282C7FC3}" destId="{CD6A6B6F-B0EF-490D-BD44-BE07537B89A9}" srcOrd="3" destOrd="0" presId="urn:microsoft.com/office/officeart/2008/layout/AlternatingHexagons"/>
    <dgm:cxn modelId="{7FE77A55-F5CB-40B7-9CC0-B88E71AB6432}" type="presParOf" srcId="{09171D3E-E9DB-4966-A5CE-3B22282C7FC3}" destId="{98C78D3E-6371-4301-9CE4-13FB639FE26B}" srcOrd="4" destOrd="0" presId="urn:microsoft.com/office/officeart/2008/layout/AlternatingHexagons"/>
    <dgm:cxn modelId="{6DA941A5-9807-44D5-8F59-DD612CB371FF}" type="presParOf" srcId="{98C78D3E-6371-4301-9CE4-13FB639FE26B}" destId="{E89272C9-EDBB-4B75-A7F9-24372C23B778}" srcOrd="0" destOrd="0" presId="urn:microsoft.com/office/officeart/2008/layout/AlternatingHexagons"/>
    <dgm:cxn modelId="{340EDA70-7423-499F-9257-F78F120CE68E}" type="presParOf" srcId="{98C78D3E-6371-4301-9CE4-13FB639FE26B}" destId="{5F41641F-7288-4FE6-A46E-19A5CB5B6D8B}" srcOrd="1" destOrd="0" presId="urn:microsoft.com/office/officeart/2008/layout/AlternatingHexagons"/>
    <dgm:cxn modelId="{6C70E0EC-7CFA-4BF3-A80E-24145D7FB266}" type="presParOf" srcId="{98C78D3E-6371-4301-9CE4-13FB639FE26B}" destId="{B676A6A5-87F5-455D-9853-EF02FC2C6E07}" srcOrd="2" destOrd="0" presId="urn:microsoft.com/office/officeart/2008/layout/AlternatingHexagons"/>
    <dgm:cxn modelId="{B5C41E57-292D-4DE3-A540-44CF9246D285}" type="presParOf" srcId="{98C78D3E-6371-4301-9CE4-13FB639FE26B}" destId="{34FE7209-B544-46F5-B83E-10A466153EFE}" srcOrd="3" destOrd="0" presId="urn:microsoft.com/office/officeart/2008/layout/AlternatingHexagons"/>
    <dgm:cxn modelId="{2972DB5B-31F0-4B00-A3C3-6118A7B71F0F}" type="presParOf" srcId="{98C78D3E-6371-4301-9CE4-13FB639FE26B}" destId="{695706C2-1C00-4FAC-843E-97115D87E49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4773C-D349-4E26-9ABC-AC8342F7E4E5}">
      <dsp:nvSpPr>
        <dsp:cNvPr id="0" name=""/>
        <dsp:cNvSpPr/>
      </dsp:nvSpPr>
      <dsp:spPr>
        <a:xfrm>
          <a:off x="1703374" y="1886724"/>
          <a:ext cx="1322593" cy="1135691"/>
        </a:xfrm>
        <a:prstGeom prst="hexagon">
          <a:avLst>
            <a:gd name="adj" fmla="val 25000"/>
            <a:gd name="vf" fmla="val 115470"/>
          </a:avLst>
        </a:prstGeom>
        <a:solidFill>
          <a:schemeClr val="accent5">
            <a:shade val="50000"/>
            <a:hueOff val="0"/>
            <a:satOff val="0"/>
            <a:lumOff val="0"/>
            <a:alphaOff val="0"/>
          </a:schemeClr>
        </a:solidFill>
        <a:ln w="10795"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a:t>MNHA: Monitoring Access / </a:t>
          </a:r>
          <a:r>
            <a:rPr lang="en-US" sz="1300" kern="1200" err="1"/>
            <a:t>Cvrg</a:t>
          </a:r>
          <a:endParaRPr lang="en-US" sz="1300" kern="1200"/>
        </a:p>
      </dsp:txBody>
      <dsp:txXfrm>
        <a:off x="1908231" y="2062632"/>
        <a:ext cx="912879" cy="783875"/>
      </dsp:txXfrm>
    </dsp:sp>
    <dsp:sp modelId="{B48639AD-ACF1-4A4F-91C2-4260A0FBEF07}">
      <dsp:nvSpPr>
        <dsp:cNvPr id="0" name=""/>
        <dsp:cNvSpPr/>
      </dsp:nvSpPr>
      <dsp:spPr>
        <a:xfrm>
          <a:off x="1734931" y="2394604"/>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558C5-F54E-4B86-A84D-0CC2538DC028}">
      <dsp:nvSpPr>
        <dsp:cNvPr id="0" name=""/>
        <dsp:cNvSpPr/>
      </dsp:nvSpPr>
      <dsp:spPr>
        <a:xfrm>
          <a:off x="565214" y="1258913"/>
          <a:ext cx="1322593" cy="1135691"/>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0795"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25F41-7D19-4BCF-AC89-0DBE9AD08038}">
      <dsp:nvSpPr>
        <dsp:cNvPr id="0" name=""/>
        <dsp:cNvSpPr/>
      </dsp:nvSpPr>
      <dsp:spPr>
        <a:xfrm>
          <a:off x="1471254" y="2243959"/>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A0CF6-CEA4-4927-A199-9B577F41D355}">
      <dsp:nvSpPr>
        <dsp:cNvPr id="0" name=""/>
        <dsp:cNvSpPr/>
      </dsp:nvSpPr>
      <dsp:spPr>
        <a:xfrm>
          <a:off x="2841534" y="1255622"/>
          <a:ext cx="1322593" cy="1135691"/>
        </a:xfrm>
        <a:prstGeom prst="hexagon">
          <a:avLst>
            <a:gd name="adj" fmla="val 25000"/>
            <a:gd name="vf" fmla="val 115470"/>
          </a:avLst>
        </a:prstGeom>
        <a:solidFill>
          <a:schemeClr val="accent5">
            <a:shade val="50000"/>
            <a:hueOff val="58108"/>
            <a:satOff val="-24845"/>
            <a:lumOff val="19535"/>
            <a:alphaOff val="0"/>
          </a:schemeClr>
        </a:solidFill>
        <a:ln w="10795" cap="flat" cmpd="sng" algn="ctr">
          <a:solidFill>
            <a:schemeClr val="accent5">
              <a:shade val="50000"/>
              <a:hueOff val="58108"/>
              <a:satOff val="-24845"/>
              <a:lumOff val="195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a:t>Telehealth Study</a:t>
          </a:r>
        </a:p>
      </dsp:txBody>
      <dsp:txXfrm>
        <a:off x="3046391" y="1431530"/>
        <a:ext cx="912879" cy="783875"/>
      </dsp:txXfrm>
    </dsp:sp>
    <dsp:sp modelId="{BB0A020F-F7B0-4461-92B9-5CDEABF3BF3E}">
      <dsp:nvSpPr>
        <dsp:cNvPr id="0" name=""/>
        <dsp:cNvSpPr/>
      </dsp:nvSpPr>
      <dsp:spPr>
        <a:xfrm>
          <a:off x="3751781" y="2237743"/>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54804-BC52-40CB-9C18-04F882989B2F}">
      <dsp:nvSpPr>
        <dsp:cNvPr id="0" name=""/>
        <dsp:cNvSpPr/>
      </dsp:nvSpPr>
      <dsp:spPr>
        <a:xfrm>
          <a:off x="3978992" y="1884530"/>
          <a:ext cx="1322593" cy="1135691"/>
        </a:xfrm>
        <a:prstGeom prst="hexagon">
          <a:avLst>
            <a:gd name="adj" fmla="val 25000"/>
            <a:gd name="vf" fmla="val 115470"/>
          </a:avLst>
        </a:prstGeom>
        <a:blipFill>
          <a:blip xmlns:r="http://schemas.openxmlformats.org/officeDocument/2006/relationships" r:embed="rId2"/>
          <a:srcRect/>
          <a:stretch>
            <a:fillRect l="-14000" r="-14000"/>
          </a:stretch>
        </a:blipFill>
        <a:ln w="10795" cap="flat" cmpd="sng" algn="ctr">
          <a:solidFill>
            <a:schemeClr val="accent5">
              <a:shade val="50000"/>
              <a:hueOff val="58108"/>
              <a:satOff val="-24845"/>
              <a:lumOff val="19535"/>
              <a:alphaOff val="0"/>
            </a:schemeClr>
          </a:solidFill>
          <a:prstDash val="solid"/>
        </a:ln>
        <a:effectLst/>
      </dsp:spPr>
      <dsp:style>
        <a:lnRef idx="2">
          <a:scrgbClr r="0" g="0" b="0"/>
        </a:lnRef>
        <a:fillRef idx="1">
          <a:scrgbClr r="0" g="0" b="0"/>
        </a:fillRef>
        <a:effectRef idx="0">
          <a:scrgbClr r="0" g="0" b="0"/>
        </a:effectRef>
        <a:fontRef idx="minor"/>
      </dsp:style>
    </dsp:sp>
    <dsp:sp modelId="{6358663B-10B4-47EB-BD19-65FCECFB5951}">
      <dsp:nvSpPr>
        <dsp:cNvPr id="0" name=""/>
        <dsp:cNvSpPr/>
      </dsp:nvSpPr>
      <dsp:spPr>
        <a:xfrm>
          <a:off x="4011251" y="2389851"/>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87A5BA-44A2-4D57-968E-9C2D95061223}">
      <dsp:nvSpPr>
        <dsp:cNvPr id="0" name=""/>
        <dsp:cNvSpPr/>
      </dsp:nvSpPr>
      <dsp:spPr>
        <a:xfrm>
          <a:off x="1703374" y="631467"/>
          <a:ext cx="1322593" cy="1135691"/>
        </a:xfrm>
        <a:prstGeom prst="hexagon">
          <a:avLst>
            <a:gd name="adj" fmla="val 25000"/>
            <a:gd name="vf" fmla="val 115470"/>
          </a:avLst>
        </a:prstGeom>
        <a:solidFill>
          <a:schemeClr val="accent5">
            <a:shade val="50000"/>
            <a:hueOff val="116216"/>
            <a:satOff val="-49690"/>
            <a:lumOff val="39071"/>
            <a:alphaOff val="0"/>
          </a:schemeClr>
        </a:solidFill>
        <a:ln w="10795" cap="flat" cmpd="sng" algn="ctr">
          <a:solidFill>
            <a:schemeClr val="accent5">
              <a:shade val="50000"/>
              <a:hueOff val="116216"/>
              <a:satOff val="-49690"/>
              <a:lumOff val="390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a:t>Hospital Bed Moratorium</a:t>
          </a:r>
        </a:p>
      </dsp:txBody>
      <dsp:txXfrm>
        <a:off x="1908231" y="807375"/>
        <a:ext cx="912879" cy="783875"/>
      </dsp:txXfrm>
    </dsp:sp>
    <dsp:sp modelId="{39FB1D79-0CF6-47E9-BE7F-370869FB5F35}">
      <dsp:nvSpPr>
        <dsp:cNvPr id="0" name=""/>
        <dsp:cNvSpPr/>
      </dsp:nvSpPr>
      <dsp:spPr>
        <a:xfrm>
          <a:off x="2609414" y="653040"/>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F26FD3-0D18-4608-981F-318ADDA446FC}">
      <dsp:nvSpPr>
        <dsp:cNvPr id="0" name=""/>
        <dsp:cNvSpPr/>
      </dsp:nvSpPr>
      <dsp:spPr>
        <a:xfrm>
          <a:off x="2841534" y="0"/>
          <a:ext cx="1322593" cy="1135691"/>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5">
              <a:shade val="50000"/>
              <a:hueOff val="116216"/>
              <a:satOff val="-49690"/>
              <a:lumOff val="39071"/>
              <a:alphaOff val="0"/>
            </a:schemeClr>
          </a:solidFill>
          <a:prstDash val="solid"/>
        </a:ln>
        <a:effectLst/>
      </dsp:spPr>
      <dsp:style>
        <a:lnRef idx="2">
          <a:scrgbClr r="0" g="0" b="0"/>
        </a:lnRef>
        <a:fillRef idx="1">
          <a:scrgbClr r="0" g="0" b="0"/>
        </a:fillRef>
        <a:effectRef idx="0">
          <a:scrgbClr r="0" g="0" b="0"/>
        </a:effectRef>
        <a:fontRef idx="minor"/>
      </dsp:style>
    </dsp:sp>
    <dsp:sp modelId="{B45E2544-6F94-4CD1-A651-69EB0C8C6A22}">
      <dsp:nvSpPr>
        <dsp:cNvPr id="0" name=""/>
        <dsp:cNvSpPr/>
      </dsp:nvSpPr>
      <dsp:spPr>
        <a:xfrm>
          <a:off x="2878701" y="503126"/>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D242B-F87A-4A5F-9900-16AAEBDD747E}">
      <dsp:nvSpPr>
        <dsp:cNvPr id="0" name=""/>
        <dsp:cNvSpPr/>
      </dsp:nvSpPr>
      <dsp:spPr>
        <a:xfrm>
          <a:off x="3978992" y="628908"/>
          <a:ext cx="1322593" cy="1135691"/>
        </a:xfrm>
        <a:prstGeom prst="hexagon">
          <a:avLst>
            <a:gd name="adj" fmla="val 25000"/>
            <a:gd name="vf" fmla="val 115470"/>
          </a:avLst>
        </a:prstGeom>
        <a:solidFill>
          <a:schemeClr val="accent5">
            <a:shade val="50000"/>
            <a:hueOff val="174324"/>
            <a:satOff val="-74535"/>
            <a:lumOff val="58606"/>
            <a:alphaOff val="0"/>
          </a:schemeClr>
        </a:solidFill>
        <a:ln w="10795" cap="flat" cmpd="sng" algn="ctr">
          <a:solidFill>
            <a:schemeClr val="accent5">
              <a:shade val="50000"/>
              <a:hueOff val="174324"/>
              <a:satOff val="-74535"/>
              <a:lumOff val="586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a:t>Rx Price Transparency</a:t>
          </a:r>
        </a:p>
      </dsp:txBody>
      <dsp:txXfrm>
        <a:off x="4183849" y="804816"/>
        <a:ext cx="912879" cy="783875"/>
      </dsp:txXfrm>
    </dsp:sp>
    <dsp:sp modelId="{11AE378E-78A4-4DB8-B866-359D2ABE7311}">
      <dsp:nvSpPr>
        <dsp:cNvPr id="0" name=""/>
        <dsp:cNvSpPr/>
      </dsp:nvSpPr>
      <dsp:spPr>
        <a:xfrm>
          <a:off x="5123464" y="1132034"/>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02B05-A422-47C2-8098-A3F574B0473C}">
      <dsp:nvSpPr>
        <dsp:cNvPr id="0" name=""/>
        <dsp:cNvSpPr/>
      </dsp:nvSpPr>
      <dsp:spPr>
        <a:xfrm>
          <a:off x="5094007" y="1291888"/>
          <a:ext cx="1322593" cy="1135691"/>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5">
              <a:shade val="50000"/>
              <a:hueOff val="174324"/>
              <a:satOff val="-74535"/>
              <a:lumOff val="58606"/>
              <a:alphaOff val="0"/>
            </a:schemeClr>
          </a:solidFill>
          <a:prstDash val="solid"/>
        </a:ln>
        <a:effectLst/>
      </dsp:spPr>
      <dsp:style>
        <a:lnRef idx="2">
          <a:scrgbClr r="0" g="0" b="0"/>
        </a:lnRef>
        <a:fillRef idx="1">
          <a:scrgbClr r="0" g="0" b="0"/>
        </a:fillRef>
        <a:effectRef idx="0">
          <a:scrgbClr r="0" g="0" b="0"/>
        </a:effectRef>
        <a:fontRef idx="minor"/>
      </dsp:style>
    </dsp:sp>
    <dsp:sp modelId="{E5068DC2-E714-467A-9FF5-B12F0188B2A6}">
      <dsp:nvSpPr>
        <dsp:cNvPr id="0" name=""/>
        <dsp:cNvSpPr/>
      </dsp:nvSpPr>
      <dsp:spPr>
        <a:xfrm>
          <a:off x="5375219" y="1287799"/>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E715D6-9EC0-468C-91CE-D344B3763F11}">
      <dsp:nvSpPr>
        <dsp:cNvPr id="0" name=""/>
        <dsp:cNvSpPr/>
      </dsp:nvSpPr>
      <dsp:spPr>
        <a:xfrm>
          <a:off x="5117152" y="12066"/>
          <a:ext cx="1322593" cy="1135691"/>
        </a:xfrm>
        <a:prstGeom prst="hexagon">
          <a:avLst>
            <a:gd name="adj" fmla="val 25000"/>
            <a:gd name="vf" fmla="val 115470"/>
          </a:avLst>
        </a:prstGeom>
        <a:solidFill>
          <a:schemeClr val="accent5">
            <a:shade val="50000"/>
            <a:hueOff val="116216"/>
            <a:satOff val="-49690"/>
            <a:lumOff val="39071"/>
            <a:alphaOff val="0"/>
          </a:schemeClr>
        </a:solidFill>
        <a:ln w="10795" cap="flat" cmpd="sng" algn="ctr">
          <a:solidFill>
            <a:schemeClr val="accent5">
              <a:shade val="50000"/>
              <a:hueOff val="116216"/>
              <a:satOff val="-49690"/>
              <a:lumOff val="390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a:t>Maintaining &amp; Analyzing MN APCD</a:t>
          </a:r>
        </a:p>
      </dsp:txBody>
      <dsp:txXfrm>
        <a:off x="5322009" y="187974"/>
        <a:ext cx="912879" cy="783875"/>
      </dsp:txXfrm>
    </dsp:sp>
    <dsp:sp modelId="{FFCED63A-1C89-4722-B9E8-8965020B076E}">
      <dsp:nvSpPr>
        <dsp:cNvPr id="0" name=""/>
        <dsp:cNvSpPr/>
      </dsp:nvSpPr>
      <dsp:spPr>
        <a:xfrm>
          <a:off x="6261624" y="521043"/>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ED9E7-CB53-417D-9B5F-615E71C1FFA3}">
      <dsp:nvSpPr>
        <dsp:cNvPr id="0" name=""/>
        <dsp:cNvSpPr/>
      </dsp:nvSpPr>
      <dsp:spPr>
        <a:xfrm>
          <a:off x="6255312" y="645727"/>
          <a:ext cx="1322593" cy="1135691"/>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5">
              <a:shade val="50000"/>
              <a:hueOff val="116216"/>
              <a:satOff val="-49690"/>
              <a:lumOff val="39071"/>
              <a:alphaOff val="0"/>
            </a:schemeClr>
          </a:solidFill>
          <a:prstDash val="solid"/>
        </a:ln>
        <a:effectLst/>
      </dsp:spPr>
      <dsp:style>
        <a:lnRef idx="2">
          <a:scrgbClr r="0" g="0" b="0"/>
        </a:lnRef>
        <a:fillRef idx="1">
          <a:scrgbClr r="0" g="0" b="0"/>
        </a:fillRef>
        <a:effectRef idx="0">
          <a:scrgbClr r="0" g="0" b="0"/>
        </a:effectRef>
        <a:fontRef idx="minor"/>
      </dsp:style>
    </dsp:sp>
    <dsp:sp modelId="{2AE82B55-000F-4971-89B9-97F75D21583B}">
      <dsp:nvSpPr>
        <dsp:cNvPr id="0" name=""/>
        <dsp:cNvSpPr/>
      </dsp:nvSpPr>
      <dsp:spPr>
        <a:xfrm>
          <a:off x="6518990" y="670957"/>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7B43F-F6F9-4A53-8ED6-D40474A83892}">
      <dsp:nvSpPr>
        <dsp:cNvPr id="0" name=""/>
        <dsp:cNvSpPr/>
      </dsp:nvSpPr>
      <dsp:spPr>
        <a:xfrm>
          <a:off x="6255312" y="1899156"/>
          <a:ext cx="1322593" cy="1135691"/>
        </a:xfrm>
        <a:prstGeom prst="hexagon">
          <a:avLst>
            <a:gd name="adj" fmla="val 25000"/>
            <a:gd name="vf" fmla="val 115470"/>
          </a:avLst>
        </a:prstGeom>
        <a:solidFill>
          <a:schemeClr val="accent5">
            <a:shade val="50000"/>
            <a:hueOff val="58108"/>
            <a:satOff val="-24845"/>
            <a:lumOff val="19535"/>
            <a:alphaOff val="0"/>
          </a:schemeClr>
        </a:solidFill>
        <a:ln w="10795" cap="flat" cmpd="sng" algn="ctr">
          <a:solidFill>
            <a:schemeClr val="accent5">
              <a:shade val="50000"/>
              <a:hueOff val="58108"/>
              <a:satOff val="-24845"/>
              <a:lumOff val="195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a:t>Monitoring Spending &amp; Costs</a:t>
          </a:r>
        </a:p>
      </dsp:txBody>
      <dsp:txXfrm>
        <a:off x="6460169" y="2075064"/>
        <a:ext cx="912879" cy="783875"/>
      </dsp:txXfrm>
    </dsp:sp>
    <dsp:sp modelId="{7D53D715-A354-44FB-8B0C-C08CF3705540}">
      <dsp:nvSpPr>
        <dsp:cNvPr id="0" name=""/>
        <dsp:cNvSpPr/>
      </dsp:nvSpPr>
      <dsp:spPr>
        <a:xfrm>
          <a:off x="6517587" y="2893708"/>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AB3F6-CD9E-4413-9D64-77E79BC456C6}">
      <dsp:nvSpPr>
        <dsp:cNvPr id="0" name=""/>
        <dsp:cNvSpPr/>
      </dsp:nvSpPr>
      <dsp:spPr>
        <a:xfrm>
          <a:off x="5117152" y="2520751"/>
          <a:ext cx="1322593" cy="1135691"/>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w="10795" cap="flat" cmpd="sng" algn="ctr">
          <a:solidFill>
            <a:schemeClr val="accent5">
              <a:shade val="50000"/>
              <a:hueOff val="58108"/>
              <a:satOff val="-24845"/>
              <a:lumOff val="19535"/>
              <a:alphaOff val="0"/>
            </a:schemeClr>
          </a:solidFill>
          <a:prstDash val="solid"/>
        </a:ln>
        <a:effectLst/>
      </dsp:spPr>
      <dsp:style>
        <a:lnRef idx="2">
          <a:scrgbClr r="0" g="0" b="0"/>
        </a:lnRef>
        <a:fillRef idx="1">
          <a:scrgbClr r="0" g="0" b="0"/>
        </a:fillRef>
        <a:effectRef idx="0">
          <a:scrgbClr r="0" g="0" b="0"/>
        </a:effectRef>
        <a:fontRef idx="minor"/>
      </dsp:style>
    </dsp:sp>
    <dsp:sp modelId="{50045F8A-AC6C-49DD-A16D-923BE98A9FA6}">
      <dsp:nvSpPr>
        <dsp:cNvPr id="0" name=""/>
        <dsp:cNvSpPr/>
      </dsp:nvSpPr>
      <dsp:spPr>
        <a:xfrm>
          <a:off x="6272143" y="3019124"/>
          <a:ext cx="154279" cy="133094"/>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2B187-1E64-4A88-B443-89916456A128}">
      <dsp:nvSpPr>
        <dsp:cNvPr id="0" name=""/>
        <dsp:cNvSpPr/>
      </dsp:nvSpPr>
      <dsp:spPr>
        <a:xfrm rot="5400000">
          <a:off x="4786979" y="112613"/>
          <a:ext cx="1697260" cy="1476616"/>
        </a:xfrm>
        <a:prstGeom prst="hexagon">
          <a:avLst>
            <a:gd name="adj" fmla="val 25000"/>
            <a:gd name="vf" fmla="val 11547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Affordability Center</a:t>
          </a:r>
        </a:p>
      </dsp:txBody>
      <dsp:txXfrm rot="-5400000">
        <a:off x="5127407" y="266781"/>
        <a:ext cx="1016404" cy="1168280"/>
      </dsp:txXfrm>
    </dsp:sp>
    <dsp:sp modelId="{4BF14C9C-82E0-440D-AA5E-2CA6960B9D92}">
      <dsp:nvSpPr>
        <dsp:cNvPr id="0" name=""/>
        <dsp:cNvSpPr/>
      </dsp:nvSpPr>
      <dsp:spPr>
        <a:xfrm>
          <a:off x="6418726" y="341743"/>
          <a:ext cx="1894142" cy="101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Add’ Rx Transparency</a:t>
          </a:r>
        </a:p>
      </dsp:txBody>
      <dsp:txXfrm>
        <a:off x="6418726" y="341743"/>
        <a:ext cx="1894142" cy="1018356"/>
      </dsp:txXfrm>
    </dsp:sp>
    <dsp:sp modelId="{AAD406AE-5F29-4973-90E8-FDBF4AC24A40}">
      <dsp:nvSpPr>
        <dsp:cNvPr id="0" name=""/>
        <dsp:cNvSpPr/>
      </dsp:nvSpPr>
      <dsp:spPr>
        <a:xfrm rot="5400000">
          <a:off x="3192233" y="112613"/>
          <a:ext cx="1697260" cy="1476616"/>
        </a:xfrm>
        <a:prstGeom prst="hexagon">
          <a:avLst>
            <a:gd name="adj" fmla="val 25000"/>
            <a:gd name="vf" fmla="val 115470"/>
          </a:avLst>
        </a:prstGeom>
        <a:solidFill>
          <a:schemeClr val="accent4">
            <a:hueOff val="2061693"/>
            <a:satOff val="4153"/>
            <a:lumOff val="-329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32661" y="266781"/>
        <a:ext cx="1016404" cy="1168280"/>
      </dsp:txXfrm>
    </dsp:sp>
    <dsp:sp modelId="{9C7322CD-931D-43F7-A1AD-1C62E15D88D3}">
      <dsp:nvSpPr>
        <dsp:cNvPr id="0" name=""/>
        <dsp:cNvSpPr/>
      </dsp:nvSpPr>
      <dsp:spPr>
        <a:xfrm rot="5400000">
          <a:off x="3986551" y="1553248"/>
          <a:ext cx="1697260" cy="1476616"/>
        </a:xfrm>
        <a:prstGeom prst="hexagon">
          <a:avLst>
            <a:gd name="adj" fmla="val 25000"/>
            <a:gd name="vf" fmla="val 115470"/>
          </a:avLst>
        </a:prstGeom>
        <a:solidFill>
          <a:schemeClr val="accent4">
            <a:hueOff val="4123386"/>
            <a:satOff val="8306"/>
            <a:lumOff val="-65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More Effective Use of MN APCD</a:t>
          </a:r>
        </a:p>
      </dsp:txBody>
      <dsp:txXfrm rot="-5400000">
        <a:off x="4326979" y="1707416"/>
        <a:ext cx="1016404" cy="1168280"/>
      </dsp:txXfrm>
    </dsp:sp>
    <dsp:sp modelId="{F1144A4F-8739-4F01-BFCF-DCF03D01D06A}">
      <dsp:nvSpPr>
        <dsp:cNvPr id="0" name=""/>
        <dsp:cNvSpPr/>
      </dsp:nvSpPr>
      <dsp:spPr>
        <a:xfrm>
          <a:off x="2202730" y="1782378"/>
          <a:ext cx="1833041" cy="101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dirty="0"/>
            <a:t>Studies on Health System Finance</a:t>
          </a:r>
        </a:p>
      </dsp:txBody>
      <dsp:txXfrm>
        <a:off x="2202730" y="1782378"/>
        <a:ext cx="1833041" cy="1018356"/>
      </dsp:txXfrm>
    </dsp:sp>
    <dsp:sp modelId="{57A7606D-5D66-46F8-9A5F-24F234E07262}">
      <dsp:nvSpPr>
        <dsp:cNvPr id="0" name=""/>
        <dsp:cNvSpPr/>
      </dsp:nvSpPr>
      <dsp:spPr>
        <a:xfrm rot="5400000">
          <a:off x="5581297" y="1553248"/>
          <a:ext cx="1697260" cy="1476616"/>
        </a:xfrm>
        <a:prstGeom prst="hexagon">
          <a:avLst>
            <a:gd name="adj" fmla="val 25000"/>
            <a:gd name="vf" fmla="val 115470"/>
          </a:avLst>
        </a:prstGeom>
        <a:solidFill>
          <a:schemeClr val="accent4">
            <a:hueOff val="6185079"/>
            <a:satOff val="12458"/>
            <a:lumOff val="-988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21725" y="1707416"/>
        <a:ext cx="1016404" cy="1168280"/>
      </dsp:txXfrm>
    </dsp:sp>
    <dsp:sp modelId="{E89272C9-EDBB-4B75-A7F9-24372C23B778}">
      <dsp:nvSpPr>
        <dsp:cNvPr id="0" name=""/>
        <dsp:cNvSpPr/>
      </dsp:nvSpPr>
      <dsp:spPr>
        <a:xfrm rot="5400000">
          <a:off x="4786979" y="2993882"/>
          <a:ext cx="1697260" cy="1476616"/>
        </a:xfrm>
        <a:prstGeom prst="hexagon">
          <a:avLst>
            <a:gd name="adj" fmla="val 25000"/>
            <a:gd name="vf" fmla="val 115470"/>
          </a:avLst>
        </a:prstGeom>
        <a:solidFill>
          <a:schemeClr val="accent4">
            <a:hueOff val="8246773"/>
            <a:satOff val="16611"/>
            <a:lumOff val="-131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Health Care Entity Transactions</a:t>
          </a:r>
        </a:p>
      </dsp:txBody>
      <dsp:txXfrm rot="-5400000">
        <a:off x="5127407" y="3148050"/>
        <a:ext cx="1016404" cy="1168280"/>
      </dsp:txXfrm>
    </dsp:sp>
    <dsp:sp modelId="{5F41641F-7288-4FE6-A46E-19A5CB5B6D8B}">
      <dsp:nvSpPr>
        <dsp:cNvPr id="0" name=""/>
        <dsp:cNvSpPr/>
      </dsp:nvSpPr>
      <dsp:spPr>
        <a:xfrm>
          <a:off x="6418726" y="3223013"/>
          <a:ext cx="1894142" cy="101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Transparency of Health Care Payments</a:t>
          </a:r>
        </a:p>
      </dsp:txBody>
      <dsp:txXfrm>
        <a:off x="6418726" y="3223013"/>
        <a:ext cx="1894142" cy="1018356"/>
      </dsp:txXfrm>
    </dsp:sp>
    <dsp:sp modelId="{695706C2-1C00-4FAC-843E-97115D87E498}">
      <dsp:nvSpPr>
        <dsp:cNvPr id="0" name=""/>
        <dsp:cNvSpPr/>
      </dsp:nvSpPr>
      <dsp:spPr>
        <a:xfrm rot="5400000">
          <a:off x="3192233" y="2993882"/>
          <a:ext cx="1697260" cy="1476616"/>
        </a:xfrm>
        <a:prstGeom prst="hexagon">
          <a:avLst>
            <a:gd name="adj" fmla="val 25000"/>
            <a:gd name="vf" fmla="val 115470"/>
          </a:avLst>
        </a:prstGeom>
        <a:solidFill>
          <a:schemeClr val="accent4">
            <a:hueOff val="10308465"/>
            <a:satOff val="20764"/>
            <a:lumOff val="-1647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32661" y="3148050"/>
        <a:ext cx="1016404" cy="116828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10/5/2023</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10/5/2023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by others:</a:t>
            </a:r>
          </a:p>
          <a:p>
            <a:pPr>
              <a:spcBef>
                <a:spcPts val="0"/>
              </a:spcBef>
              <a:spcAft>
                <a:spcPts val="0"/>
              </a:spcAft>
            </a:pPr>
            <a:endParaRPr lang="en-US" dirty="0">
              <a:effectLst/>
            </a:endParaRPr>
          </a:p>
          <a:p>
            <a:pPr marL="228600" marR="0" lvl="0" indent="-228600">
              <a:spcBef>
                <a:spcPts val="0"/>
              </a:spcBef>
              <a:spcAft>
                <a:spcPts val="0"/>
              </a:spcAft>
              <a:buFont typeface="Symbol" panose="05050102010706020507" pitchFamily="18" charset="2"/>
              <a:buChar char=""/>
            </a:pPr>
            <a:r>
              <a:rPr lang="en-US" sz="1100" dirty="0">
                <a:solidFill>
                  <a:srgbClr val="4472C4"/>
                </a:solidFill>
                <a:effectLst/>
                <a:latin typeface="Calibri" panose="020F0502020204030204" pitchFamily="34" charset="0"/>
                <a:ea typeface="Times New Roman" panose="02020603050405020304" pitchFamily="18" charset="0"/>
              </a:rPr>
              <a:t>Rural and underserved clinical rotation grant program w/ focus on primary care</a:t>
            </a:r>
            <a:endParaRPr lang="en-US" sz="1100" dirty="0">
              <a:solidFill>
                <a:srgbClr val="4472C4"/>
              </a:solidFill>
              <a:effectLst/>
              <a:latin typeface="Calibri" panose="020F0502020204030204" pitchFamily="34" charset="0"/>
              <a:ea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100" dirty="0">
                <a:solidFill>
                  <a:srgbClr val="4472C4"/>
                </a:solidFill>
                <a:effectLst/>
                <a:latin typeface="Calibri" panose="020F0502020204030204" pitchFamily="34" charset="0"/>
                <a:ea typeface="Times New Roman" panose="02020603050405020304" pitchFamily="18" charset="0"/>
              </a:rPr>
              <a:t>Primary Care Residency training grant program</a:t>
            </a:r>
            <a:endParaRPr lang="en-US" sz="1100" dirty="0">
              <a:solidFill>
                <a:srgbClr val="4472C4"/>
              </a:solidFill>
              <a:effectLst/>
              <a:latin typeface="Calibri" panose="020F0502020204030204" pitchFamily="34" charset="0"/>
              <a:ea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100" dirty="0">
                <a:solidFill>
                  <a:srgbClr val="4472C4"/>
                </a:solidFill>
                <a:effectLst/>
                <a:latin typeface="Calibri" panose="020F0502020204030204" pitchFamily="34" charset="0"/>
                <a:ea typeface="Times New Roman" panose="02020603050405020304" pitchFamily="18" charset="0"/>
              </a:rPr>
              <a:t>Pediatric Primary Care Mental Health training grant program</a:t>
            </a:r>
            <a:endParaRPr lang="en-US" sz="1100" dirty="0">
              <a:solidFill>
                <a:srgbClr val="4472C4"/>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23916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81037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Harm public health</a:t>
            </a:r>
          </a:p>
          <a:p>
            <a:pPr marL="228600" indent="-228600">
              <a:buAutoNum type="arabicPeriod"/>
            </a:pPr>
            <a:r>
              <a:rPr lang="en-US" dirty="0"/>
              <a:t>Reduce access to affordable quality care</a:t>
            </a:r>
          </a:p>
          <a:p>
            <a:pPr marL="228600" indent="-228600">
              <a:buAutoNum type="arabicPeriod"/>
            </a:pPr>
            <a:r>
              <a:rPr lang="en-US" dirty="0"/>
              <a:t>Negative impact on competing health care options</a:t>
            </a:r>
          </a:p>
          <a:p>
            <a:pPr marL="228600" indent="-228600">
              <a:buAutoNum type="arabicPeriod"/>
            </a:pPr>
            <a:r>
              <a:rPr lang="en-US" dirty="0"/>
              <a:t>Reduce health care to disadvantaged, uninsured, underinsured, and underserved populations and publicly enrolled</a:t>
            </a:r>
          </a:p>
          <a:p>
            <a:pPr marL="228600" indent="-228600">
              <a:buAutoNum type="arabicPeriod"/>
            </a:pPr>
            <a:r>
              <a:rPr lang="en-US" dirty="0"/>
              <a:t>Substantial negative impact on medication education, teaching, workforce training or medical research</a:t>
            </a:r>
          </a:p>
          <a:p>
            <a:pPr marL="228600" indent="-228600">
              <a:buAutoNum type="arabicPeriod"/>
            </a:pPr>
            <a:r>
              <a:rPr lang="en-US" dirty="0"/>
              <a:t>Negatively affects markets for health care services, health insurance services, skilled health care workers</a:t>
            </a:r>
          </a:p>
          <a:p>
            <a:pPr marL="228600" indent="-228600">
              <a:buAutoNum type="arabicPeriod"/>
            </a:pPr>
            <a:r>
              <a:rPr lang="en-US" dirty="0"/>
              <a:t>Increase health care costs for patients</a:t>
            </a:r>
          </a:p>
          <a:p>
            <a:pPr marL="228600" indent="-228600">
              <a:buAutoNum type="arabicPeriod"/>
            </a:pPr>
            <a:r>
              <a:rPr lang="en-US" dirty="0"/>
              <a:t>Adversely impact provider cost trends and containment of total health care spending</a:t>
            </a:r>
          </a:p>
          <a:p>
            <a:pPr marL="228600" indent="-228600">
              <a:buAutoNum type="arabicPeriod"/>
            </a:pPr>
            <a:r>
              <a:rPr lang="en-US" dirty="0"/>
              <a:t>Negatively affect wages and employment</a:t>
            </a:r>
          </a:p>
          <a:p>
            <a:pPr marL="0" indent="0">
              <a:buNone/>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196429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357322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380918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
        <p:nvSpPr>
          <p:cNvPr id="11" name="Rectangle 1">
            <a:extLst>
              <a:ext uri="{FF2B5EF4-FFF2-40B4-BE49-F238E27FC236}">
                <a16:creationId xmlns:a16="http://schemas.microsoft.com/office/drawing/2014/main" id="{8FAF6387-8245-4A55-8F9F-19976027A68B}"/>
              </a:ext>
            </a:extLst>
          </p:cNvPr>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4" name="Rectangle 3">
            <a:extLst>
              <a:ext uri="{FF2B5EF4-FFF2-40B4-BE49-F238E27FC236}">
                <a16:creationId xmlns:a16="http://schemas.microsoft.com/office/drawing/2014/main" id="{7EF34F20-026D-4C11-8E1A-EE3DDA68DD92}"/>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5" name="Graphic 8" descr="Minnesota Department of Health logo">
            <a:extLst>
              <a:ext uri="{FF2B5EF4-FFF2-40B4-BE49-F238E27FC236}">
                <a16:creationId xmlns:a16="http://schemas.microsoft.com/office/drawing/2014/main" id="{90CA2795-0494-4091-A478-F5345B49AD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65292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50734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10/5/2023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10/5/2023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8119039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1642970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dirty="0"/>
              <a:t>Click icon to add picture</a:t>
            </a:r>
          </a:p>
        </p:txBody>
      </p:sp>
    </p:spTree>
    <p:extLst>
      <p:ext uri="{BB962C8B-B14F-4D97-AF65-F5344CB8AC3E}">
        <p14:creationId xmlns:p14="http://schemas.microsoft.com/office/powerpoint/2010/main" val="22684024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3724583651"/>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10/5/2023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9616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10/5/2023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25404119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4"/>
          <p:cNvSpPr>
            <a:spLocks noGrp="1"/>
          </p:cNvSpPr>
          <p:nvPr>
            <p:ph type="dt" sz="half" idx="10"/>
          </p:nvPr>
        </p:nvSpPr>
        <p:spPr bwMode="black"/>
        <p:txBody>
          <a:bodyPr/>
          <a:lstStyle/>
          <a:p>
            <a:fld id="{9A198C9B-0587-4A1E-9E03-E4C9FE222F08}" type="datetime1">
              <a:rPr lang="en-US" smtClean="0"/>
              <a:t>10/5/2023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907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28216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10/5/2023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193578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10/5/2023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86282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0649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025017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44952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834585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482254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61621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dirty="0"/>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51638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10/5/2023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5367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10/5/2023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75922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10/5/2023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404132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10/5/2023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607387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10/5/2023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946361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10/5/2023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930159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10/5/2023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66880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10/5/2023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1012497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10/5/2023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178298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10/5/2023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56132630"/>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dirty="0"/>
              <a:t>Click icon to add picture</a:t>
            </a:r>
          </a:p>
        </p:txBody>
      </p:sp>
    </p:spTree>
    <p:extLst>
      <p:ext uri="{BB962C8B-B14F-4D97-AF65-F5344CB8AC3E}">
        <p14:creationId xmlns:p14="http://schemas.microsoft.com/office/powerpoint/2010/main" val="2368297488"/>
      </p:ext>
    </p:extLst>
  </p:cSld>
  <p:clrMapOvr>
    <a:masterClrMapping/>
  </p:clrMapOvr>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dirty="0"/>
              <a:t>Click icon to add picture</a:t>
            </a:r>
          </a:p>
        </p:txBody>
      </p:sp>
    </p:spTree>
    <p:extLst>
      <p:ext uri="{BB962C8B-B14F-4D97-AF65-F5344CB8AC3E}">
        <p14:creationId xmlns:p14="http://schemas.microsoft.com/office/powerpoint/2010/main" val="913065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10/5/2023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6210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dirty="0"/>
              <a:t>Click icon to add picture</a:t>
            </a:r>
          </a:p>
        </p:txBody>
      </p:sp>
    </p:spTree>
    <p:extLst>
      <p:ext uri="{BB962C8B-B14F-4D97-AF65-F5344CB8AC3E}">
        <p14:creationId xmlns:p14="http://schemas.microsoft.com/office/powerpoint/2010/main" val="4184362317"/>
      </p:ext>
    </p:extLst>
  </p:cSld>
  <p:clrMapOvr>
    <a:masterClrMapping/>
  </p:clrMapOvr>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dirty="0"/>
              <a:t>Click icon to add picture</a:t>
            </a:r>
          </a:p>
        </p:txBody>
      </p:sp>
    </p:spTree>
    <p:extLst>
      <p:ext uri="{BB962C8B-B14F-4D97-AF65-F5344CB8AC3E}">
        <p14:creationId xmlns:p14="http://schemas.microsoft.com/office/powerpoint/2010/main" val="3242586312"/>
      </p:ext>
    </p:extLst>
  </p:cSld>
  <p:clrMapOvr>
    <a:masterClrMapping/>
  </p:clrMapOvr>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352569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2250088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0075419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10/5/2023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0851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824182948"/>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485594943"/>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10/5/2023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11401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208889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305867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9378205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10/5/2023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41212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10/5/2023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780691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07834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222544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51692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783564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71446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779746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2401470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335862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10/5/2023</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416316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10/5/2023</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179742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dirty="0"/>
              <a:t>Click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dirty="0"/>
              <a:t>Click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dirty="0"/>
              <a:t>Click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dirty="0"/>
              <a:t>Click icon to add picture</a:t>
            </a:r>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dirty="0"/>
              <a:t>Click icon to add picture</a:t>
            </a:r>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dirty="0"/>
              <a:t>Click icon to add picture</a:t>
            </a:r>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dirty="0"/>
              <a:t>Click icon to add picture</a:t>
            </a:r>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dirty="0"/>
              <a:t>Click icon to add picture</a:t>
            </a:r>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dirty="0"/>
              <a:t>Click icon to add picture</a:t>
            </a:r>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1961882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2182998"/>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9284581"/>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33290773"/>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dirty="0"/>
              <a:t>Click icon to add picture</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764440669"/>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dirty="0"/>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08829359"/>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077017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10/5/2023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4907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10/5/2023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39104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10/5/2023</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55653837"/>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10/5/2023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39735754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365412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10/5/2023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
            <a:extLst>
              <a:ext uri="{FF2B5EF4-FFF2-40B4-BE49-F238E27FC236}">
                <a16:creationId xmlns:a16="http://schemas.microsoft.com/office/drawing/2014/main" id="{324E69B1-F366-4AA7-AD91-4B4FC95CB178}"/>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Rectangle 14">
            <a:extLst>
              <a:ext uri="{FF2B5EF4-FFF2-40B4-BE49-F238E27FC236}">
                <a16:creationId xmlns:a16="http://schemas.microsoft.com/office/drawing/2014/main" id="{8D58F70C-7812-4E79-A04D-BED05AE0FB8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5153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10/5/2023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1">
            <a:extLst>
              <a:ext uri="{FF2B5EF4-FFF2-40B4-BE49-F238E27FC236}">
                <a16:creationId xmlns:a16="http://schemas.microsoft.com/office/drawing/2014/main" id="{EE3706D2-1896-4759-9338-04AF29E7C862}"/>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2" name="Rectangle 12">
            <a:extLst>
              <a:ext uri="{FF2B5EF4-FFF2-40B4-BE49-F238E27FC236}">
                <a16:creationId xmlns:a16="http://schemas.microsoft.com/office/drawing/2014/main" id="{BDBEF57C-6F02-4A32-8E52-0BC8B3C25025}"/>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3496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10/5/2023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
            <a:extLst>
              <a:ext uri="{FF2B5EF4-FFF2-40B4-BE49-F238E27FC236}">
                <a16:creationId xmlns:a16="http://schemas.microsoft.com/office/drawing/2014/main" id="{4FFCC54A-BC1A-4EFB-A84C-35F888944C0E}"/>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Rectangle 14">
            <a:extLst>
              <a:ext uri="{FF2B5EF4-FFF2-40B4-BE49-F238E27FC236}">
                <a16:creationId xmlns:a16="http://schemas.microsoft.com/office/drawing/2014/main" id="{9E6EA6CB-316B-478E-9FDF-2B99FD164EDC}"/>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6581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
        <p:nvSpPr>
          <p:cNvPr id="10" name="Rectangle 1">
            <a:extLst>
              <a:ext uri="{FF2B5EF4-FFF2-40B4-BE49-F238E27FC236}">
                <a16:creationId xmlns:a16="http://schemas.microsoft.com/office/drawing/2014/main" id="{A6AACECF-3F2F-46E2-8AC2-D776CB16D1EE}"/>
              </a:ext>
            </a:extLst>
          </p:cNvPr>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4" name="Rectangle 3">
            <a:extLst>
              <a:ext uri="{FF2B5EF4-FFF2-40B4-BE49-F238E27FC236}">
                <a16:creationId xmlns:a16="http://schemas.microsoft.com/office/drawing/2014/main" id="{F7AB2168-D2D5-4CB0-B745-1D1BD981FD91}"/>
              </a:ext>
            </a:extLst>
          </p:cNvPr>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5" name="Graphic 8" descr="Minnesota Department of Health logo">
            <a:extLst>
              <a:ext uri="{FF2B5EF4-FFF2-40B4-BE49-F238E27FC236}">
                <a16:creationId xmlns:a16="http://schemas.microsoft.com/office/drawing/2014/main" id="{70185D73-CAF3-48F9-975A-8021043264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1346190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10/5/2023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
            <a:extLst>
              <a:ext uri="{FF2B5EF4-FFF2-40B4-BE49-F238E27FC236}">
                <a16:creationId xmlns:a16="http://schemas.microsoft.com/office/drawing/2014/main" id="{4A8F83CA-E595-49A7-B0F8-72423673545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0">
            <a:extLst>
              <a:ext uri="{FF2B5EF4-FFF2-40B4-BE49-F238E27FC236}">
                <a16:creationId xmlns:a16="http://schemas.microsoft.com/office/drawing/2014/main" id="{923B7133-3548-441A-81A6-CA7306E005E9}"/>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8558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10/5/2023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
            <a:extLst>
              <a:ext uri="{FF2B5EF4-FFF2-40B4-BE49-F238E27FC236}">
                <a16:creationId xmlns:a16="http://schemas.microsoft.com/office/drawing/2014/main" id="{38E594D9-0C4E-44B1-881E-C1091086C9B1}"/>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Rectangle 14">
            <a:extLst>
              <a:ext uri="{FF2B5EF4-FFF2-40B4-BE49-F238E27FC236}">
                <a16:creationId xmlns:a16="http://schemas.microsoft.com/office/drawing/2014/main" id="{8FFE74D3-78EF-4564-935E-8356D6FDC554}"/>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75170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10/5/2023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
            <a:extLst>
              <a:ext uri="{FF2B5EF4-FFF2-40B4-BE49-F238E27FC236}">
                <a16:creationId xmlns:a16="http://schemas.microsoft.com/office/drawing/2014/main" id="{C58A4BA3-1BCD-44DD-B2E3-ED9CA912A775}"/>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2">
            <a:extLst>
              <a:ext uri="{FF2B5EF4-FFF2-40B4-BE49-F238E27FC236}">
                <a16:creationId xmlns:a16="http://schemas.microsoft.com/office/drawing/2014/main" id="{0F9E75D2-3E0F-4140-BF98-DD83E58AEC89}"/>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32473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10/5/2023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1">
            <a:extLst>
              <a:ext uri="{FF2B5EF4-FFF2-40B4-BE49-F238E27FC236}">
                <a16:creationId xmlns:a16="http://schemas.microsoft.com/office/drawing/2014/main" id="{1D4465BD-C178-4BD9-835B-9C67A53FDE96}"/>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2" name="Rectangle 14">
            <a:extLst>
              <a:ext uri="{FF2B5EF4-FFF2-40B4-BE49-F238E27FC236}">
                <a16:creationId xmlns:a16="http://schemas.microsoft.com/office/drawing/2014/main" id="{4292AA70-A131-47A0-96D7-5D8C546A65C3}"/>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8183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10/5/2023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
            <a:extLst>
              <a:ext uri="{FF2B5EF4-FFF2-40B4-BE49-F238E27FC236}">
                <a16:creationId xmlns:a16="http://schemas.microsoft.com/office/drawing/2014/main" id="{BAD47A39-47D4-4C7B-B336-2FE49837B5AD}"/>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Rectangle 10">
            <a:extLst>
              <a:ext uri="{FF2B5EF4-FFF2-40B4-BE49-F238E27FC236}">
                <a16:creationId xmlns:a16="http://schemas.microsoft.com/office/drawing/2014/main" id="{A044DA5C-DA9A-4D6C-9F89-E359ACBF76C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1205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cons or Objects (10-Up)">
    <p:spTree>
      <p:nvGrpSpPr>
        <p:cNvPr id="1" name=""/>
        <p:cNvGrpSpPr/>
        <p:nvPr/>
      </p:nvGrpSpPr>
      <p:grpSpPr>
        <a:xfrm>
          <a:off x="0" y="0"/>
          <a:ext cx="0" cy="0"/>
          <a:chOff x="0" y="0"/>
          <a:chExt cx="0" cy="0"/>
        </a:xfrm>
      </p:grpSpPr>
      <p:sp>
        <p:nvSpPr>
          <p:cNvPr id="23"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10/5/2023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1">
            <a:extLst>
              <a:ext uri="{FF2B5EF4-FFF2-40B4-BE49-F238E27FC236}">
                <a16:creationId xmlns:a16="http://schemas.microsoft.com/office/drawing/2014/main" id="{0E6512AF-15F6-450F-B685-B1C470F61E12}"/>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a:extLst>
              <a:ext uri="{FF2B5EF4-FFF2-40B4-BE49-F238E27FC236}">
                <a16:creationId xmlns:a16="http://schemas.microsoft.com/office/drawing/2014/main" id="{5BDFF7AB-7469-47A8-8D65-E3FE037E1F0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2679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
        <p:nvSpPr>
          <p:cNvPr id="6" name="Rectangle 1">
            <a:extLst>
              <a:ext uri="{FF2B5EF4-FFF2-40B4-BE49-F238E27FC236}">
                <a16:creationId xmlns:a16="http://schemas.microsoft.com/office/drawing/2014/main" id="{4514BE52-EE97-42E3-B3E9-046AE49ADF0B}"/>
              </a:ext>
            </a:extLst>
          </p:cNvPr>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419579043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
        <p:nvSpPr>
          <p:cNvPr id="6" name="Rectangle 1">
            <a:extLst>
              <a:ext uri="{FF2B5EF4-FFF2-40B4-BE49-F238E27FC236}">
                <a16:creationId xmlns:a16="http://schemas.microsoft.com/office/drawing/2014/main" id="{4BCA0693-119D-491F-BD54-DF34101AD9C3}"/>
              </a:ext>
            </a:extLst>
          </p:cNvPr>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211751501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
        <p:nvSpPr>
          <p:cNvPr id="6" name="Rectangle 1">
            <a:extLst>
              <a:ext uri="{FF2B5EF4-FFF2-40B4-BE49-F238E27FC236}">
                <a16:creationId xmlns:a16="http://schemas.microsoft.com/office/drawing/2014/main" id="{CF3A2384-F397-45B2-BB7F-677E95A36E6A}"/>
              </a:ext>
            </a:extLst>
          </p:cNvPr>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287074488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
        <p:nvSpPr>
          <p:cNvPr id="6" name="Rectangle 1">
            <a:extLst>
              <a:ext uri="{FF2B5EF4-FFF2-40B4-BE49-F238E27FC236}">
                <a16:creationId xmlns:a16="http://schemas.microsoft.com/office/drawing/2014/main" id="{CF26D219-D4AD-4232-BFE5-913ADC935D7B}"/>
              </a:ext>
            </a:extLst>
          </p:cNvPr>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Tree>
    <p:extLst>
      <p:ext uri="{BB962C8B-B14F-4D97-AF65-F5344CB8AC3E}">
        <p14:creationId xmlns:p14="http://schemas.microsoft.com/office/powerpoint/2010/main" val="38440746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health.state.mn.us</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
        <p:nvSpPr>
          <p:cNvPr id="10" name="Rectangle 1">
            <a:extLst>
              <a:ext uri="{FF2B5EF4-FFF2-40B4-BE49-F238E27FC236}">
                <a16:creationId xmlns:a16="http://schemas.microsoft.com/office/drawing/2014/main" id="{D062A7F6-D6B4-4DEE-929D-F21169C4CD65}"/>
              </a:ext>
            </a:extLst>
          </p:cNvPr>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Rectangle 3">
            <a:extLst>
              <a:ext uri="{FF2B5EF4-FFF2-40B4-BE49-F238E27FC236}">
                <a16:creationId xmlns:a16="http://schemas.microsoft.com/office/drawing/2014/main" id="{97B3A7D1-FC6A-4081-9454-7FB34B90A61B}"/>
              </a:ext>
            </a:extLst>
          </p:cNvPr>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4" name="Graphic 5" descr="Minnesota Department of Health logo">
            <a:extLst>
              <a:ext uri="{FF2B5EF4-FFF2-40B4-BE49-F238E27FC236}">
                <a16:creationId xmlns:a16="http://schemas.microsoft.com/office/drawing/2014/main" id="{31D7F9FF-930E-4025-9F35-8C4A876142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Tree>
    <p:extLst>
      <p:ext uri="{BB962C8B-B14F-4D97-AF65-F5344CB8AC3E}">
        <p14:creationId xmlns:p14="http://schemas.microsoft.com/office/powerpoint/2010/main" val="3518009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10" name="Picture 3">
            <a:extLst>
              <a:ext uri="{FF2B5EF4-FFF2-40B4-BE49-F238E27FC236}">
                <a16:creationId xmlns:a16="http://schemas.microsoft.com/office/drawing/2014/main" id="{7645686C-FA10-441C-960C-A89EF2E2AD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507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pic>
        <p:nvPicPr>
          <p:cNvPr id="7" name="Picture 3">
            <a:extLst>
              <a:ext uri="{FF2B5EF4-FFF2-40B4-BE49-F238E27FC236}">
                <a16:creationId xmlns:a16="http://schemas.microsoft.com/office/drawing/2014/main" id="{9B5C517B-7275-4D92-AD4A-F51C8FB329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2479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pic>
        <p:nvPicPr>
          <p:cNvPr id="6" name="Picture 2">
            <a:extLst>
              <a:ext uri="{FF2B5EF4-FFF2-40B4-BE49-F238E27FC236}">
                <a16:creationId xmlns:a16="http://schemas.microsoft.com/office/drawing/2014/main" id="{96B31573-60C4-483F-9BFC-7710F04C8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070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10/5/2023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9" name="Picture 3">
            <a:extLst>
              <a:ext uri="{FF2B5EF4-FFF2-40B4-BE49-F238E27FC236}">
                <a16:creationId xmlns:a16="http://schemas.microsoft.com/office/drawing/2014/main" id="{50D2604B-E3F1-4931-98FF-47152680BD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062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pic>
        <p:nvPicPr>
          <p:cNvPr id="8" name="Picture 3">
            <a:extLst>
              <a:ext uri="{FF2B5EF4-FFF2-40B4-BE49-F238E27FC236}">
                <a16:creationId xmlns:a16="http://schemas.microsoft.com/office/drawing/2014/main" id="{B213F62B-EA65-4E30-9AB5-E8364A3B92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030734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pic>
        <p:nvPicPr>
          <p:cNvPr id="6" name="Picture 2">
            <a:extLst>
              <a:ext uri="{FF2B5EF4-FFF2-40B4-BE49-F238E27FC236}">
                <a16:creationId xmlns:a16="http://schemas.microsoft.com/office/drawing/2014/main" id="{B5DD9E10-7839-4DDA-B29B-83C2EF6AF6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815124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10/5/2023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12" name="Picture 3">
            <a:extLst>
              <a:ext uri="{FF2B5EF4-FFF2-40B4-BE49-F238E27FC236}">
                <a16:creationId xmlns:a16="http://schemas.microsoft.com/office/drawing/2014/main" id="{74FF0C87-169A-4633-B2D2-C1DC96A8C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158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pic>
        <p:nvPicPr>
          <p:cNvPr id="7" name="Picture 3">
            <a:extLst>
              <a:ext uri="{FF2B5EF4-FFF2-40B4-BE49-F238E27FC236}">
                <a16:creationId xmlns:a16="http://schemas.microsoft.com/office/drawing/2014/main" id="{CA1B175F-27D2-4436-9BCC-E8EF9A621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6043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pic>
        <p:nvPicPr>
          <p:cNvPr id="8" name="Picture 2">
            <a:extLst>
              <a:ext uri="{FF2B5EF4-FFF2-40B4-BE49-F238E27FC236}">
                <a16:creationId xmlns:a16="http://schemas.microsoft.com/office/drawing/2014/main" id="{3F54A05A-9CD3-4FAC-9EDA-F7108FB6C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8285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10/5/2023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health.state.mn.us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12" name="Picture 3" descr="Computer">
            <a:extLst>
              <a:ext uri="{FF2B5EF4-FFF2-40B4-BE49-F238E27FC236}">
                <a16:creationId xmlns:a16="http://schemas.microsoft.com/office/drawing/2014/main" id="{7AC1EBBD-3423-43AC-A3D5-DB80779418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2237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3" name="Rectangle 1">
            <a:extLst>
              <a:ext uri="{FF2B5EF4-FFF2-40B4-BE49-F238E27FC236}">
                <a16:creationId xmlns:a16="http://schemas.microsoft.com/office/drawing/2014/main" id="{401D1BC3-D5AD-4C3A-8097-592712E2081A}"/>
              </a:ext>
            </a:extLst>
          </p:cNvPr>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5" name="Rectangle 3">
            <a:extLst>
              <a:ext uri="{FF2B5EF4-FFF2-40B4-BE49-F238E27FC236}">
                <a16:creationId xmlns:a16="http://schemas.microsoft.com/office/drawing/2014/main" id="{CB07005D-A689-4CE0-832A-1DB1D38611DF}"/>
              </a:ext>
            </a:extLst>
          </p:cNvPr>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Graphic 8" descr="Minnesota Department of Health logo">
            <a:extLst>
              <a:ext uri="{FF2B5EF4-FFF2-40B4-BE49-F238E27FC236}">
                <a16:creationId xmlns:a16="http://schemas.microsoft.com/office/drawing/2014/main" id="{66B84862-78DD-440B-8A72-3C046849425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426812321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10/5/2023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pic>
        <p:nvPicPr>
          <p:cNvPr id="14" name="Picture 13">
            <a:extLst>
              <a:ext uri="{FF2B5EF4-FFF2-40B4-BE49-F238E27FC236}">
                <a16:creationId xmlns:a16="http://schemas.microsoft.com/office/drawing/2014/main" id="{A387941B-28E2-461C-9579-5E96477331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Tree>
    <p:extLst>
      <p:ext uri="{BB962C8B-B14F-4D97-AF65-F5344CB8AC3E}">
        <p14:creationId xmlns:p14="http://schemas.microsoft.com/office/powerpoint/2010/main" val="3187329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6" name="Picture 1" descr="Shape, rectangle&#10;&#10;Description automatically generated">
            <a:extLst>
              <a:ext uri="{FF2B5EF4-FFF2-40B4-BE49-F238E27FC236}">
                <a16:creationId xmlns:a16="http://schemas.microsoft.com/office/drawing/2014/main" id="{E0CBB964-12D0-4C80-B971-98B6AB775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898013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pic>
        <p:nvPicPr>
          <p:cNvPr id="6" name="Picture 1" descr="Shape, rectangle&#10;&#10;Description automatically generated">
            <a:extLst>
              <a:ext uri="{FF2B5EF4-FFF2-40B4-BE49-F238E27FC236}">
                <a16:creationId xmlns:a16="http://schemas.microsoft.com/office/drawing/2014/main" id="{6690C778-E0C4-4644-8C29-738282042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462599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6" name="Picture 1">
            <a:extLst>
              <a:ext uri="{FF2B5EF4-FFF2-40B4-BE49-F238E27FC236}">
                <a16:creationId xmlns:a16="http://schemas.microsoft.com/office/drawing/2014/main" id="{D4F8D7B0-EB9D-46BC-A773-15DD706DD0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35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6" name="Picture 1">
            <a:extLst>
              <a:ext uri="{FF2B5EF4-FFF2-40B4-BE49-F238E27FC236}">
                <a16:creationId xmlns:a16="http://schemas.microsoft.com/office/drawing/2014/main" id="{F2FC1A09-4A19-4114-B244-B6EF38816E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19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pic>
        <p:nvPicPr>
          <p:cNvPr id="6" name="Picture 1">
            <a:extLst>
              <a:ext uri="{FF2B5EF4-FFF2-40B4-BE49-F238E27FC236}">
                <a16:creationId xmlns:a16="http://schemas.microsoft.com/office/drawing/2014/main" id="{777D2A38-5F3F-4989-B28D-DFE8609A5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450939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p:ph type="sldNum" sz="quarter" idx="12"/>
          </p:nvPr>
        </p:nvSpPr>
        <p:spPr bwMode="black"/>
        <p:txBody>
          <a:bodyPr/>
          <a:lstStyle/>
          <a:p>
            <a:fld id="{48F63A3B-78C7-47BE-AE5E-E10140E04643}" type="slidenum">
              <a:rPr lang="en-US" smtClean="0"/>
              <a:t>‹#›</a:t>
            </a:fld>
            <a:endParaRPr lang="en-US"/>
          </a:p>
        </p:txBody>
      </p:sp>
      <p:sp>
        <p:nvSpPr>
          <p:cNvPr id="30" name="Rectangle 1">
            <a:extLst>
              <a:ext uri="{FF2B5EF4-FFF2-40B4-BE49-F238E27FC236}">
                <a16:creationId xmlns:a16="http://schemas.microsoft.com/office/drawing/2014/main" id="{AA628D11-92FA-441B-9421-C0B470646BBF}"/>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2">
            <a:extLst>
              <a:ext uri="{FF2B5EF4-FFF2-40B4-BE49-F238E27FC236}">
                <a16:creationId xmlns:a16="http://schemas.microsoft.com/office/drawing/2014/main" id="{547F9EA1-000F-46C3-9008-E2461C4EB7F5}"/>
              </a:ext>
            </a:extLst>
          </p:cNvPr>
          <p:cNvSpPr>
            <a:spLocks noGrp="1"/>
          </p:cNvSpPr>
          <p:nvPr>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32" name="Rectangle 3">
            <a:extLst>
              <a:ext uri="{FF2B5EF4-FFF2-40B4-BE49-F238E27FC236}">
                <a16:creationId xmlns:a16="http://schemas.microsoft.com/office/drawing/2014/main" id="{712AE379-FC31-4020-83AC-0462C4E09DC8}"/>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4">
            <a:extLst>
              <a:ext uri="{FF2B5EF4-FFF2-40B4-BE49-F238E27FC236}">
                <a16:creationId xmlns:a16="http://schemas.microsoft.com/office/drawing/2014/main" id="{94D23119-A539-4904-8204-C3ABB207EB61}"/>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
            <a:extLst>
              <a:ext uri="{FF2B5EF4-FFF2-40B4-BE49-F238E27FC236}">
                <a16:creationId xmlns:a16="http://schemas.microsoft.com/office/drawing/2014/main" id="{3412E059-0FAA-4084-B45B-5525DC213816}"/>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
            <a:extLst>
              <a:ext uri="{FF2B5EF4-FFF2-40B4-BE49-F238E27FC236}">
                <a16:creationId xmlns:a16="http://schemas.microsoft.com/office/drawing/2014/main" id="{1406DF94-3B4F-455E-A05B-45785D1B8B1E}"/>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a:extLst>
              <a:ext uri="{FF2B5EF4-FFF2-40B4-BE49-F238E27FC236}">
                <a16:creationId xmlns:a16="http://schemas.microsoft.com/office/drawing/2014/main" id="{CC3E793E-4E8E-4E26-B073-F44216F16E9A}"/>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4165BD35-C4B8-4F18-A934-C540790FDB02}"/>
              </a:ext>
            </a:extLst>
          </p:cNvPr>
          <p:cNvSpPr>
            <a:spLocks noGrp="1"/>
          </p:cNvSpPr>
          <p:nvPr>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38" name="Slide Number Placeholder 18">
            <a:extLst>
              <a:ext uri="{FF2B5EF4-FFF2-40B4-BE49-F238E27FC236}">
                <a16:creationId xmlns:a16="http://schemas.microsoft.com/office/drawing/2014/main" id="{0A68571E-F8A0-4D9D-B25A-5402CF0F62DD}"/>
              </a:ext>
            </a:extLst>
          </p:cNvPr>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09345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23" name="Rectangle 1">
            <a:extLst>
              <a:ext uri="{FF2B5EF4-FFF2-40B4-BE49-F238E27FC236}">
                <a16:creationId xmlns:a16="http://schemas.microsoft.com/office/drawing/2014/main" id="{602414D5-DC4D-4A5B-9DDE-560CFA7914B7}"/>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a:extLst>
              <a:ext uri="{FF2B5EF4-FFF2-40B4-BE49-F238E27FC236}">
                <a16:creationId xmlns:a16="http://schemas.microsoft.com/office/drawing/2014/main" id="{F0143FB4-EA97-41A3-8AB6-0A645E2A925A}"/>
              </a:ext>
            </a:extLst>
          </p:cNvPr>
          <p:cNvSpPr>
            <a:spLocks noGrp="1"/>
          </p:cNvSpPr>
          <p:nvPr>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5" name="Rectangle 3">
            <a:extLst>
              <a:ext uri="{FF2B5EF4-FFF2-40B4-BE49-F238E27FC236}">
                <a16:creationId xmlns:a16="http://schemas.microsoft.com/office/drawing/2014/main" id="{B29B03E8-853C-467B-9827-44395A8717B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
            <a:extLst>
              <a:ext uri="{FF2B5EF4-FFF2-40B4-BE49-F238E27FC236}">
                <a16:creationId xmlns:a16="http://schemas.microsoft.com/office/drawing/2014/main" id="{D49B138F-C529-495E-9FD6-90D29C3B4080}"/>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5">
            <a:extLst>
              <a:ext uri="{FF2B5EF4-FFF2-40B4-BE49-F238E27FC236}">
                <a16:creationId xmlns:a16="http://schemas.microsoft.com/office/drawing/2014/main" id="{D5D7150F-72B3-444D-8F70-98D7319C17DD}"/>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
            <a:extLst>
              <a:ext uri="{FF2B5EF4-FFF2-40B4-BE49-F238E27FC236}">
                <a16:creationId xmlns:a16="http://schemas.microsoft.com/office/drawing/2014/main" id="{1330BCAA-2ADE-44B0-9A65-A43257B17059}"/>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7">
            <a:extLst>
              <a:ext uri="{FF2B5EF4-FFF2-40B4-BE49-F238E27FC236}">
                <a16:creationId xmlns:a16="http://schemas.microsoft.com/office/drawing/2014/main" id="{3BAD7E9D-899D-43AC-A9D7-A4F8AB37EA3E}"/>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8">
            <a:extLst>
              <a:ext uri="{FF2B5EF4-FFF2-40B4-BE49-F238E27FC236}">
                <a16:creationId xmlns:a16="http://schemas.microsoft.com/office/drawing/2014/main" id="{E2126787-1882-4FBC-ACA0-FA749025DBE7}"/>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4D835F96-B146-4F54-A992-44C5F2BFBBB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A1790D62-4C6C-4A9A-A06E-FE0E075DDA9A}"/>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1">
            <a:extLst>
              <a:ext uri="{FF2B5EF4-FFF2-40B4-BE49-F238E27FC236}">
                <a16:creationId xmlns:a16="http://schemas.microsoft.com/office/drawing/2014/main" id="{150263A7-D2E8-4223-B661-A2EE4E3164BB}"/>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2">
            <a:extLst>
              <a:ext uri="{FF2B5EF4-FFF2-40B4-BE49-F238E27FC236}">
                <a16:creationId xmlns:a16="http://schemas.microsoft.com/office/drawing/2014/main" id="{32CE9B63-B1F5-4EE6-B60D-5ECBDAAB1B9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069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10/5/2023</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health.state.mn.us</a:t>
            </a:r>
            <a:endParaRPr lang="en-US" dirty="0"/>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pic>
        <p:nvPicPr>
          <p:cNvPr id="15" name="Picture 14">
            <a:extLst>
              <a:ext uri="{FF2B5EF4-FFF2-40B4-BE49-F238E27FC236}">
                <a16:creationId xmlns:a16="http://schemas.microsoft.com/office/drawing/2014/main" id="{2AE9D2C2-7F25-419A-B5C8-0AB63CC3A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Tree>
    <p:extLst>
      <p:ext uri="{BB962C8B-B14F-4D97-AF65-F5344CB8AC3E}">
        <p14:creationId xmlns:p14="http://schemas.microsoft.com/office/powerpoint/2010/main" val="1814116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10/5/2023</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health.state.mn.us</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pic>
        <p:nvPicPr>
          <p:cNvPr id="15" name="Picture 1" descr="Shape&#10;&#10;Description automatically generated">
            <a:extLst>
              <a:ext uri="{FF2B5EF4-FFF2-40B4-BE49-F238E27FC236}">
                <a16:creationId xmlns:a16="http://schemas.microsoft.com/office/drawing/2014/main" id="{9185758A-DDB2-4E0B-A44A-0BB3DA3BD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Tree>
    <p:extLst>
      <p:ext uri="{BB962C8B-B14F-4D97-AF65-F5344CB8AC3E}">
        <p14:creationId xmlns:p14="http://schemas.microsoft.com/office/powerpoint/2010/main" val="21571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10/5/2023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1">
            <a:extLst>
              <a:ext uri="{FF2B5EF4-FFF2-40B4-BE49-F238E27FC236}">
                <a16:creationId xmlns:a16="http://schemas.microsoft.com/office/drawing/2014/main" id="{79888FCF-1412-4038-859F-1FFFEC7891EF}"/>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Rectangle 10">
            <a:extLst>
              <a:ext uri="{FF2B5EF4-FFF2-40B4-BE49-F238E27FC236}">
                <a16:creationId xmlns:a16="http://schemas.microsoft.com/office/drawing/2014/main" id="{A8D894BE-5F6E-454B-93C5-9DB70BBFA7B0}"/>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044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
        <p:nvSpPr>
          <p:cNvPr id="29" name="Rectangle 1">
            <a:extLst>
              <a:ext uri="{FF2B5EF4-FFF2-40B4-BE49-F238E27FC236}">
                <a16:creationId xmlns:a16="http://schemas.microsoft.com/office/drawing/2014/main" id="{5F4EEB17-092D-43F3-89EE-EE578FB71982}"/>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0" name="Rectangle 3">
            <a:extLst>
              <a:ext uri="{FF2B5EF4-FFF2-40B4-BE49-F238E27FC236}">
                <a16:creationId xmlns:a16="http://schemas.microsoft.com/office/drawing/2014/main" id="{3E9015D6-FB93-4534-9DB7-F885AF3EAD4B}"/>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4">
            <a:extLst>
              <a:ext uri="{FF2B5EF4-FFF2-40B4-BE49-F238E27FC236}">
                <a16:creationId xmlns:a16="http://schemas.microsoft.com/office/drawing/2014/main" id="{0AE5B609-BC43-4253-BD2D-0D236A96A2FE}"/>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5">
            <a:extLst>
              <a:ext uri="{FF2B5EF4-FFF2-40B4-BE49-F238E27FC236}">
                <a16:creationId xmlns:a16="http://schemas.microsoft.com/office/drawing/2014/main" id="{3FBE55A6-258F-465B-A8C2-6F14E727B8B1}"/>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2054C86D-8B6A-4E5D-BD96-A544F9713D25}"/>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7">
            <a:extLst>
              <a:ext uri="{FF2B5EF4-FFF2-40B4-BE49-F238E27FC236}">
                <a16:creationId xmlns:a16="http://schemas.microsoft.com/office/drawing/2014/main" id="{92F81F20-36BD-4CC4-AD81-6AA83DDB573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0992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hoto Background (Blue Title, Overlay)">
    <p:spTree>
      <p:nvGrpSpPr>
        <p:cNvPr id="1" name=""/>
        <p:cNvGrpSpPr/>
        <p:nvPr/>
      </p:nvGrpSpPr>
      <p:grpSpPr>
        <a:xfrm>
          <a:off x="0" y="0"/>
          <a:ext cx="0" cy="0"/>
          <a:chOff x="0" y="0"/>
          <a:chExt cx="0" cy="0"/>
        </a:xfrm>
      </p:grpSpPr>
      <p:sp>
        <p:nvSpPr>
          <p:cNvPr id="12"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a:extLst>
              <a:ext uri="{FF2B5EF4-FFF2-40B4-BE49-F238E27FC236}">
                <a16:creationId xmlns:a16="http://schemas.microsoft.com/office/drawing/2014/main" id="{82EAC54E-039E-4E26-BE9E-6276958699C2}"/>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50507848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4069498"/>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196715596"/>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86840183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3141161481"/>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health.state.mn.us</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25979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10/5/2023</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health.state.mn.us</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
        <p:nvSpPr>
          <p:cNvPr id="10" name="Rectangle 1">
            <a:extLst>
              <a:ext uri="{FF2B5EF4-FFF2-40B4-BE49-F238E27FC236}">
                <a16:creationId xmlns:a16="http://schemas.microsoft.com/office/drawing/2014/main" id="{7D1917CC-51E9-467D-9DFA-1EF73C88B217}"/>
              </a:ext>
            </a:extLst>
          </p:cNvPr>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Tree>
    <p:extLst>
      <p:ext uri="{BB962C8B-B14F-4D97-AF65-F5344CB8AC3E}">
        <p14:creationId xmlns:p14="http://schemas.microsoft.com/office/powerpoint/2010/main" val="488180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10/5/2023</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health.state.mn.us</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3981163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10/5/2023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t>health.state.mn.us</a:t>
            </a:r>
            <a:endParaRPr lang="en-US" dirty="0"/>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Rectangle 1">
            <a:extLst>
              <a:ext uri="{FF2B5EF4-FFF2-40B4-BE49-F238E27FC236}">
                <a16:creationId xmlns:a16="http://schemas.microsoft.com/office/drawing/2014/main" id="{7FA31F59-291B-47DE-8A4F-FF928FFFF42F}"/>
              </a:ext>
            </a:extLst>
          </p:cNvPr>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13" name="Rectangle 6">
            <a:extLst>
              <a:ext uri="{FF2B5EF4-FFF2-40B4-BE49-F238E27FC236}">
                <a16:creationId xmlns:a16="http://schemas.microsoft.com/office/drawing/2014/main" id="{D9827F5F-3D6F-4A47-9403-ED1B401FFC6B}"/>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7" descr="Minnesota Department of Health logo">
            <a:extLst>
              <a:ext uri="{FF2B5EF4-FFF2-40B4-BE49-F238E27FC236}">
                <a16:creationId xmlns:a16="http://schemas.microsoft.com/office/drawing/2014/main" id="{07AF4EDC-8D3D-405A-B913-F493854058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185027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10/5/2023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2" name="Rectangle 1">
            <a:extLst>
              <a:ext uri="{FF2B5EF4-FFF2-40B4-BE49-F238E27FC236}">
                <a16:creationId xmlns:a16="http://schemas.microsoft.com/office/drawing/2014/main" id="{DD72A805-D759-4828-A3CD-595381B977B7}"/>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8">
            <a:extLst>
              <a:ext uri="{FF2B5EF4-FFF2-40B4-BE49-F238E27FC236}">
                <a16:creationId xmlns:a16="http://schemas.microsoft.com/office/drawing/2014/main" id="{F4EC915E-4F55-4475-9E13-171E398FF92F}"/>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841343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10/5/2023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health.state.mn.us</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9" name="Rectangle 8">
            <a:extLst>
              <a:ext uri="{FF2B5EF4-FFF2-40B4-BE49-F238E27FC236}">
                <a16:creationId xmlns:a16="http://schemas.microsoft.com/office/drawing/2014/main" id="{29FFAA44-40B1-4376-821E-761EE4EFC262}"/>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8" descr="Minnesota Department of Health logo">
            <a:extLst>
              <a:ext uri="{FF2B5EF4-FFF2-40B4-BE49-F238E27FC236}">
                <a16:creationId xmlns:a16="http://schemas.microsoft.com/office/drawing/2014/main" id="{7C7A6521-BB8B-4F4F-9404-804AB1B20F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105710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10/5/2023</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10/5/2023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10/5/2023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10/5/2023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10/5/2023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10/5/2023</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10/5/2023</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1">
            <a:extLst>
              <a:ext uri="{FF2B5EF4-FFF2-40B4-BE49-F238E27FC236}">
                <a16:creationId xmlns:a16="http://schemas.microsoft.com/office/drawing/2014/main" id="{6810F50C-90F4-480B-8CBF-0267F2FC5AEE}"/>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Rectangle 11">
            <a:extLst>
              <a:ext uri="{FF2B5EF4-FFF2-40B4-BE49-F238E27FC236}">
                <a16:creationId xmlns:a16="http://schemas.microsoft.com/office/drawing/2014/main" id="{2A007701-B6F6-45A8-B076-76E9173C8E53}"/>
              </a:ext>
            </a:extLst>
          </p:cNvPr>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7">
            <a:extLst>
              <a:ext uri="{FF2B5EF4-FFF2-40B4-BE49-F238E27FC236}">
                <a16:creationId xmlns:a16="http://schemas.microsoft.com/office/drawing/2014/main" id="{50140D3E-E160-4FAB-8DAE-48CADEE0D1B1}"/>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51425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10/5/2023</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10/5/2023</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10/5/2023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10/5/2023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10/5/2023</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10/5/2023</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10/5/2023</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10/5/2023</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10/5/2023</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10/5/2023</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
            <a:extLst>
              <a:ext uri="{FF2B5EF4-FFF2-40B4-BE49-F238E27FC236}">
                <a16:creationId xmlns:a16="http://schemas.microsoft.com/office/drawing/2014/main" id="{C47FE8B3-29C3-44EA-BDF9-DF866B752824}"/>
              </a:ext>
            </a:extLst>
          </p:cNvPr>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3">
            <a:extLst>
              <a:ext uri="{FF2B5EF4-FFF2-40B4-BE49-F238E27FC236}">
                <a16:creationId xmlns:a16="http://schemas.microsoft.com/office/drawing/2014/main" id="{1AFE9093-2947-4CA0-B8CC-8C76661E0240}"/>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01D9DA-4389-4F2B-A83D-E27ABDDA643F}"/>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0D2F6B-2196-4CDF-9037-9315510DB739}"/>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83824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10/5/2023</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10/5/2023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10/5/2023</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10/5/2023</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10/5/2023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3370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10/5/2023</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10/5/2023</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9" Type="http://schemas.openxmlformats.org/officeDocument/2006/relationships/slideLayout" Target="../slideLayouts/slideLayout131.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5" Type="http://schemas.openxmlformats.org/officeDocument/2006/relationships/slideLayout" Target="../slideLayouts/slideLayout107.xml"/><Relationship Id="rId61" Type="http://schemas.openxmlformats.org/officeDocument/2006/relationships/theme" Target="../theme/theme2.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56" Type="http://schemas.openxmlformats.org/officeDocument/2006/relationships/slideLayout" Target="../slideLayouts/slideLayout158.xml"/><Relationship Id="rId8" Type="http://schemas.openxmlformats.org/officeDocument/2006/relationships/slideLayout" Target="../slideLayouts/slideLayout110.xml"/><Relationship Id="rId51" Type="http://schemas.openxmlformats.org/officeDocument/2006/relationships/slideLayout" Target="../slideLayouts/slideLayout153.xml"/><Relationship Id="rId3" Type="http://schemas.openxmlformats.org/officeDocument/2006/relationships/slideLayout" Target="../slideLayouts/slideLayout105.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46" Type="http://schemas.openxmlformats.org/officeDocument/2006/relationships/slideLayout" Target="../slideLayouts/slideLayout148.xml"/><Relationship Id="rId59" Type="http://schemas.openxmlformats.org/officeDocument/2006/relationships/slideLayout" Target="../slideLayouts/slideLayout161.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10/5/2023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health.state.mn.us</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5087981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 id="2147483896" r:id="rId51"/>
    <p:sldLayoutId id="2147483897" r:id="rId52"/>
    <p:sldLayoutId id="2147483898" r:id="rId53"/>
    <p:sldLayoutId id="2147483899" r:id="rId54"/>
    <p:sldLayoutId id="2147483900" r:id="rId55"/>
    <p:sldLayoutId id="2147483901" r:id="rId56"/>
    <p:sldLayoutId id="2147483902" r:id="rId57"/>
    <p:sldLayoutId id="2147483903" r:id="rId58"/>
    <p:sldLayoutId id="2147483904" r:id="rId59"/>
    <p:sldLayoutId id="2147483905" r:id="rId60"/>
    <p:sldLayoutId id="2147483799" r:id="rId61"/>
    <p:sldLayoutId id="2147483788" r:id="rId62"/>
    <p:sldLayoutId id="2147483787" r:id="rId63"/>
    <p:sldLayoutId id="2147483711" r:id="rId64"/>
    <p:sldLayoutId id="2147483712" r:id="rId65"/>
    <p:sldLayoutId id="2147483790" r:id="rId66"/>
    <p:sldLayoutId id="2147483789" r:id="rId67"/>
    <p:sldLayoutId id="2147483714" r:id="rId68"/>
    <p:sldLayoutId id="2147483843" r:id="rId69"/>
    <p:sldLayoutId id="2147483844" r:id="rId70"/>
    <p:sldLayoutId id="2147483767" r:id="rId71"/>
    <p:sldLayoutId id="2147483771" r:id="rId72"/>
    <p:sldLayoutId id="2147483772" r:id="rId73"/>
    <p:sldLayoutId id="2147483820" r:id="rId74"/>
    <p:sldLayoutId id="2147483769" r:id="rId75"/>
    <p:sldLayoutId id="2147483770" r:id="rId76"/>
    <p:sldLayoutId id="2147483829" r:id="rId77"/>
    <p:sldLayoutId id="2147483805" r:id="rId78"/>
    <p:sldLayoutId id="2147483806" r:id="rId79"/>
    <p:sldLayoutId id="2147483822" r:id="rId80"/>
    <p:sldLayoutId id="2147483750" r:id="rId81"/>
    <p:sldLayoutId id="2147483765" r:id="rId82"/>
    <p:sldLayoutId id="2147483823" r:id="rId83"/>
    <p:sldLayoutId id="2147483809" r:id="rId84"/>
    <p:sldLayoutId id="2147483808" r:id="rId85"/>
    <p:sldLayoutId id="2147483824" r:id="rId86"/>
    <p:sldLayoutId id="2147483781" r:id="rId87"/>
    <p:sldLayoutId id="2147483825" r:id="rId88"/>
    <p:sldLayoutId id="2147483807" r:id="rId89"/>
    <p:sldLayoutId id="2147483838" r:id="rId90"/>
    <p:sldLayoutId id="2147483832" r:id="rId91"/>
    <p:sldLayoutId id="2147483830" r:id="rId92"/>
    <p:sldLayoutId id="2147483837" r:id="rId93"/>
    <p:sldLayoutId id="2147483831" r:id="rId94"/>
    <p:sldLayoutId id="2147483836" r:id="rId95"/>
    <p:sldLayoutId id="2147483833" r:id="rId96"/>
    <p:sldLayoutId id="2147483842" r:id="rId97"/>
    <p:sldLayoutId id="2147483841" r:id="rId98"/>
    <p:sldLayoutId id="2147483738" r:id="rId99"/>
    <p:sldLayoutId id="2147483763" r:id="rId100"/>
    <p:sldLayoutId id="2147483797" r:id="rId101"/>
    <p:sldLayoutId id="2147483827" r:id="rId10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10/5/2023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4111268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 id="2147483930" r:id="rId24"/>
    <p:sldLayoutId id="2147483931" r:id="rId25"/>
    <p:sldLayoutId id="2147483932" r:id="rId26"/>
    <p:sldLayoutId id="2147483933" r:id="rId27"/>
    <p:sldLayoutId id="2147483934" r:id="rId28"/>
    <p:sldLayoutId id="2147483935" r:id="rId29"/>
    <p:sldLayoutId id="2147483936" r:id="rId30"/>
    <p:sldLayoutId id="2147483937" r:id="rId31"/>
    <p:sldLayoutId id="2147483938" r:id="rId32"/>
    <p:sldLayoutId id="2147483939" r:id="rId33"/>
    <p:sldLayoutId id="2147483940" r:id="rId34"/>
    <p:sldLayoutId id="2147483941" r:id="rId35"/>
    <p:sldLayoutId id="2147483942" r:id="rId36"/>
    <p:sldLayoutId id="2147483943" r:id="rId37"/>
    <p:sldLayoutId id="2147483944" r:id="rId38"/>
    <p:sldLayoutId id="2147483945" r:id="rId39"/>
    <p:sldLayoutId id="2147483946" r:id="rId40"/>
    <p:sldLayoutId id="2147483947" r:id="rId41"/>
    <p:sldLayoutId id="2147483948" r:id="rId42"/>
    <p:sldLayoutId id="2147483949" r:id="rId43"/>
    <p:sldLayoutId id="2147483950" r:id="rId44"/>
    <p:sldLayoutId id="2147483951" r:id="rId45"/>
    <p:sldLayoutId id="2147483952" r:id="rId46"/>
    <p:sldLayoutId id="2147483953" r:id="rId47"/>
    <p:sldLayoutId id="2147483954" r:id="rId48"/>
    <p:sldLayoutId id="2147483955" r:id="rId49"/>
    <p:sldLayoutId id="2147483956" r:id="rId50"/>
    <p:sldLayoutId id="2147483957" r:id="rId51"/>
    <p:sldLayoutId id="2147483958" r:id="rId52"/>
    <p:sldLayoutId id="2147483959" r:id="rId53"/>
    <p:sldLayoutId id="2147483960" r:id="rId54"/>
    <p:sldLayoutId id="2147483961" r:id="rId55"/>
    <p:sldLayoutId id="2147483962" r:id="rId56"/>
    <p:sldLayoutId id="2147483963" r:id="rId57"/>
    <p:sldLayoutId id="2147483964" r:id="rId58"/>
    <p:sldLayoutId id="2147483965" r:id="rId59"/>
    <p:sldLayoutId id="2147483966" r:id="rId6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health.notices@ag.state.mn.u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mailto:health.hctransactions@state.mn.us" TargetMode="External"/><Relationship Id="rId4" Type="http://schemas.openxmlformats.org/officeDocument/2006/relationships/hyperlink" Target="http://www.ag.state.mn.us/Health-Care/Transac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state.mn.us/data/economics/index.html" TargetMode="External"/><Relationship Id="rId7" Type="http://schemas.openxmlformats.org/officeDocument/2006/relationships/hyperlink" Target="https://www.health.state.mn.us/data/economics/chartbook/index.html"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 Id="rId6" Type="http://schemas.openxmlformats.org/officeDocument/2006/relationships/hyperlink" Target="https://www.health.state.mn.us/data/rxtransparency/dashboards/index.html" TargetMode="External"/><Relationship Id="rId5" Type="http://schemas.openxmlformats.org/officeDocument/2006/relationships/hyperlink" Target="https://www.health.state.mn.us/data/rxtransparency/index.html" TargetMode="External"/><Relationship Id="rId4" Type="http://schemas.openxmlformats.org/officeDocument/2006/relationships/hyperlink" Target="https://www.health.state.mn.us/data/apcd/index.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s.gov/files/document/admin-22-10-all.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health.state.mn.us/healtheconomics"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ms.gov/files/document/admin-22-10-all.pdf" TargetMode="Externa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state.mn.us/facilities/regulation/surgical/ambulatory/index.html" TargetMode="External"/><Relationship Id="rId2" Type="http://schemas.openxmlformats.org/officeDocument/2006/relationships/hyperlink" Target="https://www.health.state.mn.us/facilities/regulation/surgical/index.html" TargetMode="External"/><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3" Type="http://schemas.openxmlformats.org/officeDocument/2006/relationships/hyperlink" Target="mailto:shellae.dietrich@state.mn.us" TargetMode="External"/><Relationship Id="rId2" Type="http://schemas.openxmlformats.org/officeDocument/2006/relationships/hyperlink" Target="mailto:amy.lee.johnson@state.mn.us" TargetMode="External"/><Relationship Id="rId1" Type="http://schemas.openxmlformats.org/officeDocument/2006/relationships/slideLayout" Target="../slideLayouts/slideLayout107.xml"/><Relationship Id="rId5" Type="http://schemas.openxmlformats.org/officeDocument/2006/relationships/hyperlink" Target="mailto:maria.king@state.mn.us" TargetMode="External"/><Relationship Id="rId4" Type="http://schemas.openxmlformats.org/officeDocument/2006/relationships/hyperlink" Target="mailto:Nicole.osterloh@state.mn.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nicole.osterloh@state.mn.us" TargetMode="External"/><Relationship Id="rId2" Type="http://schemas.openxmlformats.org/officeDocument/2006/relationships/notesSlide" Target="../notesSlides/notesSlide6.xml"/><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state.mn.us/data/economics/docs/2023legsummary.pdf" TargetMode="External"/><Relationship Id="rId2" Type="http://schemas.openxmlformats.org/officeDocument/2006/relationships/hyperlink" Target="http://www.health.state.mn.us/data/economics/updates.html" TargetMode="External"/><Relationship Id="rId1" Type="http://schemas.openxmlformats.org/officeDocument/2006/relationships/slideLayout" Target="../slideLayouts/slideLayout5.xml"/><Relationship Id="rId5" Type="http://schemas.openxmlformats.org/officeDocument/2006/relationships/hyperlink" Target="https://www.health.state.mn.us/facilities/insurance/managedcare/hmostudy.html" TargetMode="External"/><Relationship Id="rId4" Type="http://schemas.openxmlformats.org/officeDocument/2006/relationships/hyperlink" Target="https://www.health.state.mn.us/data/apcd/docs/apcdlegoverview2023.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0E2E-6747-22B4-A5A7-15F8721F759B}"/>
              </a:ext>
            </a:extLst>
          </p:cNvPr>
          <p:cNvSpPr>
            <a:spLocks noGrp="1"/>
          </p:cNvSpPr>
          <p:nvPr>
            <p:ph type="ctrTitle"/>
          </p:nvPr>
        </p:nvSpPr>
        <p:spPr/>
        <p:txBody>
          <a:bodyPr/>
          <a:lstStyle/>
          <a:p>
            <a:r>
              <a:rPr lang="en-US" dirty="0"/>
              <a:t>Health Economics Program: Research &amp; Oversight</a:t>
            </a:r>
          </a:p>
        </p:txBody>
      </p:sp>
      <p:sp>
        <p:nvSpPr>
          <p:cNvPr id="3" name="Text Placeholder 2">
            <a:extLst>
              <a:ext uri="{FF2B5EF4-FFF2-40B4-BE49-F238E27FC236}">
                <a16:creationId xmlns:a16="http://schemas.microsoft.com/office/drawing/2014/main" id="{83FFFEE5-BE7F-D7D4-7E8A-35F0F6549A95}"/>
              </a:ext>
            </a:extLst>
          </p:cNvPr>
          <p:cNvSpPr>
            <a:spLocks noGrp="1"/>
          </p:cNvSpPr>
          <p:nvPr>
            <p:ph type="body" sz="quarter" idx="17"/>
          </p:nvPr>
        </p:nvSpPr>
        <p:spPr>
          <a:xfrm>
            <a:off x="838200" y="5644885"/>
            <a:ext cx="10515600" cy="870215"/>
          </a:xfrm>
        </p:spPr>
        <p:txBody>
          <a:bodyPr>
            <a:normAutofit lnSpcReduction="10000"/>
          </a:bodyPr>
          <a:lstStyle/>
          <a:p>
            <a:pPr>
              <a:spcBef>
                <a:spcPts val="0"/>
              </a:spcBef>
              <a:spcAft>
                <a:spcPts val="0"/>
              </a:spcAft>
            </a:pPr>
            <a:r>
              <a:rPr lang="en-US" dirty="0"/>
              <a:t>MN Ambulatory Surgery Center Association (MNASCA)</a:t>
            </a:r>
          </a:p>
          <a:p>
            <a:pPr>
              <a:lnSpc>
                <a:spcPct val="122000"/>
              </a:lnSpc>
              <a:spcBef>
                <a:spcPts val="0"/>
              </a:spcBef>
              <a:spcAft>
                <a:spcPts val="0"/>
              </a:spcAft>
            </a:pPr>
            <a:r>
              <a:rPr lang="en-US" dirty="0"/>
              <a:t>Hopkins, MN, October 5, 2023</a:t>
            </a:r>
          </a:p>
        </p:txBody>
      </p:sp>
      <p:sp>
        <p:nvSpPr>
          <p:cNvPr id="6" name="Slide Number Placeholder 5">
            <a:extLst>
              <a:ext uri="{FF2B5EF4-FFF2-40B4-BE49-F238E27FC236}">
                <a16:creationId xmlns:a16="http://schemas.microsoft.com/office/drawing/2014/main" id="{C86CE141-0047-FCBE-0630-81D0621E3458}"/>
              </a:ext>
            </a:extLst>
          </p:cNvPr>
          <p:cNvSpPr>
            <a:spLocks noGrp="1"/>
          </p:cNvSpPr>
          <p:nvPr>
            <p:ph type="sldNum" sz="quarter" idx="16"/>
          </p:nvPr>
        </p:nvSpPr>
        <p:spPr/>
        <p:txBody>
          <a:bodyPr/>
          <a:lstStyle/>
          <a:p>
            <a:fld id="{48F63A3B-78C7-47BE-AE5E-E10140E04643}" type="slidenum">
              <a:rPr lang="en-US" smtClean="0"/>
              <a:pPr/>
              <a:t>1</a:t>
            </a:fld>
            <a:endParaRPr lang="en-US"/>
          </a:p>
        </p:txBody>
      </p:sp>
    </p:spTree>
    <p:extLst>
      <p:ext uri="{BB962C8B-B14F-4D97-AF65-F5344CB8AC3E}">
        <p14:creationId xmlns:p14="http://schemas.microsoft.com/office/powerpoint/2010/main" val="74087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7FCF-7D74-EB5E-572B-BF60A33F377B}"/>
              </a:ext>
            </a:extLst>
          </p:cNvPr>
          <p:cNvSpPr>
            <a:spLocks noGrp="1"/>
          </p:cNvSpPr>
          <p:nvPr>
            <p:ph type="title"/>
          </p:nvPr>
        </p:nvSpPr>
        <p:spPr/>
        <p:txBody>
          <a:bodyPr/>
          <a:lstStyle/>
          <a:p>
            <a:r>
              <a:rPr lang="en-US" dirty="0"/>
              <a:t>Health Care Entity Transactions, cont’d. 2</a:t>
            </a:r>
          </a:p>
        </p:txBody>
      </p:sp>
      <p:sp>
        <p:nvSpPr>
          <p:cNvPr id="3" name="Content Placeholder 2">
            <a:extLst>
              <a:ext uri="{FF2B5EF4-FFF2-40B4-BE49-F238E27FC236}">
                <a16:creationId xmlns:a16="http://schemas.microsoft.com/office/drawing/2014/main" id="{3969BA85-6EF3-91F0-FB97-9FCD41A66396}"/>
              </a:ext>
            </a:extLst>
          </p:cNvPr>
          <p:cNvSpPr>
            <a:spLocks noGrp="1"/>
          </p:cNvSpPr>
          <p:nvPr>
            <p:ph idx="1"/>
          </p:nvPr>
        </p:nvSpPr>
        <p:spPr>
          <a:xfrm>
            <a:off x="838200" y="1594624"/>
            <a:ext cx="10718494" cy="4582339"/>
          </a:xfrm>
        </p:spPr>
        <p:txBody>
          <a:bodyPr>
            <a:normAutofit lnSpcReduction="10000"/>
          </a:bodyPr>
          <a:lstStyle/>
          <a:p>
            <a:r>
              <a:rPr lang="en-US" dirty="0"/>
              <a:t>Additional detail in law:</a:t>
            </a:r>
          </a:p>
          <a:p>
            <a:pPr lvl="1"/>
            <a:r>
              <a:rPr lang="en-US" dirty="0"/>
              <a:t>Definitions (e.g., health care entity, transactions, exceptions)</a:t>
            </a:r>
          </a:p>
          <a:p>
            <a:pPr lvl="1"/>
            <a:r>
              <a:rPr lang="en-US" dirty="0"/>
              <a:t>Notice period &amp; submission requirements (fewer for 145D.02)</a:t>
            </a:r>
          </a:p>
          <a:p>
            <a:pPr lvl="1"/>
            <a:r>
              <a:rPr lang="en-US" dirty="0"/>
              <a:t>Public interest standards</a:t>
            </a:r>
          </a:p>
          <a:p>
            <a:pPr lvl="1"/>
            <a:r>
              <a:rPr lang="en-US" dirty="0"/>
              <a:t>Prohibited transactions &amp; enforcement authority</a:t>
            </a:r>
          </a:p>
          <a:p>
            <a:pPr lvl="1"/>
            <a:r>
              <a:rPr lang="en-US" dirty="0"/>
              <a:t>Opportunity to seek public input</a:t>
            </a:r>
          </a:p>
          <a:p>
            <a:r>
              <a:rPr lang="en-US" dirty="0"/>
              <a:t>For questions:</a:t>
            </a:r>
          </a:p>
          <a:p>
            <a:pPr lvl="1"/>
            <a:r>
              <a:rPr lang="en-US" dirty="0"/>
              <a:t>AGO: </a:t>
            </a:r>
            <a:r>
              <a:rPr lang="en-US" altLang="en-US" u="sng" dirty="0">
                <a:solidFill>
                  <a:srgbClr val="0000FF"/>
                </a:solidFill>
                <a:cs typeface="Calibri" panose="020F0502020204030204" pitchFamily="34" charset="0"/>
                <a:hlinkClick r:id="rId3"/>
              </a:rPr>
              <a:t>health.notices@ag.state.mn.us</a:t>
            </a:r>
            <a:r>
              <a:rPr lang="en-US" altLang="en-US" u="sng" dirty="0">
                <a:solidFill>
                  <a:srgbClr val="0000FF"/>
                </a:solidFill>
                <a:cs typeface="Calibri" panose="020F0502020204030204" pitchFamily="34" charset="0"/>
              </a:rPr>
              <a:t>; </a:t>
            </a:r>
            <a:r>
              <a:rPr lang="en-US" altLang="en-US" dirty="0">
                <a:hlinkClick r:id="rId4"/>
              </a:rPr>
              <a:t>www.ag.state.mn.us/Health-Care/Transactions/</a:t>
            </a:r>
            <a:endParaRPr lang="en-US" altLang="en-US" dirty="0"/>
          </a:p>
          <a:p>
            <a:pPr lvl="1"/>
            <a:r>
              <a:rPr lang="en-US" altLang="en-US" dirty="0"/>
              <a:t>MDH: </a:t>
            </a:r>
            <a:r>
              <a:rPr lang="en-US" u="sng" dirty="0">
                <a:solidFill>
                  <a:srgbClr val="0000FF"/>
                </a:solidFill>
                <a:ea typeface="Calibri" panose="020F0502020204030204" pitchFamily="34" charset="0"/>
                <a:cs typeface="Times New Roman" panose="02020603050405020304" pitchFamily="18" charset="0"/>
                <a:hlinkClick r:id="rId5"/>
              </a:rPr>
              <a:t>health.hctransactions@state.mn.u</a:t>
            </a:r>
            <a:r>
              <a:rPr lang="en-US" u="sng" dirty="0">
                <a:solidFill>
                  <a:srgbClr val="0000FF"/>
                </a:solidFill>
                <a:effectLst/>
                <a:ea typeface="Calibri" panose="020F0502020204030204" pitchFamily="34" charset="0"/>
                <a:cs typeface="Times New Roman" panose="02020603050405020304" pitchFamily="18" charset="0"/>
                <a:hlinkClick r:id="rId5"/>
              </a:rPr>
              <a:t>s</a:t>
            </a:r>
            <a:r>
              <a:rPr lang="en-US" u="sng" dirty="0">
                <a:solidFill>
                  <a:srgbClr val="0000FF"/>
                </a:solidFill>
                <a:effectLst/>
                <a:ea typeface="Calibri" panose="020F0502020204030204" pitchFamily="34" charset="0"/>
                <a:cs typeface="Times New Roman" panose="02020603050405020304" pitchFamily="18" charset="0"/>
              </a:rPr>
              <a:t>; </a:t>
            </a:r>
            <a:r>
              <a:rPr lang="en-US" dirty="0"/>
              <a:t>additional information &amp; guidance forthcoming</a:t>
            </a:r>
          </a:p>
        </p:txBody>
      </p:sp>
      <p:sp>
        <p:nvSpPr>
          <p:cNvPr id="5" name="Footer Placeholder 4">
            <a:extLst>
              <a:ext uri="{FF2B5EF4-FFF2-40B4-BE49-F238E27FC236}">
                <a16:creationId xmlns:a16="http://schemas.microsoft.com/office/drawing/2014/main" id="{96CC37CE-BBF4-2758-D36E-22F12AA32039}"/>
              </a:ext>
            </a:extLst>
          </p:cNvPr>
          <p:cNvSpPr>
            <a:spLocks noGrp="1"/>
          </p:cNvSpPr>
          <p:nvPr>
            <p:ph type="ftr" sz="quarter" idx="3"/>
          </p:nvPr>
        </p:nvSpPr>
        <p:spPr/>
        <p:txBody>
          <a:bodyPr/>
          <a:lstStyle/>
          <a:p>
            <a:r>
              <a:rPr lang="en-US" dirty="0"/>
              <a:t>health.state.mn.us/</a:t>
            </a:r>
            <a:r>
              <a:rPr lang="en-US" dirty="0" err="1"/>
              <a:t>healtheconomics</a:t>
            </a:r>
            <a:endParaRPr lang="en-US" dirty="0"/>
          </a:p>
        </p:txBody>
      </p:sp>
      <p:sp>
        <p:nvSpPr>
          <p:cNvPr id="6" name="Slide Number Placeholder 5">
            <a:extLst>
              <a:ext uri="{FF2B5EF4-FFF2-40B4-BE49-F238E27FC236}">
                <a16:creationId xmlns:a16="http://schemas.microsoft.com/office/drawing/2014/main" id="{B3E725AF-3929-50DB-B496-588B50B95B9D}"/>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274175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59DFC0-50FB-40B5-AA07-3CF97E4ED3B6}"/>
              </a:ext>
            </a:extLst>
          </p:cNvPr>
          <p:cNvSpPr>
            <a:spLocks noGrp="1"/>
          </p:cNvSpPr>
          <p:nvPr>
            <p:ph type="body" sz="quarter" idx="13"/>
          </p:nvPr>
        </p:nvSpPr>
        <p:spPr>
          <a:xfrm>
            <a:off x="304799" y="3764672"/>
            <a:ext cx="11582399" cy="2207276"/>
          </a:xfrm>
        </p:spPr>
        <p:txBody>
          <a:bodyPr>
            <a:normAutofit lnSpcReduction="10000"/>
          </a:bodyPr>
          <a:lstStyle/>
          <a:p>
            <a:r>
              <a:rPr lang="en-US"/>
              <a:t>Health Economics Program homepage: MDH, </a:t>
            </a:r>
            <a:r>
              <a:rPr lang="en-US">
                <a:hlinkClick r:id="rId3"/>
              </a:rPr>
              <a:t>Health Economics Program</a:t>
            </a:r>
            <a:endParaRPr lang="en-US"/>
          </a:p>
          <a:p>
            <a:endParaRPr lang="en-US" sz="1050"/>
          </a:p>
          <a:p>
            <a:r>
              <a:rPr lang="en-US"/>
              <a:t>MN APCD homepage/dashboard: </a:t>
            </a:r>
            <a:r>
              <a:rPr lang="en-US">
                <a:hlinkClick r:id="rId4"/>
              </a:rPr>
              <a:t>Minnesota All Payer Claims Database (MN APCD)</a:t>
            </a:r>
            <a:endParaRPr lang="en-US"/>
          </a:p>
          <a:p>
            <a:r>
              <a:rPr lang="en-US"/>
              <a:t>RxPT homepage/dashboard: </a:t>
            </a:r>
            <a:r>
              <a:rPr lang="en-US">
                <a:hlinkClick r:id="rId5"/>
              </a:rPr>
              <a:t>Rx Price Transparency </a:t>
            </a:r>
            <a:r>
              <a:rPr lang="en-US"/>
              <a:t>&amp; </a:t>
            </a:r>
            <a:r>
              <a:rPr lang="en-US">
                <a:hlinkClick r:id="rId6"/>
              </a:rPr>
              <a:t>Data</a:t>
            </a:r>
            <a:endParaRPr lang="en-US"/>
          </a:p>
          <a:p>
            <a:r>
              <a:rPr lang="en-US"/>
              <a:t>Health Care Market Slides: </a:t>
            </a:r>
            <a:r>
              <a:rPr lang="en-US">
                <a:hlinkClick r:id="rId7"/>
              </a:rPr>
              <a:t>Chartbooks</a:t>
            </a:r>
            <a:endParaRPr lang="en-US"/>
          </a:p>
        </p:txBody>
      </p:sp>
      <p:sp>
        <p:nvSpPr>
          <p:cNvPr id="3" name="Title 2">
            <a:extLst>
              <a:ext uri="{FF2B5EF4-FFF2-40B4-BE49-F238E27FC236}">
                <a16:creationId xmlns:a16="http://schemas.microsoft.com/office/drawing/2014/main" id="{D3DA953C-DC26-473E-B5D2-60E934CC2401}"/>
              </a:ext>
            </a:extLst>
          </p:cNvPr>
          <p:cNvSpPr>
            <a:spLocks noGrp="1"/>
          </p:cNvSpPr>
          <p:nvPr>
            <p:ph type="title"/>
          </p:nvPr>
        </p:nvSpPr>
        <p:spPr>
          <a:xfrm>
            <a:off x="304798" y="2212975"/>
            <a:ext cx="11582400" cy="1216025"/>
          </a:xfrm>
        </p:spPr>
        <p:txBody>
          <a:bodyPr>
            <a:normAutofit/>
          </a:bodyPr>
          <a:lstStyle/>
          <a:p>
            <a:r>
              <a:rPr lang="en-US" sz="5400"/>
              <a:t>Thank You! -- </a:t>
            </a:r>
            <a:r>
              <a:rPr lang="en-US" sz="5400" err="1"/>
              <a:t>Add’l</a:t>
            </a:r>
            <a:r>
              <a:rPr lang="en-US" sz="5400"/>
              <a:t> Resources</a:t>
            </a:r>
          </a:p>
        </p:txBody>
      </p:sp>
    </p:spTree>
    <p:extLst>
      <p:ext uri="{BB962C8B-B14F-4D97-AF65-F5344CB8AC3E}">
        <p14:creationId xmlns:p14="http://schemas.microsoft.com/office/powerpoint/2010/main" val="127481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65A7-62DD-4578-91EA-8DCA0DE2B5B2}"/>
              </a:ext>
            </a:extLst>
          </p:cNvPr>
          <p:cNvSpPr>
            <a:spLocks noGrp="1"/>
          </p:cNvSpPr>
          <p:nvPr>
            <p:ph type="ctrTitle"/>
          </p:nvPr>
        </p:nvSpPr>
        <p:spPr/>
        <p:txBody>
          <a:bodyPr/>
          <a:lstStyle/>
          <a:p>
            <a:r>
              <a:rPr lang="en-US" dirty="0"/>
              <a:t>Health Regulation Division</a:t>
            </a:r>
            <a:br>
              <a:rPr lang="en-US" dirty="0"/>
            </a:br>
            <a:r>
              <a:rPr lang="en-US" dirty="0"/>
              <a:t>presentation to ASC conference 10/5/23</a:t>
            </a:r>
          </a:p>
        </p:txBody>
      </p:sp>
      <p:sp>
        <p:nvSpPr>
          <p:cNvPr id="3" name="Text Placeholder 2">
            <a:extLst>
              <a:ext uri="{FF2B5EF4-FFF2-40B4-BE49-F238E27FC236}">
                <a16:creationId xmlns:a16="http://schemas.microsoft.com/office/drawing/2014/main" id="{09B9D68D-0549-4BF2-B6AE-C8BCEB2BFD79}"/>
              </a:ext>
            </a:extLst>
          </p:cNvPr>
          <p:cNvSpPr>
            <a:spLocks noGrp="1"/>
          </p:cNvSpPr>
          <p:nvPr>
            <p:ph type="body" sz="quarter" idx="17"/>
          </p:nvPr>
        </p:nvSpPr>
        <p:spPr/>
        <p:txBody>
          <a:bodyPr>
            <a:normAutofit fontScale="25000" lnSpcReduction="20000"/>
          </a:bodyPr>
          <a:lstStyle/>
          <a:p>
            <a:r>
              <a:rPr lang="en-US" sz="6400" dirty="0"/>
              <a:t>Maria King, RN</a:t>
            </a:r>
            <a:r>
              <a:rPr lang="en-US" sz="6400" dirty="0">
                <a:solidFill>
                  <a:schemeClr val="accent3"/>
                </a:solidFill>
              </a:rPr>
              <a:t>|</a:t>
            </a:r>
            <a:r>
              <a:rPr lang="en-US" sz="6400" dirty="0"/>
              <a:t> Division Director </a:t>
            </a:r>
          </a:p>
          <a:p>
            <a:r>
              <a:rPr lang="en-US" sz="6400" dirty="0"/>
              <a:t> maria.king@state.mn.us</a:t>
            </a:r>
          </a:p>
        </p:txBody>
      </p:sp>
    </p:spTree>
    <p:extLst>
      <p:ext uri="{BB962C8B-B14F-4D97-AF65-F5344CB8AC3E}">
        <p14:creationId xmlns:p14="http://schemas.microsoft.com/office/powerpoint/2010/main" val="400591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355D-06CC-BDFC-DDEB-DC26ACEB2C66}"/>
              </a:ext>
            </a:extLst>
          </p:cNvPr>
          <p:cNvSpPr>
            <a:spLocks noGrp="1"/>
          </p:cNvSpPr>
          <p:nvPr>
            <p:ph type="title"/>
          </p:nvPr>
        </p:nvSpPr>
        <p:spPr/>
        <p:txBody>
          <a:bodyPr/>
          <a:lstStyle/>
          <a:p>
            <a:r>
              <a:rPr lang="en-US" dirty="0"/>
              <a:t>Who is the Health Regulation Division?</a:t>
            </a:r>
          </a:p>
        </p:txBody>
      </p:sp>
      <p:sp>
        <p:nvSpPr>
          <p:cNvPr id="3" name="Content Placeholder 2">
            <a:extLst>
              <a:ext uri="{FF2B5EF4-FFF2-40B4-BE49-F238E27FC236}">
                <a16:creationId xmlns:a16="http://schemas.microsoft.com/office/drawing/2014/main" id="{1FFBB832-0875-F17E-582B-68800CC1D372}"/>
              </a:ext>
            </a:extLst>
          </p:cNvPr>
          <p:cNvSpPr>
            <a:spLocks noGrp="1"/>
          </p:cNvSpPr>
          <p:nvPr>
            <p:ph sz="half" idx="1"/>
          </p:nvPr>
        </p:nvSpPr>
        <p:spPr>
          <a:xfrm>
            <a:off x="838199" y="1594624"/>
            <a:ext cx="6441489" cy="4582339"/>
          </a:xfrm>
        </p:spPr>
        <p:txBody>
          <a:bodyPr>
            <a:normAutofit fontScale="77500" lnSpcReduction="20000"/>
          </a:bodyPr>
          <a:lstStyle/>
          <a:p>
            <a:pPr marL="0" indent="0">
              <a:buNone/>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The Health Regulation Division (HRD) in MDH protects the health and safety of Minnesota citizens receiving care in Minnesota healthcare settings.</a:t>
            </a:r>
          </a:p>
          <a:p>
            <a:pPr marL="0" marR="0" indent="0">
              <a:spcBef>
                <a:spcPts val="600"/>
              </a:spcBef>
              <a:spcAft>
                <a:spcPts val="600"/>
              </a:spcAft>
              <a:buNone/>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In addition, the HRD staff perform various regulatory activities, such as:</a:t>
            </a:r>
          </a:p>
          <a:p>
            <a:pPr marL="342900" marR="0" lvl="0" indent="-342900">
              <a:spcBef>
                <a:spcPts val="0"/>
              </a:spcBef>
              <a:spcAft>
                <a:spcPts val="1200"/>
              </a:spcAft>
              <a:buFont typeface="Symbol" panose="05050102010706020507" pitchFamily="18" charset="2"/>
              <a:buChar char=""/>
              <a:tabLst>
                <a:tab pos="274320" algn="l"/>
                <a:tab pos="457200" algn="l"/>
              </a:tabLst>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Issuing state licenses and federal certifications.</a:t>
            </a:r>
          </a:p>
          <a:p>
            <a:pPr marL="342900" marR="0" lvl="0" indent="-342900">
              <a:spcBef>
                <a:spcPts val="0"/>
              </a:spcBef>
              <a:spcAft>
                <a:spcPts val="1200"/>
              </a:spcAft>
              <a:buFont typeface="Symbol" panose="05050102010706020507" pitchFamily="18" charset="2"/>
              <a:buChar char=""/>
              <a:tabLst>
                <a:tab pos="274320" algn="l"/>
                <a:tab pos="457200" algn="l"/>
              </a:tabLst>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Completing inspections, investigations, reviews, or audits.</a:t>
            </a:r>
          </a:p>
          <a:p>
            <a:pPr marL="342900" marR="0" lvl="0" indent="-342900">
              <a:spcBef>
                <a:spcPts val="0"/>
              </a:spcBef>
              <a:spcAft>
                <a:spcPts val="1200"/>
              </a:spcAft>
              <a:buFont typeface="Symbol" panose="05050102010706020507" pitchFamily="18" charset="2"/>
              <a:buChar char=""/>
              <a:tabLst>
                <a:tab pos="274320" algn="l"/>
                <a:tab pos="457200" algn="l"/>
              </a:tabLst>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Administering registries.</a:t>
            </a:r>
          </a:p>
          <a:p>
            <a:pPr marL="342900" marR="0" lvl="0" indent="-342900">
              <a:spcBef>
                <a:spcPts val="0"/>
              </a:spcBef>
              <a:spcAft>
                <a:spcPts val="1200"/>
              </a:spcAft>
              <a:buFont typeface="Symbol" panose="05050102010706020507" pitchFamily="18" charset="2"/>
              <a:buChar char=""/>
              <a:tabLst>
                <a:tab pos="274320" algn="l"/>
                <a:tab pos="457200" algn="l"/>
              </a:tabLst>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Taking compliance or enforcement actions when necessary.</a:t>
            </a:r>
          </a:p>
          <a:p>
            <a:pPr marL="342900" marR="0" lvl="0" indent="-342900">
              <a:spcBef>
                <a:spcPts val="0"/>
              </a:spcBef>
              <a:spcAft>
                <a:spcPts val="1200"/>
              </a:spcAft>
              <a:buFont typeface="Symbol" panose="05050102010706020507" pitchFamily="18" charset="2"/>
              <a:buChar char=""/>
              <a:tabLst>
                <a:tab pos="274320" algn="l"/>
                <a:tab pos="457200" algn="l"/>
              </a:tabLst>
            </a:pP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Providing information to consumers and providers.</a:t>
            </a:r>
          </a:p>
          <a:p>
            <a:endParaRPr lang="en-US" dirty="0"/>
          </a:p>
        </p:txBody>
      </p:sp>
      <p:pic>
        <p:nvPicPr>
          <p:cNvPr id="9" name="Content Placeholder 8" descr="Hands holding heart">
            <a:extLst>
              <a:ext uri="{FF2B5EF4-FFF2-40B4-BE49-F238E27FC236}">
                <a16:creationId xmlns:a16="http://schemas.microsoft.com/office/drawing/2014/main" id="{39A2F27B-9D85-7415-FBFC-D7214649743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85481" y="2618912"/>
            <a:ext cx="3968319" cy="2645546"/>
          </a:xfrm>
        </p:spPr>
      </p:pic>
      <p:sp>
        <p:nvSpPr>
          <p:cNvPr id="5" name="Date Placeholder 4">
            <a:extLst>
              <a:ext uri="{FF2B5EF4-FFF2-40B4-BE49-F238E27FC236}">
                <a16:creationId xmlns:a16="http://schemas.microsoft.com/office/drawing/2014/main" id="{A02A1F5E-A7E6-83AA-99BF-3B8AED9F200B}"/>
              </a:ext>
            </a:extLst>
          </p:cNvPr>
          <p:cNvSpPr>
            <a:spLocks noGrp="1"/>
          </p:cNvSpPr>
          <p:nvPr>
            <p:ph type="dt" sz="half" idx="10"/>
          </p:nvPr>
        </p:nvSpPr>
        <p:spPr/>
        <p:txBody>
          <a:bodyPr/>
          <a:lstStyle/>
          <a:p>
            <a:fld id="{7C198DD1-C477-482D-A126-3FBDD1778E48}" type="datetime1">
              <a:rPr lang="en-US" smtClean="0"/>
              <a:t>10/5/2023</a:t>
            </a:fld>
            <a:endParaRPr lang="en-US" dirty="0"/>
          </a:p>
        </p:txBody>
      </p:sp>
      <p:sp>
        <p:nvSpPr>
          <p:cNvPr id="6" name="Footer Placeholder 5">
            <a:extLst>
              <a:ext uri="{FF2B5EF4-FFF2-40B4-BE49-F238E27FC236}">
                <a16:creationId xmlns:a16="http://schemas.microsoft.com/office/drawing/2014/main" id="{7AD45DBA-F64D-732F-78D0-EAB62300CB55}"/>
              </a:ext>
            </a:extLst>
          </p:cNvPr>
          <p:cNvSpPr>
            <a:spLocks noGrp="1"/>
          </p:cNvSpPr>
          <p:nvPr>
            <p:ph type="ftr" sz="quarter" idx="3"/>
          </p:nvPr>
        </p:nvSpPr>
        <p:spPr/>
        <p:txBody>
          <a:bodyPr/>
          <a:lstStyle/>
          <a:p>
            <a:r>
              <a:rPr lang="en-US"/>
              <a:t>health.state.mn.us</a:t>
            </a:r>
            <a:endParaRPr lang="en-US" dirty="0"/>
          </a:p>
        </p:txBody>
      </p:sp>
      <p:sp>
        <p:nvSpPr>
          <p:cNvPr id="7" name="Slide Number Placeholder 6">
            <a:extLst>
              <a:ext uri="{FF2B5EF4-FFF2-40B4-BE49-F238E27FC236}">
                <a16:creationId xmlns:a16="http://schemas.microsoft.com/office/drawing/2014/main" id="{7C3B4A69-E502-DFE6-CFE5-45B9D60A1E8D}"/>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31967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E15A-9C45-6D72-79CC-FE2F2312F851}"/>
              </a:ext>
            </a:extLst>
          </p:cNvPr>
          <p:cNvSpPr>
            <a:spLocks noGrp="1"/>
          </p:cNvSpPr>
          <p:nvPr>
            <p:ph type="title"/>
          </p:nvPr>
        </p:nvSpPr>
        <p:spPr/>
        <p:txBody>
          <a:bodyPr/>
          <a:lstStyle/>
          <a:p>
            <a:r>
              <a:rPr lang="en-US" dirty="0"/>
              <a:t>Who We Regulate</a:t>
            </a:r>
          </a:p>
        </p:txBody>
      </p:sp>
      <p:sp>
        <p:nvSpPr>
          <p:cNvPr id="3" name="Content Placeholder 2">
            <a:extLst>
              <a:ext uri="{FF2B5EF4-FFF2-40B4-BE49-F238E27FC236}">
                <a16:creationId xmlns:a16="http://schemas.microsoft.com/office/drawing/2014/main" id="{ED5E30A8-A295-FC25-D344-89C69C5B8122}"/>
              </a:ext>
            </a:extLst>
          </p:cNvPr>
          <p:cNvSpPr>
            <a:spLocks noGrp="1"/>
          </p:cNvSpPr>
          <p:nvPr>
            <p:ph sz="half" idx="1"/>
          </p:nvPr>
        </p:nvSpPr>
        <p:spPr/>
        <p:txBody>
          <a:bodyPr/>
          <a:lstStyle/>
          <a:p>
            <a:pPr>
              <a:lnSpc>
                <a:spcPct val="150000"/>
              </a:lnSpc>
            </a:pPr>
            <a:r>
              <a:rPr lang="en-US" dirty="0">
                <a:effectLst/>
                <a:latin typeface="Calibri" panose="020F0502020204030204" pitchFamily="34" charset="0"/>
                <a:ea typeface="Times New Roman" panose="02020603050405020304" pitchFamily="18" charset="0"/>
                <a:cs typeface="Times New Roman" panose="02020603050405020304" pitchFamily="18" charset="0"/>
              </a:rPr>
              <a:t>HRD regulates 40 different types of providers and organizations including:</a:t>
            </a:r>
          </a:p>
          <a:p>
            <a:pPr lvl="1"/>
            <a:r>
              <a:rPr lang="en-US" sz="2500" dirty="0">
                <a:latin typeface="Calibri" panose="020F0502020204030204" pitchFamily="34" charset="0"/>
                <a:cs typeface="Times New Roman" panose="02020603050405020304" pitchFamily="18" charset="0"/>
              </a:rPr>
              <a:t>Healthcare Facilities includes </a:t>
            </a:r>
            <a:r>
              <a:rPr lang="en-US" sz="2500" dirty="0">
                <a:highlight>
                  <a:srgbClr val="00FFFF"/>
                </a:highlight>
                <a:latin typeface="Calibri" panose="020F0502020204030204" pitchFamily="34" charset="0"/>
                <a:cs typeface="Times New Roman" panose="02020603050405020304" pitchFamily="18" charset="0"/>
              </a:rPr>
              <a:t>Ambulatory Surgery Centers</a:t>
            </a:r>
          </a:p>
          <a:p>
            <a:pPr lvl="1"/>
            <a:r>
              <a:rPr lang="en-US" sz="2500" dirty="0">
                <a:latin typeface="Calibri" panose="020F0502020204030204" pitchFamily="34" charset="0"/>
                <a:cs typeface="Times New Roman" panose="02020603050405020304" pitchFamily="18" charset="0"/>
              </a:rPr>
              <a:t>Health Professions</a:t>
            </a:r>
          </a:p>
          <a:p>
            <a:pPr lvl="1"/>
            <a:r>
              <a:rPr lang="en-US" sz="2500" dirty="0">
                <a:latin typeface="Calibri" panose="020F0502020204030204" pitchFamily="34" charset="0"/>
                <a:cs typeface="Times New Roman" panose="02020603050405020304" pitchFamily="18" charset="0"/>
              </a:rPr>
              <a:t>Body Artist &amp; Piercers</a:t>
            </a:r>
          </a:p>
        </p:txBody>
      </p:sp>
      <p:pic>
        <p:nvPicPr>
          <p:cNvPr id="9" name="Content Placeholder 8" descr="Person holding hand">
            <a:extLst>
              <a:ext uri="{FF2B5EF4-FFF2-40B4-BE49-F238E27FC236}">
                <a16:creationId xmlns:a16="http://schemas.microsoft.com/office/drawing/2014/main" id="{E9D5043C-B8F0-331E-D652-84E60421547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156329"/>
            <a:ext cx="5181600" cy="3458154"/>
          </a:xfrm>
        </p:spPr>
      </p:pic>
      <p:sp>
        <p:nvSpPr>
          <p:cNvPr id="4" name="Date Placeholder 3">
            <a:extLst>
              <a:ext uri="{FF2B5EF4-FFF2-40B4-BE49-F238E27FC236}">
                <a16:creationId xmlns:a16="http://schemas.microsoft.com/office/drawing/2014/main" id="{A5877A72-AB5C-86C4-2383-A8597A16FC21}"/>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127ED894-43DA-BBCC-D1A8-9E540814EE25}"/>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361C2355-E013-C092-5D95-950C4E4C388A}"/>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32784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1B4B-089D-4DE8-13DE-B337055B2E82}"/>
              </a:ext>
            </a:extLst>
          </p:cNvPr>
          <p:cNvSpPr>
            <a:spLocks noGrp="1"/>
          </p:cNvSpPr>
          <p:nvPr>
            <p:ph type="title"/>
          </p:nvPr>
        </p:nvSpPr>
        <p:spPr/>
        <p:txBody>
          <a:bodyPr/>
          <a:lstStyle/>
          <a:p>
            <a:r>
              <a:rPr lang="en-US" dirty="0"/>
              <a:t>Regulatory Activities</a:t>
            </a:r>
          </a:p>
        </p:txBody>
      </p:sp>
      <p:sp>
        <p:nvSpPr>
          <p:cNvPr id="3" name="Content Placeholder 2">
            <a:extLst>
              <a:ext uri="{FF2B5EF4-FFF2-40B4-BE49-F238E27FC236}">
                <a16:creationId xmlns:a16="http://schemas.microsoft.com/office/drawing/2014/main" id="{57ED8D77-6B86-C516-E391-A79C9EFBAD9F}"/>
              </a:ext>
            </a:extLst>
          </p:cNvPr>
          <p:cNvSpPr>
            <a:spLocks noGrp="1"/>
          </p:cNvSpPr>
          <p:nvPr>
            <p:ph idx="1"/>
          </p:nvPr>
        </p:nvSpPr>
        <p:spPr/>
        <p:txBody>
          <a:bodyPr>
            <a:normAutofit fontScale="92500"/>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Our regulatory activities protect Minnesotans from before birth to after death.</a:t>
            </a:r>
          </a:p>
          <a:p>
            <a:pPr lvl="1"/>
            <a:r>
              <a:rPr lang="en-US" sz="2700" dirty="0">
                <a:effectLst/>
                <a:latin typeface="Calibri" panose="020F0502020204030204" pitchFamily="34" charset="0"/>
                <a:ea typeface="Times New Roman" panose="02020603050405020304" pitchFamily="18" charset="0"/>
                <a:cs typeface="Times New Roman" panose="02020603050405020304" pitchFamily="18" charset="0"/>
              </a:rPr>
              <a:t> Birth - doula registry program</a:t>
            </a:r>
          </a:p>
          <a:p>
            <a:pPr lvl="1"/>
            <a:r>
              <a:rPr lang="en-US" sz="2700" dirty="0">
                <a:latin typeface="Calibri" panose="020F0502020204030204" pitchFamily="34" charset="0"/>
                <a:cs typeface="Times New Roman" panose="02020603050405020304" pitchFamily="18" charset="0"/>
              </a:rPr>
              <a:t>Death - </a:t>
            </a:r>
            <a:r>
              <a:rPr lang="en-US" sz="2700" dirty="0">
                <a:effectLst/>
                <a:latin typeface="Calibri" panose="020F0502020204030204" pitchFamily="34" charset="0"/>
                <a:ea typeface="Times New Roman" panose="02020603050405020304" pitchFamily="18" charset="0"/>
                <a:cs typeface="Times New Roman" panose="02020603050405020304" pitchFamily="18" charset="0"/>
              </a:rPr>
              <a:t>oversight of morticians and funeral establishments.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We have a strong relationship with the Centers for Medicare and Medicaid Services (CMS) for the many health facilities that are federally certified.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cs typeface="Times New Roman" panose="02020603050405020304" pitchFamily="18" charset="0"/>
              </a:rPr>
              <a:t>We protect the health and safety of Minnesota’s nursing home residents, home care clients, hospital patients, </a:t>
            </a:r>
            <a:r>
              <a:rPr lang="en-US"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surgery center patients</a:t>
            </a:r>
            <a:r>
              <a:rPr lang="en-US" dirty="0">
                <a:effectLst/>
                <a:latin typeface="Calibri" panose="020F0502020204030204" pitchFamily="34" charset="0"/>
                <a:ea typeface="Times New Roman" panose="02020603050405020304" pitchFamily="18" charset="0"/>
                <a:cs typeface="Times New Roman" panose="02020603050405020304" pitchFamily="18" charset="0"/>
              </a:rPr>
              <a:t>, people with intellectual disabilities, families obtaining services at funeral establishments, birth center clients, body art establishment clients, and other clients of health care.</a:t>
            </a:r>
          </a:p>
          <a:p>
            <a:endParaRPr lang="en-US" dirty="0"/>
          </a:p>
        </p:txBody>
      </p:sp>
      <p:sp>
        <p:nvSpPr>
          <p:cNvPr id="5" name="Date Placeholder 4">
            <a:extLst>
              <a:ext uri="{FF2B5EF4-FFF2-40B4-BE49-F238E27FC236}">
                <a16:creationId xmlns:a16="http://schemas.microsoft.com/office/drawing/2014/main" id="{83E05643-5BD3-B4F0-594A-50FD20AA25E1}"/>
              </a:ext>
            </a:extLst>
          </p:cNvPr>
          <p:cNvSpPr>
            <a:spLocks noGrp="1"/>
          </p:cNvSpPr>
          <p:nvPr>
            <p:ph type="dt" sz="half" idx="10"/>
          </p:nvPr>
        </p:nvSpPr>
        <p:spPr/>
        <p:txBody>
          <a:bodyPr/>
          <a:lstStyle/>
          <a:p>
            <a:fld id="{7C198DD1-C477-482D-A126-3FBDD1778E48}" type="datetime1">
              <a:rPr lang="en-US" smtClean="0"/>
              <a:t>10/5/2023</a:t>
            </a:fld>
            <a:endParaRPr lang="en-US" dirty="0"/>
          </a:p>
        </p:txBody>
      </p:sp>
      <p:sp>
        <p:nvSpPr>
          <p:cNvPr id="6" name="Footer Placeholder 5">
            <a:extLst>
              <a:ext uri="{FF2B5EF4-FFF2-40B4-BE49-F238E27FC236}">
                <a16:creationId xmlns:a16="http://schemas.microsoft.com/office/drawing/2014/main" id="{8D6E5561-15DE-85B4-1D98-854096C785E2}"/>
              </a:ext>
            </a:extLst>
          </p:cNvPr>
          <p:cNvSpPr>
            <a:spLocks noGrp="1"/>
          </p:cNvSpPr>
          <p:nvPr>
            <p:ph type="ftr" sz="quarter" idx="3"/>
          </p:nvPr>
        </p:nvSpPr>
        <p:spPr/>
        <p:txBody>
          <a:bodyPr/>
          <a:lstStyle/>
          <a:p>
            <a:r>
              <a:rPr lang="en-US"/>
              <a:t>health.state.mn.us</a:t>
            </a:r>
            <a:endParaRPr lang="en-US" dirty="0"/>
          </a:p>
        </p:txBody>
      </p:sp>
      <p:sp>
        <p:nvSpPr>
          <p:cNvPr id="7" name="Slide Number Placeholder 6">
            <a:extLst>
              <a:ext uri="{FF2B5EF4-FFF2-40B4-BE49-F238E27FC236}">
                <a16:creationId xmlns:a16="http://schemas.microsoft.com/office/drawing/2014/main" id="{5AE21EB8-B1BF-8013-0160-95518951DA9D}"/>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666181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3BE4-2A50-DF9E-BE36-E14EF11A24A9}"/>
              </a:ext>
            </a:extLst>
          </p:cNvPr>
          <p:cNvSpPr>
            <a:spLocks noGrp="1"/>
          </p:cNvSpPr>
          <p:nvPr>
            <p:ph type="title"/>
          </p:nvPr>
        </p:nvSpPr>
        <p:spPr/>
        <p:txBody>
          <a:bodyPr/>
          <a:lstStyle/>
          <a:p>
            <a:r>
              <a:rPr lang="en-US" dirty="0"/>
              <a:t>Protecting Health &amp; Safety</a:t>
            </a:r>
          </a:p>
        </p:txBody>
      </p:sp>
      <p:sp>
        <p:nvSpPr>
          <p:cNvPr id="3" name="Content Placeholder 2">
            <a:extLst>
              <a:ext uri="{FF2B5EF4-FFF2-40B4-BE49-F238E27FC236}">
                <a16:creationId xmlns:a16="http://schemas.microsoft.com/office/drawing/2014/main" id="{BC4293C3-BA29-5C46-01C0-1D7F7C716C1C}"/>
              </a:ext>
            </a:extLst>
          </p:cNvPr>
          <p:cNvSpPr>
            <a:spLocks noGrp="1"/>
          </p:cNvSpPr>
          <p:nvPr>
            <p:ph idx="1"/>
          </p:nvPr>
        </p:nvSpPr>
        <p:spPr>
          <a:xfrm>
            <a:off x="838200" y="1335281"/>
            <a:ext cx="10515600" cy="5021067"/>
          </a:xfrm>
        </p:spPr>
        <p:txBody>
          <a:bodyPr>
            <a:normAutofit/>
          </a:bodyPr>
          <a:lstStyle/>
          <a:p>
            <a:pPr marL="0" indent="0" algn="ctr">
              <a:buNone/>
            </a:pPr>
            <a:r>
              <a:rPr lang="en-US" sz="2500" dirty="0"/>
              <a:t>MDH </a:t>
            </a:r>
            <a:r>
              <a:rPr lang="en-US" dirty="0"/>
              <a:t>is r</a:t>
            </a:r>
            <a:r>
              <a:rPr lang="en-US" sz="2500" dirty="0"/>
              <a:t>esponsible to follow CMS Mission and Priority Document</a:t>
            </a:r>
          </a:p>
          <a:p>
            <a:pPr marL="0" indent="0">
              <a:buNone/>
            </a:pPr>
            <a:r>
              <a:rPr lang="en-US" dirty="0"/>
              <a:t>Link to 2023 MPD: </a:t>
            </a:r>
            <a:r>
              <a:rPr lang="en-US" dirty="0">
                <a:solidFill>
                  <a:schemeClr val="tx1">
                    <a:lumMod val="75000"/>
                    <a:lumOff val="25000"/>
                  </a:schemeClr>
                </a:solidFill>
                <a:hlinkClick r:id="rId2"/>
              </a:rPr>
              <a:t>https://www.cms.gov/files/document/admin-22-10-all.pdf</a:t>
            </a:r>
            <a:endParaRPr lang="en-US" dirty="0">
              <a:solidFill>
                <a:schemeClr val="tx1">
                  <a:lumMod val="75000"/>
                  <a:lumOff val="25000"/>
                </a:schemeClr>
              </a:solidFill>
            </a:endParaRPr>
          </a:p>
          <a:p>
            <a:r>
              <a:rPr lang="en-US" sz="2500" dirty="0">
                <a:solidFill>
                  <a:schemeClr val="tx1">
                    <a:lumMod val="75000"/>
                    <a:lumOff val="25000"/>
                  </a:schemeClr>
                </a:solidFill>
              </a:rPr>
              <a:t>Ambulatory Surgery Center info starts on page 11.</a:t>
            </a:r>
          </a:p>
          <a:p>
            <a:r>
              <a:rPr lang="en-US" sz="2500" dirty="0">
                <a:solidFill>
                  <a:schemeClr val="tx1">
                    <a:lumMod val="75000"/>
                    <a:lumOff val="25000"/>
                  </a:schemeClr>
                </a:solidFill>
              </a:rPr>
              <a:t>https://www.cms.gov/Regulations-and-Guidance/Guidance/Manuals/downloads/som107_exhibit_351.pdf</a:t>
            </a:r>
          </a:p>
        </p:txBody>
      </p:sp>
      <p:sp>
        <p:nvSpPr>
          <p:cNvPr id="4" name="Date Placeholder 3">
            <a:extLst>
              <a:ext uri="{FF2B5EF4-FFF2-40B4-BE49-F238E27FC236}">
                <a16:creationId xmlns:a16="http://schemas.microsoft.com/office/drawing/2014/main" id="{287E5447-E1A4-4AF0-CA17-A438B9080508}"/>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33A57B98-4DE7-31C2-EFF4-A2A0CE5EBB53}"/>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2537CDFC-1F3C-CE50-5D30-10EB09569779}"/>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45527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3BE4-2A50-DF9E-BE36-E14EF11A24A9}"/>
              </a:ext>
            </a:extLst>
          </p:cNvPr>
          <p:cNvSpPr>
            <a:spLocks noGrp="1"/>
          </p:cNvSpPr>
          <p:nvPr>
            <p:ph type="title"/>
          </p:nvPr>
        </p:nvSpPr>
        <p:spPr/>
        <p:txBody>
          <a:bodyPr/>
          <a:lstStyle/>
          <a:p>
            <a:r>
              <a:rPr lang="en-US" dirty="0"/>
              <a:t>Protecting Health &amp; Safety</a:t>
            </a:r>
          </a:p>
        </p:txBody>
      </p:sp>
      <p:pic>
        <p:nvPicPr>
          <p:cNvPr id="8" name="Content Placeholder 7">
            <a:extLst>
              <a:ext uri="{FF2B5EF4-FFF2-40B4-BE49-F238E27FC236}">
                <a16:creationId xmlns:a16="http://schemas.microsoft.com/office/drawing/2014/main" id="{BCB8193A-4681-9762-B1D9-F8A93FA55A89}"/>
              </a:ext>
            </a:extLst>
          </p:cNvPr>
          <p:cNvPicPr>
            <a:picLocks noGrp="1" noChangeAspect="1"/>
          </p:cNvPicPr>
          <p:nvPr>
            <p:ph idx="1"/>
          </p:nvPr>
        </p:nvPicPr>
        <p:blipFill>
          <a:blip r:embed="rId2"/>
          <a:stretch>
            <a:fillRect/>
          </a:stretch>
        </p:blipFill>
        <p:spPr>
          <a:xfrm>
            <a:off x="2138362" y="1578769"/>
            <a:ext cx="7915275" cy="4533900"/>
          </a:xfrm>
        </p:spPr>
      </p:pic>
      <p:sp>
        <p:nvSpPr>
          <p:cNvPr id="4" name="Date Placeholder 3">
            <a:extLst>
              <a:ext uri="{FF2B5EF4-FFF2-40B4-BE49-F238E27FC236}">
                <a16:creationId xmlns:a16="http://schemas.microsoft.com/office/drawing/2014/main" id="{287E5447-E1A4-4AF0-CA17-A438B9080508}"/>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33A57B98-4DE7-31C2-EFF4-A2A0CE5EBB53}"/>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2537CDFC-1F3C-CE50-5D30-10EB09569779}"/>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7461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3BE4-2A50-DF9E-BE36-E14EF11A24A9}"/>
              </a:ext>
            </a:extLst>
          </p:cNvPr>
          <p:cNvSpPr>
            <a:spLocks noGrp="1"/>
          </p:cNvSpPr>
          <p:nvPr>
            <p:ph type="title"/>
          </p:nvPr>
        </p:nvSpPr>
        <p:spPr/>
        <p:txBody>
          <a:bodyPr/>
          <a:lstStyle/>
          <a:p>
            <a:r>
              <a:rPr lang="en-US" dirty="0"/>
              <a:t>Protecting Health &amp; Safety</a:t>
            </a:r>
          </a:p>
        </p:txBody>
      </p:sp>
      <p:sp>
        <p:nvSpPr>
          <p:cNvPr id="4" name="Date Placeholder 3">
            <a:extLst>
              <a:ext uri="{FF2B5EF4-FFF2-40B4-BE49-F238E27FC236}">
                <a16:creationId xmlns:a16="http://schemas.microsoft.com/office/drawing/2014/main" id="{287E5447-E1A4-4AF0-CA17-A438B9080508}"/>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33A57B98-4DE7-31C2-EFF4-A2A0CE5EBB53}"/>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2537CDFC-1F3C-CE50-5D30-10EB09569779}"/>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10" name="Content Placeholder 9">
            <a:extLst>
              <a:ext uri="{FF2B5EF4-FFF2-40B4-BE49-F238E27FC236}">
                <a16:creationId xmlns:a16="http://schemas.microsoft.com/office/drawing/2014/main" id="{B38019C4-4C14-0D60-D28D-2D737CAF9B51}"/>
              </a:ext>
            </a:extLst>
          </p:cNvPr>
          <p:cNvPicPr>
            <a:picLocks noGrp="1" noChangeAspect="1"/>
          </p:cNvPicPr>
          <p:nvPr>
            <p:ph idx="1"/>
          </p:nvPr>
        </p:nvPicPr>
        <p:blipFill>
          <a:blip r:embed="rId2"/>
          <a:stretch>
            <a:fillRect/>
          </a:stretch>
        </p:blipFill>
        <p:spPr>
          <a:xfrm>
            <a:off x="2426329" y="1365249"/>
            <a:ext cx="7819401" cy="4841875"/>
          </a:xfrm>
        </p:spPr>
      </p:pic>
    </p:spTree>
    <p:extLst>
      <p:ext uri="{BB962C8B-B14F-4D97-AF65-F5344CB8AC3E}">
        <p14:creationId xmlns:p14="http://schemas.microsoft.com/office/powerpoint/2010/main" val="278230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5F5E-3F34-08E5-EA38-AC31F6F1B90A}"/>
              </a:ext>
            </a:extLst>
          </p:cNvPr>
          <p:cNvSpPr>
            <a:spLocks noGrp="1"/>
          </p:cNvSpPr>
          <p:nvPr>
            <p:ph type="title"/>
          </p:nvPr>
        </p:nvSpPr>
        <p:spPr/>
        <p:txBody>
          <a:bodyPr/>
          <a:lstStyle/>
          <a:p>
            <a:r>
              <a:rPr lang="en-US" dirty="0"/>
              <a:t>MDH HRD Licensing and Certification</a:t>
            </a:r>
          </a:p>
        </p:txBody>
      </p:sp>
      <p:sp>
        <p:nvSpPr>
          <p:cNvPr id="3" name="Content Placeholder 2">
            <a:extLst>
              <a:ext uri="{FF2B5EF4-FFF2-40B4-BE49-F238E27FC236}">
                <a16:creationId xmlns:a16="http://schemas.microsoft.com/office/drawing/2014/main" id="{F12CC025-1F09-4A46-AC0A-758463BE8F11}"/>
              </a:ext>
            </a:extLst>
          </p:cNvPr>
          <p:cNvSpPr>
            <a:spLocks noGrp="1"/>
          </p:cNvSpPr>
          <p:nvPr>
            <p:ph idx="1"/>
          </p:nvPr>
        </p:nvSpPr>
        <p:spPr/>
        <p:txBody>
          <a:bodyPr>
            <a:normAutofit/>
          </a:bodyPr>
          <a:lstStyle/>
          <a:p>
            <a:pPr marL="0" marR="0" lvl="0" indent="0">
              <a:spcBef>
                <a:spcPts val="600"/>
              </a:spcBef>
              <a:spcAft>
                <a:spcPts val="0"/>
              </a:spcAft>
              <a:buNone/>
              <a:tabLst>
                <a:tab pos="27432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Licenses and oversees-</a:t>
            </a:r>
          </a:p>
          <a:p>
            <a:pPr marL="342900" marR="0" lvl="0" indent="-342900">
              <a:spcBef>
                <a:spcPts val="600"/>
              </a:spcBef>
              <a:spcAft>
                <a:spcPts val="0"/>
              </a:spcAft>
              <a:buFont typeface="Symbol" panose="05050102010706020507" pitchFamily="18" charset="2"/>
              <a:buChar char=""/>
              <a:tabLst>
                <a:tab pos="274320" algn="l"/>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H</a:t>
            </a:r>
            <a:r>
              <a:rPr lang="en-US" dirty="0">
                <a:effectLst/>
                <a:latin typeface="Calibri" panose="020F0502020204030204" pitchFamily="34" charset="0"/>
                <a:ea typeface="Times New Roman" panose="02020603050405020304" pitchFamily="18" charset="0"/>
                <a:cs typeface="Times New Roman" panose="02020603050405020304" pitchFamily="18" charset="0"/>
              </a:rPr>
              <a:t>ealth care facilities, including:</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Nursing homes</a:t>
            </a: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latin typeface="Calibri" panose="020F0502020204030204" pitchFamily="34" charset="0"/>
                <a:ea typeface="Times New Roman" panose="02020603050405020304" pitchFamily="18" charset="0"/>
                <a:cs typeface="Times New Roman" panose="02020603050405020304" pitchFamily="18" charset="0"/>
              </a:rPr>
              <a:t>B</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oarding care homes</a:t>
            </a: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Supervised living facilities</a:t>
            </a: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Hospitals,</a:t>
            </a: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Ambulatory surgical centers </a:t>
            </a: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Clinical labs </a:t>
            </a:r>
          </a:p>
          <a:p>
            <a:pPr marL="800100" lvl="1" indent="-342900">
              <a:spcBef>
                <a:spcPts val="600"/>
              </a:spcBef>
              <a:spcAft>
                <a:spcPts val="0"/>
              </a:spcAft>
              <a:buFont typeface="Symbol" panose="05050102010706020507" pitchFamily="18" charset="2"/>
              <a:buChar char=""/>
              <a:tabLst>
                <a:tab pos="274320" algn="l"/>
                <a:tab pos="457200" algn="l"/>
              </a:tabLst>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Federally certified home health agencies, birth centers, housing with services, hospice, dialysis providers and other providers</a:t>
            </a:r>
          </a:p>
          <a:p>
            <a:pPr marL="0" indent="0">
              <a:buNone/>
            </a:pPr>
            <a:endParaRPr lang="en-US" dirty="0"/>
          </a:p>
        </p:txBody>
      </p:sp>
      <p:sp>
        <p:nvSpPr>
          <p:cNvPr id="4" name="Date Placeholder 3">
            <a:extLst>
              <a:ext uri="{FF2B5EF4-FFF2-40B4-BE49-F238E27FC236}">
                <a16:creationId xmlns:a16="http://schemas.microsoft.com/office/drawing/2014/main" id="{F75BF77C-24B2-4960-8908-4859E9913BED}"/>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58534AD1-0C4A-0C0C-53BF-030E0AA4E732}"/>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88E5C6B3-7CBA-9CB7-741E-942CF698BBCB}"/>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6246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2401-F212-0971-B0CE-79E19FDE9C9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89DF874-F916-21FB-FA55-FDAFFC957B83}"/>
              </a:ext>
            </a:extLst>
          </p:cNvPr>
          <p:cNvSpPr>
            <a:spLocks noGrp="1"/>
          </p:cNvSpPr>
          <p:nvPr>
            <p:ph idx="1"/>
          </p:nvPr>
        </p:nvSpPr>
        <p:spPr/>
        <p:txBody>
          <a:bodyPr/>
          <a:lstStyle/>
          <a:p>
            <a:r>
              <a:rPr lang="en-US" dirty="0"/>
              <a:t>Who we are</a:t>
            </a:r>
          </a:p>
          <a:p>
            <a:r>
              <a:rPr lang="en-US" dirty="0"/>
              <a:t>What we do</a:t>
            </a:r>
          </a:p>
          <a:p>
            <a:r>
              <a:rPr lang="en-US" dirty="0"/>
              <a:t>A tour of new activities</a:t>
            </a:r>
          </a:p>
          <a:p>
            <a:r>
              <a:rPr lang="en-US" dirty="0"/>
              <a:t>Health care transaction oversight</a:t>
            </a:r>
          </a:p>
        </p:txBody>
      </p:sp>
      <p:sp>
        <p:nvSpPr>
          <p:cNvPr id="4" name="Date Placeholder 3">
            <a:extLst>
              <a:ext uri="{FF2B5EF4-FFF2-40B4-BE49-F238E27FC236}">
                <a16:creationId xmlns:a16="http://schemas.microsoft.com/office/drawing/2014/main" id="{FAE526DD-B06D-69C3-9A97-050A22304617}"/>
              </a:ext>
            </a:extLst>
          </p:cNvPr>
          <p:cNvSpPr>
            <a:spLocks noGrp="1"/>
          </p:cNvSpPr>
          <p:nvPr>
            <p:ph type="dt" sz="half" idx="10"/>
          </p:nvPr>
        </p:nvSpPr>
        <p:spPr/>
        <p:txBody>
          <a:bodyPr/>
          <a:lstStyle/>
          <a:p>
            <a:fld id="{824D5D47-1752-4D84-8BFB-C2F71A34C932}" type="datetime1">
              <a:rPr lang="en-US" smtClean="0"/>
              <a:t>10/5/2023</a:t>
            </a:fld>
            <a:endParaRPr lang="en-US"/>
          </a:p>
        </p:txBody>
      </p:sp>
      <p:sp>
        <p:nvSpPr>
          <p:cNvPr id="5" name="Footer Placeholder 4">
            <a:extLst>
              <a:ext uri="{FF2B5EF4-FFF2-40B4-BE49-F238E27FC236}">
                <a16:creationId xmlns:a16="http://schemas.microsoft.com/office/drawing/2014/main" id="{A0DBD5D9-F9BC-C652-ABFF-D77B0E16B1C8}"/>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4AE11B1F-3BF6-699B-B4F1-8AE76953D3FB}"/>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398598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8EE0-648C-6543-BE66-67DF249C1AD7}"/>
              </a:ext>
            </a:extLst>
          </p:cNvPr>
          <p:cNvSpPr>
            <a:spLocks noGrp="1"/>
          </p:cNvSpPr>
          <p:nvPr>
            <p:ph type="title"/>
          </p:nvPr>
        </p:nvSpPr>
        <p:spPr/>
        <p:txBody>
          <a:bodyPr/>
          <a:lstStyle/>
          <a:p>
            <a:r>
              <a:rPr lang="en-US" dirty="0"/>
              <a:t>Office of Health Facility Complaints</a:t>
            </a:r>
          </a:p>
        </p:txBody>
      </p:sp>
      <p:sp>
        <p:nvSpPr>
          <p:cNvPr id="3" name="Content Placeholder 2">
            <a:extLst>
              <a:ext uri="{FF2B5EF4-FFF2-40B4-BE49-F238E27FC236}">
                <a16:creationId xmlns:a16="http://schemas.microsoft.com/office/drawing/2014/main" id="{C7045498-67E5-980E-64D5-99835D017A27}"/>
              </a:ext>
            </a:extLst>
          </p:cNvPr>
          <p:cNvSpPr>
            <a:spLocks noGrp="1"/>
          </p:cNvSpPr>
          <p:nvPr>
            <p:ph idx="1"/>
          </p:nvPr>
        </p:nvSpPr>
        <p:spPr/>
        <p:txBody>
          <a:bodyPr>
            <a:normAutofit/>
          </a:bodyPr>
          <a:lstStyle/>
          <a:p>
            <a:pPr marL="0" marR="0" indent="0">
              <a:lnSpc>
                <a:spcPct val="80000"/>
              </a:lnSpc>
              <a:spcBef>
                <a:spcPts val="1800"/>
              </a:spcBef>
              <a:spcAft>
                <a:spcPts val="600"/>
              </a:spcAft>
              <a:buNone/>
            </a:pPr>
            <a:r>
              <a:rPr lang="en-US" b="1" dirty="0">
                <a:solidFill>
                  <a:srgbClr val="003A69"/>
                </a:solidFill>
                <a:effectLst/>
                <a:latin typeface="Calibri" panose="020F0502020204030204" pitchFamily="34" charset="0"/>
                <a:ea typeface="Times New Roman" panose="02020603050405020304" pitchFamily="18" charset="0"/>
                <a:cs typeface="Times New Roman" panose="02020603050405020304" pitchFamily="18" charset="0"/>
              </a:rPr>
              <a:t>Office of Health Facility Complaints</a:t>
            </a:r>
          </a:p>
          <a:p>
            <a:pPr marL="342900" marR="0" lvl="0" indent="-342900">
              <a:spcBef>
                <a:spcPts val="600"/>
              </a:spcBef>
              <a:spcAft>
                <a:spcPts val="0"/>
              </a:spcAft>
              <a:buFont typeface="Symbol" panose="05050102010706020507" pitchFamily="18" charset="2"/>
              <a:buChar char=""/>
              <a:tabLst>
                <a:tab pos="27432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Investigates reports of maltreatment, in accordance with the Vulnerable Adults Act and other complaints of abuse, neglect, or maltreatment in licensed healthcare facilities</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7432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Investigates complaints in federally-certified and state-licensed facilities, including nursing homes and hospitals</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27432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Conducts reviews of requests for set asides of criminal/maltreatment incidences for individuals who request to work in licensed healthcare facilities</a:t>
            </a:r>
          </a:p>
        </p:txBody>
      </p:sp>
      <p:sp>
        <p:nvSpPr>
          <p:cNvPr id="4" name="Date Placeholder 3">
            <a:extLst>
              <a:ext uri="{FF2B5EF4-FFF2-40B4-BE49-F238E27FC236}">
                <a16:creationId xmlns:a16="http://schemas.microsoft.com/office/drawing/2014/main" id="{95B81BFF-3B6F-8F1B-1A7E-CDC29BB7F01B}"/>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98FA9D91-AA1F-4ACA-3D68-F7883DC4A154}"/>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E7BBBF19-8400-1D90-3B08-B2762ECF951E}"/>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83211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ECF59B-2225-7124-FECA-4D374101745B}"/>
              </a:ext>
            </a:extLst>
          </p:cNvPr>
          <p:cNvSpPr>
            <a:spLocks noGrp="1"/>
          </p:cNvSpPr>
          <p:nvPr>
            <p:ph type="title"/>
          </p:nvPr>
        </p:nvSpPr>
        <p:spPr/>
        <p:txBody>
          <a:bodyPr/>
          <a:lstStyle/>
          <a:p>
            <a:r>
              <a:rPr lang="en-US" dirty="0"/>
              <a:t>Engineering Services</a:t>
            </a:r>
          </a:p>
        </p:txBody>
      </p:sp>
      <p:sp>
        <p:nvSpPr>
          <p:cNvPr id="9" name="Content Placeholder 8">
            <a:extLst>
              <a:ext uri="{FF2B5EF4-FFF2-40B4-BE49-F238E27FC236}">
                <a16:creationId xmlns:a16="http://schemas.microsoft.com/office/drawing/2014/main" id="{6BC778DA-6F73-2B21-9619-0D41FF7DA980}"/>
              </a:ext>
            </a:extLst>
          </p:cNvPr>
          <p:cNvSpPr>
            <a:spLocks noGrp="1"/>
          </p:cNvSpPr>
          <p:nvPr>
            <p:ph idx="1"/>
          </p:nvPr>
        </p:nvSpPr>
        <p:spPr/>
        <p:txBody>
          <a:bodyPr/>
          <a:lstStyle/>
          <a:p>
            <a:pPr marL="0" indent="0">
              <a:buNone/>
            </a:pPr>
            <a:r>
              <a:rPr lang="en-US" b="1" dirty="0">
                <a:solidFill>
                  <a:srgbClr val="003A69"/>
                </a:solidFill>
                <a:effectLst/>
                <a:latin typeface="Calibri" panose="020F0502020204030204" pitchFamily="34" charset="0"/>
                <a:ea typeface="Times New Roman" panose="02020603050405020304" pitchFamily="18" charset="0"/>
                <a:cs typeface="Times New Roman" panose="02020603050405020304" pitchFamily="18" charset="0"/>
              </a:rPr>
              <a:t>Engineering Services</a:t>
            </a:r>
          </a:p>
          <a:p>
            <a:pPr marL="342900" marR="0" lvl="0" indent="-342900">
              <a:spcBef>
                <a:spcPts val="600"/>
              </a:spcBef>
              <a:spcAft>
                <a:spcPts val="0"/>
              </a:spcAft>
              <a:buFont typeface="Symbol" panose="05050102010706020507" pitchFamily="18" charset="2"/>
              <a:buChar char=""/>
              <a:tabLst>
                <a:tab pos="27432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Reviews and approves all architectural and engineering plans relating to new construction and/or modifications to existing health care facilities to ensure that facilities meet state and federal building and fire codes</a:t>
            </a:r>
          </a:p>
          <a:p>
            <a:pPr marL="0" marR="0" lvl="0" indent="0">
              <a:spcBef>
                <a:spcPts val="600"/>
              </a:spcBef>
              <a:spcAft>
                <a:spcPts val="0"/>
              </a:spcAft>
              <a:buNone/>
              <a:tabLst>
                <a:tab pos="274320" algn="l"/>
                <a:tab pos="457200" algn="l"/>
              </a:tabLs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274320" algn="l"/>
                <a:tab pos="457200" algn="l"/>
              </a:tabLst>
            </a:pPr>
            <a:r>
              <a:rPr lang="en-US" dirty="0">
                <a:effectLst/>
                <a:latin typeface="Calibri" panose="020F0502020204030204" pitchFamily="34" charset="0"/>
                <a:ea typeface="Times New Roman" panose="02020603050405020304" pitchFamily="18" charset="0"/>
                <a:cs typeface="Times New Roman" panose="02020603050405020304" pitchFamily="18" charset="0"/>
              </a:rPr>
              <a:t>Conducts on-site construction inspections to assure that projects are built in accordance with approved construction documents</a:t>
            </a:r>
          </a:p>
          <a:p>
            <a:pPr marL="0" indent="0">
              <a:buNone/>
            </a:pPr>
            <a:endParaRPr lang="en-US" b="1" dirty="0">
              <a:solidFill>
                <a:srgbClr val="003A69"/>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6C80B1C3-A4CC-8A73-3580-9D6DC510B097}"/>
              </a:ext>
            </a:extLst>
          </p:cNvPr>
          <p:cNvSpPr>
            <a:spLocks noGrp="1"/>
          </p:cNvSpPr>
          <p:nvPr>
            <p:ph type="dt" sz="half" idx="10"/>
          </p:nvPr>
        </p:nvSpPr>
        <p:spPr/>
        <p:txBody>
          <a:bodyPr/>
          <a:lstStyle/>
          <a:p>
            <a:fld id="{F4B91AA0-3BA7-4036-A3DA-317C6C4FFA29}" type="datetime1">
              <a:rPr lang="en-US" smtClean="0"/>
              <a:pPr/>
              <a:t>10/5/2023</a:t>
            </a:fld>
            <a:endParaRPr lang="en-US" dirty="0"/>
          </a:p>
        </p:txBody>
      </p:sp>
      <p:sp>
        <p:nvSpPr>
          <p:cNvPr id="6" name="Footer Placeholder 5">
            <a:extLst>
              <a:ext uri="{FF2B5EF4-FFF2-40B4-BE49-F238E27FC236}">
                <a16:creationId xmlns:a16="http://schemas.microsoft.com/office/drawing/2014/main" id="{3630AA2F-BCCA-132C-FCDE-77544597C7AA}"/>
              </a:ext>
            </a:extLst>
          </p:cNvPr>
          <p:cNvSpPr>
            <a:spLocks noGrp="1"/>
          </p:cNvSpPr>
          <p:nvPr>
            <p:ph type="ftr" sz="quarter" idx="3"/>
          </p:nvPr>
        </p:nvSpPr>
        <p:spPr/>
        <p:txBody>
          <a:bodyPr/>
          <a:lstStyle/>
          <a:p>
            <a:r>
              <a:rPr lang="en-US"/>
              <a:t>health.state.mn.us</a:t>
            </a:r>
            <a:endParaRPr lang="en-US" dirty="0"/>
          </a:p>
        </p:txBody>
      </p:sp>
      <p:sp>
        <p:nvSpPr>
          <p:cNvPr id="7" name="Slide Number Placeholder 6">
            <a:extLst>
              <a:ext uri="{FF2B5EF4-FFF2-40B4-BE49-F238E27FC236}">
                <a16:creationId xmlns:a16="http://schemas.microsoft.com/office/drawing/2014/main" id="{F2E37D3F-AD0F-F9D3-37D8-0BCD35FCD7BC}"/>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37109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C2DE-98D9-8DA6-788F-3FFDA8A9025E}"/>
              </a:ext>
            </a:extLst>
          </p:cNvPr>
          <p:cNvSpPr>
            <a:spLocks noGrp="1"/>
          </p:cNvSpPr>
          <p:nvPr>
            <p:ph type="title"/>
          </p:nvPr>
        </p:nvSpPr>
        <p:spPr/>
        <p:txBody>
          <a:bodyPr/>
          <a:lstStyle/>
          <a:p>
            <a:r>
              <a:rPr lang="en-US" dirty="0"/>
              <a:t>Protecting Older Minnesotans &amp; Vulnerable Adults</a:t>
            </a:r>
          </a:p>
        </p:txBody>
      </p:sp>
      <p:sp>
        <p:nvSpPr>
          <p:cNvPr id="3" name="Content Placeholder 2">
            <a:extLst>
              <a:ext uri="{FF2B5EF4-FFF2-40B4-BE49-F238E27FC236}">
                <a16:creationId xmlns:a16="http://schemas.microsoft.com/office/drawing/2014/main" id="{6DB0524A-FDC6-3E75-A6F9-67469C6C73FE}"/>
              </a:ext>
            </a:extLst>
          </p:cNvPr>
          <p:cNvSpPr>
            <a:spLocks noGrp="1"/>
          </p:cNvSpPr>
          <p:nvPr>
            <p:ph idx="1"/>
          </p:nvPr>
        </p:nvSpPr>
        <p:spPr/>
        <p:txBody>
          <a:bodyPr>
            <a:normAutofit lnSpcReduction="10000"/>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Much of our work focuses on protecting older Minnesotans and vulnerable adults. </a:t>
            </a:r>
          </a:p>
          <a:p>
            <a:pPr lvl="1"/>
            <a:r>
              <a:rPr lang="en-US" sz="2500" dirty="0">
                <a:effectLst/>
                <a:latin typeface="Calibri" panose="020F0502020204030204" pitchFamily="34" charset="0"/>
                <a:ea typeface="Times New Roman" panose="02020603050405020304" pitchFamily="18" charset="0"/>
                <a:cs typeface="Times New Roman" panose="02020603050405020304" pitchFamily="18" charset="0"/>
              </a:rPr>
              <a:t>As Minnesota’s population ages over the next 20 years, older residents will require an increasing amount of health services and the need for health protection will become even more important.</a:t>
            </a:r>
            <a:endParaRPr lang="en-US" sz="25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2500" dirty="0">
                <a:latin typeface="Calibri" panose="020F0502020204030204" pitchFamily="34" charset="0"/>
                <a:ea typeface="Times New Roman" panose="02020603050405020304" pitchFamily="18" charset="0"/>
                <a:cs typeface="Times New Roman" panose="02020603050405020304" pitchFamily="18" charset="0"/>
              </a:rPr>
              <a:t>A</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n integrated Assisted Living license was recently implemented to:</a:t>
            </a:r>
          </a:p>
          <a:p>
            <a:pPr lvl="2"/>
            <a:r>
              <a:rPr lang="en-US" sz="2500" dirty="0">
                <a:latin typeface="Calibri" panose="020F0502020204030204" pitchFamily="34" charset="0"/>
                <a:ea typeface="Times New Roman" panose="02020603050405020304" pitchFamily="18" charset="0"/>
                <a:cs typeface="Times New Roman" panose="02020603050405020304" pitchFamily="18" charset="0"/>
              </a:rPr>
              <a:t>Provide regulatory Oversight of:</a:t>
            </a:r>
          </a:p>
          <a:p>
            <a:pPr lvl="3"/>
            <a:r>
              <a:rPr lang="en-US" sz="2500" dirty="0">
                <a:latin typeface="Calibri" panose="020F0502020204030204" pitchFamily="34" charset="0"/>
                <a:ea typeface="Times New Roman" panose="02020603050405020304" pitchFamily="18" charset="0"/>
                <a:cs typeface="Times New Roman" panose="02020603050405020304" pitchFamily="18" charset="0"/>
              </a:rPr>
              <a:t>Housing and Services</a:t>
            </a:r>
          </a:p>
          <a:p>
            <a:pPr lvl="3"/>
            <a:r>
              <a:rPr lang="en-US" sz="2500" dirty="0">
                <a:effectLst/>
                <a:latin typeface="Calibri" panose="020F0502020204030204" pitchFamily="34" charset="0"/>
                <a:ea typeface="Times New Roman" panose="02020603050405020304" pitchFamily="18" charset="0"/>
                <a:cs typeface="Times New Roman" panose="02020603050405020304" pitchFamily="18" charset="0"/>
              </a:rPr>
              <a:t>Enhance </a:t>
            </a:r>
            <a:r>
              <a:rPr lang="en-US" sz="2500" dirty="0">
                <a:latin typeface="Calibri" panose="020F0502020204030204" pitchFamily="34" charset="0"/>
                <a:ea typeface="Times New Roman" panose="02020603050405020304" pitchFamily="18" charset="0"/>
                <a:cs typeface="Times New Roman" panose="02020603050405020304" pitchFamily="18" charset="0"/>
              </a:rPr>
              <a:t>protections to the residents living in these facilities</a:t>
            </a:r>
          </a:p>
          <a:p>
            <a:pPr marL="1371600" lvl="3" indent="0">
              <a:buNone/>
            </a:pP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F5E2ACF-549C-0B91-DD0B-DF34FAD0AF17}"/>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F63A3C92-B113-0050-301E-4AABF94837AF}"/>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D2F051C8-073C-8C7D-FD22-A48B3005FC2F}"/>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78875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DEF8-CA76-D6E9-0002-93140DE95EE9}"/>
              </a:ext>
            </a:extLst>
          </p:cNvPr>
          <p:cNvSpPr>
            <a:spLocks noGrp="1"/>
          </p:cNvSpPr>
          <p:nvPr>
            <p:ph type="title"/>
          </p:nvPr>
        </p:nvSpPr>
        <p:spPr/>
        <p:txBody>
          <a:bodyPr/>
          <a:lstStyle/>
          <a:p>
            <a:r>
              <a:rPr lang="en-US" dirty="0"/>
              <a:t>Health Regulation Division in the Community</a:t>
            </a:r>
          </a:p>
        </p:txBody>
      </p:sp>
      <p:sp>
        <p:nvSpPr>
          <p:cNvPr id="3" name="Content Placeholder 2">
            <a:extLst>
              <a:ext uri="{FF2B5EF4-FFF2-40B4-BE49-F238E27FC236}">
                <a16:creationId xmlns:a16="http://schemas.microsoft.com/office/drawing/2014/main" id="{A0F2C3BB-6CC0-B245-4893-822EA3C265E8}"/>
              </a:ext>
            </a:extLst>
          </p:cNvPr>
          <p:cNvSpPr>
            <a:spLocks noGrp="1"/>
          </p:cNvSpPr>
          <p:nvPr>
            <p:ph idx="1"/>
          </p:nvPr>
        </p:nvSpPr>
        <p:spPr/>
        <p:txBody>
          <a:bodyPr>
            <a:normAutofit lnSpcReduction="10000"/>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Communication in the Community</a:t>
            </a:r>
          </a:p>
          <a:p>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ensitive to barriers in communities during surveys and investigations such as need for interpreters, allowing extra time for communication, using plain language.  </a:t>
            </a:r>
          </a:p>
          <a:p>
            <a:r>
              <a:rPr lang="en-US"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stablished separate call center to ensure better response and having a live-person answer every call</a:t>
            </a:r>
          </a:p>
          <a:p>
            <a:r>
              <a:rPr lang="en-US" dirty="0">
                <a:effectLst/>
                <a:latin typeface="Calibri" panose="020F0502020204030204" pitchFamily="34" charset="0"/>
                <a:ea typeface="Calibri" panose="020F0502020204030204" pitchFamily="34" charset="0"/>
                <a:cs typeface="Times New Roman" panose="02020603050405020304" pitchFamily="18" charset="0"/>
              </a:rPr>
              <a:t>Staying connected to Cultural, Faith and Disabilities Branch created during height of COVID 19 response.</a:t>
            </a:r>
          </a:p>
          <a:p>
            <a:r>
              <a:rPr lang="en-US" dirty="0"/>
              <a:t>Taking the time needed to answer questions when someone is facing a possible maltreatment disqualification affecting their livelihoods</a:t>
            </a:r>
          </a:p>
        </p:txBody>
      </p:sp>
      <p:sp>
        <p:nvSpPr>
          <p:cNvPr id="4" name="Date Placeholder 3">
            <a:extLst>
              <a:ext uri="{FF2B5EF4-FFF2-40B4-BE49-F238E27FC236}">
                <a16:creationId xmlns:a16="http://schemas.microsoft.com/office/drawing/2014/main" id="{48ADE62B-8E71-C297-ADC2-BAE92B4909CC}"/>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206C34CF-3609-E99D-5DC1-4A8F05FE5914}"/>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CA1AA45B-1CE9-F454-F950-793E754441C7}"/>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34303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7C78-2681-EB7C-0E8B-B809E64410D3}"/>
              </a:ext>
            </a:extLst>
          </p:cNvPr>
          <p:cNvSpPr>
            <a:spLocks noGrp="1"/>
          </p:cNvSpPr>
          <p:nvPr>
            <p:ph type="title"/>
          </p:nvPr>
        </p:nvSpPr>
        <p:spPr/>
        <p:txBody>
          <a:bodyPr/>
          <a:lstStyle/>
          <a:p>
            <a:r>
              <a:rPr lang="en-US" dirty="0"/>
              <a:t>Collaboration and Accessibility</a:t>
            </a:r>
          </a:p>
        </p:txBody>
      </p:sp>
      <p:sp>
        <p:nvSpPr>
          <p:cNvPr id="3" name="Content Placeholder 2">
            <a:extLst>
              <a:ext uri="{FF2B5EF4-FFF2-40B4-BE49-F238E27FC236}">
                <a16:creationId xmlns:a16="http://schemas.microsoft.com/office/drawing/2014/main" id="{A275BEA6-CF9F-753A-4CCC-DC273133FD73}"/>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Collaborative Safety initiative underway which includes providers and consumer advocates to get at the complex reasons behind violations.  </a:t>
            </a:r>
          </a:p>
          <a:p>
            <a:r>
              <a:rPr lang="en-US" dirty="0">
                <a:effectLst/>
                <a:latin typeface="Calibri" panose="020F0502020204030204" pitchFamily="34" charset="0"/>
                <a:ea typeface="Calibri" panose="020F0502020204030204" pitchFamily="34" charset="0"/>
                <a:cs typeface="Times New Roman" panose="02020603050405020304" pitchFamily="18" charset="0"/>
              </a:rPr>
              <a:t>Websites are being updated improving content and ensuring accessibility</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Doula certification project involved BIPOC communities</a:t>
            </a:r>
          </a:p>
          <a:p>
            <a:r>
              <a:rPr lang="en-US" dirty="0">
                <a:effectLst/>
                <a:latin typeface="Calibri" panose="020F0502020204030204" pitchFamily="34" charset="0"/>
                <a:ea typeface="Calibri" panose="020F0502020204030204" pitchFamily="34" charset="0"/>
                <a:cs typeface="Times New Roman" panose="02020603050405020304" pitchFamily="18" charset="0"/>
              </a:rPr>
              <a:t>Partnership with DOC to develop first ever licensed tattoo supervisor and training program in MN prisons to ensure safe tattooing practices and develop job skills for inmates when they leave.  In pilot stage now</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D56F5DB7-57B7-469D-1F25-D73F39EBFC33}"/>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BDC5933C-2211-52C2-5E60-CBBA3FDA3F96}"/>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80DD77C2-27C6-7E22-2F8D-BC1BE546D6AF}"/>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104246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0030-7F50-226F-B118-F0B5E0047CB1}"/>
              </a:ext>
            </a:extLst>
          </p:cNvPr>
          <p:cNvSpPr>
            <a:spLocks noGrp="1"/>
          </p:cNvSpPr>
          <p:nvPr>
            <p:ph type="title"/>
          </p:nvPr>
        </p:nvSpPr>
        <p:spPr/>
        <p:txBody>
          <a:bodyPr/>
          <a:lstStyle/>
          <a:p>
            <a:r>
              <a:rPr lang="en-US" dirty="0"/>
              <a:t>Types of Data </a:t>
            </a:r>
          </a:p>
        </p:txBody>
      </p:sp>
      <p:sp>
        <p:nvSpPr>
          <p:cNvPr id="3" name="Content Placeholder 2">
            <a:extLst>
              <a:ext uri="{FF2B5EF4-FFF2-40B4-BE49-F238E27FC236}">
                <a16:creationId xmlns:a16="http://schemas.microsoft.com/office/drawing/2014/main" id="{DB291A58-9AAE-FBAA-8EDD-389C6DA2B929}"/>
              </a:ext>
            </a:extLst>
          </p:cNvPr>
          <p:cNvSpPr>
            <a:spLocks noGrp="1"/>
          </p:cNvSpPr>
          <p:nvPr>
            <p:ph idx="1"/>
          </p:nvPr>
        </p:nvSpPr>
        <p:spPr/>
        <p:txBody>
          <a:bodyPr>
            <a:normAutofit fontScale="92500" lnSpcReduction="10000"/>
          </a:bodyPr>
          <a:lstStyle/>
          <a:p>
            <a:pPr marL="0" indent="0">
              <a:buNone/>
            </a:pPr>
            <a:r>
              <a:rPr lang="en-US" dirty="0"/>
              <a:t>The Health Regulation Division utilizes many types of data.</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Call Center data</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Number of Licensees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Resident capacity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Number and type of citations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Complaints triaged and investigated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Closure data and CHOW data</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Staff time data for planning purposes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Appeals data</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Reports from CMS about our surveys</a:t>
            </a:r>
          </a:p>
          <a:p>
            <a:pPr marL="0" indent="0">
              <a:buNone/>
            </a:pPr>
            <a:endParaRPr lang="en-US" dirty="0"/>
          </a:p>
        </p:txBody>
      </p:sp>
      <p:sp>
        <p:nvSpPr>
          <p:cNvPr id="4" name="Date Placeholder 3">
            <a:extLst>
              <a:ext uri="{FF2B5EF4-FFF2-40B4-BE49-F238E27FC236}">
                <a16:creationId xmlns:a16="http://schemas.microsoft.com/office/drawing/2014/main" id="{E018B97E-0CE6-9DC4-289C-621E8A367570}"/>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9ABFBBC6-AEC7-D4E9-26A8-F379A6547922}"/>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9EC4ACAF-B5CD-FB6F-D7A6-33D29F79CA78}"/>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12206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A71D-1CA1-A98F-25AC-12ABDB3A4884}"/>
              </a:ext>
            </a:extLst>
          </p:cNvPr>
          <p:cNvSpPr>
            <a:spLocks noGrp="1"/>
          </p:cNvSpPr>
          <p:nvPr>
            <p:ph type="title"/>
          </p:nvPr>
        </p:nvSpPr>
        <p:spPr/>
        <p:txBody>
          <a:bodyPr/>
          <a:lstStyle/>
          <a:p>
            <a:r>
              <a:rPr lang="en-US" dirty="0"/>
              <a:t>Working with Outside Agencies</a:t>
            </a:r>
          </a:p>
        </p:txBody>
      </p:sp>
      <p:sp>
        <p:nvSpPr>
          <p:cNvPr id="3" name="Content Placeholder 2">
            <a:extLst>
              <a:ext uri="{FF2B5EF4-FFF2-40B4-BE49-F238E27FC236}">
                <a16:creationId xmlns:a16="http://schemas.microsoft.com/office/drawing/2014/main" id="{3F9C5D44-ED04-E315-0CFB-FB9B223A7381}"/>
              </a:ext>
            </a:extLst>
          </p:cNvPr>
          <p:cNvSpPr>
            <a:spLocks noGrp="1"/>
          </p:cNvSpPr>
          <p:nvPr>
            <p:ph idx="1"/>
          </p:nvPr>
        </p:nvSpPr>
        <p:spPr>
          <a:xfrm>
            <a:off x="838200" y="1335281"/>
            <a:ext cx="10515600" cy="5021068"/>
          </a:xfrm>
        </p:spPr>
        <p:txBody>
          <a:bodyPr>
            <a:normAutofit fontScale="85000" lnSpcReduction="10000"/>
          </a:bodyPr>
          <a:lstStyle/>
          <a:p>
            <a:pPr marL="0" indent="0">
              <a:buNone/>
            </a:pPr>
            <a:r>
              <a:rPr lang="en-US" sz="2700" dirty="0"/>
              <a:t>Ways we have/continue to work with outside agencies on one-time projects: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Partner regularly with:</a:t>
            </a:r>
          </a:p>
          <a:p>
            <a:pPr marL="457200"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providers and consumers about messages, policies and proposals</a:t>
            </a:r>
          </a:p>
          <a:p>
            <a:pPr marL="457200"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Partner regularly with DHS (CHOW, NHs, Medicaid Waivers)</a:t>
            </a:r>
          </a:p>
          <a:p>
            <a:pPr mar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Nursing Home Receiverships are in partnership with DHS and OOLTC’s Office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Work specifically with DHS, OOLTC, OMHDD on closures</a:t>
            </a:r>
          </a:p>
          <a:p>
            <a:pPr mar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Speaking engagements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Work with DHS who conduct background studies for the providers we license</a:t>
            </a:r>
          </a:p>
          <a:p>
            <a:r>
              <a:rPr lang="en-US" dirty="0">
                <a:effectLst/>
                <a:latin typeface="Calibri" panose="020F0502020204030204" pitchFamily="34" charset="0"/>
                <a:ea typeface="Calibri" panose="020F0502020204030204" pitchFamily="34" charset="0"/>
                <a:cs typeface="Times New Roman" panose="02020603050405020304" pitchFamily="18" charset="0"/>
              </a:rPr>
              <a:t>For annual NH Moratorium Committee process, we convene a committee with DHS, OOLTC, and include providers </a:t>
            </a:r>
          </a:p>
          <a:p>
            <a:r>
              <a:rPr lang="en-US" dirty="0">
                <a:effectLst/>
                <a:latin typeface="Calibri" panose="020F0502020204030204" pitchFamily="34" charset="0"/>
                <a:ea typeface="Calibri" panose="020F0502020204030204" pitchFamily="34" charset="0"/>
                <a:cs typeface="Times New Roman" panose="02020603050405020304" pitchFamily="18" charset="0"/>
              </a:rPr>
              <a:t>Initiated a division redesign using consultants who continue to help us with implementation</a:t>
            </a:r>
          </a:p>
          <a:p>
            <a:endParaRPr lang="en-US" dirty="0"/>
          </a:p>
        </p:txBody>
      </p:sp>
      <p:sp>
        <p:nvSpPr>
          <p:cNvPr id="4" name="Date Placeholder 3">
            <a:extLst>
              <a:ext uri="{FF2B5EF4-FFF2-40B4-BE49-F238E27FC236}">
                <a16:creationId xmlns:a16="http://schemas.microsoft.com/office/drawing/2014/main" id="{91CE5CFB-EDAD-B545-1617-5793D3B9E9C2}"/>
              </a:ext>
            </a:extLst>
          </p:cNvPr>
          <p:cNvSpPr>
            <a:spLocks noGrp="1"/>
          </p:cNvSpPr>
          <p:nvPr>
            <p:ph type="dt" sz="half" idx="10"/>
          </p:nvPr>
        </p:nvSpPr>
        <p:spPr/>
        <p:txBody>
          <a:bodyPr/>
          <a:lstStyle/>
          <a:p>
            <a:fld id="{9A198C9B-0587-4A1E-9E03-E4C9FE222F08}" type="datetime1">
              <a:rPr lang="en-US" smtClean="0"/>
              <a:t>10/5/2023</a:t>
            </a:fld>
            <a:endParaRPr lang="en-US" dirty="0"/>
          </a:p>
        </p:txBody>
      </p:sp>
      <p:sp>
        <p:nvSpPr>
          <p:cNvPr id="5" name="Footer Placeholder 4">
            <a:extLst>
              <a:ext uri="{FF2B5EF4-FFF2-40B4-BE49-F238E27FC236}">
                <a16:creationId xmlns:a16="http://schemas.microsoft.com/office/drawing/2014/main" id="{1F722271-4919-BD49-744E-E8F1E6C10C5B}"/>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F9EBC2D7-BED5-44F0-29A4-ABB760BC23B4}"/>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364855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E6B-BA20-4E0F-A261-DCF1C2495B97}"/>
              </a:ext>
            </a:extLst>
          </p:cNvPr>
          <p:cNvSpPr>
            <a:spLocks noGrp="1"/>
          </p:cNvSpPr>
          <p:nvPr>
            <p:ph type="title"/>
          </p:nvPr>
        </p:nvSpPr>
        <p:spPr/>
        <p:txBody>
          <a:bodyPr/>
          <a:lstStyle/>
          <a:p>
            <a:r>
              <a:rPr lang="en-US" dirty="0"/>
              <a:t>Land Acknowledgement </a:t>
            </a:r>
          </a:p>
        </p:txBody>
      </p:sp>
      <p:sp>
        <p:nvSpPr>
          <p:cNvPr id="3" name="Content Placeholder 2">
            <a:extLst>
              <a:ext uri="{FF2B5EF4-FFF2-40B4-BE49-F238E27FC236}">
                <a16:creationId xmlns:a16="http://schemas.microsoft.com/office/drawing/2014/main" id="{19BE1B36-76EC-421C-9D78-173C5636FC9C}"/>
              </a:ext>
            </a:extLst>
          </p:cNvPr>
          <p:cNvSpPr>
            <a:spLocks noGrp="1"/>
          </p:cNvSpPr>
          <p:nvPr>
            <p:ph idx="1"/>
          </p:nvPr>
        </p:nvSpPr>
        <p:spPr/>
        <p:txBody>
          <a:bodyPr>
            <a:normAutofit fontScale="8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 </a:t>
            </a:r>
          </a:p>
          <a:p>
            <a:pPr marL="0" indent="0">
              <a:buNone/>
            </a:pPr>
            <a:r>
              <a:rPr lang="en-US" sz="1800" dirty="0"/>
              <a:t>*This is the acknowledgment given in the USDAC Honor Native Land Guide – edited to reflect this space by Shannon </a:t>
            </a:r>
            <a:r>
              <a:rPr lang="en-US" sz="1800" dirty="0" err="1"/>
              <a:t>Geshick</a:t>
            </a:r>
            <a:r>
              <a:rPr lang="en-US" sz="1800"/>
              <a:t>, MTAG, Executive Director Minnesota Indian Affairs Council</a:t>
            </a:r>
          </a:p>
        </p:txBody>
      </p:sp>
    </p:spTree>
    <p:extLst>
      <p:ext uri="{BB962C8B-B14F-4D97-AF65-F5344CB8AC3E}">
        <p14:creationId xmlns:p14="http://schemas.microsoft.com/office/powerpoint/2010/main" val="655014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Maria King, RN</a:t>
            </a:r>
          </a:p>
          <a:p>
            <a:r>
              <a:rPr lang="en-US" sz="2800" i="1" dirty="0"/>
              <a:t>Maria.King@state.mn.us</a:t>
            </a:r>
          </a:p>
          <a:p>
            <a:r>
              <a:rPr lang="en-US" sz="2800" dirty="0"/>
              <a:t>507-344-2716</a:t>
            </a:r>
          </a:p>
        </p:txBody>
      </p:sp>
    </p:spTree>
    <p:extLst>
      <p:ext uri="{BB962C8B-B14F-4D97-AF65-F5344CB8AC3E}">
        <p14:creationId xmlns:p14="http://schemas.microsoft.com/office/powerpoint/2010/main" val="24291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p:txBody>
          <a:bodyPr/>
          <a:lstStyle/>
          <a:p>
            <a:r>
              <a:rPr lang="en-US" dirty="0"/>
              <a:t>MDH Updates for MNASCA</a:t>
            </a:r>
          </a:p>
        </p:txBody>
      </p:sp>
      <p:sp>
        <p:nvSpPr>
          <p:cNvPr id="3" name="Text Placeholder 2">
            <a:extLst>
              <a:ext uri="{FF2B5EF4-FFF2-40B4-BE49-F238E27FC236}">
                <a16:creationId xmlns:a16="http://schemas.microsoft.com/office/drawing/2014/main" id="{C3C785FE-DB04-4270-906F-A9C63114450B}"/>
              </a:ext>
            </a:extLst>
          </p:cNvPr>
          <p:cNvSpPr>
            <a:spLocks noGrp="1"/>
          </p:cNvSpPr>
          <p:nvPr>
            <p:ph type="body" sz="quarter" idx="17"/>
          </p:nvPr>
        </p:nvSpPr>
        <p:spPr/>
        <p:txBody>
          <a:bodyPr/>
          <a:lstStyle/>
          <a:p>
            <a:r>
              <a:rPr lang="en-US" dirty="0"/>
              <a:t>Nicole Osterloh</a:t>
            </a:r>
            <a:r>
              <a:rPr lang="en-US" dirty="0">
                <a:solidFill>
                  <a:schemeClr val="accent3"/>
                </a:solidFill>
              </a:rPr>
              <a:t>|</a:t>
            </a:r>
            <a:r>
              <a:rPr lang="en-US" dirty="0"/>
              <a:t> Federal Operations Supervisor &amp; Lead ASC Supervisor</a:t>
            </a:r>
          </a:p>
        </p:txBody>
      </p:sp>
    </p:spTree>
    <p:extLst>
      <p:ext uri="{BB962C8B-B14F-4D97-AF65-F5344CB8AC3E}">
        <p14:creationId xmlns:p14="http://schemas.microsoft.com/office/powerpoint/2010/main" val="193030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AE57-CC26-489E-8140-BE842C68ACFE}"/>
              </a:ext>
            </a:extLst>
          </p:cNvPr>
          <p:cNvSpPr>
            <a:spLocks noGrp="1"/>
          </p:cNvSpPr>
          <p:nvPr>
            <p:ph type="title"/>
          </p:nvPr>
        </p:nvSpPr>
        <p:spPr/>
        <p:txBody>
          <a:bodyPr/>
          <a:lstStyle/>
          <a:p>
            <a:r>
              <a:rPr lang="en-US" dirty="0"/>
              <a:t>The Health Economics Program: Who We Are</a:t>
            </a:r>
          </a:p>
        </p:txBody>
      </p:sp>
      <p:sp>
        <p:nvSpPr>
          <p:cNvPr id="3" name="Content Placeholder 2">
            <a:extLst>
              <a:ext uri="{FF2B5EF4-FFF2-40B4-BE49-F238E27FC236}">
                <a16:creationId xmlns:a16="http://schemas.microsoft.com/office/drawing/2014/main" id="{175A5B80-1BDA-4CDE-97D8-4B38FD113E30}"/>
              </a:ext>
            </a:extLst>
          </p:cNvPr>
          <p:cNvSpPr>
            <a:spLocks noGrp="1"/>
          </p:cNvSpPr>
          <p:nvPr>
            <p:ph idx="1"/>
          </p:nvPr>
        </p:nvSpPr>
        <p:spPr>
          <a:xfrm>
            <a:off x="352064" y="1594624"/>
            <a:ext cx="10515600" cy="4761724"/>
          </a:xfrm>
        </p:spPr>
        <p:txBody>
          <a:bodyPr>
            <a:normAutofit lnSpcReduction="10000"/>
          </a:bodyPr>
          <a:lstStyle/>
          <a:p>
            <a:pPr>
              <a:lnSpc>
                <a:spcPct val="112000"/>
              </a:lnSpc>
            </a:pPr>
            <a:r>
              <a:rPr lang="en-US" dirty="0"/>
              <a:t>The H</a:t>
            </a:r>
            <a:r>
              <a:rPr lang="en-US" b="0" i="0" dirty="0">
                <a:solidFill>
                  <a:srgbClr val="000000"/>
                </a:solidFill>
                <a:effectLst/>
                <a:latin typeface="Open Sans" panose="020B0606030504020204" pitchFamily="34" charset="0"/>
              </a:rPr>
              <a:t>ealth Economics Program (HEP) conducts research and applied policy analysis to: </a:t>
            </a:r>
          </a:p>
          <a:p>
            <a:pPr lvl="1">
              <a:lnSpc>
                <a:spcPct val="112000"/>
              </a:lnSpc>
            </a:pPr>
            <a:r>
              <a:rPr lang="en-US" dirty="0">
                <a:solidFill>
                  <a:srgbClr val="000000"/>
                </a:solidFill>
                <a:latin typeface="Open Sans" panose="020B0606030504020204" pitchFamily="34" charset="0"/>
              </a:rPr>
              <a:t>M</a:t>
            </a:r>
            <a:r>
              <a:rPr lang="en-US" b="0" i="0" dirty="0">
                <a:solidFill>
                  <a:srgbClr val="000000"/>
                </a:solidFill>
                <a:effectLst/>
                <a:latin typeface="Open Sans" panose="020B0606030504020204" pitchFamily="34" charset="0"/>
              </a:rPr>
              <a:t>onitor changes in the health care market </a:t>
            </a:r>
          </a:p>
          <a:p>
            <a:pPr lvl="1">
              <a:lnSpc>
                <a:spcPct val="112000"/>
              </a:lnSpc>
            </a:pPr>
            <a:r>
              <a:rPr lang="en-US" dirty="0">
                <a:solidFill>
                  <a:srgbClr val="000000"/>
                </a:solidFill>
                <a:latin typeface="Open Sans" panose="020B0606030504020204" pitchFamily="34" charset="0"/>
              </a:rPr>
              <a:t>U</a:t>
            </a:r>
            <a:r>
              <a:rPr lang="en-US" b="0" i="0" dirty="0">
                <a:solidFill>
                  <a:srgbClr val="000000"/>
                </a:solidFill>
                <a:effectLst/>
                <a:latin typeface="Open Sans" panose="020B0606030504020204" pitchFamily="34" charset="0"/>
              </a:rPr>
              <a:t>nderstand factors influencing health </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care cost, quality and access </a:t>
            </a:r>
          </a:p>
          <a:p>
            <a:pPr lvl="1">
              <a:lnSpc>
                <a:spcPct val="112000"/>
              </a:lnSpc>
            </a:pPr>
            <a:r>
              <a:rPr lang="en-US" dirty="0">
                <a:solidFill>
                  <a:srgbClr val="000000"/>
                </a:solidFill>
                <a:latin typeface="Open Sans" panose="020B0606030504020204" pitchFamily="34" charset="0"/>
              </a:rPr>
              <a:t>P</a:t>
            </a:r>
            <a:r>
              <a:rPr lang="en-US" b="0" i="0" dirty="0">
                <a:solidFill>
                  <a:srgbClr val="000000"/>
                </a:solidFill>
                <a:effectLst/>
                <a:latin typeface="Open Sans" panose="020B0606030504020204" pitchFamily="34" charset="0"/>
              </a:rPr>
              <a:t>rovide objective, technical </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assistance to policymakers.</a:t>
            </a:r>
          </a:p>
          <a:p>
            <a:r>
              <a:rPr lang="en-US" dirty="0">
                <a:solidFill>
                  <a:srgbClr val="000000"/>
                </a:solidFill>
                <a:latin typeface="Open Sans" panose="020B0606030504020204" pitchFamily="34" charset="0"/>
              </a:rPr>
              <a:t>Our work is data-driven</a:t>
            </a:r>
          </a:p>
          <a:p>
            <a:r>
              <a:rPr lang="en-US" dirty="0">
                <a:solidFill>
                  <a:srgbClr val="000000"/>
                </a:solidFill>
                <a:latin typeface="Open Sans" panose="020B0606030504020204" pitchFamily="34" charset="0"/>
              </a:rPr>
              <a:t>It is available as reports, issue briefs, </a:t>
            </a:r>
            <a:br>
              <a:rPr lang="en-US" dirty="0">
                <a:solidFill>
                  <a:srgbClr val="000000"/>
                </a:solidFill>
                <a:latin typeface="Open Sans" panose="020B0606030504020204" pitchFamily="34" charset="0"/>
              </a:rPr>
            </a:br>
            <a:r>
              <a:rPr lang="en-US" dirty="0">
                <a:solidFill>
                  <a:srgbClr val="000000"/>
                </a:solidFill>
                <a:latin typeface="Open Sans" panose="020B0606030504020204" pitchFamily="34" charset="0"/>
              </a:rPr>
              <a:t>data dashboards, presentation slides &amp; testimony</a:t>
            </a:r>
            <a:endParaRPr lang="en-US" b="0" i="0" dirty="0">
              <a:solidFill>
                <a:srgbClr val="000000"/>
              </a:solidFill>
              <a:effectLst/>
              <a:latin typeface="Open Sans" panose="020B0606030504020204" pitchFamily="34" charset="0"/>
            </a:endParaRPr>
          </a:p>
        </p:txBody>
      </p:sp>
      <p:sp>
        <p:nvSpPr>
          <p:cNvPr id="5" name="Footer Placeholder 4">
            <a:extLst>
              <a:ext uri="{FF2B5EF4-FFF2-40B4-BE49-F238E27FC236}">
                <a16:creationId xmlns:a16="http://schemas.microsoft.com/office/drawing/2014/main" id="{A9E990EC-B32A-4C67-906B-ED23EB7D8A51}"/>
              </a:ext>
            </a:extLst>
          </p:cNvPr>
          <p:cNvSpPr>
            <a:spLocks noGrp="1"/>
          </p:cNvSpPr>
          <p:nvPr>
            <p:ph type="ftr" sz="quarter" idx="3"/>
          </p:nvPr>
        </p:nvSpPr>
        <p:spPr/>
        <p:txBody>
          <a:bodyPr/>
          <a:lstStyle/>
          <a:p>
            <a:r>
              <a:rPr lang="en-US">
                <a:hlinkClick r:id="rId3"/>
              </a:rPr>
              <a:t>www.health.state.mn.us/healtheconomics</a:t>
            </a:r>
            <a:r>
              <a:rPr lang="en-US"/>
              <a:t> </a:t>
            </a:r>
          </a:p>
        </p:txBody>
      </p:sp>
      <p:sp>
        <p:nvSpPr>
          <p:cNvPr id="6" name="Slide Number Placeholder 5">
            <a:extLst>
              <a:ext uri="{FF2B5EF4-FFF2-40B4-BE49-F238E27FC236}">
                <a16:creationId xmlns:a16="http://schemas.microsoft.com/office/drawing/2014/main" id="{D324DFAF-488C-4948-823F-AC7C91B7D0B2}"/>
              </a:ext>
            </a:extLst>
          </p:cNvPr>
          <p:cNvSpPr>
            <a:spLocks noGrp="1"/>
          </p:cNvSpPr>
          <p:nvPr>
            <p:ph type="sldNum" sz="quarter" idx="12"/>
          </p:nvPr>
        </p:nvSpPr>
        <p:spPr/>
        <p:txBody>
          <a:bodyPr/>
          <a:lstStyle/>
          <a:p>
            <a:fld id="{48F63A3B-78C7-47BE-AE5E-E10140E04643}" type="slidenum">
              <a:rPr lang="en-US" smtClean="0"/>
              <a:t>3</a:t>
            </a:fld>
            <a:endParaRPr lang="en-US"/>
          </a:p>
        </p:txBody>
      </p:sp>
      <p:graphicFrame>
        <p:nvGraphicFramePr>
          <p:cNvPr id="4" name="Content Placeholder 11">
            <a:extLst>
              <a:ext uri="{FF2B5EF4-FFF2-40B4-BE49-F238E27FC236}">
                <a16:creationId xmlns:a16="http://schemas.microsoft.com/office/drawing/2014/main" id="{BD2D0D69-71CA-CD32-FAAC-75C3D2A7436A}"/>
              </a:ext>
            </a:extLst>
          </p:cNvPr>
          <p:cNvGraphicFramePr>
            <a:graphicFrameLocks/>
          </p:cNvGraphicFramePr>
          <p:nvPr/>
        </p:nvGraphicFramePr>
        <p:xfrm>
          <a:off x="4409954" y="2514711"/>
          <a:ext cx="8143121" cy="3656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2580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lnSpcReduction="10000"/>
          </a:bodyPr>
          <a:lstStyle/>
          <a:p>
            <a:pPr>
              <a:spcBef>
                <a:spcPts val="0"/>
              </a:spcBef>
              <a:spcAft>
                <a:spcPts val="0"/>
              </a:spcAft>
            </a:pPr>
            <a:endParaRPr lang="en-US" sz="4000" dirty="0">
              <a:effectLst/>
              <a:latin typeface="Calibri" panose="020F0502020204030204" pitchFamily="34" charset="0"/>
              <a:ea typeface="Times New Roman" panose="02020603050405020304" pitchFamily="18" charset="0"/>
            </a:endParaRPr>
          </a:p>
          <a:p>
            <a:pPr>
              <a:spcBef>
                <a:spcPts val="0"/>
              </a:spcBef>
              <a:spcAft>
                <a:spcPts val="0"/>
              </a:spcAft>
            </a:pPr>
            <a:r>
              <a:rPr lang="en-US" sz="4000" dirty="0">
                <a:effectLst/>
                <a:latin typeface="Calibri" panose="020F0502020204030204" pitchFamily="34" charset="0"/>
                <a:ea typeface="Times New Roman" panose="02020603050405020304" pitchFamily="18" charset="0"/>
              </a:rPr>
              <a:t>CMS Mission and Priorities Document for 2023.</a:t>
            </a:r>
          </a:p>
          <a:p>
            <a:pPr marL="0" indent="0">
              <a:spcBef>
                <a:spcPts val="0"/>
              </a:spcBef>
              <a:spcAft>
                <a:spcPts val="0"/>
              </a:spcAft>
              <a:buNone/>
            </a:pPr>
            <a:endParaRPr lang="en-US" sz="4000" dirty="0">
              <a:effectLst/>
              <a:latin typeface="Calibri" panose="020F0502020204030204" pitchFamily="34" charset="0"/>
              <a:ea typeface="Times New Roman" panose="02020603050405020304" pitchFamily="18" charset="0"/>
            </a:endParaRPr>
          </a:p>
          <a:p>
            <a:pPr>
              <a:spcBef>
                <a:spcPts val="0"/>
              </a:spcBef>
              <a:spcAft>
                <a:spcPts val="0"/>
              </a:spcAft>
            </a:pPr>
            <a:r>
              <a:rPr lang="en-US" sz="4000" dirty="0">
                <a:latin typeface="Calibri" panose="020F0502020204030204" pitchFamily="34" charset="0"/>
                <a:ea typeface="Times New Roman" panose="02020603050405020304" pitchFamily="18" charset="0"/>
              </a:rPr>
              <a:t>Survey Activities</a:t>
            </a:r>
            <a:endParaRPr lang="en-US" sz="4000" dirty="0">
              <a:effectLst/>
              <a:latin typeface="Calibri" panose="020F0502020204030204" pitchFamily="34" charset="0"/>
              <a:ea typeface="Times New Roman" panose="02020603050405020304" pitchFamily="18" charset="0"/>
            </a:endParaRPr>
          </a:p>
          <a:p>
            <a:pPr marL="0" indent="0">
              <a:spcBef>
                <a:spcPts val="0"/>
              </a:spcBef>
              <a:spcAft>
                <a:spcPts val="0"/>
              </a:spcAft>
              <a:buNone/>
            </a:pPr>
            <a:endParaRPr lang="en-US" sz="4000" dirty="0">
              <a:effectLst/>
              <a:latin typeface="Calibri" panose="020F0502020204030204" pitchFamily="34" charset="0"/>
              <a:ea typeface="Times New Roman" panose="02020603050405020304" pitchFamily="18" charset="0"/>
            </a:endParaRPr>
          </a:p>
          <a:p>
            <a:pPr>
              <a:spcBef>
                <a:spcPts val="0"/>
              </a:spcBef>
              <a:spcAft>
                <a:spcPts val="0"/>
              </a:spcAft>
            </a:pPr>
            <a:r>
              <a:rPr lang="en-US" sz="4000" dirty="0">
                <a:latin typeface="Calibri" panose="020F0502020204030204" pitchFamily="34" charset="0"/>
                <a:ea typeface="Times New Roman" panose="02020603050405020304" pitchFamily="18" charset="0"/>
              </a:rPr>
              <a:t>Process for New Ambulatory Surgical Centers</a:t>
            </a:r>
            <a:endParaRPr lang="en-US" sz="40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endParaRPr lang="en-US" sz="1800" dirty="0">
              <a:latin typeface="Calibri" panose="020F0502020204030204" pitchFamily="34" charset="0"/>
              <a:ea typeface="Times New Roman" panose="02020603050405020304" pitchFamily="18" charset="0"/>
            </a:endParaRPr>
          </a:p>
          <a:p>
            <a:pPr marL="0" indent="0">
              <a:buNone/>
              <a:tabLst>
                <a:tab pos="2852738" algn="l"/>
              </a:tabLst>
            </a:pPr>
            <a:endParaRPr lang="en-US" dirty="0"/>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590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0" indent="0" algn="l">
              <a:buNone/>
            </a:pPr>
            <a:r>
              <a:rPr lang="en-US" sz="3600" dirty="0"/>
              <a:t>2023 Mission and Priorities document </a:t>
            </a:r>
            <a:r>
              <a:rPr lang="en-US" sz="2400" dirty="0">
                <a:hlinkClick r:id="rId2"/>
              </a:rPr>
              <a:t>Admin 22-10-ALL (cms.gov)</a:t>
            </a:r>
            <a:r>
              <a:rPr lang="en-US" sz="2400" dirty="0"/>
              <a:t>.</a:t>
            </a:r>
          </a:p>
        </p:txBody>
      </p:sp>
      <p:pic>
        <p:nvPicPr>
          <p:cNvPr id="3" name="Content Placeholder 2">
            <a:extLst>
              <a:ext uri="{FF2B5EF4-FFF2-40B4-BE49-F238E27FC236}">
                <a16:creationId xmlns:a16="http://schemas.microsoft.com/office/drawing/2014/main" id="{CD34D169-6EC7-DCA7-5A02-6C8E0D4899BC}"/>
              </a:ext>
            </a:extLst>
          </p:cNvPr>
          <p:cNvPicPr>
            <a:picLocks noGrp="1" noChangeAspect="1"/>
          </p:cNvPicPr>
          <p:nvPr>
            <p:ph idx="1"/>
          </p:nvPr>
        </p:nvPicPr>
        <p:blipFill>
          <a:blip r:embed="rId3"/>
          <a:stretch>
            <a:fillRect/>
          </a:stretch>
        </p:blipFill>
        <p:spPr>
          <a:xfrm>
            <a:off x="1942219" y="1335088"/>
            <a:ext cx="8307562" cy="4841875"/>
          </a:xfrm>
        </p:spPr>
      </p:pic>
    </p:spTree>
    <p:extLst>
      <p:ext uri="{BB962C8B-B14F-4D97-AF65-F5344CB8AC3E}">
        <p14:creationId xmlns:p14="http://schemas.microsoft.com/office/powerpoint/2010/main" val="308066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470A-7C7E-72D4-4BEA-A7E8024E775E}"/>
              </a:ext>
            </a:extLst>
          </p:cNvPr>
          <p:cNvSpPr>
            <a:spLocks noGrp="1"/>
          </p:cNvSpPr>
          <p:nvPr>
            <p:ph type="title"/>
          </p:nvPr>
        </p:nvSpPr>
        <p:spPr/>
        <p:txBody>
          <a:bodyPr/>
          <a:lstStyle/>
          <a:p>
            <a:r>
              <a:rPr lang="en-US" dirty="0"/>
              <a:t>Cont. M&amp;P</a:t>
            </a:r>
          </a:p>
        </p:txBody>
      </p:sp>
      <p:sp>
        <p:nvSpPr>
          <p:cNvPr id="4" name="Date Placeholder 3">
            <a:extLst>
              <a:ext uri="{FF2B5EF4-FFF2-40B4-BE49-F238E27FC236}">
                <a16:creationId xmlns:a16="http://schemas.microsoft.com/office/drawing/2014/main" id="{4F68ED9E-F5B6-C579-C1C0-8BF5DACB14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October 2023</a:t>
            </a:r>
          </a:p>
        </p:txBody>
      </p:sp>
      <p:sp>
        <p:nvSpPr>
          <p:cNvPr id="5" name="Footer Placeholder 4">
            <a:extLst>
              <a:ext uri="{FF2B5EF4-FFF2-40B4-BE49-F238E27FC236}">
                <a16:creationId xmlns:a16="http://schemas.microsoft.com/office/drawing/2014/main" id="{B2B7B91B-386E-45EB-E68F-C6AFDA1D8C65}"/>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260858DC-FD35-1424-A2F1-47E6C5CF12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DE0EE2B7-7958-C8ED-BBF3-1AE6F109CC3F}"/>
              </a:ext>
            </a:extLst>
          </p:cNvPr>
          <p:cNvPicPr>
            <a:picLocks noChangeAspect="1"/>
          </p:cNvPicPr>
          <p:nvPr/>
        </p:nvPicPr>
        <p:blipFill>
          <a:blip r:embed="rId2"/>
          <a:stretch>
            <a:fillRect/>
          </a:stretch>
        </p:blipFill>
        <p:spPr>
          <a:xfrm>
            <a:off x="533400" y="1329070"/>
            <a:ext cx="11125200" cy="5224130"/>
          </a:xfrm>
          <a:prstGeom prst="rect">
            <a:avLst/>
          </a:prstGeom>
        </p:spPr>
      </p:pic>
    </p:spTree>
    <p:extLst>
      <p:ext uri="{BB962C8B-B14F-4D97-AF65-F5344CB8AC3E}">
        <p14:creationId xmlns:p14="http://schemas.microsoft.com/office/powerpoint/2010/main" val="209746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8714-1155-B9CD-3378-386B3926EBFE}"/>
              </a:ext>
            </a:extLst>
          </p:cNvPr>
          <p:cNvSpPr>
            <a:spLocks noGrp="1"/>
          </p:cNvSpPr>
          <p:nvPr>
            <p:ph type="title"/>
          </p:nvPr>
        </p:nvSpPr>
        <p:spPr/>
        <p:txBody>
          <a:bodyPr/>
          <a:lstStyle/>
          <a:p>
            <a:r>
              <a:rPr lang="en-US" dirty="0"/>
              <a:t>Cont. M&amp;P</a:t>
            </a:r>
          </a:p>
        </p:txBody>
      </p:sp>
      <p:sp>
        <p:nvSpPr>
          <p:cNvPr id="3" name="Content Placeholder 2">
            <a:extLst>
              <a:ext uri="{FF2B5EF4-FFF2-40B4-BE49-F238E27FC236}">
                <a16:creationId xmlns:a16="http://schemas.microsoft.com/office/drawing/2014/main" id="{ABF893D8-C875-7989-F4E4-2D9105C0A103}"/>
              </a:ext>
            </a:extLst>
          </p:cNvPr>
          <p:cNvSpPr>
            <a:spLocks noGrp="1"/>
          </p:cNvSpPr>
          <p:nvPr>
            <p:ph sz="half" idx="1"/>
          </p:nvPr>
        </p:nvSpPr>
        <p:spPr>
          <a:xfrm>
            <a:off x="838200" y="1594624"/>
            <a:ext cx="10448636" cy="4582339"/>
          </a:xfrm>
        </p:spPr>
        <p:txBody>
          <a:bodyPr/>
          <a:lstStyle/>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b="1" dirty="0"/>
              <a:t>NOTE: </a:t>
            </a:r>
            <a:r>
              <a:rPr lang="en-US" dirty="0"/>
              <a:t>NON-DEEMED ASC are the same as above for Tier 1, but do not require prior authorization by the CMS RO. </a:t>
            </a:r>
          </a:p>
        </p:txBody>
      </p:sp>
      <p:sp>
        <p:nvSpPr>
          <p:cNvPr id="5" name="Date Placeholder 4">
            <a:extLst>
              <a:ext uri="{FF2B5EF4-FFF2-40B4-BE49-F238E27FC236}">
                <a16:creationId xmlns:a16="http://schemas.microsoft.com/office/drawing/2014/main" id="{905A1F14-1222-3F21-6DCD-15E49AA2B6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198DD1-C477-482D-A126-3FBDD1778E4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15DED1E-23B0-8CF3-5E9D-C716508720F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7" name="Slide Number Placeholder 6">
            <a:extLst>
              <a:ext uri="{FF2B5EF4-FFF2-40B4-BE49-F238E27FC236}">
                <a16:creationId xmlns:a16="http://schemas.microsoft.com/office/drawing/2014/main" id="{388BFCCE-C109-1375-C00E-15A7D6D638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35942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2C8F-24B8-05CB-4ACC-4F7FEA0FEDDF}"/>
              </a:ext>
            </a:extLst>
          </p:cNvPr>
          <p:cNvSpPr>
            <a:spLocks noGrp="1"/>
          </p:cNvSpPr>
          <p:nvPr>
            <p:ph type="title"/>
          </p:nvPr>
        </p:nvSpPr>
        <p:spPr/>
        <p:txBody>
          <a:bodyPr/>
          <a:lstStyle/>
          <a:p>
            <a:r>
              <a:rPr lang="en-US" dirty="0"/>
              <a:t>Survey Activity x 1 year</a:t>
            </a:r>
          </a:p>
        </p:txBody>
      </p:sp>
      <p:sp>
        <p:nvSpPr>
          <p:cNvPr id="3" name="Content Placeholder 2">
            <a:extLst>
              <a:ext uri="{FF2B5EF4-FFF2-40B4-BE49-F238E27FC236}">
                <a16:creationId xmlns:a16="http://schemas.microsoft.com/office/drawing/2014/main" id="{EB9A4A62-0CC7-7823-2E24-4F173AD2351D}"/>
              </a:ext>
            </a:extLst>
          </p:cNvPr>
          <p:cNvSpPr>
            <a:spLocks noGrp="1"/>
          </p:cNvSpPr>
          <p:nvPr>
            <p:ph idx="1"/>
          </p:nvPr>
        </p:nvSpPr>
        <p:spPr/>
        <p:txBody>
          <a:bodyPr/>
          <a:lstStyle/>
          <a:p>
            <a:endParaRPr lang="en-US" dirty="0"/>
          </a:p>
          <a:p>
            <a:pPr marL="0" indent="0" algn="ctr">
              <a:buNone/>
            </a:pPr>
            <a:r>
              <a:rPr lang="en-US" b="1" dirty="0"/>
              <a:t>MDH has investigated 3 Immediate Jeopardy Complaints with ASC within the last year.</a:t>
            </a:r>
          </a:p>
          <a:p>
            <a:pPr marL="0" indent="0">
              <a:buNone/>
            </a:pPr>
            <a:endParaRPr lang="en-US" dirty="0"/>
          </a:p>
          <a:p>
            <a:pPr marL="0" indent="0">
              <a:buNone/>
            </a:pPr>
            <a:r>
              <a:rPr lang="en-US" dirty="0"/>
              <a:t>MDH cited a deficiency at 1 of the 3 complaints related to Physical Environment, at a condition level related to mold.</a:t>
            </a:r>
          </a:p>
          <a:p>
            <a:pPr lvl="1"/>
            <a:endParaRPr lang="en-US" dirty="0"/>
          </a:p>
        </p:txBody>
      </p:sp>
      <p:sp>
        <p:nvSpPr>
          <p:cNvPr id="4" name="Date Placeholder 3">
            <a:extLst>
              <a:ext uri="{FF2B5EF4-FFF2-40B4-BE49-F238E27FC236}">
                <a16:creationId xmlns:a16="http://schemas.microsoft.com/office/drawing/2014/main" id="{CE5B61DB-406E-CC8A-7B1F-96014B9687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2A02159-6FF6-A7D1-38BC-F76B5E7C087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BD5EF23C-B5EB-6ED2-CDA2-8C151A9815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27615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DB5E-86BC-CB69-3F86-33FFDB6BF4B4}"/>
              </a:ext>
            </a:extLst>
          </p:cNvPr>
          <p:cNvSpPr>
            <a:spLocks noGrp="1"/>
          </p:cNvSpPr>
          <p:nvPr>
            <p:ph type="title"/>
          </p:nvPr>
        </p:nvSpPr>
        <p:spPr/>
        <p:txBody>
          <a:bodyPr/>
          <a:lstStyle/>
          <a:p>
            <a:pPr algn="l"/>
            <a:r>
              <a:rPr lang="en-US" dirty="0"/>
              <a:t>Survey Activity x 1 year</a:t>
            </a:r>
          </a:p>
        </p:txBody>
      </p:sp>
      <p:sp>
        <p:nvSpPr>
          <p:cNvPr id="3" name="Content Placeholder 2">
            <a:extLst>
              <a:ext uri="{FF2B5EF4-FFF2-40B4-BE49-F238E27FC236}">
                <a16:creationId xmlns:a16="http://schemas.microsoft.com/office/drawing/2014/main" id="{7E598DE2-94A4-36E7-3CCD-EB3E042604F3}"/>
              </a:ext>
            </a:extLst>
          </p:cNvPr>
          <p:cNvSpPr>
            <a:spLocks noGrp="1"/>
          </p:cNvSpPr>
          <p:nvPr>
            <p:ph idx="1"/>
          </p:nvPr>
        </p:nvSpPr>
        <p:spPr/>
        <p:txBody>
          <a:bodyPr>
            <a:normAutofit/>
          </a:bodyPr>
          <a:lstStyle/>
          <a:p>
            <a:pPr marL="0" indent="0">
              <a:buNone/>
            </a:pPr>
            <a:endParaRPr lang="en-US" dirty="0"/>
          </a:p>
          <a:p>
            <a:pPr marL="0" indent="0">
              <a:buNone/>
            </a:pPr>
            <a:r>
              <a:rPr lang="en-US" sz="4000" dirty="0"/>
              <a:t>The MDH has completed 11 State Licensure Walkthroughs for new construction. </a:t>
            </a:r>
          </a:p>
          <a:p>
            <a:pPr marL="0" indent="0">
              <a:buNone/>
            </a:pPr>
            <a:r>
              <a:rPr lang="en-US" sz="4000" dirty="0"/>
              <a:t>*There are 5 pending licensure walkthroughs currently.</a:t>
            </a:r>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C185D91-AF8F-12F9-3BA4-07847C32FD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22931AD-5557-9199-150D-DE7B908EE4F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656CA320-6DF2-35AA-494A-DD7BA1DA6C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8602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8200-2566-2E29-7DB8-7FD9BFEE3314}"/>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4168A1BB-DFA5-0D4E-B5A6-06FF0648BDF7}"/>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sz="3600" dirty="0">
                <a:latin typeface="Calibri" panose="020F0502020204030204" pitchFamily="34" charset="0"/>
                <a:ea typeface="Times New Roman" panose="02020603050405020304" pitchFamily="18" charset="0"/>
              </a:rPr>
              <a:t> </a:t>
            </a:r>
            <a:r>
              <a:rPr lang="en-US" sz="3600" dirty="0">
                <a:effectLst/>
                <a:latin typeface="Calibri" panose="020F0502020204030204" pitchFamily="34" charset="0"/>
                <a:ea typeface="Times New Roman" panose="02020603050405020304" pitchFamily="18" charset="0"/>
              </a:rPr>
              <a:t>MDH receives the application and fee to our  administration support staff. </a:t>
            </a:r>
            <a:endParaRPr lang="en-US"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600" dirty="0">
                <a:effectLst/>
                <a:latin typeface="Calibri" panose="020F0502020204030204" pitchFamily="34" charset="0"/>
                <a:ea typeface="Times New Roman" panose="02020603050405020304" pitchFamily="18" charset="0"/>
              </a:rPr>
              <a:t> The admin support staff then forwards the application and fee to the deposit team.</a:t>
            </a:r>
            <a:endParaRPr lang="en-US"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600" dirty="0">
                <a:effectLst/>
                <a:latin typeface="Calibri" panose="020F0502020204030204" pitchFamily="34" charset="0"/>
                <a:ea typeface="Times New Roman" panose="02020603050405020304" pitchFamily="18" charset="0"/>
              </a:rPr>
              <a:t> The deposit team then applies the payment.</a:t>
            </a:r>
            <a:endParaRPr lang="en-US" sz="3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3600" dirty="0">
                <a:latin typeface="Calibri" panose="020F0502020204030204" pitchFamily="34" charset="0"/>
                <a:ea typeface="Times New Roman" panose="02020603050405020304" pitchFamily="18" charset="0"/>
              </a:rPr>
              <a:t> The a</a:t>
            </a:r>
            <a:r>
              <a:rPr lang="en-US" sz="3600" dirty="0">
                <a:effectLst/>
                <a:latin typeface="Calibri" panose="020F0502020204030204" pitchFamily="34" charset="0"/>
                <a:ea typeface="Times New Roman" panose="02020603050405020304" pitchFamily="18" charset="0"/>
              </a:rPr>
              <a:t>dmin support scans your application into the federal licensing daily mail folder.</a:t>
            </a:r>
            <a:endParaRPr lang="en-US" sz="36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A27F1CFC-7154-7B60-3FDE-E1DA00374F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2A20AD9-3E44-8A35-EAF6-D6E49B475B4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80761CA4-44D1-68F6-0F46-42AD7745E4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72945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E1E4-57CB-42F6-D717-1A8C0B279918}"/>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6571AD80-0D32-A460-6BD2-8D2F9B0835BB}"/>
              </a:ext>
            </a:extLst>
          </p:cNvPr>
          <p:cNvSpPr>
            <a:spLocks noGrp="1"/>
          </p:cNvSpPr>
          <p:nvPr>
            <p:ph idx="1"/>
          </p:nvPr>
        </p:nvSpPr>
        <p:spPr/>
        <p:txBody>
          <a:bodyPr>
            <a:normAutofit/>
          </a:bodyPr>
          <a:lstStyle/>
          <a:p>
            <a:pPr marL="0" marR="0" lvl="0" indent="0">
              <a:spcBef>
                <a:spcPts val="0"/>
              </a:spcBef>
              <a:spcAft>
                <a:spcPts val="0"/>
              </a:spcAft>
              <a:buNone/>
            </a:pPr>
            <a:r>
              <a:rPr lang="en-US" sz="2800" dirty="0">
                <a:effectLst/>
                <a:latin typeface="Calibri" panose="020F0502020204030204" pitchFamily="34" charset="0"/>
                <a:ea typeface="Times New Roman" panose="02020603050405020304" pitchFamily="18" charset="0"/>
              </a:rPr>
              <a:t>5. A </a:t>
            </a:r>
            <a:r>
              <a:rPr lang="en-US" sz="2800" spc="30" dirty="0">
                <a:solidFill>
                  <a:srgbClr val="003865"/>
                </a:solidFill>
                <a:effectLst/>
                <a:latin typeface="Calibri" panose="020F0502020204030204" pitchFamily="34" charset="0"/>
                <a:ea typeface="Times New Roman" panose="02020603050405020304" pitchFamily="18" charset="0"/>
              </a:rPr>
              <a:t>Credentialer</a:t>
            </a:r>
            <a:r>
              <a:rPr lang="en-US" sz="2800" dirty="0">
                <a:effectLst/>
                <a:latin typeface="Calibri" panose="020F0502020204030204" pitchFamily="34" charset="0"/>
                <a:ea typeface="Times New Roman" panose="02020603050405020304" pitchFamily="18" charset="0"/>
              </a:rPr>
              <a:t> is assigned your application and assigns a Health Facility ID Number (HFID</a:t>
            </a:r>
            <a:r>
              <a:rPr lang="en-US" sz="2800" dirty="0">
                <a:latin typeface="Calibri" panose="020F0502020204030204" pitchFamily="34" charset="0"/>
                <a:ea typeface="Times New Roman" panose="02020603050405020304" pitchFamily="18" charset="0"/>
              </a:rPr>
              <a:t>)</a:t>
            </a:r>
            <a:r>
              <a:rPr lang="en-US" sz="2800" dirty="0">
                <a:effectLst/>
                <a:latin typeface="Calibri" panose="020F0502020204030204" pitchFamily="34" charset="0"/>
                <a:ea typeface="Times New Roman" panose="02020603050405020304" pitchFamily="18" charset="0"/>
              </a:rPr>
              <a:t>.</a:t>
            </a:r>
            <a:endParaRPr lang="en-US"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800" spc="30" dirty="0">
                <a:solidFill>
                  <a:srgbClr val="003865"/>
                </a:solidFill>
                <a:effectLst/>
                <a:latin typeface="Calibri" panose="020F0502020204030204" pitchFamily="34" charset="0"/>
                <a:ea typeface="Times New Roman" panose="02020603050405020304" pitchFamily="18" charset="0"/>
              </a:rPr>
              <a:t>6. The Credentialer</a:t>
            </a:r>
            <a:r>
              <a:rPr lang="en-US" sz="2800" dirty="0">
                <a:effectLst/>
                <a:latin typeface="Calibri" panose="020F0502020204030204" pitchFamily="34" charset="0"/>
                <a:ea typeface="Times New Roman" panose="02020603050405020304" pitchFamily="18" charset="0"/>
              </a:rPr>
              <a:t> then sends a notification referral to Engineering, the MN Fire </a:t>
            </a:r>
            <a:r>
              <a:rPr lang="en-US" sz="2800" dirty="0">
                <a:latin typeface="Calibri" panose="020F0502020204030204" pitchFamily="34" charset="0"/>
                <a:ea typeface="Times New Roman" panose="02020603050405020304" pitchFamily="18" charset="0"/>
              </a:rPr>
              <a:t>M</a:t>
            </a:r>
            <a:r>
              <a:rPr lang="en-US" sz="2800" dirty="0">
                <a:effectLst/>
                <a:latin typeface="Calibri" panose="020F0502020204030204" pitchFamily="34" charset="0"/>
                <a:ea typeface="Times New Roman" panose="02020603050405020304" pitchFamily="18" charset="0"/>
              </a:rPr>
              <a:t>arshal, and the Health Supervisor for Ambulatory Surgical Centers (Nicole Osterloh) to notify them of the upcoming new ASC and their anticipated date of opening.</a:t>
            </a:r>
            <a:endParaRPr lang="en-US" sz="2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800" dirty="0">
                <a:effectLst/>
                <a:latin typeface="Calibri" panose="020F0502020204030204" pitchFamily="34" charset="0"/>
                <a:ea typeface="Times New Roman" panose="02020603050405020304" pitchFamily="18" charset="0"/>
              </a:rPr>
              <a:t>7. Engineering reviews your plans and makes corrections, etc. until plans are approved. </a:t>
            </a:r>
          </a:p>
          <a:p>
            <a:pPr marL="0" marR="0" lvl="0" indent="0">
              <a:spcBef>
                <a:spcPts val="0"/>
              </a:spcBef>
              <a:spcAft>
                <a:spcPts val="0"/>
              </a:spcAft>
              <a:buNone/>
            </a:pPr>
            <a:r>
              <a:rPr lang="en-US" sz="2800" dirty="0">
                <a:effectLst/>
                <a:latin typeface="Calibri" panose="020F0502020204030204" pitchFamily="34" charset="0"/>
                <a:ea typeface="Times New Roman" panose="02020603050405020304" pitchFamily="18" charset="0"/>
              </a:rPr>
              <a:t>8. Engineering </a:t>
            </a:r>
            <a:r>
              <a:rPr lang="en-US" sz="2800" u="sng" dirty="0">
                <a:effectLst/>
                <a:latin typeface="Calibri" panose="020F0502020204030204" pitchFamily="34" charset="0"/>
                <a:ea typeface="Times New Roman" panose="02020603050405020304" pitchFamily="18" charset="0"/>
              </a:rPr>
              <a:t>must</a:t>
            </a:r>
            <a:r>
              <a:rPr lang="en-US" sz="2800" dirty="0">
                <a:effectLst/>
                <a:latin typeface="Calibri" panose="020F0502020204030204" pitchFamily="34" charset="0"/>
                <a:ea typeface="Times New Roman" panose="02020603050405020304" pitchFamily="18" charset="0"/>
              </a:rPr>
              <a:t> complete their paperwork and submit it to the </a:t>
            </a:r>
            <a:r>
              <a:rPr lang="en-US" sz="2800" dirty="0">
                <a:latin typeface="Calibri" panose="020F0502020204030204" pitchFamily="34" charset="0"/>
                <a:ea typeface="Times New Roman" panose="02020603050405020304" pitchFamily="18" charset="0"/>
              </a:rPr>
              <a:t>MN P</a:t>
            </a:r>
            <a:r>
              <a:rPr lang="en-US" sz="2800" dirty="0">
                <a:effectLst/>
                <a:latin typeface="Calibri" panose="020F0502020204030204" pitchFamily="34" charset="0"/>
                <a:ea typeface="Times New Roman" panose="02020603050405020304" pitchFamily="18" charset="0"/>
              </a:rPr>
              <a:t>rogram </a:t>
            </a:r>
            <a:r>
              <a:rPr lang="en-US" sz="2800" dirty="0">
                <a:latin typeface="Calibri" panose="020F0502020204030204" pitchFamily="34" charset="0"/>
                <a:ea typeface="Times New Roman" panose="02020603050405020304" pitchFamily="18" charset="0"/>
              </a:rPr>
              <a:t>A</a:t>
            </a:r>
            <a:r>
              <a:rPr lang="en-US" sz="2800" dirty="0">
                <a:effectLst/>
                <a:latin typeface="Calibri" panose="020F0502020204030204" pitchFamily="34" charset="0"/>
                <a:ea typeface="Times New Roman" panose="02020603050405020304" pitchFamily="18" charset="0"/>
              </a:rPr>
              <a:t>ssurance (PA) staff (usually Amy Johnson). </a:t>
            </a:r>
          </a:p>
          <a:p>
            <a:pPr marL="0" indent="0">
              <a:buNone/>
            </a:pPr>
            <a:endParaRPr lang="en-US" dirty="0"/>
          </a:p>
        </p:txBody>
      </p:sp>
      <p:sp>
        <p:nvSpPr>
          <p:cNvPr id="4" name="Date Placeholder 3">
            <a:extLst>
              <a:ext uri="{FF2B5EF4-FFF2-40B4-BE49-F238E27FC236}">
                <a16:creationId xmlns:a16="http://schemas.microsoft.com/office/drawing/2014/main" id="{C5F2D674-C8E8-A3EC-4C4A-7A5286A834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DFD9554-6699-8804-1B7A-39BE8ECAAB8C}"/>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9B4D8103-1A09-0190-069C-5FEA7360AD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2088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B90F-2C76-174C-968D-13B09B491511}"/>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C42716E5-4457-2344-A2A7-D8DF6B80B942}"/>
              </a:ext>
            </a:extLst>
          </p:cNvPr>
          <p:cNvSpPr>
            <a:spLocks noGrp="1"/>
          </p:cNvSpPr>
          <p:nvPr>
            <p:ph idx="1"/>
          </p:nvPr>
        </p:nvSpPr>
        <p:spPr/>
        <p:txBody>
          <a:bodyPr>
            <a:normAutofit lnSpcReduction="10000"/>
          </a:bodyPr>
          <a:lstStyle/>
          <a:p>
            <a:pPr marL="0" marR="0" lvl="0" indent="0">
              <a:spcBef>
                <a:spcPts val="0"/>
              </a:spcBef>
              <a:spcAft>
                <a:spcPts val="0"/>
              </a:spcAft>
              <a:buNone/>
            </a:pPr>
            <a:r>
              <a:rPr lang="en-US" sz="2400" dirty="0">
                <a:latin typeface="Calibri" panose="020F0502020204030204" pitchFamily="34" charset="0"/>
                <a:ea typeface="Times New Roman" panose="02020603050405020304" pitchFamily="18" charset="0"/>
              </a:rPr>
              <a:t>9. The F</a:t>
            </a:r>
            <a:r>
              <a:rPr lang="en-US" sz="2400" dirty="0">
                <a:effectLst/>
                <a:latin typeface="Calibri" panose="020F0502020204030204" pitchFamily="34" charset="0"/>
                <a:ea typeface="Times New Roman" panose="02020603050405020304" pitchFamily="18" charset="0"/>
              </a:rPr>
              <a:t>ire </a:t>
            </a:r>
            <a:r>
              <a:rPr lang="en-US" sz="2400" dirty="0">
                <a:latin typeface="Calibri" panose="020F0502020204030204" pitchFamily="34" charset="0"/>
                <a:ea typeface="Times New Roman" panose="02020603050405020304" pitchFamily="18" charset="0"/>
              </a:rPr>
              <a:t>M</a:t>
            </a:r>
            <a:r>
              <a:rPr lang="en-US" sz="2400" dirty="0">
                <a:effectLst/>
                <a:latin typeface="Calibri" panose="020F0502020204030204" pitchFamily="34" charset="0"/>
                <a:ea typeface="Times New Roman" panose="02020603050405020304" pitchFamily="18" charset="0"/>
              </a:rPr>
              <a:t>arshal’s office then received the go ahead from PA to perform a walkthrough Life Safety Code </a:t>
            </a:r>
            <a:r>
              <a:rPr lang="en-US" sz="2400" dirty="0">
                <a:latin typeface="Calibri" panose="020F0502020204030204" pitchFamily="34" charset="0"/>
                <a:ea typeface="Times New Roman" panose="02020603050405020304" pitchFamily="18" charset="0"/>
              </a:rPr>
              <a:t>survey. Depending on the results of the survey, items may need to be fixed or they can issue their </a:t>
            </a:r>
            <a:r>
              <a:rPr lang="en-US" sz="2400" dirty="0">
                <a:effectLst/>
                <a:latin typeface="Calibri" panose="020F0502020204030204" pitchFamily="34" charset="0"/>
                <a:ea typeface="Times New Roman" panose="02020603050405020304" pitchFamily="18" charset="0"/>
              </a:rPr>
              <a:t>clearance and submit their paperwork to PA. </a:t>
            </a:r>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rPr>
              <a:t>10. PA then notifies the Health Supervisor to conduct </a:t>
            </a:r>
            <a:r>
              <a:rPr lang="en-US" sz="2400" dirty="0">
                <a:latin typeface="Calibri" panose="020F0502020204030204" pitchFamily="34" charset="0"/>
                <a:ea typeface="Times New Roman" panose="02020603050405020304" pitchFamily="18" charset="0"/>
              </a:rPr>
              <a:t>the</a:t>
            </a:r>
            <a:r>
              <a:rPr lang="en-US" sz="2400" dirty="0">
                <a:effectLst/>
                <a:latin typeface="Calibri" panose="020F0502020204030204" pitchFamily="34" charset="0"/>
                <a:ea typeface="Times New Roman" panose="02020603050405020304" pitchFamily="18" charset="0"/>
              </a:rPr>
              <a:t> Health final portion of a State initial licensing walk through. </a:t>
            </a:r>
            <a:r>
              <a:rPr lang="en-US" sz="2400" b="1" dirty="0">
                <a:solidFill>
                  <a:srgbClr val="FF0000"/>
                </a:solidFill>
                <a:effectLst/>
                <a:latin typeface="Calibri" panose="020F0502020204030204" pitchFamily="34" charset="0"/>
                <a:ea typeface="Times New Roman" panose="02020603050405020304" pitchFamily="18" charset="0"/>
              </a:rPr>
              <a:t>****Note: the ASC must be fully operational for MDH to conduct the initial licensing walk thru (Everything from instruments, to surgical supplies, contracts, Emergency Preparedness, credentialing of physicians and staff, etc. MUST be completed before we can do a health walkthrough). </a:t>
            </a:r>
            <a:r>
              <a:rPr lang="en-US" sz="2400" b="1" dirty="0">
                <a:solidFill>
                  <a:srgbClr val="FF0000"/>
                </a:solidFill>
                <a:latin typeface="Calibri" panose="020F0502020204030204" pitchFamily="34" charset="0"/>
                <a:ea typeface="Calibri" panose="020F0502020204030204" pitchFamily="34" charset="0"/>
              </a:rPr>
              <a:t> Surveys are booked 1 calendar month in advance per CMS requirements, so Nicole works with her trained ASC staff to check their availability of their schedules. Sometimes this can take a few weeks to get scheduled. </a:t>
            </a:r>
            <a:endParaRPr lang="en-US" sz="2400" b="1" dirty="0">
              <a:solidFill>
                <a:srgbClr val="FF0000"/>
              </a:solidFill>
              <a:effectLst/>
              <a:latin typeface="Calibri" panose="020F0502020204030204" pitchFamily="34" charset="0"/>
              <a:ea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734FE73B-FE12-6436-5256-06CC29F6C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A064ADE-2641-F1B6-9219-681894CCE58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7AB2751B-533C-9E9E-7663-35A88607CE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16391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B223-15AC-4CEF-5DCC-6A6E1C409EE6}"/>
              </a:ext>
            </a:extLst>
          </p:cNvPr>
          <p:cNvSpPr>
            <a:spLocks noGrp="1"/>
          </p:cNvSpPr>
          <p:nvPr>
            <p:ph type="title"/>
          </p:nvPr>
        </p:nvSpPr>
        <p:spPr/>
        <p:txBody>
          <a:bodyPr/>
          <a:lstStyle/>
          <a:p>
            <a:r>
              <a:rPr lang="en-US" dirty="0"/>
              <a:t>Initial Steps in New Construction ASC </a:t>
            </a:r>
          </a:p>
        </p:txBody>
      </p:sp>
      <p:sp>
        <p:nvSpPr>
          <p:cNvPr id="3" name="Content Placeholder 2">
            <a:extLst>
              <a:ext uri="{FF2B5EF4-FFF2-40B4-BE49-F238E27FC236}">
                <a16:creationId xmlns:a16="http://schemas.microsoft.com/office/drawing/2014/main" id="{D10C1710-5D39-F213-1BEC-C7953682E669}"/>
              </a:ext>
            </a:extLst>
          </p:cNvPr>
          <p:cNvSpPr>
            <a:spLocks noGrp="1"/>
          </p:cNvSpPr>
          <p:nvPr>
            <p:ph idx="1"/>
          </p:nvPr>
        </p:nvSpPr>
        <p:spPr/>
        <p:txBody>
          <a:bodyPr>
            <a:normAutofit/>
          </a:bodyPr>
          <a:lstStyle/>
          <a:p>
            <a:pPr marL="0" indent="0">
              <a:buNone/>
            </a:pPr>
            <a:r>
              <a:rPr lang="en-US" sz="2400" dirty="0">
                <a:effectLst/>
                <a:latin typeface="Calibri" panose="020F0502020204030204" pitchFamily="34" charset="0"/>
                <a:ea typeface="Times New Roman" panose="02020603050405020304" pitchFamily="18" charset="0"/>
              </a:rPr>
              <a:t>11. Once a surveyor is assigned, they will reach out to you via email on a date and time to do your walkthrough, and documents they will be requesting be available upon entrance. (This is the only time we announce a survey). </a:t>
            </a:r>
          </a:p>
          <a:p>
            <a:pPr marL="0" indent="0">
              <a:buNone/>
            </a:pPr>
            <a:r>
              <a:rPr lang="en-US" sz="2400" dirty="0">
                <a:effectLst/>
                <a:latin typeface="Calibri" panose="020F0502020204030204" pitchFamily="34" charset="0"/>
                <a:ea typeface="Times New Roman" panose="02020603050405020304" pitchFamily="18" charset="0"/>
              </a:rPr>
              <a:t>12. The Health team then conducts the initial licensing Health survey. Some things may require </a:t>
            </a:r>
            <a:r>
              <a:rPr lang="en-US" sz="2400" dirty="0">
                <a:latin typeface="Calibri" panose="020F0502020204030204" pitchFamily="34" charset="0"/>
                <a:ea typeface="Times New Roman" panose="02020603050405020304" pitchFamily="18" charset="0"/>
              </a:rPr>
              <a:t>adjusting, or they recommend licensure and notify PA staff of the survey results based of Health Walkthrough.</a:t>
            </a:r>
            <a:endParaRPr lang="en-US" sz="2400" dirty="0">
              <a:effectLst/>
              <a:latin typeface="Calibri" panose="020F0502020204030204" pitchFamily="34" charset="0"/>
              <a:ea typeface="Calibri" panose="020F0502020204030204" pitchFamily="34" charset="0"/>
            </a:endParaRPr>
          </a:p>
          <a:p>
            <a:pPr marL="0" indent="0">
              <a:buNone/>
            </a:pPr>
            <a:r>
              <a:rPr lang="en-US" sz="2400" dirty="0"/>
              <a:t>13. PA staff works to close the Health portion of the process and issues a license. </a:t>
            </a:r>
          </a:p>
          <a:p>
            <a:pPr marL="0" indent="0">
              <a:buNone/>
            </a:pPr>
            <a:r>
              <a:rPr lang="en-US" sz="2400" dirty="0"/>
              <a:t>14. At this time, the ASC must work with an accrediting organization to perform the initial certification survey vs the State Agency, MDH. </a:t>
            </a:r>
          </a:p>
        </p:txBody>
      </p:sp>
      <p:sp>
        <p:nvSpPr>
          <p:cNvPr id="4" name="Date Placeholder 3">
            <a:extLst>
              <a:ext uri="{FF2B5EF4-FFF2-40B4-BE49-F238E27FC236}">
                <a16:creationId xmlns:a16="http://schemas.microsoft.com/office/drawing/2014/main" id="{562B6843-2BD6-FB56-6714-B9AD0CC82F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9FB4091-B79E-426E-BB36-BAC1CA39703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A141C628-5E98-9D86-8BA0-BD0CEB23C5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767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15F1-59DB-BBED-CE48-6D503E7F15E7}"/>
              </a:ext>
            </a:extLst>
          </p:cNvPr>
          <p:cNvSpPr>
            <a:spLocks noGrp="1"/>
          </p:cNvSpPr>
          <p:nvPr>
            <p:ph type="title"/>
          </p:nvPr>
        </p:nvSpPr>
        <p:spPr/>
        <p:txBody>
          <a:bodyPr/>
          <a:lstStyle/>
          <a:p>
            <a:r>
              <a:rPr lang="en-US" dirty="0"/>
              <a:t>The Health Economics Program: What We Do</a:t>
            </a:r>
          </a:p>
        </p:txBody>
      </p:sp>
      <p:sp>
        <p:nvSpPr>
          <p:cNvPr id="6" name="Slide Number Placeholder 5">
            <a:extLst>
              <a:ext uri="{FF2B5EF4-FFF2-40B4-BE49-F238E27FC236}">
                <a16:creationId xmlns:a16="http://schemas.microsoft.com/office/drawing/2014/main" id="{3EBAC03E-0356-CF29-016C-7DD736954A11}"/>
              </a:ext>
            </a:extLst>
          </p:cNvPr>
          <p:cNvSpPr>
            <a:spLocks noGrp="1"/>
          </p:cNvSpPr>
          <p:nvPr>
            <p:ph type="sldNum" sz="quarter" idx="12"/>
          </p:nvPr>
        </p:nvSpPr>
        <p:spPr/>
        <p:txBody>
          <a:bodyPr/>
          <a:lstStyle/>
          <a:p>
            <a:fld id="{48F63A3B-78C7-47BE-AE5E-E10140E04643}" type="slidenum">
              <a:rPr lang="en-US" smtClean="0"/>
              <a:t>4</a:t>
            </a:fld>
            <a:endParaRPr lang="en-US"/>
          </a:p>
        </p:txBody>
      </p:sp>
      <p:pic>
        <p:nvPicPr>
          <p:cNvPr id="12" name="Picture 11">
            <a:extLst>
              <a:ext uri="{FF2B5EF4-FFF2-40B4-BE49-F238E27FC236}">
                <a16:creationId xmlns:a16="http://schemas.microsoft.com/office/drawing/2014/main" id="{8A3B58F2-BEFE-32D2-198D-9C647AEDABAD}"/>
              </a:ext>
            </a:extLst>
          </p:cNvPr>
          <p:cNvPicPr>
            <a:picLocks noChangeAspect="1"/>
          </p:cNvPicPr>
          <p:nvPr/>
        </p:nvPicPr>
        <p:blipFill>
          <a:blip r:embed="rId3"/>
          <a:stretch>
            <a:fillRect/>
          </a:stretch>
        </p:blipFill>
        <p:spPr>
          <a:xfrm>
            <a:off x="275041" y="1466850"/>
            <a:ext cx="5000625" cy="5026025"/>
          </a:xfrm>
          <a:prstGeom prst="rect">
            <a:avLst/>
          </a:prstGeom>
        </p:spPr>
      </p:pic>
      <p:pic>
        <p:nvPicPr>
          <p:cNvPr id="14" name="Picture 13">
            <a:extLst>
              <a:ext uri="{FF2B5EF4-FFF2-40B4-BE49-F238E27FC236}">
                <a16:creationId xmlns:a16="http://schemas.microsoft.com/office/drawing/2014/main" id="{79F2265A-0349-0646-9BC5-FC9D2693FCC0}"/>
              </a:ext>
            </a:extLst>
          </p:cNvPr>
          <p:cNvPicPr>
            <a:picLocks noChangeAspect="1"/>
          </p:cNvPicPr>
          <p:nvPr/>
        </p:nvPicPr>
        <p:blipFill>
          <a:blip r:embed="rId4"/>
          <a:stretch>
            <a:fillRect/>
          </a:stretch>
        </p:blipFill>
        <p:spPr>
          <a:xfrm>
            <a:off x="5507702" y="1466850"/>
            <a:ext cx="3604581" cy="3924300"/>
          </a:xfrm>
          <a:prstGeom prst="rect">
            <a:avLst/>
          </a:prstGeom>
          <a:effectLst>
            <a:outerShdw blurRad="127000" dist="127000" dir="10800000" algn="r" rotWithShape="0">
              <a:prstClr val="black">
                <a:alpha val="40000"/>
              </a:prstClr>
            </a:outerShdw>
          </a:effectLst>
        </p:spPr>
      </p:pic>
      <p:pic>
        <p:nvPicPr>
          <p:cNvPr id="15" name="Picture 14">
            <a:extLst>
              <a:ext uri="{FF2B5EF4-FFF2-40B4-BE49-F238E27FC236}">
                <a16:creationId xmlns:a16="http://schemas.microsoft.com/office/drawing/2014/main" id="{4702E5B3-E555-B3F3-3490-89FF08BC65B8}"/>
              </a:ext>
            </a:extLst>
          </p:cNvPr>
          <p:cNvPicPr>
            <a:picLocks noChangeAspect="1"/>
          </p:cNvPicPr>
          <p:nvPr/>
        </p:nvPicPr>
        <p:blipFill rotWithShape="1">
          <a:blip r:embed="rId5"/>
          <a:srcRect b="24000"/>
          <a:stretch/>
        </p:blipFill>
        <p:spPr>
          <a:xfrm>
            <a:off x="8208617" y="1536774"/>
            <a:ext cx="3783648" cy="2996123"/>
          </a:xfrm>
          <a:prstGeom prst="rect">
            <a:avLst/>
          </a:prstGeom>
          <a:effectLst>
            <a:outerShdw blurRad="127000" dist="127000" dir="10800000" algn="r" rotWithShape="0">
              <a:prstClr val="black">
                <a:alpha val="40000"/>
              </a:prstClr>
            </a:outerShdw>
          </a:effectLst>
        </p:spPr>
      </p:pic>
      <p:pic>
        <p:nvPicPr>
          <p:cNvPr id="17" name="Picture 16">
            <a:extLst>
              <a:ext uri="{FF2B5EF4-FFF2-40B4-BE49-F238E27FC236}">
                <a16:creationId xmlns:a16="http://schemas.microsoft.com/office/drawing/2014/main" id="{6E156FB4-826D-9505-FC3E-22D3B9022730}"/>
              </a:ext>
            </a:extLst>
          </p:cNvPr>
          <p:cNvPicPr>
            <a:picLocks noChangeAspect="1"/>
          </p:cNvPicPr>
          <p:nvPr/>
        </p:nvPicPr>
        <p:blipFill>
          <a:blip r:embed="rId6"/>
          <a:stretch>
            <a:fillRect/>
          </a:stretch>
        </p:blipFill>
        <p:spPr>
          <a:xfrm>
            <a:off x="6550495" y="3830568"/>
            <a:ext cx="5587648" cy="2890907"/>
          </a:xfrm>
          <a:prstGeom prst="rect">
            <a:avLst/>
          </a:prstGeom>
          <a:effectLst>
            <a:outerShdw blurRad="127000" dist="127000" dir="10800000" algn="r" rotWithShape="0">
              <a:prstClr val="black">
                <a:alpha val="40000"/>
              </a:prstClr>
            </a:outerShdw>
          </a:effectLst>
        </p:spPr>
      </p:pic>
      <p:pic>
        <p:nvPicPr>
          <p:cNvPr id="19" name="Picture 18">
            <a:extLst>
              <a:ext uri="{FF2B5EF4-FFF2-40B4-BE49-F238E27FC236}">
                <a16:creationId xmlns:a16="http://schemas.microsoft.com/office/drawing/2014/main" id="{01BAB107-61A7-053F-1F51-090335D4B6C8}"/>
              </a:ext>
            </a:extLst>
          </p:cNvPr>
          <p:cNvPicPr>
            <a:picLocks noChangeAspect="1"/>
          </p:cNvPicPr>
          <p:nvPr/>
        </p:nvPicPr>
        <p:blipFill>
          <a:blip r:embed="rId7"/>
          <a:stretch>
            <a:fillRect/>
          </a:stretch>
        </p:blipFill>
        <p:spPr>
          <a:xfrm>
            <a:off x="3238307" y="5276021"/>
            <a:ext cx="4306754" cy="1432303"/>
          </a:xfrm>
          <a:prstGeom prst="rect">
            <a:avLst/>
          </a:prstGeom>
          <a:effectLst>
            <a:outerShdw blurRad="127000" dist="114300" dir="10800000" algn="ctr" rotWithShape="0">
              <a:srgbClr val="000000">
                <a:alpha val="40000"/>
              </a:srgbClr>
            </a:outerShdw>
          </a:effectLst>
        </p:spPr>
      </p:pic>
    </p:spTree>
    <p:extLst>
      <p:ext uri="{BB962C8B-B14F-4D97-AF65-F5344CB8AC3E}">
        <p14:creationId xmlns:p14="http://schemas.microsoft.com/office/powerpoint/2010/main" val="327843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2C46-DA83-5FF4-F2AE-231CA47BB643}"/>
              </a:ext>
            </a:extLst>
          </p:cNvPr>
          <p:cNvSpPr>
            <a:spLocks noGrp="1"/>
          </p:cNvSpPr>
          <p:nvPr>
            <p:ph type="title"/>
          </p:nvPr>
        </p:nvSpPr>
        <p:spPr/>
        <p:txBody>
          <a:bodyPr/>
          <a:lstStyle/>
          <a:p>
            <a:pPr algn="ctr"/>
            <a:r>
              <a:rPr lang="en-US" dirty="0"/>
              <a:t>MDH ASC MAIN PAGE</a:t>
            </a:r>
          </a:p>
        </p:txBody>
      </p:sp>
      <p:sp>
        <p:nvSpPr>
          <p:cNvPr id="3" name="Content Placeholder 2">
            <a:extLst>
              <a:ext uri="{FF2B5EF4-FFF2-40B4-BE49-F238E27FC236}">
                <a16:creationId xmlns:a16="http://schemas.microsoft.com/office/drawing/2014/main" id="{BE6B90DF-2FA7-0118-32F4-6C2AC2687A9D}"/>
              </a:ext>
            </a:extLst>
          </p:cNvPr>
          <p:cNvSpPr>
            <a:spLocks noGrp="1"/>
          </p:cNvSpPr>
          <p:nvPr>
            <p:ph idx="1"/>
          </p:nvPr>
        </p:nvSpPr>
        <p:spPr/>
        <p:txBody>
          <a:bodyPr>
            <a:normAutofit/>
          </a:bodyPr>
          <a:lstStyle/>
          <a:p>
            <a:pPr marL="0" indent="0" algn="ctr">
              <a:buNone/>
            </a:pPr>
            <a:r>
              <a:rPr lang="en-US" dirty="0">
                <a:hlinkClick r:id="rId2"/>
              </a:rPr>
              <a:t>Freestanding Outpatient Surgical Center Licensing - MN Dept. of Health (state.mn.us)</a:t>
            </a:r>
            <a:endParaRPr lang="en-US" dirty="0"/>
          </a:p>
          <a:p>
            <a:pPr marL="0" indent="0">
              <a:buNone/>
            </a:pPr>
            <a:r>
              <a:rPr lang="en-US" b="1" dirty="0"/>
              <a:t>On this page:</a:t>
            </a:r>
          </a:p>
          <a:p>
            <a:r>
              <a:rPr lang="en-US" b="1" i="0" u="sng" dirty="0">
                <a:solidFill>
                  <a:srgbClr val="3D792A"/>
                </a:solidFill>
                <a:effectLst/>
                <a:latin typeface="SourceSansProRegular"/>
                <a:hlinkClick r:id="rId3"/>
              </a:rPr>
              <a:t>Federal Certification Process for Ambulatory Surgical Centers</a:t>
            </a:r>
            <a:r>
              <a:rPr lang="en-US" b="0" i="0" dirty="0">
                <a:solidFill>
                  <a:srgbClr val="000000"/>
                </a:solidFill>
                <a:effectLst/>
                <a:latin typeface="SourceSansProRegular"/>
              </a:rPr>
              <a:t> for additional information and forms required for participation as a Medicare-certified Ambulatory Surgical Center.</a:t>
            </a:r>
          </a:p>
          <a:p>
            <a:r>
              <a:rPr lang="en-US" b="0" i="0" dirty="0">
                <a:solidFill>
                  <a:srgbClr val="373F51"/>
                </a:solidFill>
                <a:effectLst/>
                <a:latin typeface="PlayfairDisplayRegular"/>
              </a:rPr>
              <a:t>Other Required forms and documents.</a:t>
            </a:r>
          </a:p>
          <a:p>
            <a:r>
              <a:rPr lang="en-US" b="0" i="0" dirty="0">
                <a:solidFill>
                  <a:srgbClr val="373F51"/>
                </a:solidFill>
                <a:effectLst/>
                <a:latin typeface="PlayfairDisplayRegular"/>
              </a:rPr>
              <a:t>Related statutes and rules.</a:t>
            </a:r>
          </a:p>
          <a:p>
            <a:endParaRPr lang="en-US" b="0" i="0" dirty="0">
              <a:solidFill>
                <a:srgbClr val="373F51"/>
              </a:solidFill>
              <a:effectLst/>
              <a:latin typeface="PlayfairDisplayRegular"/>
            </a:endParaRPr>
          </a:p>
          <a:p>
            <a:pPr marL="0" indent="0">
              <a:buNone/>
            </a:pPr>
            <a:endParaRPr lang="en-US" dirty="0"/>
          </a:p>
        </p:txBody>
      </p:sp>
      <p:sp>
        <p:nvSpPr>
          <p:cNvPr id="4" name="Date Placeholder 3">
            <a:extLst>
              <a:ext uri="{FF2B5EF4-FFF2-40B4-BE49-F238E27FC236}">
                <a16:creationId xmlns:a16="http://schemas.microsoft.com/office/drawing/2014/main" id="{35EFDFD2-169D-9B7A-443C-37593ACB53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58FB8E2-4B5C-3DDA-CD47-8D92FF78A01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08616A58-3BFA-0A6A-3657-6B5C9B8165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95260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2F1B-8330-274B-4221-E91926C3AC93}"/>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798F612F-0871-35E2-AFC8-49805C7D6210}"/>
              </a:ext>
            </a:extLst>
          </p:cNvPr>
          <p:cNvSpPr>
            <a:spLocks noGrp="1"/>
          </p:cNvSpPr>
          <p:nvPr>
            <p:ph idx="1"/>
          </p:nvPr>
        </p:nvSpPr>
        <p:spPr/>
        <p:txBody>
          <a:bodyPr>
            <a:normAutofit/>
          </a:bodyPr>
          <a:lstStyle/>
          <a:p>
            <a:pPr marL="0" indent="0">
              <a:buNone/>
            </a:pPr>
            <a:r>
              <a:rPr lang="en-US" b="1" dirty="0"/>
              <a:t>Amy Johnson: </a:t>
            </a:r>
            <a:r>
              <a:rPr lang="en-US" dirty="0"/>
              <a:t>HRD Health Program Rep </a:t>
            </a:r>
            <a:r>
              <a:rPr lang="en-US" b="1" u="sng" dirty="0">
                <a:solidFill>
                  <a:schemeClr val="accent1">
                    <a:lumMod val="75000"/>
                    <a:lumOff val="25000"/>
                  </a:schemeClr>
                </a:solidFill>
                <a:hlinkClick r:id="rId2"/>
              </a:rPr>
              <a:t>amy.lee.johnson@state.mn.us</a:t>
            </a:r>
            <a:endParaRPr lang="en-US" b="1" u="sng" dirty="0">
              <a:solidFill>
                <a:schemeClr val="accent1">
                  <a:lumMod val="75000"/>
                  <a:lumOff val="25000"/>
                </a:schemeClr>
              </a:solidFill>
            </a:endParaRPr>
          </a:p>
          <a:p>
            <a:pPr marL="0" indent="0">
              <a:buNone/>
            </a:pPr>
            <a:r>
              <a:rPr lang="en-US" b="1" dirty="0"/>
              <a:t>Shellae Dietrich: </a:t>
            </a:r>
            <a:r>
              <a:rPr lang="en-US" dirty="0"/>
              <a:t>HRD</a:t>
            </a:r>
            <a:r>
              <a:rPr lang="en-US" b="1" dirty="0"/>
              <a:t> </a:t>
            </a:r>
            <a:r>
              <a:rPr lang="en-US" dirty="0"/>
              <a:t>Health Program Manager </a:t>
            </a:r>
            <a:r>
              <a:rPr lang="en-US" b="1" dirty="0">
                <a:solidFill>
                  <a:schemeClr val="accent1">
                    <a:lumMod val="75000"/>
                    <a:lumOff val="25000"/>
                  </a:schemeClr>
                </a:solidFill>
                <a:hlinkClick r:id="rId3"/>
              </a:rPr>
              <a:t>shellae.dietrich@state.mn.us</a:t>
            </a:r>
            <a:endParaRPr lang="en-US" b="1" dirty="0">
              <a:solidFill>
                <a:schemeClr val="accent1">
                  <a:lumMod val="75000"/>
                  <a:lumOff val="25000"/>
                </a:schemeClr>
              </a:solidFill>
            </a:endParaRPr>
          </a:p>
          <a:p>
            <a:pPr marL="0" indent="0">
              <a:buNone/>
            </a:pPr>
            <a:r>
              <a:rPr lang="en-US" b="1" dirty="0">
                <a:solidFill>
                  <a:srgbClr val="000000"/>
                </a:solidFill>
              </a:rPr>
              <a:t>Nicole Osterloh: </a:t>
            </a:r>
            <a:r>
              <a:rPr lang="en-US" dirty="0">
                <a:solidFill>
                  <a:srgbClr val="000000"/>
                </a:solidFill>
              </a:rPr>
              <a:t>HRD</a:t>
            </a:r>
            <a:r>
              <a:rPr lang="en-US" b="1" dirty="0">
                <a:solidFill>
                  <a:srgbClr val="000000"/>
                </a:solidFill>
              </a:rPr>
              <a:t> </a:t>
            </a:r>
            <a:r>
              <a:rPr lang="en-US" dirty="0">
                <a:solidFill>
                  <a:srgbClr val="000000"/>
                </a:solidFill>
              </a:rPr>
              <a:t>Federal Operations Supervisor  </a:t>
            </a:r>
            <a:r>
              <a:rPr lang="en-US" b="1" u="sng" dirty="0">
                <a:solidFill>
                  <a:schemeClr val="accent1">
                    <a:lumMod val="75000"/>
                    <a:lumOff val="25000"/>
                  </a:schemeClr>
                </a:solidFill>
              </a:rPr>
              <a:t>n</a:t>
            </a:r>
            <a:r>
              <a:rPr lang="en-US" b="1" dirty="0">
                <a:solidFill>
                  <a:schemeClr val="accent1">
                    <a:lumMod val="75000"/>
                    <a:lumOff val="25000"/>
                  </a:schemeClr>
                </a:solidFill>
                <a:hlinkClick r:id="rId4"/>
              </a:rPr>
              <a:t>icole.osterloh@state.mn.us</a:t>
            </a:r>
            <a:endParaRPr lang="en-US" b="1" dirty="0">
              <a:solidFill>
                <a:schemeClr val="accent1">
                  <a:lumMod val="75000"/>
                  <a:lumOff val="25000"/>
                </a:schemeClr>
              </a:solidFill>
            </a:endParaRPr>
          </a:p>
          <a:p>
            <a:pPr marL="0" indent="0">
              <a:buNone/>
            </a:pPr>
            <a:r>
              <a:rPr lang="en-US" b="1" dirty="0">
                <a:solidFill>
                  <a:srgbClr val="000000"/>
                </a:solidFill>
              </a:rPr>
              <a:t>Maria King: </a:t>
            </a:r>
            <a:r>
              <a:rPr lang="en-US" dirty="0">
                <a:solidFill>
                  <a:srgbClr val="000000"/>
                </a:solidFill>
              </a:rPr>
              <a:t>HRD</a:t>
            </a:r>
            <a:r>
              <a:rPr lang="en-US" b="1" dirty="0">
                <a:solidFill>
                  <a:srgbClr val="000000"/>
                </a:solidFill>
              </a:rPr>
              <a:t> </a:t>
            </a:r>
            <a:r>
              <a:rPr lang="en-US" dirty="0">
                <a:solidFill>
                  <a:srgbClr val="000000"/>
                </a:solidFill>
              </a:rPr>
              <a:t>Division Director  </a:t>
            </a:r>
            <a:r>
              <a:rPr lang="en-US" b="1" dirty="0">
                <a:solidFill>
                  <a:srgbClr val="000000"/>
                </a:solidFill>
                <a:hlinkClick r:id="rId5"/>
              </a:rPr>
              <a:t>maria.king@state.mn.us</a:t>
            </a:r>
            <a:endParaRPr lang="en-US" b="1" dirty="0">
              <a:solidFill>
                <a:srgbClr val="000000"/>
              </a:solidFill>
            </a:endParaRPr>
          </a:p>
          <a:p>
            <a:pPr marL="0" indent="0">
              <a:buNone/>
            </a:pPr>
            <a:endParaRPr lang="en-US" b="1" dirty="0">
              <a:solidFill>
                <a:schemeClr val="tx1">
                  <a:lumMod val="75000"/>
                  <a:lumOff val="25000"/>
                </a:schemeClr>
              </a:solidFill>
            </a:endParaRPr>
          </a:p>
          <a:p>
            <a:pPr marL="0" indent="0">
              <a:buNone/>
            </a:pPr>
            <a:endParaRPr lang="en-US" b="1" dirty="0">
              <a:solidFill>
                <a:srgbClr val="000000"/>
              </a:solidFill>
            </a:endParaRPr>
          </a:p>
          <a:p>
            <a:pPr marL="0" indent="0">
              <a:buNone/>
            </a:pPr>
            <a:endParaRPr lang="en-US" b="1" dirty="0">
              <a:solidFill>
                <a:srgbClr val="000000"/>
              </a:solidFill>
            </a:endParaRPr>
          </a:p>
        </p:txBody>
      </p:sp>
      <p:sp>
        <p:nvSpPr>
          <p:cNvPr id="4" name="Date Placeholder 3">
            <a:extLst>
              <a:ext uri="{FF2B5EF4-FFF2-40B4-BE49-F238E27FC236}">
                <a16:creationId xmlns:a16="http://schemas.microsoft.com/office/drawing/2014/main" id="{A0A85D1F-347D-25AB-82F5-35374202E0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5FC17E1-2974-B429-F79D-E2F08CE6EE9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health.state.mn.us</a:t>
            </a:r>
          </a:p>
        </p:txBody>
      </p:sp>
      <p:sp>
        <p:nvSpPr>
          <p:cNvPr id="6" name="Slide Number Placeholder 5">
            <a:extLst>
              <a:ext uri="{FF2B5EF4-FFF2-40B4-BE49-F238E27FC236}">
                <a16:creationId xmlns:a16="http://schemas.microsoft.com/office/drawing/2014/main" id="{80716853-8E2E-232D-5FE9-60A482DCC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2025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Nicole Osterloh- Federal Operations Supervisor</a:t>
            </a:r>
          </a:p>
          <a:p>
            <a:r>
              <a:rPr lang="en-US" sz="2800" i="1" dirty="0">
                <a:hlinkClick r:id="rId3"/>
              </a:rPr>
              <a:t>nicole.osterloh@state.mn.us</a:t>
            </a:r>
            <a:endParaRPr lang="en-US" sz="2800" i="1" dirty="0"/>
          </a:p>
          <a:p>
            <a:r>
              <a:rPr lang="en-US" sz="2800" b="1" dirty="0">
                <a:solidFill>
                  <a:srgbClr val="002060"/>
                </a:solidFill>
                <a:effectLst/>
                <a:latin typeface="Calibri" panose="020F0502020204030204" pitchFamily="34" charset="0"/>
                <a:ea typeface="Calibri" panose="020F0502020204030204" pitchFamily="34" charset="0"/>
              </a:rPr>
              <a:t>507-476-4230</a:t>
            </a:r>
            <a:r>
              <a:rPr lang="en-US" sz="2800" spc="30" dirty="0">
                <a:solidFill>
                  <a:srgbClr val="002060"/>
                </a:solidFill>
                <a:effectLst/>
                <a:latin typeface="Calibri" panose="020F0502020204030204" pitchFamily="34" charset="0"/>
                <a:ea typeface="Calibri" panose="020F0502020204030204" pitchFamily="34" charset="0"/>
              </a:rPr>
              <a:t>  </a:t>
            </a:r>
            <a:endParaRPr lang="en-US" sz="2800" dirty="0"/>
          </a:p>
        </p:txBody>
      </p:sp>
    </p:spTree>
    <p:extLst>
      <p:ext uri="{BB962C8B-B14F-4D97-AF65-F5344CB8AC3E}">
        <p14:creationId xmlns:p14="http://schemas.microsoft.com/office/powerpoint/2010/main" val="422655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E503-4B34-5C95-D2BB-A9DA6E35B654}"/>
              </a:ext>
            </a:extLst>
          </p:cNvPr>
          <p:cNvSpPr>
            <a:spLocks noGrp="1"/>
          </p:cNvSpPr>
          <p:nvPr>
            <p:ph type="ctrTitle"/>
          </p:nvPr>
        </p:nvSpPr>
        <p:spPr/>
        <p:txBody>
          <a:bodyPr/>
          <a:lstStyle/>
          <a:p>
            <a:r>
              <a:rPr lang="en-US"/>
              <a:t>A Number of New </a:t>
            </a:r>
            <a:r>
              <a:rPr lang="en-US" dirty="0"/>
              <a:t>Initiatives</a:t>
            </a:r>
          </a:p>
        </p:txBody>
      </p:sp>
      <p:sp>
        <p:nvSpPr>
          <p:cNvPr id="3" name="Text Placeholder 2">
            <a:extLst>
              <a:ext uri="{FF2B5EF4-FFF2-40B4-BE49-F238E27FC236}">
                <a16:creationId xmlns:a16="http://schemas.microsoft.com/office/drawing/2014/main" id="{07C83C23-D1E8-B5BE-46D4-41CAFE7D3A0E}"/>
              </a:ext>
            </a:extLst>
          </p:cNvPr>
          <p:cNvSpPr>
            <a:spLocks noGrp="1"/>
          </p:cNvSpPr>
          <p:nvPr>
            <p:ph type="body" sz="quarter" idx="18"/>
          </p:nvPr>
        </p:nvSpPr>
        <p:spPr/>
        <p:txBody>
          <a:bodyPr/>
          <a:lstStyle/>
          <a:p>
            <a:endParaRPr lang="en-US"/>
          </a:p>
        </p:txBody>
      </p:sp>
      <p:sp>
        <p:nvSpPr>
          <p:cNvPr id="5" name="Picture Placeholder 4">
            <a:extLst>
              <a:ext uri="{FF2B5EF4-FFF2-40B4-BE49-F238E27FC236}">
                <a16:creationId xmlns:a16="http://schemas.microsoft.com/office/drawing/2014/main" id="{2DD0BEC8-A2F0-A48C-7DAB-963319F19978}"/>
              </a:ext>
            </a:extLst>
          </p:cNvPr>
          <p:cNvSpPr>
            <a:spLocks noGrp="1"/>
          </p:cNvSpPr>
          <p:nvPr>
            <p:ph type="pic" sz="quarter" idx="17"/>
          </p:nvPr>
        </p:nvSpPr>
        <p:spPr/>
      </p:sp>
    </p:spTree>
    <p:extLst>
      <p:ext uri="{BB962C8B-B14F-4D97-AF65-F5344CB8AC3E}">
        <p14:creationId xmlns:p14="http://schemas.microsoft.com/office/powerpoint/2010/main" val="60403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848B2-ADBF-C5CC-7A74-64AFA61B56AD}"/>
              </a:ext>
            </a:extLst>
          </p:cNvPr>
          <p:cNvSpPr>
            <a:spLocks noGrp="1"/>
          </p:cNvSpPr>
          <p:nvPr>
            <p:ph type="title"/>
          </p:nvPr>
        </p:nvSpPr>
        <p:spPr/>
        <p:txBody>
          <a:bodyPr/>
          <a:lstStyle/>
          <a:p>
            <a:r>
              <a:rPr lang="en-US" dirty="0"/>
              <a:t>Some New Initiatives</a:t>
            </a:r>
          </a:p>
        </p:txBody>
      </p:sp>
      <p:sp>
        <p:nvSpPr>
          <p:cNvPr id="5" name="Footer Placeholder 4">
            <a:extLst>
              <a:ext uri="{FF2B5EF4-FFF2-40B4-BE49-F238E27FC236}">
                <a16:creationId xmlns:a16="http://schemas.microsoft.com/office/drawing/2014/main" id="{76C01946-CF10-53EB-B723-540B21A0D9C5}"/>
              </a:ext>
            </a:extLst>
          </p:cNvPr>
          <p:cNvSpPr>
            <a:spLocks noGrp="1"/>
          </p:cNvSpPr>
          <p:nvPr>
            <p:ph type="ftr" sz="quarter" idx="3"/>
          </p:nvPr>
        </p:nvSpPr>
        <p:spPr/>
        <p:txBody>
          <a:bodyPr/>
          <a:lstStyle/>
          <a:p>
            <a:r>
              <a:rPr lang="en-US" dirty="0"/>
              <a:t>health.state.mn.us/</a:t>
            </a:r>
            <a:r>
              <a:rPr lang="en-US" dirty="0" err="1"/>
              <a:t>healtheconmics</a:t>
            </a:r>
            <a:endParaRPr lang="en-US" dirty="0"/>
          </a:p>
        </p:txBody>
      </p:sp>
      <p:sp>
        <p:nvSpPr>
          <p:cNvPr id="6" name="Slide Number Placeholder 5">
            <a:extLst>
              <a:ext uri="{FF2B5EF4-FFF2-40B4-BE49-F238E27FC236}">
                <a16:creationId xmlns:a16="http://schemas.microsoft.com/office/drawing/2014/main" id="{EA8EA375-A503-D211-BB97-DF6B43217DBD}"/>
              </a:ext>
            </a:extLst>
          </p:cNvPr>
          <p:cNvSpPr>
            <a:spLocks noGrp="1"/>
          </p:cNvSpPr>
          <p:nvPr>
            <p:ph type="sldNum" sz="quarter" idx="12"/>
          </p:nvPr>
        </p:nvSpPr>
        <p:spPr/>
        <p:txBody>
          <a:bodyPr/>
          <a:lstStyle/>
          <a:p>
            <a:fld id="{48F63A3B-78C7-47BE-AE5E-E10140E04643}" type="slidenum">
              <a:rPr lang="en-US" smtClean="0"/>
              <a:t>6</a:t>
            </a:fld>
            <a:endParaRPr lang="en-US"/>
          </a:p>
        </p:txBody>
      </p:sp>
      <p:graphicFrame>
        <p:nvGraphicFramePr>
          <p:cNvPr id="10" name="Content Placeholder 9">
            <a:extLst>
              <a:ext uri="{FF2B5EF4-FFF2-40B4-BE49-F238E27FC236}">
                <a16:creationId xmlns:a16="http://schemas.microsoft.com/office/drawing/2014/main" id="{0FB04D44-09C1-0362-E9E4-D0FD014E5F40}"/>
              </a:ext>
            </a:extLst>
          </p:cNvPr>
          <p:cNvGraphicFramePr>
            <a:graphicFrameLocks noGrp="1"/>
          </p:cNvGraphicFramePr>
          <p:nvPr>
            <p:ph idx="1"/>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64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1805-346A-FB13-DFEC-7D28A7D0AC08}"/>
              </a:ext>
            </a:extLst>
          </p:cNvPr>
          <p:cNvSpPr>
            <a:spLocks noGrp="1"/>
          </p:cNvSpPr>
          <p:nvPr>
            <p:ph type="title"/>
          </p:nvPr>
        </p:nvSpPr>
        <p:spPr/>
        <p:txBody>
          <a:bodyPr/>
          <a:lstStyle/>
          <a:p>
            <a:r>
              <a:rPr lang="en-US"/>
              <a:t>Tracking New Initiatives</a:t>
            </a:r>
          </a:p>
        </p:txBody>
      </p:sp>
      <p:sp>
        <p:nvSpPr>
          <p:cNvPr id="3" name="Content Placeholder 2">
            <a:extLst>
              <a:ext uri="{FF2B5EF4-FFF2-40B4-BE49-F238E27FC236}">
                <a16:creationId xmlns:a16="http://schemas.microsoft.com/office/drawing/2014/main" id="{0622F846-3CB8-95E2-29B2-0ED8B5BB96AD}"/>
              </a:ext>
            </a:extLst>
          </p:cNvPr>
          <p:cNvSpPr>
            <a:spLocks noGrp="1"/>
          </p:cNvSpPr>
          <p:nvPr>
            <p:ph idx="1"/>
          </p:nvPr>
        </p:nvSpPr>
        <p:spPr>
          <a:xfrm>
            <a:off x="838199" y="1594624"/>
            <a:ext cx="10906125" cy="4582339"/>
          </a:xfrm>
        </p:spPr>
        <p:txBody>
          <a:bodyPr>
            <a:normAutofit lnSpcReduction="10000"/>
          </a:bodyPr>
          <a:lstStyle/>
          <a:p>
            <a:r>
              <a:rPr lang="en-US" dirty="0"/>
              <a:t>Where to start: </a:t>
            </a:r>
            <a:r>
              <a:rPr lang="en-US" dirty="0">
                <a:hlinkClick r:id="rId2"/>
              </a:rPr>
              <a:t>www.health.state.mn.us/data/economics/updates.html</a:t>
            </a:r>
            <a:r>
              <a:rPr lang="en-US" dirty="0"/>
              <a:t> </a:t>
            </a:r>
          </a:p>
          <a:p>
            <a:r>
              <a:rPr lang="en-US" dirty="0"/>
              <a:t>Initial Postings:</a:t>
            </a:r>
          </a:p>
          <a:p>
            <a:pPr lvl="1"/>
            <a:r>
              <a:rPr lang="en-US" dirty="0"/>
              <a:t>2023 MN Legislative Session: New Duties for the Health Economics Program: </a:t>
            </a:r>
            <a:r>
              <a:rPr lang="en-US" dirty="0">
                <a:hlinkClick r:id="rId3"/>
              </a:rPr>
              <a:t>www.health.state.mn.us/data/economics/docs/2023legsummary.pdf</a:t>
            </a:r>
            <a:endParaRPr lang="en-US" dirty="0"/>
          </a:p>
          <a:p>
            <a:pPr lvl="1"/>
            <a:r>
              <a:rPr lang="en-US" dirty="0"/>
              <a:t>Summary of new work specific to the Minnesota All Payer Claims Database (MN APCD): </a:t>
            </a:r>
            <a:r>
              <a:rPr lang="en-US" dirty="0">
                <a:hlinkClick r:id="rId4"/>
              </a:rPr>
              <a:t>2023 MN APCD New Initiatives Fact Sheet (PDF)</a:t>
            </a:r>
            <a:r>
              <a:rPr lang="en-US" dirty="0"/>
              <a:t>.</a:t>
            </a:r>
          </a:p>
          <a:p>
            <a:pPr lvl="1"/>
            <a:r>
              <a:rPr lang="en-US" dirty="0"/>
              <a:t>RFI on HMO conversion study: </a:t>
            </a:r>
            <a:r>
              <a:rPr lang="en-US" dirty="0">
                <a:hlinkClick r:id="rId5"/>
              </a:rPr>
              <a:t>www.health.state.mn.us/facilities/insurance/managedcare/hmostudy.html</a:t>
            </a:r>
            <a:r>
              <a:rPr lang="en-US" dirty="0"/>
              <a:t>  </a:t>
            </a:r>
          </a:p>
          <a:p>
            <a:pPr lvl="1"/>
            <a:r>
              <a:rPr lang="en-US" dirty="0"/>
              <a:t>Summary of new work related to Rx Transparency (forthcoming)</a:t>
            </a:r>
          </a:p>
          <a:p>
            <a:pPr lvl="1"/>
            <a:r>
              <a:rPr lang="en-US" dirty="0"/>
              <a:t>… more to follow this fall.</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A50018E-76F5-F414-9116-D0D5F657CCF8}"/>
              </a:ext>
            </a:extLst>
          </p:cNvPr>
          <p:cNvSpPr>
            <a:spLocks noGrp="1"/>
          </p:cNvSpPr>
          <p:nvPr>
            <p:ph type="dt" sz="half" idx="10"/>
          </p:nvPr>
        </p:nvSpPr>
        <p:spPr/>
        <p:txBody>
          <a:bodyPr/>
          <a:lstStyle/>
          <a:p>
            <a:fld id="{824D5D47-1752-4D84-8BFB-C2F71A34C932}" type="datetime1">
              <a:rPr lang="en-US" smtClean="0"/>
              <a:t>10/5/2023</a:t>
            </a:fld>
            <a:endParaRPr lang="en-US"/>
          </a:p>
        </p:txBody>
      </p:sp>
      <p:sp>
        <p:nvSpPr>
          <p:cNvPr id="5" name="Footer Placeholder 4">
            <a:extLst>
              <a:ext uri="{FF2B5EF4-FFF2-40B4-BE49-F238E27FC236}">
                <a16:creationId xmlns:a16="http://schemas.microsoft.com/office/drawing/2014/main" id="{6F75FFCB-73CB-3DB3-CF40-2D3B2E348877}"/>
              </a:ext>
            </a:extLst>
          </p:cNvPr>
          <p:cNvSpPr>
            <a:spLocks noGrp="1"/>
          </p:cNvSpPr>
          <p:nvPr>
            <p:ph type="ftr" sz="quarter" idx="3"/>
          </p:nvPr>
        </p:nvSpPr>
        <p:spPr/>
        <p:txBody>
          <a:bodyPr/>
          <a:lstStyle/>
          <a:p>
            <a:r>
              <a:rPr lang="en-US" dirty="0"/>
              <a:t>health.state.mn.us/</a:t>
            </a:r>
            <a:r>
              <a:rPr lang="en-US" dirty="0" err="1"/>
              <a:t>healtheconomics</a:t>
            </a:r>
            <a:endParaRPr lang="en-US" dirty="0"/>
          </a:p>
        </p:txBody>
      </p:sp>
      <p:sp>
        <p:nvSpPr>
          <p:cNvPr id="6" name="Slide Number Placeholder 5">
            <a:extLst>
              <a:ext uri="{FF2B5EF4-FFF2-40B4-BE49-F238E27FC236}">
                <a16:creationId xmlns:a16="http://schemas.microsoft.com/office/drawing/2014/main" id="{3B5C846B-D69E-C0B4-FC90-7B30C46B86D0}"/>
              </a:ext>
            </a:extLst>
          </p:cNvPr>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77741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6B70-DFD4-175C-1F25-560DDD933839}"/>
              </a:ext>
            </a:extLst>
          </p:cNvPr>
          <p:cNvSpPr>
            <a:spLocks noGrp="1"/>
          </p:cNvSpPr>
          <p:nvPr>
            <p:ph type="title"/>
          </p:nvPr>
        </p:nvSpPr>
        <p:spPr/>
        <p:txBody>
          <a:bodyPr/>
          <a:lstStyle/>
          <a:p>
            <a:r>
              <a:rPr lang="en-US" dirty="0"/>
              <a:t>Health Care Entity Transaction Oversight</a:t>
            </a:r>
            <a:br>
              <a:rPr lang="en-US" dirty="0"/>
            </a:br>
            <a:r>
              <a:rPr lang="en-US" dirty="0"/>
              <a:t>(this set of slides does not represent legal advice!)</a:t>
            </a:r>
          </a:p>
        </p:txBody>
      </p:sp>
      <p:sp>
        <p:nvSpPr>
          <p:cNvPr id="3" name="Content Placeholder 2">
            <a:extLst>
              <a:ext uri="{FF2B5EF4-FFF2-40B4-BE49-F238E27FC236}">
                <a16:creationId xmlns:a16="http://schemas.microsoft.com/office/drawing/2014/main" id="{71D52E8A-3D01-5F8D-7D0F-0F3E2A66B570}"/>
              </a:ext>
            </a:extLst>
          </p:cNvPr>
          <p:cNvSpPr>
            <a:spLocks noGrp="1"/>
          </p:cNvSpPr>
          <p:nvPr>
            <p:ph idx="1"/>
          </p:nvPr>
        </p:nvSpPr>
        <p:spPr/>
        <p:txBody>
          <a:bodyPr>
            <a:normAutofit fontScale="92500" lnSpcReduction="10000"/>
          </a:bodyPr>
          <a:lstStyle/>
          <a:p>
            <a:r>
              <a:rPr lang="en-US" dirty="0"/>
              <a:t>Legislature was concerned about:</a:t>
            </a:r>
          </a:p>
          <a:p>
            <a:pPr lvl="1"/>
            <a:r>
              <a:rPr lang="en-US" dirty="0"/>
              <a:t>The impact of health care consolidations on costs, quality and access</a:t>
            </a:r>
          </a:p>
          <a:p>
            <a:pPr lvl="1"/>
            <a:r>
              <a:rPr lang="en-US" dirty="0"/>
              <a:t>The lack of transparency over the volume of transactions</a:t>
            </a:r>
          </a:p>
          <a:p>
            <a:pPr lvl="1"/>
            <a:r>
              <a:rPr lang="en-US" dirty="0"/>
              <a:t>The limited weight that existing (state &amp; federal) oversight had</a:t>
            </a:r>
          </a:p>
          <a:p>
            <a:r>
              <a:rPr lang="en-US" dirty="0"/>
              <a:t>MN Stat 145D.01 &amp; 145D.02 was to </a:t>
            </a:r>
          </a:p>
          <a:p>
            <a:pPr lvl="1"/>
            <a:r>
              <a:rPr lang="en-US" dirty="0"/>
              <a:t>empower state officials to (more) effectively manage health care entity transactions that might be contrary to public interest and </a:t>
            </a:r>
          </a:p>
          <a:p>
            <a:pPr lvl="1"/>
            <a:r>
              <a:rPr lang="en-US" dirty="0"/>
              <a:t>create sightlines on market changes</a:t>
            </a:r>
          </a:p>
          <a:p>
            <a:r>
              <a:rPr lang="en-US" dirty="0"/>
              <a:t>Builds on existing AGO authority in Charities Law and Antitrust Law and the MDH health care market oversight responsibility</a:t>
            </a:r>
          </a:p>
        </p:txBody>
      </p:sp>
      <p:sp>
        <p:nvSpPr>
          <p:cNvPr id="5" name="Footer Placeholder 4">
            <a:extLst>
              <a:ext uri="{FF2B5EF4-FFF2-40B4-BE49-F238E27FC236}">
                <a16:creationId xmlns:a16="http://schemas.microsoft.com/office/drawing/2014/main" id="{5C70FB8C-EDAC-7C60-5970-5E9C3F969270}"/>
              </a:ext>
            </a:extLst>
          </p:cNvPr>
          <p:cNvSpPr>
            <a:spLocks noGrp="1"/>
          </p:cNvSpPr>
          <p:nvPr>
            <p:ph type="ftr" sz="quarter" idx="3"/>
          </p:nvPr>
        </p:nvSpPr>
        <p:spPr/>
        <p:txBody>
          <a:bodyPr/>
          <a:lstStyle/>
          <a:p>
            <a:r>
              <a:rPr lang="en-US" dirty="0"/>
              <a:t>health.state.mn.us/</a:t>
            </a:r>
            <a:r>
              <a:rPr lang="en-US" dirty="0" err="1"/>
              <a:t>healtheconomics</a:t>
            </a:r>
            <a:endParaRPr lang="en-US" dirty="0"/>
          </a:p>
        </p:txBody>
      </p:sp>
      <p:sp>
        <p:nvSpPr>
          <p:cNvPr id="6" name="Slide Number Placeholder 5">
            <a:extLst>
              <a:ext uri="{FF2B5EF4-FFF2-40B4-BE49-F238E27FC236}">
                <a16:creationId xmlns:a16="http://schemas.microsoft.com/office/drawing/2014/main" id="{74E45272-7513-68D3-BED6-FF81E06FBCB6}"/>
              </a:ext>
            </a:extLst>
          </p:cNvPr>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356547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E4E8-82B6-7740-C18B-EDB7278D4A50}"/>
              </a:ext>
            </a:extLst>
          </p:cNvPr>
          <p:cNvSpPr>
            <a:spLocks noGrp="1"/>
          </p:cNvSpPr>
          <p:nvPr>
            <p:ph type="title"/>
          </p:nvPr>
        </p:nvSpPr>
        <p:spPr/>
        <p:txBody>
          <a:bodyPr/>
          <a:lstStyle/>
          <a:p>
            <a:r>
              <a:rPr lang="en-US" dirty="0"/>
              <a:t>Health Care Entity Transactions, cont’d. 1</a:t>
            </a:r>
          </a:p>
        </p:txBody>
      </p:sp>
      <p:sp>
        <p:nvSpPr>
          <p:cNvPr id="3" name="Content Placeholder 2">
            <a:extLst>
              <a:ext uri="{FF2B5EF4-FFF2-40B4-BE49-F238E27FC236}">
                <a16:creationId xmlns:a16="http://schemas.microsoft.com/office/drawing/2014/main" id="{AD9DB9A8-C1D0-22B0-73B6-3387DF773BA7}"/>
              </a:ext>
            </a:extLst>
          </p:cNvPr>
          <p:cNvSpPr>
            <a:spLocks noGrp="1"/>
          </p:cNvSpPr>
          <p:nvPr>
            <p:ph sz="half" idx="1"/>
          </p:nvPr>
        </p:nvSpPr>
        <p:spPr/>
        <p:txBody>
          <a:bodyPr/>
          <a:lstStyle/>
          <a:p>
            <a:pPr marL="0" indent="0" algn="ctr">
              <a:buNone/>
            </a:pPr>
            <a:r>
              <a:rPr lang="en-US" u="sng" dirty="0"/>
              <a:t>145D.01 (AGO + MDH)</a:t>
            </a:r>
          </a:p>
          <a:p>
            <a:r>
              <a:rPr lang="en-US" dirty="0"/>
              <a:t>Certain health care entity transactions where one entity has average revenue of $80M per year </a:t>
            </a:r>
          </a:p>
          <a:p>
            <a:r>
              <a:rPr lang="en-US" dirty="0"/>
              <a:t>Notice and information prior to close of transaction</a:t>
            </a:r>
          </a:p>
          <a:p>
            <a:r>
              <a:rPr lang="en-US" dirty="0"/>
              <a:t>AGO has authority to sue to enjoin a transaction</a:t>
            </a:r>
          </a:p>
          <a:p>
            <a:r>
              <a:rPr lang="en-US" dirty="0"/>
              <a:t>Effective on passage</a:t>
            </a:r>
          </a:p>
        </p:txBody>
      </p:sp>
      <p:sp>
        <p:nvSpPr>
          <p:cNvPr id="4" name="Content Placeholder 3">
            <a:extLst>
              <a:ext uri="{FF2B5EF4-FFF2-40B4-BE49-F238E27FC236}">
                <a16:creationId xmlns:a16="http://schemas.microsoft.com/office/drawing/2014/main" id="{A869A068-90C3-C7A6-64E1-412A6F63F3ED}"/>
              </a:ext>
            </a:extLst>
          </p:cNvPr>
          <p:cNvSpPr>
            <a:spLocks noGrp="1"/>
          </p:cNvSpPr>
          <p:nvPr>
            <p:ph sz="half" idx="2"/>
          </p:nvPr>
        </p:nvSpPr>
        <p:spPr/>
        <p:txBody>
          <a:bodyPr>
            <a:normAutofit lnSpcReduction="10000"/>
          </a:bodyPr>
          <a:lstStyle/>
          <a:p>
            <a:pPr marL="0" indent="0" algn="ctr">
              <a:buNone/>
            </a:pPr>
            <a:r>
              <a:rPr lang="en-US" u="sng" dirty="0"/>
              <a:t>145D.01 (MDH)</a:t>
            </a:r>
          </a:p>
          <a:p>
            <a:r>
              <a:rPr lang="en-US" dirty="0"/>
              <a:t>Certain health care entity transactions where one entity has average revenue of between $10M and $80M per year</a:t>
            </a:r>
          </a:p>
          <a:p>
            <a:r>
              <a:rPr lang="en-US" dirty="0"/>
              <a:t>Provide MDH notice prior to close of transaction</a:t>
            </a:r>
          </a:p>
          <a:p>
            <a:r>
              <a:rPr lang="en-US" dirty="0"/>
              <a:t>MDH to monitor and report on trends in transactions</a:t>
            </a:r>
          </a:p>
          <a:p>
            <a:r>
              <a:rPr lang="en-US" dirty="0"/>
              <a:t>Effective Jan 1, 2024</a:t>
            </a:r>
          </a:p>
        </p:txBody>
      </p:sp>
      <p:sp>
        <p:nvSpPr>
          <p:cNvPr id="6" name="Footer Placeholder 5">
            <a:extLst>
              <a:ext uri="{FF2B5EF4-FFF2-40B4-BE49-F238E27FC236}">
                <a16:creationId xmlns:a16="http://schemas.microsoft.com/office/drawing/2014/main" id="{77746D11-FE80-6AA8-1355-E790F3C09308}"/>
              </a:ext>
            </a:extLst>
          </p:cNvPr>
          <p:cNvSpPr>
            <a:spLocks noGrp="1"/>
          </p:cNvSpPr>
          <p:nvPr>
            <p:ph type="ftr" sz="quarter" idx="3"/>
          </p:nvPr>
        </p:nvSpPr>
        <p:spPr/>
        <p:txBody>
          <a:bodyPr/>
          <a:lstStyle/>
          <a:p>
            <a:r>
              <a:rPr lang="en-US" dirty="0"/>
              <a:t>health.state.mn.us/</a:t>
            </a:r>
            <a:r>
              <a:rPr lang="en-US" dirty="0" err="1"/>
              <a:t>healtheconomics</a:t>
            </a:r>
            <a:endParaRPr lang="en-US" dirty="0"/>
          </a:p>
        </p:txBody>
      </p:sp>
      <p:sp>
        <p:nvSpPr>
          <p:cNvPr id="7" name="Slide Number Placeholder 6">
            <a:extLst>
              <a:ext uri="{FF2B5EF4-FFF2-40B4-BE49-F238E27FC236}">
                <a16:creationId xmlns:a16="http://schemas.microsoft.com/office/drawing/2014/main" id="{FFE0060E-0F4F-C09F-6403-DD547245AC45}"/>
              </a:ext>
            </a:extLst>
          </p:cNvPr>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1142810273"/>
      </p:ext>
    </p:extLst>
  </p:cSld>
  <p:clrMapOvr>
    <a:masterClrMapping/>
  </p:clrMapOvr>
</p:sld>
</file>

<file path=ppt/theme/theme1.xml><?xml version="1.0" encoding="utf-8"?>
<a:theme xmlns:a="http://schemas.openxmlformats.org/drawingml/2006/main" name="MDH">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id="{71428086-562C-438C-924A-F309E11BE58A}" vid="{19001466-9B78-45D2-9ADA-ADD42BE06906}"/>
    </a:ext>
  </a:extLst>
</a:theme>
</file>

<file path=ppt/theme/theme2.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68d0159-ae3b-42e3-83d1-f20cfebd243a">
      <Terms xmlns="http://schemas.microsoft.com/office/infopath/2007/PartnerControls"/>
    </lcf76f155ced4ddcb4097134ff3c332f>
    <TaxCatchAll xmlns="0180a46f-af7e-4ff1-a24c-1b62590d18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7BA25F9C11A64C9BEA25327273FA89" ma:contentTypeVersion="14" ma:contentTypeDescription="Create a new document." ma:contentTypeScope="" ma:versionID="f95e08d950e69974578ba318c2acd79e">
  <xsd:schema xmlns:xsd="http://www.w3.org/2001/XMLSchema" xmlns:xs="http://www.w3.org/2001/XMLSchema" xmlns:p="http://schemas.microsoft.com/office/2006/metadata/properties" xmlns:ns2="068d0159-ae3b-42e3-83d1-f20cfebd243a" xmlns:ns3="0180a46f-af7e-4ff1-a24c-1b62590d18be" targetNamespace="http://schemas.microsoft.com/office/2006/metadata/properties" ma:root="true" ma:fieldsID="ba340b5189788bab097ee03835fc4554" ns2:_="" ns3:_="">
    <xsd:import namespace="068d0159-ae3b-42e3-83d1-f20cfebd243a"/>
    <xsd:import namespace="0180a46f-af7e-4ff1-a24c-1b62590d18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d0159-ae3b-42e3-83d1-f20cfebd2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05b07c-4066-43c9-8718-516fb3c0f2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80a46f-af7e-4ff1-a24c-1b62590d18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8de2fd8-e373-4100-85bc-ae70114448bb}" ma:internalName="TaxCatchAll" ma:showField="CatchAllData" ma:web="0180a46f-af7e-4ff1-a24c-1b62590d18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purl.org/dc/terms/"/>
    <ds:schemaRef ds:uri="http://purl.org/dc/elements/1.1/"/>
    <ds:schemaRef ds:uri="8837c207-459e-4c9e-ae67-73e2034e87a2"/>
    <ds:schemaRef ds:uri="http://www.w3.org/XML/1998/namespace"/>
    <ds:schemaRef ds:uri="http://schemas.microsoft.com/office/2006/documentManagement/types"/>
    <ds:schemaRef ds:uri="http://schemas.microsoft.com/office/infopath/2007/PartnerControls"/>
    <ds:schemaRef ds:uri="98f01fe9-c3f2-4582-9148-d87bd0c242e7"/>
    <ds:schemaRef ds:uri="http://schemas.openxmlformats.org/package/2006/metadata/core-properties"/>
    <ds:schemaRef ds:uri="fc253db8-c1a2-4032-adc2-d3fbd160fc76"/>
    <ds:schemaRef ds:uri="http://schemas.microsoft.com/office/2006/metadata/properties"/>
    <ds:schemaRef ds:uri="http://purl.org/dc/dcmitype/"/>
    <ds:schemaRef ds:uri="068d0159-ae3b-42e3-83d1-f20cfebd243a"/>
    <ds:schemaRef ds:uri="0180a46f-af7e-4ff1-a24c-1b62590d18b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63FC0DD1-7840-47A4-81F6-3FD342717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d0159-ae3b-42e3-83d1-f20cfebd243a"/>
    <ds:schemaRef ds:uri="0180a46f-af7e-4ff1-a24c-1b62590d1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MDH</Template>
  <TotalTime>121</TotalTime>
  <Words>2977</Words>
  <Application>Microsoft Office PowerPoint</Application>
  <PresentationFormat>Widescreen</PresentationFormat>
  <Paragraphs>344</Paragraphs>
  <Slides>42</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Open Sans</vt:lpstr>
      <vt:lpstr>PlayfairDisplayRegular</vt:lpstr>
      <vt:lpstr>SourceSansProRegular</vt:lpstr>
      <vt:lpstr>Symbol</vt:lpstr>
      <vt:lpstr>MDH</vt:lpstr>
      <vt:lpstr>Minnesota</vt:lpstr>
      <vt:lpstr>Health Economics Program: Research &amp; Oversight</vt:lpstr>
      <vt:lpstr>Overview</vt:lpstr>
      <vt:lpstr>The Health Economics Program: Who We Are</vt:lpstr>
      <vt:lpstr>The Health Economics Program: What We Do</vt:lpstr>
      <vt:lpstr>A Number of New Initiatives</vt:lpstr>
      <vt:lpstr>Some New Initiatives</vt:lpstr>
      <vt:lpstr>Tracking New Initiatives</vt:lpstr>
      <vt:lpstr>Health Care Entity Transaction Oversight (this set of slides does not represent legal advice!)</vt:lpstr>
      <vt:lpstr>Health Care Entity Transactions, cont’d. 1</vt:lpstr>
      <vt:lpstr>Health Care Entity Transactions, cont’d. 2</vt:lpstr>
      <vt:lpstr>Thank You! -- Add’l Resources</vt:lpstr>
      <vt:lpstr>Health Regulation Division presentation to ASC conference 10/5/23</vt:lpstr>
      <vt:lpstr>Who is the Health Regulation Division?</vt:lpstr>
      <vt:lpstr>Who We Regulate</vt:lpstr>
      <vt:lpstr>Regulatory Activities</vt:lpstr>
      <vt:lpstr>Protecting Health &amp; Safety</vt:lpstr>
      <vt:lpstr>Protecting Health &amp; Safety</vt:lpstr>
      <vt:lpstr>Protecting Health &amp; Safety</vt:lpstr>
      <vt:lpstr>MDH HRD Licensing and Certification</vt:lpstr>
      <vt:lpstr>Office of Health Facility Complaints</vt:lpstr>
      <vt:lpstr>Engineering Services</vt:lpstr>
      <vt:lpstr>Protecting Older Minnesotans &amp; Vulnerable Adults</vt:lpstr>
      <vt:lpstr>Health Regulation Division in the Community</vt:lpstr>
      <vt:lpstr>Collaboration and Accessibility</vt:lpstr>
      <vt:lpstr>Types of Data </vt:lpstr>
      <vt:lpstr>Working with Outside Agencies</vt:lpstr>
      <vt:lpstr>Land Acknowledgement </vt:lpstr>
      <vt:lpstr>Thank You!</vt:lpstr>
      <vt:lpstr>MDH Updates for MNASCA</vt:lpstr>
      <vt:lpstr>Agenda</vt:lpstr>
      <vt:lpstr>2023 Mission and Priorities document Admin 22-10-ALL (cms.gov).</vt:lpstr>
      <vt:lpstr>Cont. M&amp;P</vt:lpstr>
      <vt:lpstr>Cont. M&amp;P</vt:lpstr>
      <vt:lpstr>Survey Activity x 1 year</vt:lpstr>
      <vt:lpstr>Survey Activity x 1 year</vt:lpstr>
      <vt:lpstr>Initial Steps in New Construction ASC </vt:lpstr>
      <vt:lpstr>Initial Steps in New Construction ASC </vt:lpstr>
      <vt:lpstr>Initial Steps in New Construction ASC </vt:lpstr>
      <vt:lpstr>Initial Steps in New Construction ASC </vt:lpstr>
      <vt:lpstr>MDH ASC MAIN PAGE</vt:lpstr>
      <vt:lpstr>Contacts</vt:lpstr>
      <vt:lpstr>Thank You!</vt:lpstr>
    </vt:vector>
  </TitlesOfParts>
  <Manager>maria.king@state.mn.us</Manager>
  <Company>Minnesota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HRD Overview</dc:subject>
  <dc:creator>Young, Liz (MDH)</dc:creator>
  <cp:keywords>Health Regulation Division Overview</cp:keywords>
  <dc:description/>
  <cp:lastModifiedBy>Laura Harris</cp:lastModifiedBy>
  <cp:revision>9</cp:revision>
  <cp:lastPrinted>2017-03-14T16:27:36Z</cp:lastPrinted>
  <dcterms:created xsi:type="dcterms:W3CDTF">2022-05-18T18:29:11Z</dcterms:created>
  <dcterms:modified xsi:type="dcterms:W3CDTF">2023-10-05T13:54:02Z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0x010100A882B80E85798B498881C0CB36871F5B</vt:lpwstr>
  </property>
  <property fmtid="{D5CDD505-2E9C-101B-9397-08002B2CF9AE}" pid="4" name="_dlc_DocIdItemGuid">
    <vt:lpwstr>264d4dda-71c9-416e-b32b-1ce5aee1cdab</vt:lpwstr>
  </property>
  <property fmtid="{D5CDD505-2E9C-101B-9397-08002B2CF9AE}" pid="5" name="MediaServiceImageTags">
    <vt:lpwstr/>
  </property>
</Properties>
</file>