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5"/>
  </p:sldMasterIdLst>
  <p:notesMasterIdLst>
    <p:notesMasterId r:id="rId17"/>
  </p:notesMasterIdLst>
  <p:handoutMasterIdLst>
    <p:handoutMasterId r:id="rId18"/>
  </p:handoutMasterIdLst>
  <p:sldIdLst>
    <p:sldId id="957" r:id="rId6"/>
    <p:sldId id="1099" r:id="rId7"/>
    <p:sldId id="966" r:id="rId8"/>
    <p:sldId id="1101" r:id="rId9"/>
    <p:sldId id="1094" r:id="rId10"/>
    <p:sldId id="1100" r:id="rId11"/>
    <p:sldId id="972" r:id="rId12"/>
    <p:sldId id="1102" r:id="rId13"/>
    <p:sldId id="1103" r:id="rId14"/>
    <p:sldId id="1104" r:id="rId15"/>
    <p:sldId id="570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00730B-0E44-7670-70BE-F121369B11DE}" name="Gildemeister, Stefan (MDH)" initials="GS(" userId="S::Stefan.Gildemeister@state.mn.us::b7ebc0f4-544a-47d1-9cd1-ed7c255238a6" providerId="AD"/>
  <p188:author id="{C6832A51-E94A-4EDF-5F0F-FAFF99A5CC09}" name="Simon, Alisha (She/Her/Hers) (MDH)" initials="S(" userId="S::alisha.simon@state.mn.us::3a7c98e5-9324-4199-8fd7-c451087a3f3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D1FF"/>
    <a:srgbClr val="D6EDFF"/>
    <a:srgbClr val="003865"/>
    <a:srgbClr val="78BE21"/>
    <a:srgbClr val="E8E8E8"/>
    <a:srgbClr val="0D0D0D"/>
    <a:srgbClr val="B20738"/>
    <a:srgbClr val="00A3E2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62" autoAdjust="0"/>
  </p:normalViewPr>
  <p:slideViewPr>
    <p:cSldViewPr snapToGrid="0">
      <p:cViewPr varScale="1">
        <p:scale>
          <a:sx n="58" d="100"/>
          <a:sy n="58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22" Type="http://schemas.openxmlformats.org/officeDocument/2006/relationships/tableStyles" Target="tableStyles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7159A4-6153-4B9D-9B37-D20658E838C5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3AC0B5DF-D7B9-4C40-BD07-7E536196DB93}">
      <dgm:prSet phldrT="[Text]"/>
      <dgm:spPr/>
      <dgm:t>
        <a:bodyPr/>
        <a:lstStyle/>
        <a:p>
          <a:r>
            <a:rPr lang="en-US"/>
            <a:t>MNHA: Monitoring Access / </a:t>
          </a:r>
          <a:r>
            <a:rPr lang="en-US" err="1"/>
            <a:t>Cvrg</a:t>
          </a:r>
          <a:endParaRPr lang="en-US"/>
        </a:p>
      </dgm:t>
    </dgm:pt>
    <dgm:pt modelId="{9F3D75F3-2041-4E3C-9072-ED833B7677AC}" type="parTrans" cxnId="{EE4FC3C1-4D29-486F-9AD8-DA0DBAB1171A}">
      <dgm:prSet/>
      <dgm:spPr/>
      <dgm:t>
        <a:bodyPr/>
        <a:lstStyle/>
        <a:p>
          <a:endParaRPr lang="en-US"/>
        </a:p>
      </dgm:t>
    </dgm:pt>
    <dgm:pt modelId="{BE0D83E3-8F43-4538-A676-18AAF8A1E95E}" type="sibTrans" cxnId="{EE4FC3C1-4D29-486F-9AD8-DA0DBAB1171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ose-up unopened pill packets"/>
        </a:ext>
      </dgm:extLst>
    </dgm:pt>
    <dgm:pt modelId="{FD59D32A-7E3A-41A2-85EA-118EC7A63213}">
      <dgm:prSet phldrT="[Text]"/>
      <dgm:spPr/>
      <dgm:t>
        <a:bodyPr/>
        <a:lstStyle/>
        <a:p>
          <a:r>
            <a:rPr lang="en-US"/>
            <a:t>Telehealth Study</a:t>
          </a:r>
        </a:p>
      </dgm:t>
    </dgm:pt>
    <dgm:pt modelId="{03D3C31D-2C5F-4D7D-A036-BBF84F93D155}" type="parTrans" cxnId="{CF11DE00-43F1-4334-AACF-EC6251D72066}">
      <dgm:prSet/>
      <dgm:spPr/>
      <dgm:t>
        <a:bodyPr/>
        <a:lstStyle/>
        <a:p>
          <a:endParaRPr lang="en-US"/>
        </a:p>
      </dgm:t>
    </dgm:pt>
    <dgm:pt modelId="{1393002D-8DEC-4BC3-8981-C7227BBC4EC1}" type="sibTrans" cxnId="{CF11DE00-43F1-4334-AACF-EC6251D72066}">
      <dgm:prSet/>
      <dgm:spPr>
        <a:blipFill>
          <a:blip xmlns:r="http://schemas.openxmlformats.org/officeDocument/2006/relationships" r:embed="rId2"/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Angled shot of pen on a graph"/>
        </a:ext>
      </dgm:extLst>
    </dgm:pt>
    <dgm:pt modelId="{7727EC2A-B31A-4BF0-BFDE-1EA76EBF773D}">
      <dgm:prSet phldrT="[Text]"/>
      <dgm:spPr/>
      <dgm:t>
        <a:bodyPr/>
        <a:lstStyle/>
        <a:p>
          <a:r>
            <a:rPr lang="en-US"/>
            <a:t>Hospital Bed Moratorium</a:t>
          </a:r>
        </a:p>
      </dgm:t>
    </dgm:pt>
    <dgm:pt modelId="{97B2477B-580A-4300-9408-28642D8F53DC}" type="parTrans" cxnId="{AA4F48A5-D175-4118-8EE5-F741BA6063A0}">
      <dgm:prSet/>
      <dgm:spPr/>
      <dgm:t>
        <a:bodyPr/>
        <a:lstStyle/>
        <a:p>
          <a:endParaRPr lang="en-US"/>
        </a:p>
      </dgm:t>
    </dgm:pt>
    <dgm:pt modelId="{BBC2B5DE-4A27-4E29-8BC1-58D768449DA4}" type="sibTrans" cxnId="{AA4F48A5-D175-4118-8EE5-F741BA6063A0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ethoscope and EKG printout"/>
        </a:ext>
      </dgm:extLst>
    </dgm:pt>
    <dgm:pt modelId="{D9CAA76E-BAFC-42B6-89D0-FC757529EA29}">
      <dgm:prSet phldrT="[Text]"/>
      <dgm:spPr/>
      <dgm:t>
        <a:bodyPr/>
        <a:lstStyle/>
        <a:p>
          <a:r>
            <a:rPr lang="en-US"/>
            <a:t>Rx Price Transparency</a:t>
          </a:r>
        </a:p>
      </dgm:t>
    </dgm:pt>
    <dgm:pt modelId="{1E9A9FC1-2C9F-4D36-B6C9-4FFAE6091C40}" type="parTrans" cxnId="{1F154779-3E31-4282-AF25-C0FFC718EE92}">
      <dgm:prSet/>
      <dgm:spPr/>
      <dgm:t>
        <a:bodyPr/>
        <a:lstStyle/>
        <a:p>
          <a:endParaRPr lang="en-US"/>
        </a:p>
      </dgm:t>
    </dgm:pt>
    <dgm:pt modelId="{1EECED62-9383-4582-A8A3-CFA34E76A1ED}" type="sibTrans" cxnId="{1F154779-3E31-4282-AF25-C0FFC718EE92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erson using iPad"/>
        </a:ext>
      </dgm:extLst>
    </dgm:pt>
    <dgm:pt modelId="{5AE1706E-FC1F-4AFA-8E54-60203B0C86BE}">
      <dgm:prSet phldrT="[Text]"/>
      <dgm:spPr/>
      <dgm:t>
        <a:bodyPr/>
        <a:lstStyle/>
        <a:p>
          <a:r>
            <a:rPr lang="en-US"/>
            <a:t>Maintaining &amp; Analyzing MN APCD</a:t>
          </a:r>
        </a:p>
      </dgm:t>
    </dgm:pt>
    <dgm:pt modelId="{AC5F72F8-EB8A-46B9-9D18-E57D44CA6669}" type="parTrans" cxnId="{F4E007E9-AAF3-4602-AAAB-D24F63A4EA9A}">
      <dgm:prSet/>
      <dgm:spPr/>
      <dgm:t>
        <a:bodyPr/>
        <a:lstStyle/>
        <a:p>
          <a:endParaRPr lang="en-US"/>
        </a:p>
      </dgm:t>
    </dgm:pt>
    <dgm:pt modelId="{1B925D3F-435A-44CA-8763-1400F80F0B2C}" type="sibTrans" cxnId="{F4E007E9-AAF3-4602-AAAB-D24F63A4EA9A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effectLst/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acks of gold coins"/>
        </a:ext>
      </dgm:extLst>
    </dgm:pt>
    <dgm:pt modelId="{E7D29050-4E84-470B-9639-C6B86F9C74D5}">
      <dgm:prSet phldrT="[Text]"/>
      <dgm:spPr/>
      <dgm:t>
        <a:bodyPr/>
        <a:lstStyle/>
        <a:p>
          <a:r>
            <a:rPr lang="en-US"/>
            <a:t>Monitoring Spending &amp; Costs</a:t>
          </a:r>
        </a:p>
      </dgm:t>
    </dgm:pt>
    <dgm:pt modelId="{1627E7E5-3CE0-470A-B7B7-7A0AA9F6BBFD}" type="parTrans" cxnId="{C2DEC79A-A345-473F-9FF3-1F695EE902D8}">
      <dgm:prSet/>
      <dgm:spPr/>
      <dgm:t>
        <a:bodyPr/>
        <a:lstStyle/>
        <a:p>
          <a:endParaRPr lang="en-US"/>
        </a:p>
      </dgm:t>
    </dgm:pt>
    <dgm:pt modelId="{04E236EB-3DB1-42B1-8685-3360C36D6204}" type="sibTrans" cxnId="{C2DEC79A-A345-473F-9FF3-1F695EE902D8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atient and technician with CT scanner"/>
        </a:ext>
      </dgm:extLst>
    </dgm:pt>
    <dgm:pt modelId="{19811CC4-CA3C-4524-B58F-4059BA9522C9}" type="pres">
      <dgm:prSet presAssocID="{477159A4-6153-4B9D-9B37-D20658E838C5}" presName="Name0" presStyleCnt="0">
        <dgm:presLayoutVars>
          <dgm:chMax val="21"/>
          <dgm:chPref val="21"/>
        </dgm:presLayoutVars>
      </dgm:prSet>
      <dgm:spPr/>
    </dgm:pt>
    <dgm:pt modelId="{506EC5F3-8885-4C33-B26B-46156D36EB3F}" type="pres">
      <dgm:prSet presAssocID="{3AC0B5DF-D7B9-4C40-BD07-7E536196DB93}" presName="text1" presStyleCnt="0"/>
      <dgm:spPr/>
    </dgm:pt>
    <dgm:pt modelId="{4CC4773C-D349-4E26-9ABC-AC8342F7E4E5}" type="pres">
      <dgm:prSet presAssocID="{3AC0B5DF-D7B9-4C40-BD07-7E536196DB93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9EE57A20-A6AD-4EC4-B3AE-CBF17A1107F4}" type="pres">
      <dgm:prSet presAssocID="{3AC0B5DF-D7B9-4C40-BD07-7E536196DB93}" presName="textaccent1" presStyleCnt="0"/>
      <dgm:spPr/>
    </dgm:pt>
    <dgm:pt modelId="{B48639AD-ACF1-4A4F-91C2-4260A0FBEF07}" type="pres">
      <dgm:prSet presAssocID="{3AC0B5DF-D7B9-4C40-BD07-7E536196DB93}" presName="accentRepeatNode" presStyleLbl="solidAlignAcc1" presStyleIdx="0" presStyleCnt="12"/>
      <dgm:spPr/>
    </dgm:pt>
    <dgm:pt modelId="{AC459CF5-7398-4410-8A20-23BD0008A915}" type="pres">
      <dgm:prSet presAssocID="{BE0D83E3-8F43-4538-A676-18AAF8A1E95E}" presName="image1" presStyleCnt="0"/>
      <dgm:spPr/>
    </dgm:pt>
    <dgm:pt modelId="{BDF558C5-F54E-4B86-A84D-0CC2538DC028}" type="pres">
      <dgm:prSet presAssocID="{BE0D83E3-8F43-4538-A676-18AAF8A1E95E}" presName="imageRepeatNode" presStyleLbl="alignAcc1" presStyleIdx="0" presStyleCnt="6"/>
      <dgm:spPr/>
    </dgm:pt>
    <dgm:pt modelId="{30349569-493B-477D-9F1D-386FC675C1C4}" type="pres">
      <dgm:prSet presAssocID="{BE0D83E3-8F43-4538-A676-18AAF8A1E95E}" presName="imageaccent1" presStyleCnt="0"/>
      <dgm:spPr/>
    </dgm:pt>
    <dgm:pt modelId="{C7225F41-7D19-4BCF-AC89-0DBE9AD08038}" type="pres">
      <dgm:prSet presAssocID="{BE0D83E3-8F43-4538-A676-18AAF8A1E95E}" presName="accentRepeatNode" presStyleLbl="solidAlignAcc1" presStyleIdx="1" presStyleCnt="12"/>
      <dgm:spPr/>
    </dgm:pt>
    <dgm:pt modelId="{0ADBA864-29A9-42BD-A18B-5A59598AA6C8}" type="pres">
      <dgm:prSet presAssocID="{FD59D32A-7E3A-41A2-85EA-118EC7A63213}" presName="text2" presStyleCnt="0"/>
      <dgm:spPr/>
    </dgm:pt>
    <dgm:pt modelId="{55BA0CF6-CEA4-4927-A199-9B577F41D355}" type="pres">
      <dgm:prSet presAssocID="{FD59D32A-7E3A-41A2-85EA-118EC7A63213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4925F737-B4BF-4C76-A726-99AEA773DFC1}" type="pres">
      <dgm:prSet presAssocID="{FD59D32A-7E3A-41A2-85EA-118EC7A63213}" presName="textaccent2" presStyleCnt="0"/>
      <dgm:spPr/>
    </dgm:pt>
    <dgm:pt modelId="{BB0A020F-F7B0-4461-92B9-5CDEABF3BF3E}" type="pres">
      <dgm:prSet presAssocID="{FD59D32A-7E3A-41A2-85EA-118EC7A63213}" presName="accentRepeatNode" presStyleLbl="solidAlignAcc1" presStyleIdx="2" presStyleCnt="12"/>
      <dgm:spPr/>
    </dgm:pt>
    <dgm:pt modelId="{276DFFA1-39CC-4045-A652-AE830F20E5C7}" type="pres">
      <dgm:prSet presAssocID="{1393002D-8DEC-4BC3-8981-C7227BBC4EC1}" presName="image2" presStyleCnt="0"/>
      <dgm:spPr/>
    </dgm:pt>
    <dgm:pt modelId="{CCB54804-BC52-40CB-9C18-04F882989B2F}" type="pres">
      <dgm:prSet presAssocID="{1393002D-8DEC-4BC3-8981-C7227BBC4EC1}" presName="imageRepeatNode" presStyleLbl="alignAcc1" presStyleIdx="1" presStyleCnt="6"/>
      <dgm:spPr/>
    </dgm:pt>
    <dgm:pt modelId="{349718CA-BC0E-4C36-9B1C-70648FDA4A5B}" type="pres">
      <dgm:prSet presAssocID="{1393002D-8DEC-4BC3-8981-C7227BBC4EC1}" presName="imageaccent2" presStyleCnt="0"/>
      <dgm:spPr/>
    </dgm:pt>
    <dgm:pt modelId="{6358663B-10B4-47EB-BD19-65FCECFB5951}" type="pres">
      <dgm:prSet presAssocID="{1393002D-8DEC-4BC3-8981-C7227BBC4EC1}" presName="accentRepeatNode" presStyleLbl="solidAlignAcc1" presStyleIdx="3" presStyleCnt="12"/>
      <dgm:spPr/>
    </dgm:pt>
    <dgm:pt modelId="{697DFB58-9CD8-4B54-B8DF-A43DC705E763}" type="pres">
      <dgm:prSet presAssocID="{7727EC2A-B31A-4BF0-BFDE-1EA76EBF773D}" presName="text3" presStyleCnt="0"/>
      <dgm:spPr/>
    </dgm:pt>
    <dgm:pt modelId="{D587A5BA-44A2-4D57-968E-9C2D95061223}" type="pres">
      <dgm:prSet presAssocID="{7727EC2A-B31A-4BF0-BFDE-1EA76EBF773D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A5B9A397-8AD6-47A1-92AC-8A621A96A57A}" type="pres">
      <dgm:prSet presAssocID="{7727EC2A-B31A-4BF0-BFDE-1EA76EBF773D}" presName="textaccent3" presStyleCnt="0"/>
      <dgm:spPr/>
    </dgm:pt>
    <dgm:pt modelId="{39FB1D79-0CF6-47E9-BE7F-370869FB5F35}" type="pres">
      <dgm:prSet presAssocID="{7727EC2A-B31A-4BF0-BFDE-1EA76EBF773D}" presName="accentRepeatNode" presStyleLbl="solidAlignAcc1" presStyleIdx="4" presStyleCnt="12"/>
      <dgm:spPr/>
    </dgm:pt>
    <dgm:pt modelId="{F61D61D4-EF87-4FAA-B610-6F4300C42D73}" type="pres">
      <dgm:prSet presAssocID="{BBC2B5DE-4A27-4E29-8BC1-58D768449DA4}" presName="image3" presStyleCnt="0"/>
      <dgm:spPr/>
    </dgm:pt>
    <dgm:pt modelId="{BBF26FD3-0D18-4608-981F-318ADDA446FC}" type="pres">
      <dgm:prSet presAssocID="{BBC2B5DE-4A27-4E29-8BC1-58D768449DA4}" presName="imageRepeatNode" presStyleLbl="alignAcc1" presStyleIdx="2" presStyleCnt="6"/>
      <dgm:spPr/>
    </dgm:pt>
    <dgm:pt modelId="{A581DB98-E4F6-43DE-BC50-57EABF7EB771}" type="pres">
      <dgm:prSet presAssocID="{BBC2B5DE-4A27-4E29-8BC1-58D768449DA4}" presName="imageaccent3" presStyleCnt="0"/>
      <dgm:spPr/>
    </dgm:pt>
    <dgm:pt modelId="{B45E2544-6F94-4CD1-A651-69EB0C8C6A22}" type="pres">
      <dgm:prSet presAssocID="{BBC2B5DE-4A27-4E29-8BC1-58D768449DA4}" presName="accentRepeatNode" presStyleLbl="solidAlignAcc1" presStyleIdx="5" presStyleCnt="12"/>
      <dgm:spPr/>
    </dgm:pt>
    <dgm:pt modelId="{A69F22E4-C4A9-4569-B900-AA56CA481BD9}" type="pres">
      <dgm:prSet presAssocID="{D9CAA76E-BAFC-42B6-89D0-FC757529EA29}" presName="text4" presStyleCnt="0"/>
      <dgm:spPr/>
    </dgm:pt>
    <dgm:pt modelId="{19CD242B-F87A-4A5F-9900-16AAEBDD747E}" type="pres">
      <dgm:prSet presAssocID="{D9CAA76E-BAFC-42B6-89D0-FC757529EA29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7CF7A55C-5844-4947-B542-DB7DCAF4FEE2}" type="pres">
      <dgm:prSet presAssocID="{D9CAA76E-BAFC-42B6-89D0-FC757529EA29}" presName="textaccent4" presStyleCnt="0"/>
      <dgm:spPr/>
    </dgm:pt>
    <dgm:pt modelId="{11AE378E-78A4-4DB8-B866-359D2ABE7311}" type="pres">
      <dgm:prSet presAssocID="{D9CAA76E-BAFC-42B6-89D0-FC757529EA29}" presName="accentRepeatNode" presStyleLbl="solidAlignAcc1" presStyleIdx="6" presStyleCnt="12"/>
      <dgm:spPr/>
    </dgm:pt>
    <dgm:pt modelId="{45FBCD7B-DA94-4CA7-BEE5-7657E8F0F40B}" type="pres">
      <dgm:prSet presAssocID="{1EECED62-9383-4582-A8A3-CFA34E76A1ED}" presName="image4" presStyleCnt="0"/>
      <dgm:spPr/>
    </dgm:pt>
    <dgm:pt modelId="{6B602B05-A422-47C2-8098-A3F574B0473C}" type="pres">
      <dgm:prSet presAssocID="{1EECED62-9383-4582-A8A3-CFA34E76A1ED}" presName="imageRepeatNode" presStyleLbl="alignAcc1" presStyleIdx="3" presStyleCnt="6" custLinFactNeighborX="-1750" custLinFactNeighborY="2163"/>
      <dgm:spPr/>
    </dgm:pt>
    <dgm:pt modelId="{F176613F-196D-43DE-AF61-3A893204F868}" type="pres">
      <dgm:prSet presAssocID="{1EECED62-9383-4582-A8A3-CFA34E76A1ED}" presName="imageaccent4" presStyleCnt="0"/>
      <dgm:spPr/>
    </dgm:pt>
    <dgm:pt modelId="{E5068DC2-E714-467A-9FF5-B12F0188B2A6}" type="pres">
      <dgm:prSet presAssocID="{1EECED62-9383-4582-A8A3-CFA34E76A1ED}" presName="accentRepeatNode" presStyleLbl="solidAlignAcc1" presStyleIdx="7" presStyleCnt="12"/>
      <dgm:spPr/>
    </dgm:pt>
    <dgm:pt modelId="{C3102FCB-0B45-413E-96C7-BC47130598A1}" type="pres">
      <dgm:prSet presAssocID="{5AE1706E-FC1F-4AFA-8E54-60203B0C86BE}" presName="text5" presStyleCnt="0"/>
      <dgm:spPr/>
    </dgm:pt>
    <dgm:pt modelId="{45E715D6-9EC0-468C-91CE-D344B3763F11}" type="pres">
      <dgm:prSet presAssocID="{5AE1706E-FC1F-4AFA-8E54-60203B0C86BE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D626F1A6-0439-4D9C-AFAF-E9865588E09B}" type="pres">
      <dgm:prSet presAssocID="{5AE1706E-FC1F-4AFA-8E54-60203B0C86BE}" presName="textaccent5" presStyleCnt="0"/>
      <dgm:spPr/>
    </dgm:pt>
    <dgm:pt modelId="{FFCED63A-1C89-4722-B9E8-8965020B076E}" type="pres">
      <dgm:prSet presAssocID="{5AE1706E-FC1F-4AFA-8E54-60203B0C86BE}" presName="accentRepeatNode" presStyleLbl="solidAlignAcc1" presStyleIdx="8" presStyleCnt="12"/>
      <dgm:spPr/>
    </dgm:pt>
    <dgm:pt modelId="{79C7122F-0339-4789-BF23-588C05B5D42D}" type="pres">
      <dgm:prSet presAssocID="{1B925D3F-435A-44CA-8763-1400F80F0B2C}" presName="image5" presStyleCnt="0"/>
      <dgm:spPr/>
    </dgm:pt>
    <dgm:pt modelId="{7EEED9E7-CB53-417D-9B5F-615E71C1FFA3}" type="pres">
      <dgm:prSet presAssocID="{1B925D3F-435A-44CA-8763-1400F80F0B2C}" presName="imageRepeatNode" presStyleLbl="alignAcc1" presStyleIdx="4" presStyleCnt="6"/>
      <dgm:spPr/>
    </dgm:pt>
    <dgm:pt modelId="{90C0A8A9-4AE2-4707-B75E-312D6596B5BD}" type="pres">
      <dgm:prSet presAssocID="{1B925D3F-435A-44CA-8763-1400F80F0B2C}" presName="imageaccent5" presStyleCnt="0"/>
      <dgm:spPr/>
    </dgm:pt>
    <dgm:pt modelId="{2AE82B55-000F-4971-89B9-97F75D21583B}" type="pres">
      <dgm:prSet presAssocID="{1B925D3F-435A-44CA-8763-1400F80F0B2C}" presName="accentRepeatNode" presStyleLbl="solidAlignAcc1" presStyleIdx="9" presStyleCnt="12"/>
      <dgm:spPr/>
    </dgm:pt>
    <dgm:pt modelId="{01FC1261-E70F-42CE-9B6A-66467A20AC5F}" type="pres">
      <dgm:prSet presAssocID="{E7D29050-4E84-470B-9639-C6B86F9C74D5}" presName="text6" presStyleCnt="0"/>
      <dgm:spPr/>
    </dgm:pt>
    <dgm:pt modelId="{B877B43F-F6F9-4A53-8ED6-D40474A83892}" type="pres">
      <dgm:prSet presAssocID="{E7D29050-4E84-470B-9639-C6B86F9C74D5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130EE82C-8ED3-40D9-B53B-0A7B9DCF3887}" type="pres">
      <dgm:prSet presAssocID="{E7D29050-4E84-470B-9639-C6B86F9C74D5}" presName="textaccent6" presStyleCnt="0"/>
      <dgm:spPr/>
    </dgm:pt>
    <dgm:pt modelId="{7D53D715-A354-44FB-8B0C-C08CF3705540}" type="pres">
      <dgm:prSet presAssocID="{E7D29050-4E84-470B-9639-C6B86F9C74D5}" presName="accentRepeatNode" presStyleLbl="solidAlignAcc1" presStyleIdx="10" presStyleCnt="12"/>
      <dgm:spPr/>
    </dgm:pt>
    <dgm:pt modelId="{F183824C-BF37-45C0-91D5-C1F9CABB8417}" type="pres">
      <dgm:prSet presAssocID="{04E236EB-3DB1-42B1-8685-3360C36D6204}" presName="image6" presStyleCnt="0"/>
      <dgm:spPr/>
    </dgm:pt>
    <dgm:pt modelId="{919AB3F6-CD9E-4413-9D64-77E79BC456C6}" type="pres">
      <dgm:prSet presAssocID="{04E236EB-3DB1-42B1-8685-3360C36D6204}" presName="imageRepeatNode" presStyleLbl="alignAcc1" presStyleIdx="5" presStyleCnt="6"/>
      <dgm:spPr/>
    </dgm:pt>
    <dgm:pt modelId="{22FD3906-2D81-4B78-AB37-33E100B21A99}" type="pres">
      <dgm:prSet presAssocID="{04E236EB-3DB1-42B1-8685-3360C36D6204}" presName="imageaccent6" presStyleCnt="0"/>
      <dgm:spPr/>
    </dgm:pt>
    <dgm:pt modelId="{50045F8A-AC6C-49DD-A16D-923BE98A9FA6}" type="pres">
      <dgm:prSet presAssocID="{04E236EB-3DB1-42B1-8685-3360C36D6204}" presName="accentRepeatNode" presStyleLbl="solidAlignAcc1" presStyleIdx="11" presStyleCnt="12"/>
      <dgm:spPr/>
    </dgm:pt>
  </dgm:ptLst>
  <dgm:cxnLst>
    <dgm:cxn modelId="{CF11DE00-43F1-4334-AACF-EC6251D72066}" srcId="{477159A4-6153-4B9D-9B37-D20658E838C5}" destId="{FD59D32A-7E3A-41A2-85EA-118EC7A63213}" srcOrd="1" destOrd="0" parTransId="{03D3C31D-2C5F-4D7D-A036-BBF84F93D155}" sibTransId="{1393002D-8DEC-4BC3-8981-C7227BBC4EC1}"/>
    <dgm:cxn modelId="{5CB2F102-9C56-4C77-A93A-E058997A443B}" type="presOf" srcId="{E7D29050-4E84-470B-9639-C6B86F9C74D5}" destId="{B877B43F-F6F9-4A53-8ED6-D40474A83892}" srcOrd="0" destOrd="0" presId="urn:microsoft.com/office/officeart/2008/layout/HexagonCluster"/>
    <dgm:cxn modelId="{31CB3203-7816-4F63-B3FC-06E468B1CAB4}" type="presOf" srcId="{7727EC2A-B31A-4BF0-BFDE-1EA76EBF773D}" destId="{D587A5BA-44A2-4D57-968E-9C2D95061223}" srcOrd="0" destOrd="0" presId="urn:microsoft.com/office/officeart/2008/layout/HexagonCluster"/>
    <dgm:cxn modelId="{AB54D013-3F1E-45A4-858F-148EF7548DB6}" type="presOf" srcId="{BE0D83E3-8F43-4538-A676-18AAF8A1E95E}" destId="{BDF558C5-F54E-4B86-A84D-0CC2538DC028}" srcOrd="0" destOrd="0" presId="urn:microsoft.com/office/officeart/2008/layout/HexagonCluster"/>
    <dgm:cxn modelId="{7684631F-3FF9-4A7F-9831-157EAB29F6CD}" type="presOf" srcId="{D9CAA76E-BAFC-42B6-89D0-FC757529EA29}" destId="{19CD242B-F87A-4A5F-9900-16AAEBDD747E}" srcOrd="0" destOrd="0" presId="urn:microsoft.com/office/officeart/2008/layout/HexagonCluster"/>
    <dgm:cxn modelId="{4386073E-4E83-446A-868F-AD61BE3FD7E2}" type="presOf" srcId="{5AE1706E-FC1F-4AFA-8E54-60203B0C86BE}" destId="{45E715D6-9EC0-468C-91CE-D344B3763F11}" srcOrd="0" destOrd="0" presId="urn:microsoft.com/office/officeart/2008/layout/HexagonCluster"/>
    <dgm:cxn modelId="{45A50460-C736-4CEA-A60D-FC2FAD7A8E00}" type="presOf" srcId="{04E236EB-3DB1-42B1-8685-3360C36D6204}" destId="{919AB3F6-CD9E-4413-9D64-77E79BC456C6}" srcOrd="0" destOrd="0" presId="urn:microsoft.com/office/officeart/2008/layout/HexagonCluster"/>
    <dgm:cxn modelId="{0EEF636A-F850-4A5C-91A3-0929779E0F15}" type="presOf" srcId="{1393002D-8DEC-4BC3-8981-C7227BBC4EC1}" destId="{CCB54804-BC52-40CB-9C18-04F882989B2F}" srcOrd="0" destOrd="0" presId="urn:microsoft.com/office/officeart/2008/layout/HexagonCluster"/>
    <dgm:cxn modelId="{1F154779-3E31-4282-AF25-C0FFC718EE92}" srcId="{477159A4-6153-4B9D-9B37-D20658E838C5}" destId="{D9CAA76E-BAFC-42B6-89D0-FC757529EA29}" srcOrd="3" destOrd="0" parTransId="{1E9A9FC1-2C9F-4D36-B6C9-4FFAE6091C40}" sibTransId="{1EECED62-9383-4582-A8A3-CFA34E76A1ED}"/>
    <dgm:cxn modelId="{5E058C79-23AC-4579-9A98-0212DCE45D27}" type="presOf" srcId="{FD59D32A-7E3A-41A2-85EA-118EC7A63213}" destId="{55BA0CF6-CEA4-4927-A199-9B577F41D355}" srcOrd="0" destOrd="0" presId="urn:microsoft.com/office/officeart/2008/layout/HexagonCluster"/>
    <dgm:cxn modelId="{7A79DB82-5684-4ED1-9B00-2C82A320B8E7}" type="presOf" srcId="{1B925D3F-435A-44CA-8763-1400F80F0B2C}" destId="{7EEED9E7-CB53-417D-9B5F-615E71C1FFA3}" srcOrd="0" destOrd="0" presId="urn:microsoft.com/office/officeart/2008/layout/HexagonCluster"/>
    <dgm:cxn modelId="{83A89687-3F87-41B0-9AB5-5DA804F02DAC}" type="presOf" srcId="{3AC0B5DF-D7B9-4C40-BD07-7E536196DB93}" destId="{4CC4773C-D349-4E26-9ABC-AC8342F7E4E5}" srcOrd="0" destOrd="0" presId="urn:microsoft.com/office/officeart/2008/layout/HexagonCluster"/>
    <dgm:cxn modelId="{43FFBD89-993C-4E91-9625-3C151E024815}" type="presOf" srcId="{1EECED62-9383-4582-A8A3-CFA34E76A1ED}" destId="{6B602B05-A422-47C2-8098-A3F574B0473C}" srcOrd="0" destOrd="0" presId="urn:microsoft.com/office/officeart/2008/layout/HexagonCluster"/>
    <dgm:cxn modelId="{C2DEC79A-A345-473F-9FF3-1F695EE902D8}" srcId="{477159A4-6153-4B9D-9B37-D20658E838C5}" destId="{E7D29050-4E84-470B-9639-C6B86F9C74D5}" srcOrd="5" destOrd="0" parTransId="{1627E7E5-3CE0-470A-B7B7-7A0AA9F6BBFD}" sibTransId="{04E236EB-3DB1-42B1-8685-3360C36D6204}"/>
    <dgm:cxn modelId="{71F907A2-EDF4-4407-A2C2-F359713D5995}" type="presOf" srcId="{477159A4-6153-4B9D-9B37-D20658E838C5}" destId="{19811CC4-CA3C-4524-B58F-4059BA9522C9}" srcOrd="0" destOrd="0" presId="urn:microsoft.com/office/officeart/2008/layout/HexagonCluster"/>
    <dgm:cxn modelId="{AA4F48A5-D175-4118-8EE5-F741BA6063A0}" srcId="{477159A4-6153-4B9D-9B37-D20658E838C5}" destId="{7727EC2A-B31A-4BF0-BFDE-1EA76EBF773D}" srcOrd="2" destOrd="0" parTransId="{97B2477B-580A-4300-9408-28642D8F53DC}" sibTransId="{BBC2B5DE-4A27-4E29-8BC1-58D768449DA4}"/>
    <dgm:cxn modelId="{EE4FC3C1-4D29-486F-9AD8-DA0DBAB1171A}" srcId="{477159A4-6153-4B9D-9B37-D20658E838C5}" destId="{3AC0B5DF-D7B9-4C40-BD07-7E536196DB93}" srcOrd="0" destOrd="0" parTransId="{9F3D75F3-2041-4E3C-9072-ED833B7677AC}" sibTransId="{BE0D83E3-8F43-4538-A676-18AAF8A1E95E}"/>
    <dgm:cxn modelId="{B0AFA7DE-F5F6-4D57-9757-D5854CCD85E3}" type="presOf" srcId="{BBC2B5DE-4A27-4E29-8BC1-58D768449DA4}" destId="{BBF26FD3-0D18-4608-981F-318ADDA446FC}" srcOrd="0" destOrd="0" presId="urn:microsoft.com/office/officeart/2008/layout/HexagonCluster"/>
    <dgm:cxn modelId="{F4E007E9-AAF3-4602-AAAB-D24F63A4EA9A}" srcId="{477159A4-6153-4B9D-9B37-D20658E838C5}" destId="{5AE1706E-FC1F-4AFA-8E54-60203B0C86BE}" srcOrd="4" destOrd="0" parTransId="{AC5F72F8-EB8A-46B9-9D18-E57D44CA6669}" sibTransId="{1B925D3F-435A-44CA-8763-1400F80F0B2C}"/>
    <dgm:cxn modelId="{44470AAD-E962-4205-87A9-A33866B05ACA}" type="presParOf" srcId="{19811CC4-CA3C-4524-B58F-4059BA9522C9}" destId="{506EC5F3-8885-4C33-B26B-46156D36EB3F}" srcOrd="0" destOrd="0" presId="urn:microsoft.com/office/officeart/2008/layout/HexagonCluster"/>
    <dgm:cxn modelId="{0F306C77-2B40-4F86-9B4E-4D51721E2FC5}" type="presParOf" srcId="{506EC5F3-8885-4C33-B26B-46156D36EB3F}" destId="{4CC4773C-D349-4E26-9ABC-AC8342F7E4E5}" srcOrd="0" destOrd="0" presId="urn:microsoft.com/office/officeart/2008/layout/HexagonCluster"/>
    <dgm:cxn modelId="{D2EA96CE-4053-41B6-A535-3655D40CE921}" type="presParOf" srcId="{19811CC4-CA3C-4524-B58F-4059BA9522C9}" destId="{9EE57A20-A6AD-4EC4-B3AE-CBF17A1107F4}" srcOrd="1" destOrd="0" presId="urn:microsoft.com/office/officeart/2008/layout/HexagonCluster"/>
    <dgm:cxn modelId="{DDC544F8-409F-45E0-98BB-B78CF6B6B5CB}" type="presParOf" srcId="{9EE57A20-A6AD-4EC4-B3AE-CBF17A1107F4}" destId="{B48639AD-ACF1-4A4F-91C2-4260A0FBEF07}" srcOrd="0" destOrd="0" presId="urn:microsoft.com/office/officeart/2008/layout/HexagonCluster"/>
    <dgm:cxn modelId="{6644B7BB-27E5-4D64-84F6-1965F1E3BE50}" type="presParOf" srcId="{19811CC4-CA3C-4524-B58F-4059BA9522C9}" destId="{AC459CF5-7398-4410-8A20-23BD0008A915}" srcOrd="2" destOrd="0" presId="urn:microsoft.com/office/officeart/2008/layout/HexagonCluster"/>
    <dgm:cxn modelId="{251D757B-FE4B-49A9-9946-8431B54225AD}" type="presParOf" srcId="{AC459CF5-7398-4410-8A20-23BD0008A915}" destId="{BDF558C5-F54E-4B86-A84D-0CC2538DC028}" srcOrd="0" destOrd="0" presId="urn:microsoft.com/office/officeart/2008/layout/HexagonCluster"/>
    <dgm:cxn modelId="{3A06C401-E9DD-44B7-BD9B-43A762F47636}" type="presParOf" srcId="{19811CC4-CA3C-4524-B58F-4059BA9522C9}" destId="{30349569-493B-477D-9F1D-386FC675C1C4}" srcOrd="3" destOrd="0" presId="urn:microsoft.com/office/officeart/2008/layout/HexagonCluster"/>
    <dgm:cxn modelId="{EF5BAC90-0BFA-409E-AD9B-8A0A57F04CAA}" type="presParOf" srcId="{30349569-493B-477D-9F1D-386FC675C1C4}" destId="{C7225F41-7D19-4BCF-AC89-0DBE9AD08038}" srcOrd="0" destOrd="0" presId="urn:microsoft.com/office/officeart/2008/layout/HexagonCluster"/>
    <dgm:cxn modelId="{012DFEE4-2246-4D86-93D6-2AD12AC09CE9}" type="presParOf" srcId="{19811CC4-CA3C-4524-B58F-4059BA9522C9}" destId="{0ADBA864-29A9-42BD-A18B-5A59598AA6C8}" srcOrd="4" destOrd="0" presId="urn:microsoft.com/office/officeart/2008/layout/HexagonCluster"/>
    <dgm:cxn modelId="{9843BE81-BC07-48A0-BE78-C30F4CA9EC46}" type="presParOf" srcId="{0ADBA864-29A9-42BD-A18B-5A59598AA6C8}" destId="{55BA0CF6-CEA4-4927-A199-9B577F41D355}" srcOrd="0" destOrd="0" presId="urn:microsoft.com/office/officeart/2008/layout/HexagonCluster"/>
    <dgm:cxn modelId="{3AF625F7-5AC7-47FA-B92C-2D3E580512AE}" type="presParOf" srcId="{19811CC4-CA3C-4524-B58F-4059BA9522C9}" destId="{4925F737-B4BF-4C76-A726-99AEA773DFC1}" srcOrd="5" destOrd="0" presId="urn:microsoft.com/office/officeart/2008/layout/HexagonCluster"/>
    <dgm:cxn modelId="{1D77DF33-07D3-42EA-B9FC-D4698140E67F}" type="presParOf" srcId="{4925F737-B4BF-4C76-A726-99AEA773DFC1}" destId="{BB0A020F-F7B0-4461-92B9-5CDEABF3BF3E}" srcOrd="0" destOrd="0" presId="urn:microsoft.com/office/officeart/2008/layout/HexagonCluster"/>
    <dgm:cxn modelId="{3ED04D03-C6EF-4ECA-A712-AF45CD04251B}" type="presParOf" srcId="{19811CC4-CA3C-4524-B58F-4059BA9522C9}" destId="{276DFFA1-39CC-4045-A652-AE830F20E5C7}" srcOrd="6" destOrd="0" presId="urn:microsoft.com/office/officeart/2008/layout/HexagonCluster"/>
    <dgm:cxn modelId="{758527EE-EA3F-4A3D-B220-19A2E62C7DB6}" type="presParOf" srcId="{276DFFA1-39CC-4045-A652-AE830F20E5C7}" destId="{CCB54804-BC52-40CB-9C18-04F882989B2F}" srcOrd="0" destOrd="0" presId="urn:microsoft.com/office/officeart/2008/layout/HexagonCluster"/>
    <dgm:cxn modelId="{5F312B37-C6FD-482C-B12D-E891D9B8AE75}" type="presParOf" srcId="{19811CC4-CA3C-4524-B58F-4059BA9522C9}" destId="{349718CA-BC0E-4C36-9B1C-70648FDA4A5B}" srcOrd="7" destOrd="0" presId="urn:microsoft.com/office/officeart/2008/layout/HexagonCluster"/>
    <dgm:cxn modelId="{69A8178A-AC00-42A6-81EB-655A0478314C}" type="presParOf" srcId="{349718CA-BC0E-4C36-9B1C-70648FDA4A5B}" destId="{6358663B-10B4-47EB-BD19-65FCECFB5951}" srcOrd="0" destOrd="0" presId="urn:microsoft.com/office/officeart/2008/layout/HexagonCluster"/>
    <dgm:cxn modelId="{6E2492B1-969A-49D4-BE55-557A7A9F19BA}" type="presParOf" srcId="{19811CC4-CA3C-4524-B58F-4059BA9522C9}" destId="{697DFB58-9CD8-4B54-B8DF-A43DC705E763}" srcOrd="8" destOrd="0" presId="urn:microsoft.com/office/officeart/2008/layout/HexagonCluster"/>
    <dgm:cxn modelId="{0ACB91EF-8202-4E94-919E-3BAB4D0E99A2}" type="presParOf" srcId="{697DFB58-9CD8-4B54-B8DF-A43DC705E763}" destId="{D587A5BA-44A2-4D57-968E-9C2D95061223}" srcOrd="0" destOrd="0" presId="urn:microsoft.com/office/officeart/2008/layout/HexagonCluster"/>
    <dgm:cxn modelId="{20024285-CA0C-436A-9790-65ACA709C2E8}" type="presParOf" srcId="{19811CC4-CA3C-4524-B58F-4059BA9522C9}" destId="{A5B9A397-8AD6-47A1-92AC-8A621A96A57A}" srcOrd="9" destOrd="0" presId="urn:microsoft.com/office/officeart/2008/layout/HexagonCluster"/>
    <dgm:cxn modelId="{0C8395C2-E505-4B13-B341-A01698D7868D}" type="presParOf" srcId="{A5B9A397-8AD6-47A1-92AC-8A621A96A57A}" destId="{39FB1D79-0CF6-47E9-BE7F-370869FB5F35}" srcOrd="0" destOrd="0" presId="urn:microsoft.com/office/officeart/2008/layout/HexagonCluster"/>
    <dgm:cxn modelId="{701EFA6A-A076-488D-AAE5-6D133A987F1C}" type="presParOf" srcId="{19811CC4-CA3C-4524-B58F-4059BA9522C9}" destId="{F61D61D4-EF87-4FAA-B610-6F4300C42D73}" srcOrd="10" destOrd="0" presId="urn:microsoft.com/office/officeart/2008/layout/HexagonCluster"/>
    <dgm:cxn modelId="{BA6EFE6E-E83D-4E40-B722-60EE0CA3C643}" type="presParOf" srcId="{F61D61D4-EF87-4FAA-B610-6F4300C42D73}" destId="{BBF26FD3-0D18-4608-981F-318ADDA446FC}" srcOrd="0" destOrd="0" presId="urn:microsoft.com/office/officeart/2008/layout/HexagonCluster"/>
    <dgm:cxn modelId="{FB8DF355-B146-43B1-97A7-C87313BE9622}" type="presParOf" srcId="{19811CC4-CA3C-4524-B58F-4059BA9522C9}" destId="{A581DB98-E4F6-43DE-BC50-57EABF7EB771}" srcOrd="11" destOrd="0" presId="urn:microsoft.com/office/officeart/2008/layout/HexagonCluster"/>
    <dgm:cxn modelId="{1BEA013F-5392-47A2-BECC-FCA0F2B26872}" type="presParOf" srcId="{A581DB98-E4F6-43DE-BC50-57EABF7EB771}" destId="{B45E2544-6F94-4CD1-A651-69EB0C8C6A22}" srcOrd="0" destOrd="0" presId="urn:microsoft.com/office/officeart/2008/layout/HexagonCluster"/>
    <dgm:cxn modelId="{0BE1EF18-EE10-473A-B4A7-63CBE8222700}" type="presParOf" srcId="{19811CC4-CA3C-4524-B58F-4059BA9522C9}" destId="{A69F22E4-C4A9-4569-B900-AA56CA481BD9}" srcOrd="12" destOrd="0" presId="urn:microsoft.com/office/officeart/2008/layout/HexagonCluster"/>
    <dgm:cxn modelId="{BA4D865B-3CFF-4BDE-B4AC-85586DFEDADF}" type="presParOf" srcId="{A69F22E4-C4A9-4569-B900-AA56CA481BD9}" destId="{19CD242B-F87A-4A5F-9900-16AAEBDD747E}" srcOrd="0" destOrd="0" presId="urn:microsoft.com/office/officeart/2008/layout/HexagonCluster"/>
    <dgm:cxn modelId="{62AAEAA7-9E17-489F-9061-40DFD85B1846}" type="presParOf" srcId="{19811CC4-CA3C-4524-B58F-4059BA9522C9}" destId="{7CF7A55C-5844-4947-B542-DB7DCAF4FEE2}" srcOrd="13" destOrd="0" presId="urn:microsoft.com/office/officeart/2008/layout/HexagonCluster"/>
    <dgm:cxn modelId="{F71FA8B5-C809-40E6-A5F0-1E9FA546C057}" type="presParOf" srcId="{7CF7A55C-5844-4947-B542-DB7DCAF4FEE2}" destId="{11AE378E-78A4-4DB8-B866-359D2ABE7311}" srcOrd="0" destOrd="0" presId="urn:microsoft.com/office/officeart/2008/layout/HexagonCluster"/>
    <dgm:cxn modelId="{468C1D74-0053-4E6F-90AE-D7415E69E9E9}" type="presParOf" srcId="{19811CC4-CA3C-4524-B58F-4059BA9522C9}" destId="{45FBCD7B-DA94-4CA7-BEE5-7657E8F0F40B}" srcOrd="14" destOrd="0" presId="urn:microsoft.com/office/officeart/2008/layout/HexagonCluster"/>
    <dgm:cxn modelId="{92D3B727-8A4A-4E75-9583-9820B705E83E}" type="presParOf" srcId="{45FBCD7B-DA94-4CA7-BEE5-7657E8F0F40B}" destId="{6B602B05-A422-47C2-8098-A3F574B0473C}" srcOrd="0" destOrd="0" presId="urn:microsoft.com/office/officeart/2008/layout/HexagonCluster"/>
    <dgm:cxn modelId="{D3489960-1B0C-4E36-BD0D-549592E1A7D7}" type="presParOf" srcId="{19811CC4-CA3C-4524-B58F-4059BA9522C9}" destId="{F176613F-196D-43DE-AF61-3A893204F868}" srcOrd="15" destOrd="0" presId="urn:microsoft.com/office/officeart/2008/layout/HexagonCluster"/>
    <dgm:cxn modelId="{A0F9239B-14C4-4313-A10A-82A412454F4B}" type="presParOf" srcId="{F176613F-196D-43DE-AF61-3A893204F868}" destId="{E5068DC2-E714-467A-9FF5-B12F0188B2A6}" srcOrd="0" destOrd="0" presId="urn:microsoft.com/office/officeart/2008/layout/HexagonCluster"/>
    <dgm:cxn modelId="{D26660EC-F3B6-4941-ADF4-E387AED01D76}" type="presParOf" srcId="{19811CC4-CA3C-4524-B58F-4059BA9522C9}" destId="{C3102FCB-0B45-413E-96C7-BC47130598A1}" srcOrd="16" destOrd="0" presId="urn:microsoft.com/office/officeart/2008/layout/HexagonCluster"/>
    <dgm:cxn modelId="{962446E6-8AE7-487D-9921-52DC5CB7220D}" type="presParOf" srcId="{C3102FCB-0B45-413E-96C7-BC47130598A1}" destId="{45E715D6-9EC0-468C-91CE-D344B3763F11}" srcOrd="0" destOrd="0" presId="urn:microsoft.com/office/officeart/2008/layout/HexagonCluster"/>
    <dgm:cxn modelId="{AED7E2CF-F028-4D8E-9AD6-26739D5DB566}" type="presParOf" srcId="{19811CC4-CA3C-4524-B58F-4059BA9522C9}" destId="{D626F1A6-0439-4D9C-AFAF-E9865588E09B}" srcOrd="17" destOrd="0" presId="urn:microsoft.com/office/officeart/2008/layout/HexagonCluster"/>
    <dgm:cxn modelId="{87015301-5C60-424C-8BE9-D9FB9D9976F1}" type="presParOf" srcId="{D626F1A6-0439-4D9C-AFAF-E9865588E09B}" destId="{FFCED63A-1C89-4722-B9E8-8965020B076E}" srcOrd="0" destOrd="0" presId="urn:microsoft.com/office/officeart/2008/layout/HexagonCluster"/>
    <dgm:cxn modelId="{F8AC7F76-F025-4754-8D5C-AA14C26BE404}" type="presParOf" srcId="{19811CC4-CA3C-4524-B58F-4059BA9522C9}" destId="{79C7122F-0339-4789-BF23-588C05B5D42D}" srcOrd="18" destOrd="0" presId="urn:microsoft.com/office/officeart/2008/layout/HexagonCluster"/>
    <dgm:cxn modelId="{28DF8438-5A76-4806-B3E0-F203200C31E5}" type="presParOf" srcId="{79C7122F-0339-4789-BF23-588C05B5D42D}" destId="{7EEED9E7-CB53-417D-9B5F-615E71C1FFA3}" srcOrd="0" destOrd="0" presId="urn:microsoft.com/office/officeart/2008/layout/HexagonCluster"/>
    <dgm:cxn modelId="{E0CF6223-1997-4062-8D70-B57DCBD471ED}" type="presParOf" srcId="{19811CC4-CA3C-4524-B58F-4059BA9522C9}" destId="{90C0A8A9-4AE2-4707-B75E-312D6596B5BD}" srcOrd="19" destOrd="0" presId="urn:microsoft.com/office/officeart/2008/layout/HexagonCluster"/>
    <dgm:cxn modelId="{9EEEFAA8-A3A3-493B-A76A-FC24BA6077BC}" type="presParOf" srcId="{90C0A8A9-4AE2-4707-B75E-312D6596B5BD}" destId="{2AE82B55-000F-4971-89B9-97F75D21583B}" srcOrd="0" destOrd="0" presId="urn:microsoft.com/office/officeart/2008/layout/HexagonCluster"/>
    <dgm:cxn modelId="{4077CD00-D0FA-48D5-BD71-3518FA61D475}" type="presParOf" srcId="{19811CC4-CA3C-4524-B58F-4059BA9522C9}" destId="{01FC1261-E70F-42CE-9B6A-66467A20AC5F}" srcOrd="20" destOrd="0" presId="urn:microsoft.com/office/officeart/2008/layout/HexagonCluster"/>
    <dgm:cxn modelId="{E09520F2-A1AE-4D57-A11D-5261C735E3C2}" type="presParOf" srcId="{01FC1261-E70F-42CE-9B6A-66467A20AC5F}" destId="{B877B43F-F6F9-4A53-8ED6-D40474A83892}" srcOrd="0" destOrd="0" presId="urn:microsoft.com/office/officeart/2008/layout/HexagonCluster"/>
    <dgm:cxn modelId="{18052387-EF85-40FC-98DB-8CE207EE01DB}" type="presParOf" srcId="{19811CC4-CA3C-4524-B58F-4059BA9522C9}" destId="{130EE82C-8ED3-40D9-B53B-0A7B9DCF3887}" srcOrd="21" destOrd="0" presId="urn:microsoft.com/office/officeart/2008/layout/HexagonCluster"/>
    <dgm:cxn modelId="{E53FD36C-B51C-4CB0-AA6F-992B8CB6DB17}" type="presParOf" srcId="{130EE82C-8ED3-40D9-B53B-0A7B9DCF3887}" destId="{7D53D715-A354-44FB-8B0C-C08CF3705540}" srcOrd="0" destOrd="0" presId="urn:microsoft.com/office/officeart/2008/layout/HexagonCluster"/>
    <dgm:cxn modelId="{317B50A1-13FD-43E8-98F9-690B6F13889C}" type="presParOf" srcId="{19811CC4-CA3C-4524-B58F-4059BA9522C9}" destId="{F183824C-BF37-45C0-91D5-C1F9CABB8417}" srcOrd="22" destOrd="0" presId="urn:microsoft.com/office/officeart/2008/layout/HexagonCluster"/>
    <dgm:cxn modelId="{2076FC99-2F4D-495E-A761-5E48759C56A1}" type="presParOf" srcId="{F183824C-BF37-45C0-91D5-C1F9CABB8417}" destId="{919AB3F6-CD9E-4413-9D64-77E79BC456C6}" srcOrd="0" destOrd="0" presId="urn:microsoft.com/office/officeart/2008/layout/HexagonCluster"/>
    <dgm:cxn modelId="{6D2275AC-3861-4E58-B94D-A7B05A7D2AFD}" type="presParOf" srcId="{19811CC4-CA3C-4524-B58F-4059BA9522C9}" destId="{22FD3906-2D81-4B78-AB37-33E100B21A99}" srcOrd="23" destOrd="0" presId="urn:microsoft.com/office/officeart/2008/layout/HexagonCluster"/>
    <dgm:cxn modelId="{1B111D4E-3518-4C17-9461-738B1CDE8ECB}" type="presParOf" srcId="{22FD3906-2D81-4B78-AB37-33E100B21A99}" destId="{50045F8A-AC6C-49DD-A16D-923BE98A9FA6}" srcOrd="0" destOrd="0" presId="urn:microsoft.com/office/officeart/2008/layout/HexagonCluster"/>
  </dgm:cxnLst>
  <dgm:bg/>
  <dgm:whole>
    <a:effectLst>
      <a:reflection blurRad="622300" stA="45000" endPos="6500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AC57B8-327A-4301-B9C6-D8032D7CC839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5C8D02-D42E-441C-BA04-45B144E3DBFB}">
      <dgm:prSet phldrT="[Text]"/>
      <dgm:spPr/>
      <dgm:t>
        <a:bodyPr/>
        <a:lstStyle/>
        <a:p>
          <a:r>
            <a:rPr lang="en-US" dirty="0"/>
            <a:t>Affordability Center</a:t>
          </a:r>
        </a:p>
      </dgm:t>
    </dgm:pt>
    <dgm:pt modelId="{ED1AF1AF-0E03-4768-AE98-95E9A6A16A8D}" type="parTrans" cxnId="{01E484E5-C65E-44EA-A684-8CD699FA97C4}">
      <dgm:prSet/>
      <dgm:spPr/>
      <dgm:t>
        <a:bodyPr/>
        <a:lstStyle/>
        <a:p>
          <a:endParaRPr lang="en-US"/>
        </a:p>
      </dgm:t>
    </dgm:pt>
    <dgm:pt modelId="{028D328C-7034-43AB-BBD5-21FB8C1B941E}" type="sibTrans" cxnId="{01E484E5-C65E-44EA-A684-8CD699FA97C4}">
      <dgm:prSet/>
      <dgm:spPr/>
      <dgm:t>
        <a:bodyPr/>
        <a:lstStyle/>
        <a:p>
          <a:endParaRPr lang="en-US"/>
        </a:p>
      </dgm:t>
    </dgm:pt>
    <dgm:pt modelId="{C9293D8E-8EED-4A73-8FB4-1796E2E6E788}">
      <dgm:prSet phldrT="[Text]"/>
      <dgm:spPr/>
      <dgm:t>
        <a:bodyPr/>
        <a:lstStyle/>
        <a:p>
          <a:r>
            <a:rPr lang="en-US" dirty="0"/>
            <a:t>Add’ Rx Transparency</a:t>
          </a:r>
        </a:p>
      </dgm:t>
    </dgm:pt>
    <dgm:pt modelId="{211C48F8-644A-4076-8768-41F3DAE03D37}" type="parTrans" cxnId="{9F5D959F-8068-40BC-819A-295691624CAC}">
      <dgm:prSet/>
      <dgm:spPr/>
      <dgm:t>
        <a:bodyPr/>
        <a:lstStyle/>
        <a:p>
          <a:endParaRPr lang="en-US"/>
        </a:p>
      </dgm:t>
    </dgm:pt>
    <dgm:pt modelId="{51D105F9-D494-4CCE-8702-3CA9497F0C81}" type="sibTrans" cxnId="{9F5D959F-8068-40BC-819A-295691624CAC}">
      <dgm:prSet/>
      <dgm:spPr/>
      <dgm:t>
        <a:bodyPr/>
        <a:lstStyle/>
        <a:p>
          <a:endParaRPr lang="en-US"/>
        </a:p>
      </dgm:t>
    </dgm:pt>
    <dgm:pt modelId="{92636061-FD65-4306-AE45-9AF9E3378D45}">
      <dgm:prSet phldrT="[Text]"/>
      <dgm:spPr/>
      <dgm:t>
        <a:bodyPr/>
        <a:lstStyle/>
        <a:p>
          <a:r>
            <a:rPr lang="en-US" dirty="0"/>
            <a:t>More Effective Use of MN APCD</a:t>
          </a:r>
        </a:p>
      </dgm:t>
    </dgm:pt>
    <dgm:pt modelId="{0105B271-A1A7-4C86-A29E-7617E31658CC}" type="parTrans" cxnId="{E267E61E-39AD-4CDF-9514-40AEEAC1AEBE}">
      <dgm:prSet/>
      <dgm:spPr/>
      <dgm:t>
        <a:bodyPr/>
        <a:lstStyle/>
        <a:p>
          <a:endParaRPr lang="en-US"/>
        </a:p>
      </dgm:t>
    </dgm:pt>
    <dgm:pt modelId="{9637B751-9CDA-4983-B269-F1C078332732}" type="sibTrans" cxnId="{E267E61E-39AD-4CDF-9514-40AEEAC1AEBE}">
      <dgm:prSet/>
      <dgm:spPr/>
      <dgm:t>
        <a:bodyPr/>
        <a:lstStyle/>
        <a:p>
          <a:endParaRPr lang="en-US"/>
        </a:p>
      </dgm:t>
    </dgm:pt>
    <dgm:pt modelId="{023C6963-FB16-4F45-BBF0-7A05A06CD7D8}">
      <dgm:prSet phldrT="[Text]"/>
      <dgm:spPr/>
      <dgm:t>
        <a:bodyPr/>
        <a:lstStyle/>
        <a:p>
          <a:r>
            <a:rPr lang="en-US" dirty="0"/>
            <a:t>Studies on Health System Finance</a:t>
          </a:r>
        </a:p>
      </dgm:t>
    </dgm:pt>
    <dgm:pt modelId="{4344ED40-424D-4E5B-8556-2FDC14F53B5C}" type="parTrans" cxnId="{BA176F6E-435D-4169-9026-490A46640BE2}">
      <dgm:prSet/>
      <dgm:spPr/>
      <dgm:t>
        <a:bodyPr/>
        <a:lstStyle/>
        <a:p>
          <a:endParaRPr lang="en-US"/>
        </a:p>
      </dgm:t>
    </dgm:pt>
    <dgm:pt modelId="{554169BD-13DC-4E11-BC5D-5B162D985A31}" type="sibTrans" cxnId="{BA176F6E-435D-4169-9026-490A46640BE2}">
      <dgm:prSet/>
      <dgm:spPr/>
      <dgm:t>
        <a:bodyPr/>
        <a:lstStyle/>
        <a:p>
          <a:endParaRPr lang="en-US"/>
        </a:p>
      </dgm:t>
    </dgm:pt>
    <dgm:pt modelId="{A71F3D61-821D-427F-83BB-072F6497B6AC}">
      <dgm:prSet phldrT="[Text]"/>
      <dgm:spPr/>
      <dgm:t>
        <a:bodyPr/>
        <a:lstStyle/>
        <a:p>
          <a:r>
            <a:rPr lang="en-US" dirty="0"/>
            <a:t>Health Care Entity Transactions</a:t>
          </a:r>
        </a:p>
      </dgm:t>
    </dgm:pt>
    <dgm:pt modelId="{AC235A49-5A41-47CB-A27C-98E1D2AD4185}" type="parTrans" cxnId="{2CA79B4F-0F72-46D0-B5DA-0273AFEE6017}">
      <dgm:prSet/>
      <dgm:spPr/>
      <dgm:t>
        <a:bodyPr/>
        <a:lstStyle/>
        <a:p>
          <a:endParaRPr lang="en-US"/>
        </a:p>
      </dgm:t>
    </dgm:pt>
    <dgm:pt modelId="{E2735609-EABC-46A4-B634-47653695C8BB}" type="sibTrans" cxnId="{2CA79B4F-0F72-46D0-B5DA-0273AFEE6017}">
      <dgm:prSet/>
      <dgm:spPr/>
      <dgm:t>
        <a:bodyPr/>
        <a:lstStyle/>
        <a:p>
          <a:endParaRPr lang="en-US"/>
        </a:p>
      </dgm:t>
    </dgm:pt>
    <dgm:pt modelId="{F4CCA059-47A0-40E2-9972-6C0356B67300}">
      <dgm:prSet phldrT="[Text]"/>
      <dgm:spPr/>
      <dgm:t>
        <a:bodyPr/>
        <a:lstStyle/>
        <a:p>
          <a:r>
            <a:rPr lang="en-US" dirty="0"/>
            <a:t>Transparency of Health Care Payments</a:t>
          </a:r>
        </a:p>
      </dgm:t>
    </dgm:pt>
    <dgm:pt modelId="{7CEE5B1F-A070-4495-8680-042D649519A4}" type="parTrans" cxnId="{91007EA6-16F5-4A3D-ABD9-D699CF00E1F8}">
      <dgm:prSet/>
      <dgm:spPr/>
      <dgm:t>
        <a:bodyPr/>
        <a:lstStyle/>
        <a:p>
          <a:endParaRPr lang="en-US"/>
        </a:p>
      </dgm:t>
    </dgm:pt>
    <dgm:pt modelId="{00945469-0FED-40D8-96DC-35F3CE5B400E}" type="sibTrans" cxnId="{91007EA6-16F5-4A3D-ABD9-D699CF00E1F8}">
      <dgm:prSet/>
      <dgm:spPr/>
      <dgm:t>
        <a:bodyPr/>
        <a:lstStyle/>
        <a:p>
          <a:endParaRPr lang="en-US"/>
        </a:p>
      </dgm:t>
    </dgm:pt>
    <dgm:pt modelId="{09171D3E-E9DB-4966-A5CE-3B22282C7FC3}" type="pres">
      <dgm:prSet presAssocID="{D5AC57B8-327A-4301-B9C6-D8032D7CC839}" presName="Name0" presStyleCnt="0">
        <dgm:presLayoutVars>
          <dgm:chMax/>
          <dgm:chPref/>
          <dgm:dir/>
          <dgm:animLvl val="lvl"/>
        </dgm:presLayoutVars>
      </dgm:prSet>
      <dgm:spPr/>
    </dgm:pt>
    <dgm:pt modelId="{9BD44EA2-22C1-4AF7-B55F-42AF5C0724D3}" type="pres">
      <dgm:prSet presAssocID="{8A5C8D02-D42E-441C-BA04-45B144E3DBFB}" presName="composite" presStyleCnt="0"/>
      <dgm:spPr/>
    </dgm:pt>
    <dgm:pt modelId="{81C2B187-1E64-4A88-B443-89916456A128}" type="pres">
      <dgm:prSet presAssocID="{8A5C8D02-D42E-441C-BA04-45B144E3DBF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4BF14C9C-82E0-440D-AA5E-2CA6960B9D92}" type="pres">
      <dgm:prSet presAssocID="{8A5C8D02-D42E-441C-BA04-45B144E3DBF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67F239D-B6B9-4623-85AD-3B04027A9863}" type="pres">
      <dgm:prSet presAssocID="{8A5C8D02-D42E-441C-BA04-45B144E3DBFB}" presName="BalanceSpacing" presStyleCnt="0"/>
      <dgm:spPr/>
    </dgm:pt>
    <dgm:pt modelId="{2EA5771F-84EA-4770-9530-D68C1D1BB360}" type="pres">
      <dgm:prSet presAssocID="{8A5C8D02-D42E-441C-BA04-45B144E3DBFB}" presName="BalanceSpacing1" presStyleCnt="0"/>
      <dgm:spPr/>
    </dgm:pt>
    <dgm:pt modelId="{AAD406AE-5F29-4973-90E8-FDBF4AC24A40}" type="pres">
      <dgm:prSet presAssocID="{028D328C-7034-43AB-BBD5-21FB8C1B941E}" presName="Accent1Text" presStyleLbl="node1" presStyleIdx="1" presStyleCnt="6"/>
      <dgm:spPr/>
    </dgm:pt>
    <dgm:pt modelId="{8EFFA490-C801-4832-9EEF-04B0811D64E0}" type="pres">
      <dgm:prSet presAssocID="{028D328C-7034-43AB-BBD5-21FB8C1B941E}" presName="spaceBetweenRectangles" presStyleCnt="0"/>
      <dgm:spPr/>
    </dgm:pt>
    <dgm:pt modelId="{24EC52BC-BBB1-43FB-8124-2B8EC7BA4AF5}" type="pres">
      <dgm:prSet presAssocID="{92636061-FD65-4306-AE45-9AF9E3378D45}" presName="composite" presStyleCnt="0"/>
      <dgm:spPr/>
    </dgm:pt>
    <dgm:pt modelId="{9C7322CD-931D-43F7-A1AD-1C62E15D88D3}" type="pres">
      <dgm:prSet presAssocID="{92636061-FD65-4306-AE45-9AF9E3378D4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F1144A4F-8739-4F01-BFCF-DCF03D01D06A}" type="pres">
      <dgm:prSet presAssocID="{92636061-FD65-4306-AE45-9AF9E3378D4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B1763B4-1D5F-44F3-9BCE-09F1051EDAB6}" type="pres">
      <dgm:prSet presAssocID="{92636061-FD65-4306-AE45-9AF9E3378D45}" presName="BalanceSpacing" presStyleCnt="0"/>
      <dgm:spPr/>
    </dgm:pt>
    <dgm:pt modelId="{0A5F042E-E8BC-43CF-986B-C5C52887E951}" type="pres">
      <dgm:prSet presAssocID="{92636061-FD65-4306-AE45-9AF9E3378D45}" presName="BalanceSpacing1" presStyleCnt="0"/>
      <dgm:spPr/>
    </dgm:pt>
    <dgm:pt modelId="{57A7606D-5D66-46F8-9A5F-24F234E07262}" type="pres">
      <dgm:prSet presAssocID="{9637B751-9CDA-4983-B269-F1C078332732}" presName="Accent1Text" presStyleLbl="node1" presStyleIdx="3" presStyleCnt="6"/>
      <dgm:spPr/>
    </dgm:pt>
    <dgm:pt modelId="{CD6A6B6F-B0EF-490D-BD44-BE07537B89A9}" type="pres">
      <dgm:prSet presAssocID="{9637B751-9CDA-4983-B269-F1C078332732}" presName="spaceBetweenRectangles" presStyleCnt="0"/>
      <dgm:spPr/>
    </dgm:pt>
    <dgm:pt modelId="{98C78D3E-6371-4301-9CE4-13FB639FE26B}" type="pres">
      <dgm:prSet presAssocID="{A71F3D61-821D-427F-83BB-072F6497B6AC}" presName="composite" presStyleCnt="0"/>
      <dgm:spPr/>
    </dgm:pt>
    <dgm:pt modelId="{E89272C9-EDBB-4B75-A7F9-24372C23B778}" type="pres">
      <dgm:prSet presAssocID="{A71F3D61-821D-427F-83BB-072F6497B6A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5F41641F-7288-4FE6-A46E-19A5CB5B6D8B}" type="pres">
      <dgm:prSet presAssocID="{A71F3D61-821D-427F-83BB-072F6497B6A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676A6A5-87F5-455D-9853-EF02FC2C6E07}" type="pres">
      <dgm:prSet presAssocID="{A71F3D61-821D-427F-83BB-072F6497B6AC}" presName="BalanceSpacing" presStyleCnt="0"/>
      <dgm:spPr/>
    </dgm:pt>
    <dgm:pt modelId="{34FE7209-B544-46F5-B83E-10A466153EFE}" type="pres">
      <dgm:prSet presAssocID="{A71F3D61-821D-427F-83BB-072F6497B6AC}" presName="BalanceSpacing1" presStyleCnt="0"/>
      <dgm:spPr/>
    </dgm:pt>
    <dgm:pt modelId="{695706C2-1C00-4FAC-843E-97115D87E498}" type="pres">
      <dgm:prSet presAssocID="{E2735609-EABC-46A4-B634-47653695C8BB}" presName="Accent1Text" presStyleLbl="node1" presStyleIdx="5" presStyleCnt="6"/>
      <dgm:spPr/>
    </dgm:pt>
  </dgm:ptLst>
  <dgm:cxnLst>
    <dgm:cxn modelId="{E267E61E-39AD-4CDF-9514-40AEEAC1AEBE}" srcId="{D5AC57B8-327A-4301-B9C6-D8032D7CC839}" destId="{92636061-FD65-4306-AE45-9AF9E3378D45}" srcOrd="1" destOrd="0" parTransId="{0105B271-A1A7-4C86-A29E-7617E31658CC}" sibTransId="{9637B751-9CDA-4983-B269-F1C078332732}"/>
    <dgm:cxn modelId="{31C44B6E-3439-4116-BDF1-897DFD9731FF}" type="presOf" srcId="{023C6963-FB16-4F45-BBF0-7A05A06CD7D8}" destId="{F1144A4F-8739-4F01-BFCF-DCF03D01D06A}" srcOrd="0" destOrd="0" presId="urn:microsoft.com/office/officeart/2008/layout/AlternatingHexagons"/>
    <dgm:cxn modelId="{BA176F6E-435D-4169-9026-490A46640BE2}" srcId="{92636061-FD65-4306-AE45-9AF9E3378D45}" destId="{023C6963-FB16-4F45-BBF0-7A05A06CD7D8}" srcOrd="0" destOrd="0" parTransId="{4344ED40-424D-4E5B-8556-2FDC14F53B5C}" sibTransId="{554169BD-13DC-4E11-BC5D-5B162D985A31}"/>
    <dgm:cxn modelId="{2CA79B4F-0F72-46D0-B5DA-0273AFEE6017}" srcId="{D5AC57B8-327A-4301-B9C6-D8032D7CC839}" destId="{A71F3D61-821D-427F-83BB-072F6497B6AC}" srcOrd="2" destOrd="0" parTransId="{AC235A49-5A41-47CB-A27C-98E1D2AD4185}" sibTransId="{E2735609-EABC-46A4-B634-47653695C8BB}"/>
    <dgm:cxn modelId="{9F7C5571-F840-40B8-B758-549D3AFB0062}" type="presOf" srcId="{028D328C-7034-43AB-BBD5-21FB8C1B941E}" destId="{AAD406AE-5F29-4973-90E8-FDBF4AC24A40}" srcOrd="0" destOrd="0" presId="urn:microsoft.com/office/officeart/2008/layout/AlternatingHexagons"/>
    <dgm:cxn modelId="{5CDE8D72-7E4D-48CE-B354-BCAAD73DCE1E}" type="presOf" srcId="{F4CCA059-47A0-40E2-9972-6C0356B67300}" destId="{5F41641F-7288-4FE6-A46E-19A5CB5B6D8B}" srcOrd="0" destOrd="0" presId="urn:microsoft.com/office/officeart/2008/layout/AlternatingHexagons"/>
    <dgm:cxn modelId="{8B19E577-AE6A-48C1-AA73-025C83735EDD}" type="presOf" srcId="{9637B751-9CDA-4983-B269-F1C078332732}" destId="{57A7606D-5D66-46F8-9A5F-24F234E07262}" srcOrd="0" destOrd="0" presId="urn:microsoft.com/office/officeart/2008/layout/AlternatingHexagons"/>
    <dgm:cxn modelId="{C3100B9C-BB53-4305-A94B-F463979F3DE5}" type="presOf" srcId="{92636061-FD65-4306-AE45-9AF9E3378D45}" destId="{9C7322CD-931D-43F7-A1AD-1C62E15D88D3}" srcOrd="0" destOrd="0" presId="urn:microsoft.com/office/officeart/2008/layout/AlternatingHexagons"/>
    <dgm:cxn modelId="{9F5D959F-8068-40BC-819A-295691624CAC}" srcId="{8A5C8D02-D42E-441C-BA04-45B144E3DBFB}" destId="{C9293D8E-8EED-4A73-8FB4-1796E2E6E788}" srcOrd="0" destOrd="0" parTransId="{211C48F8-644A-4076-8768-41F3DAE03D37}" sibTransId="{51D105F9-D494-4CCE-8702-3CA9497F0C81}"/>
    <dgm:cxn modelId="{3FF388A2-6515-49FB-95C3-EC3043470A32}" type="presOf" srcId="{A71F3D61-821D-427F-83BB-072F6497B6AC}" destId="{E89272C9-EDBB-4B75-A7F9-24372C23B778}" srcOrd="0" destOrd="0" presId="urn:microsoft.com/office/officeart/2008/layout/AlternatingHexagons"/>
    <dgm:cxn modelId="{91007EA6-16F5-4A3D-ABD9-D699CF00E1F8}" srcId="{A71F3D61-821D-427F-83BB-072F6497B6AC}" destId="{F4CCA059-47A0-40E2-9972-6C0356B67300}" srcOrd="0" destOrd="0" parTransId="{7CEE5B1F-A070-4495-8680-042D649519A4}" sibTransId="{00945469-0FED-40D8-96DC-35F3CE5B400E}"/>
    <dgm:cxn modelId="{1530D7A6-3593-45D2-8612-4B3653B92E43}" type="presOf" srcId="{8A5C8D02-D42E-441C-BA04-45B144E3DBFB}" destId="{81C2B187-1E64-4A88-B443-89916456A128}" srcOrd="0" destOrd="0" presId="urn:microsoft.com/office/officeart/2008/layout/AlternatingHexagons"/>
    <dgm:cxn modelId="{43FDB3D1-B2D9-472A-B4DA-0ED25D19D8D5}" type="presOf" srcId="{D5AC57B8-327A-4301-B9C6-D8032D7CC839}" destId="{09171D3E-E9DB-4966-A5CE-3B22282C7FC3}" srcOrd="0" destOrd="0" presId="urn:microsoft.com/office/officeart/2008/layout/AlternatingHexagons"/>
    <dgm:cxn modelId="{01E484E5-C65E-44EA-A684-8CD699FA97C4}" srcId="{D5AC57B8-327A-4301-B9C6-D8032D7CC839}" destId="{8A5C8D02-D42E-441C-BA04-45B144E3DBFB}" srcOrd="0" destOrd="0" parTransId="{ED1AF1AF-0E03-4768-AE98-95E9A6A16A8D}" sibTransId="{028D328C-7034-43AB-BBD5-21FB8C1B941E}"/>
    <dgm:cxn modelId="{75653EF2-7FFA-4443-8ED9-8AD21D8D32CB}" type="presOf" srcId="{E2735609-EABC-46A4-B634-47653695C8BB}" destId="{695706C2-1C00-4FAC-843E-97115D87E498}" srcOrd="0" destOrd="0" presId="urn:microsoft.com/office/officeart/2008/layout/AlternatingHexagons"/>
    <dgm:cxn modelId="{36C9B7F7-EB26-4BB7-8D0B-113C1201F9F7}" type="presOf" srcId="{C9293D8E-8EED-4A73-8FB4-1796E2E6E788}" destId="{4BF14C9C-82E0-440D-AA5E-2CA6960B9D92}" srcOrd="0" destOrd="0" presId="urn:microsoft.com/office/officeart/2008/layout/AlternatingHexagons"/>
    <dgm:cxn modelId="{A6C227DD-F678-490E-AA63-B49E550C83E5}" type="presParOf" srcId="{09171D3E-E9DB-4966-A5CE-3B22282C7FC3}" destId="{9BD44EA2-22C1-4AF7-B55F-42AF5C0724D3}" srcOrd="0" destOrd="0" presId="urn:microsoft.com/office/officeart/2008/layout/AlternatingHexagons"/>
    <dgm:cxn modelId="{63D3BA77-9562-49DC-B86E-35379D17D9A3}" type="presParOf" srcId="{9BD44EA2-22C1-4AF7-B55F-42AF5C0724D3}" destId="{81C2B187-1E64-4A88-B443-89916456A128}" srcOrd="0" destOrd="0" presId="urn:microsoft.com/office/officeart/2008/layout/AlternatingHexagons"/>
    <dgm:cxn modelId="{DAA19F68-D7EE-4918-8BAE-CB82EA6C4245}" type="presParOf" srcId="{9BD44EA2-22C1-4AF7-B55F-42AF5C0724D3}" destId="{4BF14C9C-82E0-440D-AA5E-2CA6960B9D92}" srcOrd="1" destOrd="0" presId="urn:microsoft.com/office/officeart/2008/layout/AlternatingHexagons"/>
    <dgm:cxn modelId="{5036769E-EF96-4B24-B6A0-FF92DC23A6D6}" type="presParOf" srcId="{9BD44EA2-22C1-4AF7-B55F-42AF5C0724D3}" destId="{E67F239D-B6B9-4623-85AD-3B04027A9863}" srcOrd="2" destOrd="0" presId="urn:microsoft.com/office/officeart/2008/layout/AlternatingHexagons"/>
    <dgm:cxn modelId="{B31E6A24-EF5A-44EC-A4C5-E8C63CB78095}" type="presParOf" srcId="{9BD44EA2-22C1-4AF7-B55F-42AF5C0724D3}" destId="{2EA5771F-84EA-4770-9530-D68C1D1BB360}" srcOrd="3" destOrd="0" presId="urn:microsoft.com/office/officeart/2008/layout/AlternatingHexagons"/>
    <dgm:cxn modelId="{7D3F0B7E-A529-4BAF-A12C-51DEF1DE9B6A}" type="presParOf" srcId="{9BD44EA2-22C1-4AF7-B55F-42AF5C0724D3}" destId="{AAD406AE-5F29-4973-90E8-FDBF4AC24A40}" srcOrd="4" destOrd="0" presId="urn:microsoft.com/office/officeart/2008/layout/AlternatingHexagons"/>
    <dgm:cxn modelId="{34056DA1-2DEB-4543-8424-177406785B11}" type="presParOf" srcId="{09171D3E-E9DB-4966-A5CE-3B22282C7FC3}" destId="{8EFFA490-C801-4832-9EEF-04B0811D64E0}" srcOrd="1" destOrd="0" presId="urn:microsoft.com/office/officeart/2008/layout/AlternatingHexagons"/>
    <dgm:cxn modelId="{EABAC40A-B590-45E2-AF33-64BB2790870E}" type="presParOf" srcId="{09171D3E-E9DB-4966-A5CE-3B22282C7FC3}" destId="{24EC52BC-BBB1-43FB-8124-2B8EC7BA4AF5}" srcOrd="2" destOrd="0" presId="urn:microsoft.com/office/officeart/2008/layout/AlternatingHexagons"/>
    <dgm:cxn modelId="{C68A2499-47D1-470A-AB97-0B0FFB9347E0}" type="presParOf" srcId="{24EC52BC-BBB1-43FB-8124-2B8EC7BA4AF5}" destId="{9C7322CD-931D-43F7-A1AD-1C62E15D88D3}" srcOrd="0" destOrd="0" presId="urn:microsoft.com/office/officeart/2008/layout/AlternatingHexagons"/>
    <dgm:cxn modelId="{42B40F0B-B07B-4E0D-8124-A8113D1C2345}" type="presParOf" srcId="{24EC52BC-BBB1-43FB-8124-2B8EC7BA4AF5}" destId="{F1144A4F-8739-4F01-BFCF-DCF03D01D06A}" srcOrd="1" destOrd="0" presId="urn:microsoft.com/office/officeart/2008/layout/AlternatingHexagons"/>
    <dgm:cxn modelId="{59CF69E6-FD59-4675-A176-E9912BBD6FAE}" type="presParOf" srcId="{24EC52BC-BBB1-43FB-8124-2B8EC7BA4AF5}" destId="{9B1763B4-1D5F-44F3-9BCE-09F1051EDAB6}" srcOrd="2" destOrd="0" presId="urn:microsoft.com/office/officeart/2008/layout/AlternatingHexagons"/>
    <dgm:cxn modelId="{0E6D3188-950F-4984-AA50-84D33374DEFD}" type="presParOf" srcId="{24EC52BC-BBB1-43FB-8124-2B8EC7BA4AF5}" destId="{0A5F042E-E8BC-43CF-986B-C5C52887E951}" srcOrd="3" destOrd="0" presId="urn:microsoft.com/office/officeart/2008/layout/AlternatingHexagons"/>
    <dgm:cxn modelId="{A267711D-768A-41B7-BB73-CB3A157F7F33}" type="presParOf" srcId="{24EC52BC-BBB1-43FB-8124-2B8EC7BA4AF5}" destId="{57A7606D-5D66-46F8-9A5F-24F234E07262}" srcOrd="4" destOrd="0" presId="urn:microsoft.com/office/officeart/2008/layout/AlternatingHexagons"/>
    <dgm:cxn modelId="{F836CD2E-C31C-4DC2-87EF-FB77A5AC51B6}" type="presParOf" srcId="{09171D3E-E9DB-4966-A5CE-3B22282C7FC3}" destId="{CD6A6B6F-B0EF-490D-BD44-BE07537B89A9}" srcOrd="3" destOrd="0" presId="urn:microsoft.com/office/officeart/2008/layout/AlternatingHexagons"/>
    <dgm:cxn modelId="{7FE77A55-F5CB-40B7-9CC0-B88E71AB6432}" type="presParOf" srcId="{09171D3E-E9DB-4966-A5CE-3B22282C7FC3}" destId="{98C78D3E-6371-4301-9CE4-13FB639FE26B}" srcOrd="4" destOrd="0" presId="urn:microsoft.com/office/officeart/2008/layout/AlternatingHexagons"/>
    <dgm:cxn modelId="{6DA941A5-9807-44D5-8F59-DD612CB371FF}" type="presParOf" srcId="{98C78D3E-6371-4301-9CE4-13FB639FE26B}" destId="{E89272C9-EDBB-4B75-A7F9-24372C23B778}" srcOrd="0" destOrd="0" presId="urn:microsoft.com/office/officeart/2008/layout/AlternatingHexagons"/>
    <dgm:cxn modelId="{340EDA70-7423-499F-9257-F78F120CE68E}" type="presParOf" srcId="{98C78D3E-6371-4301-9CE4-13FB639FE26B}" destId="{5F41641F-7288-4FE6-A46E-19A5CB5B6D8B}" srcOrd="1" destOrd="0" presId="urn:microsoft.com/office/officeart/2008/layout/AlternatingHexagons"/>
    <dgm:cxn modelId="{6C70E0EC-7CFA-4BF3-A80E-24145D7FB266}" type="presParOf" srcId="{98C78D3E-6371-4301-9CE4-13FB639FE26B}" destId="{B676A6A5-87F5-455D-9853-EF02FC2C6E07}" srcOrd="2" destOrd="0" presId="urn:microsoft.com/office/officeart/2008/layout/AlternatingHexagons"/>
    <dgm:cxn modelId="{B5C41E57-292D-4DE3-A540-44CF9246D285}" type="presParOf" srcId="{98C78D3E-6371-4301-9CE4-13FB639FE26B}" destId="{34FE7209-B544-46F5-B83E-10A466153EFE}" srcOrd="3" destOrd="0" presId="urn:microsoft.com/office/officeart/2008/layout/AlternatingHexagons"/>
    <dgm:cxn modelId="{2972DB5B-31F0-4B00-A3C3-6118A7B71F0F}" type="presParOf" srcId="{98C78D3E-6371-4301-9CE4-13FB639FE26B}" destId="{695706C2-1C00-4FAC-843E-97115D87E49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4773C-D349-4E26-9ABC-AC8342F7E4E5}">
      <dsp:nvSpPr>
        <dsp:cNvPr id="0" name=""/>
        <dsp:cNvSpPr/>
      </dsp:nvSpPr>
      <dsp:spPr>
        <a:xfrm>
          <a:off x="1703374" y="1886724"/>
          <a:ext cx="1322593" cy="11356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MNHA: Monitoring Access / </a:t>
          </a:r>
          <a:r>
            <a:rPr lang="en-US" sz="1300" kern="1200" err="1"/>
            <a:t>Cvrg</a:t>
          </a:r>
          <a:endParaRPr lang="en-US" sz="1300" kern="1200"/>
        </a:p>
      </dsp:txBody>
      <dsp:txXfrm>
        <a:off x="1908231" y="2062632"/>
        <a:ext cx="912879" cy="783875"/>
      </dsp:txXfrm>
    </dsp:sp>
    <dsp:sp modelId="{B48639AD-ACF1-4A4F-91C2-4260A0FBEF07}">
      <dsp:nvSpPr>
        <dsp:cNvPr id="0" name=""/>
        <dsp:cNvSpPr/>
      </dsp:nvSpPr>
      <dsp:spPr>
        <a:xfrm>
          <a:off x="1734931" y="2394604"/>
          <a:ext cx="154279" cy="1330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558C5-F54E-4B86-A84D-0CC2538DC028}">
      <dsp:nvSpPr>
        <dsp:cNvPr id="0" name=""/>
        <dsp:cNvSpPr/>
      </dsp:nvSpPr>
      <dsp:spPr>
        <a:xfrm>
          <a:off x="565214" y="1258913"/>
          <a:ext cx="1322593" cy="113569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079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25F41-7D19-4BCF-AC89-0DBE9AD08038}">
      <dsp:nvSpPr>
        <dsp:cNvPr id="0" name=""/>
        <dsp:cNvSpPr/>
      </dsp:nvSpPr>
      <dsp:spPr>
        <a:xfrm>
          <a:off x="1471254" y="2243959"/>
          <a:ext cx="154279" cy="1330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A0CF6-CEA4-4927-A199-9B577F41D355}">
      <dsp:nvSpPr>
        <dsp:cNvPr id="0" name=""/>
        <dsp:cNvSpPr/>
      </dsp:nvSpPr>
      <dsp:spPr>
        <a:xfrm>
          <a:off x="2841534" y="1255622"/>
          <a:ext cx="1322593" cy="11356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50000"/>
            <a:hueOff val="58108"/>
            <a:satOff val="-24845"/>
            <a:lumOff val="19535"/>
            <a:alphaOff val="0"/>
          </a:schemeClr>
        </a:solidFill>
        <a:ln w="10795" cap="flat" cmpd="sng" algn="ctr">
          <a:solidFill>
            <a:schemeClr val="accent5">
              <a:shade val="50000"/>
              <a:hueOff val="58108"/>
              <a:satOff val="-24845"/>
              <a:lumOff val="195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Telehealth Study</a:t>
          </a:r>
        </a:p>
      </dsp:txBody>
      <dsp:txXfrm>
        <a:off x="3046391" y="1431530"/>
        <a:ext cx="912879" cy="783875"/>
      </dsp:txXfrm>
    </dsp:sp>
    <dsp:sp modelId="{BB0A020F-F7B0-4461-92B9-5CDEABF3BF3E}">
      <dsp:nvSpPr>
        <dsp:cNvPr id="0" name=""/>
        <dsp:cNvSpPr/>
      </dsp:nvSpPr>
      <dsp:spPr>
        <a:xfrm>
          <a:off x="3751781" y="2237743"/>
          <a:ext cx="154279" cy="1330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54804-BC52-40CB-9C18-04F882989B2F}">
      <dsp:nvSpPr>
        <dsp:cNvPr id="0" name=""/>
        <dsp:cNvSpPr/>
      </dsp:nvSpPr>
      <dsp:spPr>
        <a:xfrm>
          <a:off x="3978992" y="1884530"/>
          <a:ext cx="1322593" cy="113569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/>
          <a:srcRect/>
          <a:stretch>
            <a:fillRect l="-14000" r="-14000"/>
          </a:stretch>
        </a:blipFill>
        <a:ln w="10795" cap="flat" cmpd="sng" algn="ctr">
          <a:solidFill>
            <a:schemeClr val="accent5">
              <a:shade val="50000"/>
              <a:hueOff val="58108"/>
              <a:satOff val="-24845"/>
              <a:lumOff val="195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8663B-10B4-47EB-BD19-65FCECFB5951}">
      <dsp:nvSpPr>
        <dsp:cNvPr id="0" name=""/>
        <dsp:cNvSpPr/>
      </dsp:nvSpPr>
      <dsp:spPr>
        <a:xfrm>
          <a:off x="4011251" y="2389851"/>
          <a:ext cx="154279" cy="1330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7A5BA-44A2-4D57-968E-9C2D95061223}">
      <dsp:nvSpPr>
        <dsp:cNvPr id="0" name=""/>
        <dsp:cNvSpPr/>
      </dsp:nvSpPr>
      <dsp:spPr>
        <a:xfrm>
          <a:off x="1703374" y="631467"/>
          <a:ext cx="1322593" cy="11356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50000"/>
            <a:hueOff val="116216"/>
            <a:satOff val="-49690"/>
            <a:lumOff val="39071"/>
            <a:alphaOff val="0"/>
          </a:schemeClr>
        </a:solidFill>
        <a:ln w="10795" cap="flat" cmpd="sng" algn="ctr">
          <a:solidFill>
            <a:schemeClr val="accent5">
              <a:shade val="50000"/>
              <a:hueOff val="116216"/>
              <a:satOff val="-49690"/>
              <a:lumOff val="39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Hospital Bed Moratorium</a:t>
          </a:r>
        </a:p>
      </dsp:txBody>
      <dsp:txXfrm>
        <a:off x="1908231" y="807375"/>
        <a:ext cx="912879" cy="783875"/>
      </dsp:txXfrm>
    </dsp:sp>
    <dsp:sp modelId="{39FB1D79-0CF6-47E9-BE7F-370869FB5F35}">
      <dsp:nvSpPr>
        <dsp:cNvPr id="0" name=""/>
        <dsp:cNvSpPr/>
      </dsp:nvSpPr>
      <dsp:spPr>
        <a:xfrm>
          <a:off x="2609414" y="653040"/>
          <a:ext cx="154279" cy="1330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26FD3-0D18-4608-981F-318ADDA446FC}">
      <dsp:nvSpPr>
        <dsp:cNvPr id="0" name=""/>
        <dsp:cNvSpPr/>
      </dsp:nvSpPr>
      <dsp:spPr>
        <a:xfrm>
          <a:off x="2841534" y="0"/>
          <a:ext cx="1322593" cy="113569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0795" cap="flat" cmpd="sng" algn="ctr">
          <a:solidFill>
            <a:schemeClr val="accent5">
              <a:shade val="50000"/>
              <a:hueOff val="116216"/>
              <a:satOff val="-49690"/>
              <a:lumOff val="39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2544-6F94-4CD1-A651-69EB0C8C6A22}">
      <dsp:nvSpPr>
        <dsp:cNvPr id="0" name=""/>
        <dsp:cNvSpPr/>
      </dsp:nvSpPr>
      <dsp:spPr>
        <a:xfrm>
          <a:off x="2878701" y="503126"/>
          <a:ext cx="154279" cy="1330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D242B-F87A-4A5F-9900-16AAEBDD747E}">
      <dsp:nvSpPr>
        <dsp:cNvPr id="0" name=""/>
        <dsp:cNvSpPr/>
      </dsp:nvSpPr>
      <dsp:spPr>
        <a:xfrm>
          <a:off x="3978992" y="628908"/>
          <a:ext cx="1322593" cy="11356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50000"/>
            <a:hueOff val="174324"/>
            <a:satOff val="-74535"/>
            <a:lumOff val="58606"/>
            <a:alphaOff val="0"/>
          </a:schemeClr>
        </a:solidFill>
        <a:ln w="10795" cap="flat" cmpd="sng" algn="ctr">
          <a:solidFill>
            <a:schemeClr val="accent5">
              <a:shade val="50000"/>
              <a:hueOff val="174324"/>
              <a:satOff val="-74535"/>
              <a:lumOff val="586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Rx Price Transparency</a:t>
          </a:r>
        </a:p>
      </dsp:txBody>
      <dsp:txXfrm>
        <a:off x="4183849" y="804816"/>
        <a:ext cx="912879" cy="783875"/>
      </dsp:txXfrm>
    </dsp:sp>
    <dsp:sp modelId="{11AE378E-78A4-4DB8-B866-359D2ABE7311}">
      <dsp:nvSpPr>
        <dsp:cNvPr id="0" name=""/>
        <dsp:cNvSpPr/>
      </dsp:nvSpPr>
      <dsp:spPr>
        <a:xfrm>
          <a:off x="5123464" y="1132034"/>
          <a:ext cx="154279" cy="1330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02B05-A422-47C2-8098-A3F574B0473C}">
      <dsp:nvSpPr>
        <dsp:cNvPr id="0" name=""/>
        <dsp:cNvSpPr/>
      </dsp:nvSpPr>
      <dsp:spPr>
        <a:xfrm>
          <a:off x="5094007" y="1291888"/>
          <a:ext cx="1322593" cy="113569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0795" cap="flat" cmpd="sng" algn="ctr">
          <a:solidFill>
            <a:schemeClr val="accent5">
              <a:shade val="50000"/>
              <a:hueOff val="174324"/>
              <a:satOff val="-74535"/>
              <a:lumOff val="586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68DC2-E714-467A-9FF5-B12F0188B2A6}">
      <dsp:nvSpPr>
        <dsp:cNvPr id="0" name=""/>
        <dsp:cNvSpPr/>
      </dsp:nvSpPr>
      <dsp:spPr>
        <a:xfrm>
          <a:off x="5375219" y="1287799"/>
          <a:ext cx="154279" cy="1330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715D6-9EC0-468C-91CE-D344B3763F11}">
      <dsp:nvSpPr>
        <dsp:cNvPr id="0" name=""/>
        <dsp:cNvSpPr/>
      </dsp:nvSpPr>
      <dsp:spPr>
        <a:xfrm>
          <a:off x="5117152" y="12066"/>
          <a:ext cx="1322593" cy="11356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50000"/>
            <a:hueOff val="116216"/>
            <a:satOff val="-49690"/>
            <a:lumOff val="39071"/>
            <a:alphaOff val="0"/>
          </a:schemeClr>
        </a:solidFill>
        <a:ln w="10795" cap="flat" cmpd="sng" algn="ctr">
          <a:solidFill>
            <a:schemeClr val="accent5">
              <a:shade val="50000"/>
              <a:hueOff val="116216"/>
              <a:satOff val="-49690"/>
              <a:lumOff val="39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Maintaining &amp; Analyzing MN APCD</a:t>
          </a:r>
        </a:p>
      </dsp:txBody>
      <dsp:txXfrm>
        <a:off x="5322009" y="187974"/>
        <a:ext cx="912879" cy="783875"/>
      </dsp:txXfrm>
    </dsp:sp>
    <dsp:sp modelId="{FFCED63A-1C89-4722-B9E8-8965020B076E}">
      <dsp:nvSpPr>
        <dsp:cNvPr id="0" name=""/>
        <dsp:cNvSpPr/>
      </dsp:nvSpPr>
      <dsp:spPr>
        <a:xfrm>
          <a:off x="6261624" y="521043"/>
          <a:ext cx="154279" cy="1330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ED9E7-CB53-417D-9B5F-615E71C1FFA3}">
      <dsp:nvSpPr>
        <dsp:cNvPr id="0" name=""/>
        <dsp:cNvSpPr/>
      </dsp:nvSpPr>
      <dsp:spPr>
        <a:xfrm>
          <a:off x="6255312" y="645727"/>
          <a:ext cx="1322593" cy="113569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0795" cap="flat" cmpd="sng" algn="ctr">
          <a:solidFill>
            <a:schemeClr val="accent5">
              <a:shade val="50000"/>
              <a:hueOff val="116216"/>
              <a:satOff val="-49690"/>
              <a:lumOff val="39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82B55-000F-4971-89B9-97F75D21583B}">
      <dsp:nvSpPr>
        <dsp:cNvPr id="0" name=""/>
        <dsp:cNvSpPr/>
      </dsp:nvSpPr>
      <dsp:spPr>
        <a:xfrm>
          <a:off x="6518990" y="670957"/>
          <a:ext cx="154279" cy="1330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7B43F-F6F9-4A53-8ED6-D40474A83892}">
      <dsp:nvSpPr>
        <dsp:cNvPr id="0" name=""/>
        <dsp:cNvSpPr/>
      </dsp:nvSpPr>
      <dsp:spPr>
        <a:xfrm>
          <a:off x="6255312" y="1899156"/>
          <a:ext cx="1322593" cy="11356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50000"/>
            <a:hueOff val="58108"/>
            <a:satOff val="-24845"/>
            <a:lumOff val="19535"/>
            <a:alphaOff val="0"/>
          </a:schemeClr>
        </a:solidFill>
        <a:ln w="10795" cap="flat" cmpd="sng" algn="ctr">
          <a:solidFill>
            <a:schemeClr val="accent5">
              <a:shade val="50000"/>
              <a:hueOff val="58108"/>
              <a:satOff val="-24845"/>
              <a:lumOff val="195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Monitoring Spending &amp; Costs</a:t>
          </a:r>
        </a:p>
      </dsp:txBody>
      <dsp:txXfrm>
        <a:off x="6460169" y="2075064"/>
        <a:ext cx="912879" cy="783875"/>
      </dsp:txXfrm>
    </dsp:sp>
    <dsp:sp modelId="{7D53D715-A354-44FB-8B0C-C08CF3705540}">
      <dsp:nvSpPr>
        <dsp:cNvPr id="0" name=""/>
        <dsp:cNvSpPr/>
      </dsp:nvSpPr>
      <dsp:spPr>
        <a:xfrm>
          <a:off x="6517587" y="2893708"/>
          <a:ext cx="154279" cy="1330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AB3F6-CD9E-4413-9D64-77E79BC456C6}">
      <dsp:nvSpPr>
        <dsp:cNvPr id="0" name=""/>
        <dsp:cNvSpPr/>
      </dsp:nvSpPr>
      <dsp:spPr>
        <a:xfrm>
          <a:off x="5117152" y="2520751"/>
          <a:ext cx="1322593" cy="113569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0795" cap="flat" cmpd="sng" algn="ctr">
          <a:solidFill>
            <a:schemeClr val="accent5">
              <a:shade val="50000"/>
              <a:hueOff val="58108"/>
              <a:satOff val="-24845"/>
              <a:lumOff val="195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45F8A-AC6C-49DD-A16D-923BE98A9FA6}">
      <dsp:nvSpPr>
        <dsp:cNvPr id="0" name=""/>
        <dsp:cNvSpPr/>
      </dsp:nvSpPr>
      <dsp:spPr>
        <a:xfrm>
          <a:off x="6272143" y="3019124"/>
          <a:ext cx="154279" cy="1330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2B187-1E64-4A88-B443-89916456A128}">
      <dsp:nvSpPr>
        <dsp:cNvPr id="0" name=""/>
        <dsp:cNvSpPr/>
      </dsp:nvSpPr>
      <dsp:spPr>
        <a:xfrm rot="5400000">
          <a:off x="4786979" y="112613"/>
          <a:ext cx="1697260" cy="147661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Affordability Center</a:t>
          </a:r>
        </a:p>
      </dsp:txBody>
      <dsp:txXfrm rot="-5400000">
        <a:off x="5127407" y="266781"/>
        <a:ext cx="1016404" cy="1168280"/>
      </dsp:txXfrm>
    </dsp:sp>
    <dsp:sp modelId="{4BF14C9C-82E0-440D-AA5E-2CA6960B9D92}">
      <dsp:nvSpPr>
        <dsp:cNvPr id="0" name=""/>
        <dsp:cNvSpPr/>
      </dsp:nvSpPr>
      <dsp:spPr>
        <a:xfrm>
          <a:off x="6418726" y="341743"/>
          <a:ext cx="1894142" cy="1018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Add’ Rx Transparency</a:t>
          </a:r>
        </a:p>
      </dsp:txBody>
      <dsp:txXfrm>
        <a:off x="6418726" y="341743"/>
        <a:ext cx="1894142" cy="1018356"/>
      </dsp:txXfrm>
    </dsp:sp>
    <dsp:sp modelId="{AAD406AE-5F29-4973-90E8-FDBF4AC24A40}">
      <dsp:nvSpPr>
        <dsp:cNvPr id="0" name=""/>
        <dsp:cNvSpPr/>
      </dsp:nvSpPr>
      <dsp:spPr>
        <a:xfrm rot="5400000">
          <a:off x="3192233" y="112613"/>
          <a:ext cx="1697260" cy="147661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2061693"/>
            <a:satOff val="4153"/>
            <a:lumOff val="-329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532661" y="266781"/>
        <a:ext cx="1016404" cy="1168280"/>
      </dsp:txXfrm>
    </dsp:sp>
    <dsp:sp modelId="{9C7322CD-931D-43F7-A1AD-1C62E15D88D3}">
      <dsp:nvSpPr>
        <dsp:cNvPr id="0" name=""/>
        <dsp:cNvSpPr/>
      </dsp:nvSpPr>
      <dsp:spPr>
        <a:xfrm rot="5400000">
          <a:off x="3986551" y="1553248"/>
          <a:ext cx="1697260" cy="147661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123386"/>
            <a:satOff val="8306"/>
            <a:lumOff val="-65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More Effective Use of MN APCD</a:t>
          </a:r>
        </a:p>
      </dsp:txBody>
      <dsp:txXfrm rot="-5400000">
        <a:off x="4326979" y="1707416"/>
        <a:ext cx="1016404" cy="1168280"/>
      </dsp:txXfrm>
    </dsp:sp>
    <dsp:sp modelId="{F1144A4F-8739-4F01-BFCF-DCF03D01D06A}">
      <dsp:nvSpPr>
        <dsp:cNvPr id="0" name=""/>
        <dsp:cNvSpPr/>
      </dsp:nvSpPr>
      <dsp:spPr>
        <a:xfrm>
          <a:off x="2202730" y="1782378"/>
          <a:ext cx="1833041" cy="1018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Studies on Health System Finance</a:t>
          </a:r>
        </a:p>
      </dsp:txBody>
      <dsp:txXfrm>
        <a:off x="2202730" y="1782378"/>
        <a:ext cx="1833041" cy="1018356"/>
      </dsp:txXfrm>
    </dsp:sp>
    <dsp:sp modelId="{57A7606D-5D66-46F8-9A5F-24F234E07262}">
      <dsp:nvSpPr>
        <dsp:cNvPr id="0" name=""/>
        <dsp:cNvSpPr/>
      </dsp:nvSpPr>
      <dsp:spPr>
        <a:xfrm rot="5400000">
          <a:off x="5581297" y="1553248"/>
          <a:ext cx="1697260" cy="147661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6185079"/>
            <a:satOff val="12458"/>
            <a:lumOff val="-988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5921725" y="1707416"/>
        <a:ext cx="1016404" cy="1168280"/>
      </dsp:txXfrm>
    </dsp:sp>
    <dsp:sp modelId="{E89272C9-EDBB-4B75-A7F9-24372C23B778}">
      <dsp:nvSpPr>
        <dsp:cNvPr id="0" name=""/>
        <dsp:cNvSpPr/>
      </dsp:nvSpPr>
      <dsp:spPr>
        <a:xfrm rot="5400000">
          <a:off x="4786979" y="2993882"/>
          <a:ext cx="1697260" cy="147661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8246773"/>
            <a:satOff val="16611"/>
            <a:lumOff val="-1317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Health Care Entity Transactions</a:t>
          </a:r>
        </a:p>
      </dsp:txBody>
      <dsp:txXfrm rot="-5400000">
        <a:off x="5127407" y="3148050"/>
        <a:ext cx="1016404" cy="1168280"/>
      </dsp:txXfrm>
    </dsp:sp>
    <dsp:sp modelId="{5F41641F-7288-4FE6-A46E-19A5CB5B6D8B}">
      <dsp:nvSpPr>
        <dsp:cNvPr id="0" name=""/>
        <dsp:cNvSpPr/>
      </dsp:nvSpPr>
      <dsp:spPr>
        <a:xfrm>
          <a:off x="6418726" y="3223013"/>
          <a:ext cx="1894142" cy="1018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Transparency of Health Care Payments</a:t>
          </a:r>
        </a:p>
      </dsp:txBody>
      <dsp:txXfrm>
        <a:off x="6418726" y="3223013"/>
        <a:ext cx="1894142" cy="1018356"/>
      </dsp:txXfrm>
    </dsp:sp>
    <dsp:sp modelId="{695706C2-1C00-4FAC-843E-97115D87E498}">
      <dsp:nvSpPr>
        <dsp:cNvPr id="0" name=""/>
        <dsp:cNvSpPr/>
      </dsp:nvSpPr>
      <dsp:spPr>
        <a:xfrm rot="5400000">
          <a:off x="3192233" y="2993882"/>
          <a:ext cx="1697260" cy="147661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0308465"/>
            <a:satOff val="20764"/>
            <a:lumOff val="-1647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532661" y="3148050"/>
        <a:ext cx="1016404" cy="1168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10/5/2023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by others: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Rural and underserved clinical rotation grant program w/ focus on primary care</a:t>
            </a:r>
            <a:endParaRPr lang="en-US" sz="1100" dirty="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Primary Care Residency training grant program</a:t>
            </a:r>
            <a:endParaRPr lang="en-US" sz="1100" dirty="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Pediatric Primary Care Mental Health training grant program</a:t>
            </a:r>
            <a:endParaRPr lang="en-US" sz="1100" dirty="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66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70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Harm public health</a:t>
            </a:r>
          </a:p>
          <a:p>
            <a:pPr marL="228600" indent="-228600">
              <a:buAutoNum type="arabicPeriod"/>
            </a:pPr>
            <a:r>
              <a:rPr lang="en-US" dirty="0"/>
              <a:t>Reduce access to affordable quality care</a:t>
            </a:r>
          </a:p>
          <a:p>
            <a:pPr marL="228600" indent="-228600">
              <a:buAutoNum type="arabicPeriod"/>
            </a:pPr>
            <a:r>
              <a:rPr lang="en-US" dirty="0"/>
              <a:t>Negative impact on competing health care options</a:t>
            </a:r>
          </a:p>
          <a:p>
            <a:pPr marL="228600" indent="-228600">
              <a:buAutoNum type="arabicPeriod"/>
            </a:pPr>
            <a:r>
              <a:rPr lang="en-US" dirty="0"/>
              <a:t>Reduce health care to disadvantaged, uninsured, underinsured, and underserved populations and publicly enrolled</a:t>
            </a:r>
          </a:p>
          <a:p>
            <a:pPr marL="228600" indent="-228600">
              <a:buAutoNum type="arabicPeriod"/>
            </a:pPr>
            <a:r>
              <a:rPr lang="en-US" dirty="0"/>
              <a:t>Substantial negative impact on medication education, teaching, workforce training or medical research</a:t>
            </a:r>
          </a:p>
          <a:p>
            <a:pPr marL="228600" indent="-228600">
              <a:buAutoNum type="arabicPeriod"/>
            </a:pPr>
            <a:r>
              <a:rPr lang="en-US" dirty="0"/>
              <a:t>Negatively affects markets for health care services, health insurance services, skilled health care workers</a:t>
            </a:r>
          </a:p>
          <a:p>
            <a:pPr marL="228600" indent="-228600">
              <a:buAutoNum type="arabicPeriod"/>
            </a:pPr>
            <a:r>
              <a:rPr lang="en-US" dirty="0"/>
              <a:t>Increase health care costs for patients</a:t>
            </a:r>
          </a:p>
          <a:p>
            <a:pPr marL="228600" indent="-228600">
              <a:buAutoNum type="arabicPeriod"/>
            </a:pPr>
            <a:r>
              <a:rPr lang="en-US" dirty="0"/>
              <a:t>Adversely impact provider cost trends and containment of total health care spending</a:t>
            </a:r>
          </a:p>
          <a:p>
            <a:pPr marL="228600" indent="-228600">
              <a:buAutoNum type="arabicPeriod"/>
            </a:pPr>
            <a:r>
              <a:rPr lang="en-US" dirty="0"/>
              <a:t>Negatively affect wages and employment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97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2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10/5/2023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Graphic 8" descr="Minnesota Department of Health logo">
            <a:extLst>
              <a:ext uri="{FF2B5EF4-FFF2-40B4-BE49-F238E27FC236}">
                <a16:creationId xmlns:a16="http://schemas.microsoft.com/office/drawing/2014/main" id="{42349561-5F62-42F4-B212-FA53CED7E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3716" y="1836432"/>
            <a:ext cx="4544568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10/5/2023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10/5/2023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10/5/2023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10/5/2023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10/5/2023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10/5/2023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10/5/2023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78C81C-38CA-4D22-9B63-324111B493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3645813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4B3DD3E-4071-4513-9DAD-DBBE02E05F5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484428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03E6E0CE-BDC5-4A27-A3F6-F46D21F7DFC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9323043" y="2002884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10/5/2023</a:t>
            </a:fld>
            <a:endParaRPr lang="en-US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56683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55F61E2-2EE6-4C2E-9E57-37997A4DF66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57917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49921214-0833-4B73-BEEC-FC86E7FF78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82218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5B35329-7A36-4EF4-A793-2D020420E2A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06519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10/5/2023</a:t>
            </a:fld>
            <a:endParaRPr lang="en-US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8036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167477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3939360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DC79626-CE5A-4834-975C-E7305BA2E281}" type="datetime1">
              <a:rPr lang="en-US" smtClean="0"/>
              <a:t>10/5/2023</a:t>
            </a:fld>
            <a:endParaRPr lang="en-US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10/5/2023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8" descr="Minnesota Department of Health logo">
            <a:extLst>
              <a:ext uri="{FF2B5EF4-FFF2-40B4-BE49-F238E27FC236}">
                <a16:creationId xmlns:a16="http://schemas.microsoft.com/office/drawing/2014/main" id="{E8CC904E-32AE-4C9C-B9CA-A01E1294C2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3716" y="1836432"/>
            <a:ext cx="4544568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F519661-29C3-4FE0-9FC3-375A85A42C46}" type="datetime1">
              <a:rPr lang="en-US" smtClean="0"/>
              <a:t>10/5/2023</a:t>
            </a:fld>
            <a:endParaRPr lang="en-US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10/5/2023</a:t>
            </a:fld>
            <a:endParaRPr lang="en-US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10/5/2023</a:t>
            </a:fld>
            <a:endParaRPr lang="en-US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815FB38-58F3-410A-8DA4-4B706967601F}" type="datetime1">
              <a:rPr lang="en-US" smtClean="0"/>
              <a:t>10/5/2023</a:t>
            </a:fld>
            <a:endParaRPr lang="en-US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366E0EA-2D80-452F-9963-33FA7A36BC09}" type="datetime1">
              <a:rPr lang="en-US" smtClean="0"/>
              <a:t>10/5/2023</a:t>
            </a:fld>
            <a:endParaRPr lang="en-US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 bwMode="gray"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 bwMode="gray"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 bwMode="gray"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 bwMode="gray"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 bwMode="gray"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 bwMode="gray"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 bwMode="gray"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 bwMode="gray"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 bwMode="gray"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 bwMode="gray"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1815FB38-58F3-410A-8DA4-4B706967601F}" type="datetime1">
              <a:rPr lang="en-US" smtClean="0"/>
              <a:t>10/5/2023</a:t>
            </a:fld>
            <a:endParaRPr lang="en-US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pic>
        <p:nvPicPr>
          <p:cNvPr id="13" name="Graphic 5" descr="Minnesota Department of Health logo">
            <a:extLst>
              <a:ext uri="{FF2B5EF4-FFF2-40B4-BE49-F238E27FC236}">
                <a16:creationId xmlns:a16="http://schemas.microsoft.com/office/drawing/2014/main" id="{AB91618F-0F80-4130-B959-FE0C5B87DF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24" y="6161606"/>
            <a:ext cx="2427390" cy="346770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10/5/2023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48725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10/5/2023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10/5/2023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75713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10/5/2023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/>
              <a:t>10/5/2023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Graphic 8" descr="Minnesota Department of Health logo">
            <a:extLst>
              <a:ext uri="{FF2B5EF4-FFF2-40B4-BE49-F238E27FC236}">
                <a16:creationId xmlns:a16="http://schemas.microsoft.com/office/drawing/2014/main" id="{430308AB-F9FA-4CB8-AB13-ED0CD2A9F6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0090" y="705704"/>
            <a:ext cx="2427390" cy="346770"/>
          </a:xfrm>
          <a:prstGeom prst="rect">
            <a:avLst/>
          </a:prstGeom>
        </p:spPr>
      </p:pic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6FB33B-BCEE-4E25-B97B-A564B0E1024B}" type="datetime1">
              <a:rPr lang="en-US" smtClean="0"/>
              <a:pPr/>
              <a:t>10/5/2023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6449201A-9881-4BD5-9EDB-134148F79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0B050E54-664D-466A-8DB7-324C516C8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906A78E-2FCE-427D-98A4-31316D7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Teal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28F32915-284F-4F48-8220-F8136AD1F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97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415839" y="760288"/>
            <a:ext cx="8091163" cy="416340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add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39" y="5163327"/>
            <a:ext cx="8091163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533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Teal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71113A8F-A3E6-4773-A564-980D4D0C4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5839" y="760288"/>
            <a:ext cx="8091163" cy="416340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add quote.”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A8B1812-DAFE-4A6A-B301-7770908A2B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39" y="5163327"/>
            <a:ext cx="8091163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35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C1F7E9D-0503-4BE4-8143-B788D4726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3305909" y="633187"/>
            <a:ext cx="5580183" cy="80875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/>
              <a:t>Click to add title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1562BBE-B5B7-42B5-8ABD-CE74CD647F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8113" y="1755775"/>
            <a:ext cx="9434512" cy="4151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86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5-Up with Icons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>
            <a:extLst>
              <a:ext uri="{FF2B5EF4-FFF2-40B4-BE49-F238E27FC236}">
                <a16:creationId xmlns:a16="http://schemas.microsoft.com/office/drawing/2014/main" id="{A5D6346A-285F-46E0-9AAB-F8F29A1C2BC6}"/>
              </a:ext>
            </a:extLst>
          </p:cNvPr>
          <p:cNvSpPr/>
          <p:nvPr userDrawn="1"/>
        </p:nvSpPr>
        <p:spPr bwMode="black">
          <a:xfrm>
            <a:off x="4060951" y="0"/>
            <a:ext cx="406399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4325757" y="363682"/>
            <a:ext cx="3531339" cy="2809009"/>
          </a:xfr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B1D6FB0-3CFA-4F98-9E32-13372A146E50}"/>
              </a:ext>
            </a:extLst>
          </p:cNvPr>
          <p:cNvSpPr/>
          <p:nvPr userDrawn="1"/>
        </p:nvSpPr>
        <p:spPr>
          <a:xfrm>
            <a:off x="-3048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91253B02-FE9E-42BD-9273-EB07447C42F2}"/>
              </a:ext>
            </a:extLst>
          </p:cNvPr>
          <p:cNvSpPr/>
          <p:nvPr userDrawn="1"/>
        </p:nvSpPr>
        <p:spPr>
          <a:xfrm>
            <a:off x="8124953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A95525E-0F0F-42A1-814D-8A0F5F6C9504}"/>
              </a:ext>
            </a:extLst>
          </p:cNvPr>
          <p:cNvSpPr/>
          <p:nvPr userDrawn="1"/>
        </p:nvSpPr>
        <p:spPr>
          <a:xfrm>
            <a:off x="0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2F620B4-FC61-4BCB-BFAB-5DAE7EDBC3A1}"/>
              </a:ext>
            </a:extLst>
          </p:cNvPr>
          <p:cNvSpPr/>
          <p:nvPr userDrawn="1"/>
        </p:nvSpPr>
        <p:spPr>
          <a:xfrm>
            <a:off x="4063999" y="342900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D8EBE3F-0971-43E7-9934-99422D606481}"/>
              </a:ext>
            </a:extLst>
          </p:cNvPr>
          <p:cNvSpPr/>
          <p:nvPr userDrawn="1"/>
        </p:nvSpPr>
        <p:spPr>
          <a:xfrm>
            <a:off x="8128001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D8DD7EF7-A01F-4BC7-80C9-B7ED221F63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65351" y="347961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3" name="Content Placeholder 9"/>
          <p:cNvSpPr>
            <a:spLocks noGrp="1"/>
          </p:cNvSpPr>
          <p:nvPr userDrawn="1">
            <p:ph idx="1" hasCustomPrompt="1"/>
          </p:nvPr>
        </p:nvSpPr>
        <p:spPr bwMode="gray">
          <a:xfrm>
            <a:off x="360218" y="1683143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D04436AB-D3A4-4BCB-A795-5F8437FE2E8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668035" y="293132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8" name="Content Placeholder 11">
            <a:extLst>
              <a:ext uri="{FF2B5EF4-FFF2-40B4-BE49-F238E27FC236}">
                <a16:creationId xmlns:a16="http://schemas.microsoft.com/office/drawing/2014/main" id="{6F9304B1-6B55-4695-943B-30DD680AEE6A}"/>
              </a:ext>
            </a:extLst>
          </p:cNvPr>
          <p:cNvSpPr>
            <a:spLocks noGrp="1"/>
          </p:cNvSpPr>
          <p:nvPr>
            <p:ph idx="20" hasCustomPrompt="1"/>
          </p:nvPr>
        </p:nvSpPr>
        <p:spPr bwMode="gray">
          <a:xfrm>
            <a:off x="8462902" y="1628314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28D5B16-4425-46F4-9F63-B46F360294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565351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AD263849-863B-4132-B6E1-C61464355379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gray">
          <a:xfrm>
            <a:off x="360218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2CE6DAA4-2E97-4817-A549-1F198B25D7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10137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5B029AC8-AE17-421E-A0F3-247B7315CD29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gray">
          <a:xfrm>
            <a:off x="4405004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F2965326-2267-4131-8529-A5DD17D8D7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668035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6" name="Content Placeholder 17">
            <a:extLst>
              <a:ext uri="{FF2B5EF4-FFF2-40B4-BE49-F238E27FC236}">
                <a16:creationId xmlns:a16="http://schemas.microsoft.com/office/drawing/2014/main" id="{69D189A1-22A5-49F4-835C-1A0417D045F6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gray">
          <a:xfrm>
            <a:off x="8462902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Slide Number Placeholder 18"/>
          <p:cNvSpPr>
            <a:spLocks noGrp="1"/>
          </p:cNvSpPr>
          <p:nvPr userDrawn="1"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341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9-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47D138E0-2756-4912-9525-2DF109D30567}"/>
              </a:ext>
            </a:extLst>
          </p:cNvPr>
          <p:cNvSpPr/>
          <p:nvPr userDrawn="1"/>
        </p:nvSpPr>
        <p:spPr>
          <a:xfrm>
            <a:off x="0" y="1335281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014F3C95-F0D6-41F7-AA29-3C6EE80AEAE4}"/>
              </a:ext>
            </a:extLst>
          </p:cNvPr>
          <p:cNvSpPr/>
          <p:nvPr userDrawn="1"/>
        </p:nvSpPr>
        <p:spPr>
          <a:xfrm>
            <a:off x="4062984" y="1335281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C748B337-33F7-40A1-88D8-CD2BA65D869E}"/>
              </a:ext>
            </a:extLst>
          </p:cNvPr>
          <p:cNvSpPr/>
          <p:nvPr userDrawn="1"/>
        </p:nvSpPr>
        <p:spPr>
          <a:xfrm>
            <a:off x="8125968" y="1335281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D5D8785B-E7B0-45E9-A241-DE133451585E}"/>
              </a:ext>
            </a:extLst>
          </p:cNvPr>
          <p:cNvSpPr/>
          <p:nvPr userDrawn="1"/>
        </p:nvSpPr>
        <p:spPr>
          <a:xfrm>
            <a:off x="0" y="3176188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1B929D3F-61AE-48F2-891C-9DFD75256C6D}"/>
              </a:ext>
            </a:extLst>
          </p:cNvPr>
          <p:cNvSpPr/>
          <p:nvPr userDrawn="1"/>
        </p:nvSpPr>
        <p:spPr>
          <a:xfrm>
            <a:off x="4062984" y="3176188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B7CC1275-0931-46C8-8F97-B088A9519B1D}"/>
              </a:ext>
            </a:extLst>
          </p:cNvPr>
          <p:cNvSpPr/>
          <p:nvPr userDrawn="1"/>
        </p:nvSpPr>
        <p:spPr>
          <a:xfrm>
            <a:off x="8125968" y="3176188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330A8418-CF1B-46A4-B5BE-AFE11C079F01}"/>
              </a:ext>
            </a:extLst>
          </p:cNvPr>
          <p:cNvSpPr/>
          <p:nvPr userDrawn="1"/>
        </p:nvSpPr>
        <p:spPr>
          <a:xfrm>
            <a:off x="0" y="5017094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719FCF12-F13A-4B9B-A958-B33602A70EC2}"/>
              </a:ext>
            </a:extLst>
          </p:cNvPr>
          <p:cNvSpPr/>
          <p:nvPr userDrawn="1"/>
        </p:nvSpPr>
        <p:spPr>
          <a:xfrm>
            <a:off x="4062984" y="5017093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2C994B8F-9B33-413F-9097-B33609846937}"/>
              </a:ext>
            </a:extLst>
          </p:cNvPr>
          <p:cNvSpPr/>
          <p:nvPr userDrawn="1"/>
        </p:nvSpPr>
        <p:spPr>
          <a:xfrm>
            <a:off x="8125968" y="5017093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01AB76E-7762-46CE-9516-D338BC43B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9362" y="1588094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DF20C971-9987-4982-B10F-B0CC4C009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3014" y="1569933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345C34D9-17B4-4613-B9BD-59F32690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0664" y="1569933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6" name="Text Placeholder 16">
            <a:extLst>
              <a:ext uri="{FF2B5EF4-FFF2-40B4-BE49-F238E27FC236}">
                <a16:creationId xmlns:a16="http://schemas.microsoft.com/office/drawing/2014/main" id="{A1AA7C28-B086-407F-8AF1-430176818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362" y="3447161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D76E17B9-0002-44B8-AF7E-8969D01E0A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3014" y="3429000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8" name="Text Placeholder 18">
            <a:extLst>
              <a:ext uri="{FF2B5EF4-FFF2-40B4-BE49-F238E27FC236}">
                <a16:creationId xmlns:a16="http://schemas.microsoft.com/office/drawing/2014/main" id="{B3D2B886-4EAE-44EA-AE7C-F3ADDAF4FA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60664" y="3429000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9" name="Text Placeholder 19">
            <a:extLst>
              <a:ext uri="{FF2B5EF4-FFF2-40B4-BE49-F238E27FC236}">
                <a16:creationId xmlns:a16="http://schemas.microsoft.com/office/drawing/2014/main" id="{2DDB0377-5DDF-4FE6-AC8F-55DC933310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9362" y="5242666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0" name="Text Placeholder 20">
            <a:extLst>
              <a:ext uri="{FF2B5EF4-FFF2-40B4-BE49-F238E27FC236}">
                <a16:creationId xmlns:a16="http://schemas.microsoft.com/office/drawing/2014/main" id="{3FB77825-C8FD-42A1-8FA6-A3FE7450E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3014" y="5224505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1" name="Text Placeholder 21">
            <a:extLst>
              <a:ext uri="{FF2B5EF4-FFF2-40B4-BE49-F238E27FC236}">
                <a16:creationId xmlns:a16="http://schemas.microsoft.com/office/drawing/2014/main" id="{494D3609-5A57-469E-BBF2-662F0C4358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0664" y="5224505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9148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8B90B5-0ADD-4FAB-AAA7-60B10917D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3" y="-1"/>
            <a:ext cx="10876547" cy="68522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908884" y="2376739"/>
            <a:ext cx="2088682" cy="2098744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4026A8F-5767-4C60-A899-B201C44729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7838" y="452438"/>
            <a:ext cx="2746375" cy="2714625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5A3E4B8-CACE-4AB4-A8FC-7AEF75EDAF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561365" y="1125505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32A610F-10B9-4A8A-83D5-C97FF538D35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776001" y="450884"/>
            <a:ext cx="2746375" cy="2714625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EA34264D-D28C-49EA-828E-9A4D4603A2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251508" y="1125505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5663BA5-2702-4695-9A70-94EAAC58829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7253" y="3743578"/>
            <a:ext cx="2746375" cy="2612772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61365" y="4595846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775416" y="3742023"/>
            <a:ext cx="2746375" cy="2612773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251508" y="4595846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E9BE-CAA2-49B9-B3D1-E3587DB5B59A}" type="datetime1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11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health.state.mn.us</a:t>
            </a:r>
          </a:p>
        </p:txBody>
      </p:sp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539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Shape&#10;&#10;Description automatically generated">
            <a:extLst>
              <a:ext uri="{FF2B5EF4-FFF2-40B4-BE49-F238E27FC236}">
                <a16:creationId xmlns:a16="http://schemas.microsoft.com/office/drawing/2014/main" id="{58A98041-598A-4B86-A4FE-CE64268EA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50440" y="401352"/>
            <a:ext cx="8467375" cy="5571533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433862" y="1550632"/>
            <a:ext cx="3268003" cy="3272972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357005" y="1344489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55802" y="2718639"/>
            <a:ext cx="2746375" cy="3300984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581072" y="401352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70EA3296-E774-4946-8E91-E5BC0EDF7F5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742872" y="1788132"/>
            <a:ext cx="2811462" cy="3300014"/>
          </a:xfrm>
        </p:spPr>
        <p:txBody>
          <a:bodyPr/>
          <a:lstStyle>
            <a:lvl1pPr marL="0" indent="0">
              <a:buNone/>
              <a:defRPr b="1"/>
            </a:lvl1pPr>
            <a:lvl2pPr marL="346075" indent="-2286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E9BE-CAA2-49B9-B3D1-E3587DB5B59A}" type="datetime1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health.state.mn.us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24D5D47-1752-4D84-8BFB-C2F71A34C932}" type="datetime1">
              <a:rPr lang="en-US" smtClean="0"/>
              <a:t>10/5/2023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Up Pictures and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2820924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821051"/>
            <a:ext cx="10515600" cy="1216025"/>
          </a:xfr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D162C60-CB96-4A1A-A18D-22B32089E235}"/>
              </a:ext>
            </a:extLst>
          </p:cNvPr>
          <p:cNvSpPr/>
          <p:nvPr userDrawn="1"/>
        </p:nvSpPr>
        <p:spPr>
          <a:xfrm>
            <a:off x="1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4">
            <a:extLst>
              <a:ext uri="{FF2B5EF4-FFF2-40B4-BE49-F238E27FC236}">
                <a16:creationId xmlns:a16="http://schemas.microsoft.com/office/drawing/2014/main" id="{0B3DCC4C-18F1-44A1-83F2-567249ACDEF1}"/>
              </a:ext>
            </a:extLst>
          </p:cNvPr>
          <p:cNvSpPr/>
          <p:nvPr userDrawn="1"/>
        </p:nvSpPr>
        <p:spPr>
          <a:xfrm>
            <a:off x="4877349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5">
            <a:extLst>
              <a:ext uri="{FF2B5EF4-FFF2-40B4-BE49-F238E27FC236}">
                <a16:creationId xmlns:a16="http://schemas.microsoft.com/office/drawing/2014/main" id="{8CF2B0C9-EA38-4390-A84A-EBCFEDC0AAE5}"/>
              </a:ext>
            </a:extLst>
          </p:cNvPr>
          <p:cNvSpPr/>
          <p:nvPr userDrawn="1"/>
        </p:nvSpPr>
        <p:spPr>
          <a:xfrm>
            <a:off x="9754696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6">
            <a:extLst>
              <a:ext uri="{FF2B5EF4-FFF2-40B4-BE49-F238E27FC236}">
                <a16:creationId xmlns:a16="http://schemas.microsoft.com/office/drawing/2014/main" id="{3D0C31E3-527C-4CBA-97E5-DBDF2A52AFAC}"/>
              </a:ext>
            </a:extLst>
          </p:cNvPr>
          <p:cNvSpPr/>
          <p:nvPr userDrawn="1"/>
        </p:nvSpPr>
        <p:spPr>
          <a:xfrm>
            <a:off x="2435850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7">
            <a:extLst>
              <a:ext uri="{FF2B5EF4-FFF2-40B4-BE49-F238E27FC236}">
                <a16:creationId xmlns:a16="http://schemas.microsoft.com/office/drawing/2014/main" id="{591E0941-ABF1-462A-AA3A-64D47089A2D7}"/>
              </a:ext>
            </a:extLst>
          </p:cNvPr>
          <p:cNvSpPr/>
          <p:nvPr userDrawn="1"/>
        </p:nvSpPr>
        <p:spPr>
          <a:xfrm>
            <a:off x="7314342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5EB20B2C-E9C0-4B6F-9D8F-0B7BAAE1ED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99634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1B2EA53-4275-4D74-9FC5-D8EA8CF60C8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4193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513F8D1A-87BC-4B26-9247-B2DC62BB13C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 bwMode="gray">
          <a:xfrm>
            <a:off x="284090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8" name="Text Placeholder 11">
            <a:extLst>
              <a:ext uri="{FF2B5EF4-FFF2-40B4-BE49-F238E27FC236}">
                <a16:creationId xmlns:a16="http://schemas.microsoft.com/office/drawing/2014/main" id="{6D665270-BCFF-43F6-9CEB-51DA6F7F1FA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596612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0" name="Picture Placeholder 12">
            <a:extLst>
              <a:ext uri="{FF2B5EF4-FFF2-40B4-BE49-F238E27FC236}">
                <a16:creationId xmlns:a16="http://schemas.microsoft.com/office/drawing/2014/main" id="{04897160-9BF7-44CA-9ACE-9621AC1F8A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 bwMode="gray">
          <a:xfrm>
            <a:off x="525181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9" name="Text Placeholder 13">
            <a:extLst>
              <a:ext uri="{FF2B5EF4-FFF2-40B4-BE49-F238E27FC236}">
                <a16:creationId xmlns:a16="http://schemas.microsoft.com/office/drawing/2014/main" id="{C7CDD40B-9D6C-4966-A99A-F976E43A893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24862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2" name="Picture Placeholder 14">
            <a:extLst>
              <a:ext uri="{FF2B5EF4-FFF2-40B4-BE49-F238E27FC236}">
                <a16:creationId xmlns:a16="http://schemas.microsoft.com/office/drawing/2014/main" id="{74F24F6E-7165-4401-A9FB-B018D4A703F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 bwMode="gray">
          <a:xfrm>
            <a:off x="766272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0" name="Text Placeholder 15">
            <a:extLst>
              <a:ext uri="{FF2B5EF4-FFF2-40B4-BE49-F238E27FC236}">
                <a16:creationId xmlns:a16="http://schemas.microsoft.com/office/drawing/2014/main" id="{C28FB982-4B84-4C4C-9989-BA2563472E3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74206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4" name="Picture Placeholder 15">
            <a:extLst>
              <a:ext uri="{FF2B5EF4-FFF2-40B4-BE49-F238E27FC236}">
                <a16:creationId xmlns:a16="http://schemas.microsoft.com/office/drawing/2014/main" id="{6626904F-CC3B-4AAC-9351-389DC5A32A6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 bwMode="gray">
          <a:xfrm>
            <a:off x="10117655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1" name="Text Placeholder 16">
            <a:extLst>
              <a:ext uri="{FF2B5EF4-FFF2-40B4-BE49-F238E27FC236}">
                <a16:creationId xmlns:a16="http://schemas.microsoft.com/office/drawing/2014/main" id="{CD0CF586-7B0D-45A0-B7D6-DB10979C2E2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98967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1" name="Picture Placeholder 17">
            <a:extLst>
              <a:ext uri="{FF2B5EF4-FFF2-40B4-BE49-F238E27FC236}">
                <a16:creationId xmlns:a16="http://schemas.microsoft.com/office/drawing/2014/main" id="{CE73143E-94A3-454F-9304-4BC606CA8D3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 bwMode="gray">
          <a:xfrm>
            <a:off x="397289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2" name="Text Placeholder 18">
            <a:extLst>
              <a:ext uri="{FF2B5EF4-FFF2-40B4-BE49-F238E27FC236}">
                <a16:creationId xmlns:a16="http://schemas.microsoft.com/office/drawing/2014/main" id="{CCC4D160-A359-419D-BD12-F65BE6183B7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44193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3" name="Picture Placeholder 19">
            <a:extLst>
              <a:ext uri="{FF2B5EF4-FFF2-40B4-BE49-F238E27FC236}">
                <a16:creationId xmlns:a16="http://schemas.microsoft.com/office/drawing/2014/main" id="{0D271139-EB02-4351-B32D-98286D27AD6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 bwMode="gray">
          <a:xfrm>
            <a:off x="283856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3" name="Text Placeholder 20">
            <a:extLst>
              <a:ext uri="{FF2B5EF4-FFF2-40B4-BE49-F238E27FC236}">
                <a16:creationId xmlns:a16="http://schemas.microsoft.com/office/drawing/2014/main" id="{49EF6F7E-E510-4C65-A550-B5300CCADE0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596612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5" name="Picture Placeholder 21">
            <a:extLst>
              <a:ext uri="{FF2B5EF4-FFF2-40B4-BE49-F238E27FC236}">
                <a16:creationId xmlns:a16="http://schemas.microsoft.com/office/drawing/2014/main" id="{51DCDB0D-A1AA-42EB-8125-F4656517D2C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 bwMode="gray">
          <a:xfrm>
            <a:off x="524947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4" name="Text Placeholder 22">
            <a:extLst>
              <a:ext uri="{FF2B5EF4-FFF2-40B4-BE49-F238E27FC236}">
                <a16:creationId xmlns:a16="http://schemas.microsoft.com/office/drawing/2014/main" id="{87DF68F9-C9AB-4D3A-8431-FF108ED3DF9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024862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7" name="Picture Placeholder 23">
            <a:extLst>
              <a:ext uri="{FF2B5EF4-FFF2-40B4-BE49-F238E27FC236}">
                <a16:creationId xmlns:a16="http://schemas.microsoft.com/office/drawing/2014/main" id="{D82E0B0A-7218-4FD5-9991-8E5E9FFBFFC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 bwMode="gray">
          <a:xfrm>
            <a:off x="766038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5" name="Text Placeholder 24">
            <a:extLst>
              <a:ext uri="{FF2B5EF4-FFF2-40B4-BE49-F238E27FC236}">
                <a16:creationId xmlns:a16="http://schemas.microsoft.com/office/drawing/2014/main" id="{D6FF2AA9-E000-4B0D-956F-F94226FE2E1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474206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9" name="Picture Placeholder 25">
            <a:extLst>
              <a:ext uri="{FF2B5EF4-FFF2-40B4-BE49-F238E27FC236}">
                <a16:creationId xmlns:a16="http://schemas.microsoft.com/office/drawing/2014/main" id="{F4AE9E1B-D8F1-43B5-8EC9-55F377B7EA0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 bwMode="gray">
          <a:xfrm>
            <a:off x="10115310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6" name="Text Placeholder 26">
            <a:extLst>
              <a:ext uri="{FF2B5EF4-FFF2-40B4-BE49-F238E27FC236}">
                <a16:creationId xmlns:a16="http://schemas.microsoft.com/office/drawing/2014/main" id="{86B304D2-5934-49D0-828A-58E73AB34C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898967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62387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 hasCustomPrompt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styles. Note that blue overlay slide types require extra accessibility remediation when exported to PDF.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 hasCustomPrompt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styles. Note that blue overlay slide types require extra accessibility remediation when exported to PDF.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</a:t>
            </a:r>
            <a:br>
              <a:rPr lang="en-US"/>
            </a:br>
            <a:r>
              <a:rPr lang="en-US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5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66A75E6-E45B-4C5D-981E-7C8ED0C72F5D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  <a:solidFill>
            <a:schemeClr val="tx2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background picture. Ensure sufficient contrast exists between photo and white text.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Add “thank you”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7" descr="Minnesota Department of Health logo">
            <a:extLst>
              <a:ext uri="{FF2B5EF4-FFF2-40B4-BE49-F238E27FC236}">
                <a16:creationId xmlns:a16="http://schemas.microsoft.com/office/drawing/2014/main" id="{5592C70C-B546-4A40-9C26-6C857E0F9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0090" y="705704"/>
            <a:ext cx="2427390" cy="3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198DD1-C477-482D-A126-3FBDD1778E48}" type="datetime1">
              <a:rPr lang="en-US" smtClean="0"/>
              <a:t>10/5/2023</a:t>
            </a:fld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Add “thank you” here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8" descr="Minnesota Department of Health logo">
            <a:extLst>
              <a:ext uri="{FF2B5EF4-FFF2-40B4-BE49-F238E27FC236}">
                <a16:creationId xmlns:a16="http://schemas.microsoft.com/office/drawing/2014/main" id="{2A40E8AF-55F5-4194-AB93-9716C4257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0090" y="705704"/>
            <a:ext cx="2427390" cy="3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182880" rIns="182880" b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10/5/2023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485A5BA-A5F9-4138-9E4B-FFD626F6437A}" type="datetime1">
              <a:rPr lang="en-US" smtClean="0"/>
              <a:t>10/5/2023</a:t>
            </a:fld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 lIns="91440" tIns="45720" rIns="91440" bIns="4572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10/5/2023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10/5/2023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8" r:id="rId2"/>
    <p:sldLayoutId id="2147483787" r:id="rId3"/>
    <p:sldLayoutId id="2147483711" r:id="rId4"/>
    <p:sldLayoutId id="2147483712" r:id="rId5"/>
    <p:sldLayoutId id="2147483790" r:id="rId6"/>
    <p:sldLayoutId id="2147483789" r:id="rId7"/>
    <p:sldLayoutId id="2147483714" r:id="rId8"/>
    <p:sldLayoutId id="2147483780" r:id="rId9"/>
    <p:sldLayoutId id="2147483773" r:id="rId10"/>
    <p:sldLayoutId id="2147483800" r:id="rId11"/>
    <p:sldLayoutId id="2147483688" r:id="rId12"/>
    <p:sldLayoutId id="2147483826" r:id="rId13"/>
    <p:sldLayoutId id="2147483801" r:id="rId14"/>
    <p:sldLayoutId id="2147483802" r:id="rId15"/>
    <p:sldLayoutId id="2147483803" r:id="rId16"/>
    <p:sldLayoutId id="2147483843" r:id="rId17"/>
    <p:sldLayoutId id="2147483844" r:id="rId18"/>
    <p:sldLayoutId id="2147483767" r:id="rId19"/>
    <p:sldLayoutId id="2147483771" r:id="rId20"/>
    <p:sldLayoutId id="2147483772" r:id="rId21"/>
    <p:sldLayoutId id="2147483820" r:id="rId22"/>
    <p:sldLayoutId id="2147483769" r:id="rId23"/>
    <p:sldLayoutId id="2147483770" r:id="rId24"/>
    <p:sldLayoutId id="2147483829" r:id="rId25"/>
    <p:sldLayoutId id="2147483732" r:id="rId26"/>
    <p:sldLayoutId id="2147483794" r:id="rId27"/>
    <p:sldLayoutId id="2147483733" r:id="rId28"/>
    <p:sldLayoutId id="2147483821" r:id="rId29"/>
    <p:sldLayoutId id="2147483805" r:id="rId30"/>
    <p:sldLayoutId id="2147483806" r:id="rId31"/>
    <p:sldLayoutId id="2147483822" r:id="rId32"/>
    <p:sldLayoutId id="2147483750" r:id="rId33"/>
    <p:sldLayoutId id="2147483765" r:id="rId34"/>
    <p:sldLayoutId id="2147483823" r:id="rId35"/>
    <p:sldLayoutId id="2147483809" r:id="rId36"/>
    <p:sldLayoutId id="2147483808" r:id="rId37"/>
    <p:sldLayoutId id="2147483824" r:id="rId38"/>
    <p:sldLayoutId id="2147483781" r:id="rId39"/>
    <p:sldLayoutId id="2147483825" r:id="rId40"/>
    <p:sldLayoutId id="2147483807" r:id="rId41"/>
    <p:sldLayoutId id="2147483838" r:id="rId42"/>
    <p:sldLayoutId id="2147483832" r:id="rId43"/>
    <p:sldLayoutId id="2147483830" r:id="rId44"/>
    <p:sldLayoutId id="2147483837" r:id="rId45"/>
    <p:sldLayoutId id="2147483831" r:id="rId46"/>
    <p:sldLayoutId id="2147483836" r:id="rId47"/>
    <p:sldLayoutId id="2147483833" r:id="rId48"/>
    <p:sldLayoutId id="2147483842" r:id="rId49"/>
    <p:sldLayoutId id="2147483841" r:id="rId50"/>
    <p:sldLayoutId id="2147483738" r:id="rId51"/>
    <p:sldLayoutId id="2147483739" r:id="rId52"/>
    <p:sldLayoutId id="2147483754" r:id="rId53"/>
    <p:sldLayoutId id="2147483755" r:id="rId54"/>
    <p:sldLayoutId id="2147483759" r:id="rId55"/>
    <p:sldLayoutId id="2147483753" r:id="rId56"/>
    <p:sldLayoutId id="2147483763" r:id="rId57"/>
    <p:sldLayoutId id="2147483762" r:id="rId58"/>
    <p:sldLayoutId id="2147483797" r:id="rId59"/>
    <p:sldLayoutId id="2147483827" r:id="rId6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health.notices@ag.state.mn.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health.hctransactions@state.mn.us" TargetMode="External"/><Relationship Id="rId4" Type="http://schemas.openxmlformats.org/officeDocument/2006/relationships/hyperlink" Target="http://www.ag.state.mn.us/Health-Care/Transaction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state.mn.us/data/economics/index.html" TargetMode="External"/><Relationship Id="rId7" Type="http://schemas.openxmlformats.org/officeDocument/2006/relationships/hyperlink" Target="https://www.health.state.mn.us/data/economics/chartbook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Relationship Id="rId6" Type="http://schemas.openxmlformats.org/officeDocument/2006/relationships/hyperlink" Target="https://www.health.state.mn.us/data/rxtransparency/dashboards/index.html" TargetMode="External"/><Relationship Id="rId5" Type="http://schemas.openxmlformats.org/officeDocument/2006/relationships/hyperlink" Target="https://www.health.state.mn.us/data/rxtransparency/index.html" TargetMode="External"/><Relationship Id="rId4" Type="http://schemas.openxmlformats.org/officeDocument/2006/relationships/hyperlink" Target="https://www.health.state.mn.us/data/apcd/index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www.health.state.mn.us/healtheconomics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state.mn.us/data/economics/docs/2023legsummary.pdf" TargetMode="External"/><Relationship Id="rId2" Type="http://schemas.openxmlformats.org/officeDocument/2006/relationships/hyperlink" Target="http://www.health.state.mn.us/data/economics/updates.html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health.state.mn.us/facilities/insurance/managedcare/hmostudy.html" TargetMode="External"/><Relationship Id="rId4" Type="http://schemas.openxmlformats.org/officeDocument/2006/relationships/hyperlink" Target="https://www.health.state.mn.us/data/apcd/docs/apcdlegoverview2023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F0E2E-6747-22B4-A5A7-15F8721F7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Economics Program: Research &amp; Oversight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FFEE5-BE7F-D7D4-7E8A-35F0F6549A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5644885"/>
            <a:ext cx="10515600" cy="87021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MN Ambulatory Surgery Center Association (MNASCA)</a:t>
            </a:r>
          </a:p>
          <a:p>
            <a:pPr>
              <a:lnSpc>
                <a:spcPct val="12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Hopkins, MN, October 5,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CE141-0047-FCBE-0630-81D0621E34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7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7FCF-7D74-EB5E-572B-BF60A33F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Entity Transactions, cont’d.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9BA85-6EF3-91F0-FB97-9FCD41A66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624"/>
            <a:ext cx="10718494" cy="45823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Additional detail in law:</a:t>
            </a:r>
          </a:p>
          <a:p>
            <a:pPr lvl="1"/>
            <a:r>
              <a:rPr lang="en-US" dirty="0"/>
              <a:t>Definitions (e.g., health care entity, transactions, exceptions)</a:t>
            </a:r>
          </a:p>
          <a:p>
            <a:pPr lvl="1"/>
            <a:r>
              <a:rPr lang="en-US" dirty="0"/>
              <a:t>Notice period &amp; submission requirements (fewer for 145D.02)</a:t>
            </a:r>
          </a:p>
          <a:p>
            <a:pPr lvl="1"/>
            <a:r>
              <a:rPr lang="en-US" dirty="0"/>
              <a:t>Public interest standards</a:t>
            </a:r>
          </a:p>
          <a:p>
            <a:pPr lvl="1"/>
            <a:r>
              <a:rPr lang="en-US" dirty="0"/>
              <a:t>Prohibited transactions &amp; enforcement authority</a:t>
            </a:r>
          </a:p>
          <a:p>
            <a:pPr lvl="1"/>
            <a:r>
              <a:rPr lang="en-US" dirty="0"/>
              <a:t>Opportunity to seek public input</a:t>
            </a:r>
          </a:p>
          <a:p>
            <a:r>
              <a:rPr lang="en-US" dirty="0"/>
              <a:t>For questions:</a:t>
            </a:r>
          </a:p>
          <a:p>
            <a:pPr lvl="1"/>
            <a:r>
              <a:rPr lang="en-US" dirty="0"/>
              <a:t>AGO: </a:t>
            </a:r>
            <a:r>
              <a:rPr lang="en-US" altLang="en-US" u="sng" dirty="0">
                <a:solidFill>
                  <a:srgbClr val="0000FF"/>
                </a:solidFill>
                <a:cs typeface="Calibri" panose="020F0502020204030204" pitchFamily="34" charset="0"/>
                <a:hlinkClick r:id="rId3"/>
              </a:rPr>
              <a:t>health.notices@ag.state.mn.us</a:t>
            </a:r>
            <a:r>
              <a:rPr lang="en-US" altLang="en-US" u="sng" dirty="0">
                <a:solidFill>
                  <a:srgbClr val="0000FF"/>
                </a:solidFill>
                <a:cs typeface="Calibri" panose="020F0502020204030204" pitchFamily="34" charset="0"/>
              </a:rPr>
              <a:t>; </a:t>
            </a:r>
            <a:r>
              <a:rPr lang="en-US" altLang="en-US" dirty="0">
                <a:hlinkClick r:id="rId4"/>
              </a:rPr>
              <a:t>www.ag.state.mn.us/Health-Care/Transactions/</a:t>
            </a:r>
            <a:endParaRPr lang="en-US" altLang="en-US" dirty="0"/>
          </a:p>
          <a:p>
            <a:pPr lvl="1"/>
            <a:r>
              <a:rPr lang="en-US" altLang="en-US" dirty="0"/>
              <a:t>MDH: </a:t>
            </a:r>
            <a:r>
              <a:rPr lang="en-US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health.hctransactions@state.mn.u</a:t>
            </a:r>
            <a:r>
              <a:rPr lang="en-US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</a:t>
            </a:r>
            <a:r>
              <a:rPr lang="en-US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dirty="0"/>
              <a:t>additional information &amp; guidance forthcoming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C37CE-BBF4-2758-D36E-22F12AA32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health.state.mn.us/</a:t>
            </a:r>
            <a:r>
              <a:rPr lang="en-US" dirty="0" err="1"/>
              <a:t>healtheconomics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725AF-3929-50DB-B496-588B50B9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53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59DFC0-50FB-40B5-AA07-3CF97E4ED3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799" y="3764672"/>
            <a:ext cx="11582399" cy="2207276"/>
          </a:xfrm>
        </p:spPr>
        <p:txBody>
          <a:bodyPr>
            <a:normAutofit lnSpcReduction="10000"/>
          </a:bodyPr>
          <a:lstStyle/>
          <a:p>
            <a:r>
              <a:rPr lang="en-US"/>
              <a:t>Health Economics Program homepage: MDH, </a:t>
            </a:r>
            <a:r>
              <a:rPr lang="en-US">
                <a:hlinkClick r:id="rId3"/>
              </a:rPr>
              <a:t>Health Economics Program</a:t>
            </a:r>
            <a:endParaRPr lang="en-US"/>
          </a:p>
          <a:p>
            <a:endParaRPr lang="en-US" sz="1050"/>
          </a:p>
          <a:p>
            <a:r>
              <a:rPr lang="en-US"/>
              <a:t>MN APCD homepage/dashboard: </a:t>
            </a:r>
            <a:r>
              <a:rPr lang="en-US">
                <a:hlinkClick r:id="rId4"/>
              </a:rPr>
              <a:t>Minnesota All Payer Claims Database (MN APCD)</a:t>
            </a:r>
            <a:endParaRPr lang="en-US"/>
          </a:p>
          <a:p>
            <a:r>
              <a:rPr lang="en-US"/>
              <a:t>RxPT homepage/dashboard: </a:t>
            </a:r>
            <a:r>
              <a:rPr lang="en-US">
                <a:hlinkClick r:id="rId5"/>
              </a:rPr>
              <a:t>Rx Price Transparency </a:t>
            </a:r>
            <a:r>
              <a:rPr lang="en-US"/>
              <a:t>&amp; </a:t>
            </a:r>
            <a:r>
              <a:rPr lang="en-US">
                <a:hlinkClick r:id="rId6"/>
              </a:rPr>
              <a:t>Data</a:t>
            </a:r>
            <a:endParaRPr lang="en-US"/>
          </a:p>
          <a:p>
            <a:r>
              <a:rPr lang="en-US"/>
              <a:t>Health Care Market Slides: </a:t>
            </a:r>
            <a:r>
              <a:rPr lang="en-US">
                <a:hlinkClick r:id="rId7"/>
              </a:rPr>
              <a:t>Chartbooks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DA953C-DC26-473E-B5D2-60E934CC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8" y="2212975"/>
            <a:ext cx="11582400" cy="1216025"/>
          </a:xfrm>
        </p:spPr>
        <p:txBody>
          <a:bodyPr>
            <a:normAutofit/>
          </a:bodyPr>
          <a:lstStyle/>
          <a:p>
            <a:r>
              <a:rPr lang="en-US" sz="5400"/>
              <a:t>Thank You! -- </a:t>
            </a:r>
            <a:r>
              <a:rPr lang="en-US" sz="5400" err="1"/>
              <a:t>Add’l</a:t>
            </a:r>
            <a:r>
              <a:rPr lang="en-US" sz="5400"/>
              <a:t> Resources</a:t>
            </a:r>
          </a:p>
        </p:txBody>
      </p:sp>
    </p:spTree>
    <p:extLst>
      <p:ext uri="{BB962C8B-B14F-4D97-AF65-F5344CB8AC3E}">
        <p14:creationId xmlns:p14="http://schemas.microsoft.com/office/powerpoint/2010/main" val="127481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B2401-F212-0971-B0CE-79E19FDE9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DF874-F916-21FB-FA55-FDAFFC957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  <a:p>
            <a:r>
              <a:rPr lang="en-US" dirty="0"/>
              <a:t>What we do</a:t>
            </a:r>
          </a:p>
          <a:p>
            <a:r>
              <a:rPr lang="en-US" dirty="0"/>
              <a:t>A tour of new activities</a:t>
            </a:r>
          </a:p>
          <a:p>
            <a:r>
              <a:rPr lang="en-US" dirty="0"/>
              <a:t>Health care transaction oversight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526DD-B06D-69C3-9A97-050A22304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BD5D9-F9BC-C652-ABFF-D77B0E16B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health.state.mn.us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11B1F-3BF6-699B-B4F1-8AE76953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8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1AE57-CC26-489E-8140-BE842C68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Health Economics Program: 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5B80-1BDA-4CDE-97D8-4B38FD113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064" y="1594624"/>
            <a:ext cx="10515600" cy="4761724"/>
          </a:xfrm>
        </p:spPr>
        <p:txBody>
          <a:bodyPr>
            <a:normAutofit lnSpcReduction="10000"/>
          </a:bodyPr>
          <a:lstStyle/>
          <a:p>
            <a:pPr>
              <a:lnSpc>
                <a:spcPct val="112000"/>
              </a:lnSpc>
            </a:pPr>
            <a:r>
              <a:rPr lang="en-US" dirty="0"/>
              <a:t>The H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ealth Economics Program (HEP) conducts research and applied policy analysis to: </a:t>
            </a:r>
          </a:p>
          <a:p>
            <a:pPr lvl="1">
              <a:lnSpc>
                <a:spcPct val="11200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onitor changes in the health care market </a:t>
            </a:r>
          </a:p>
          <a:p>
            <a:pPr lvl="1">
              <a:lnSpc>
                <a:spcPct val="11200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nderstand factors influencing health </a:t>
            </a:r>
            <a:b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care cost, quality and access </a:t>
            </a:r>
          </a:p>
          <a:p>
            <a:pPr lvl="1">
              <a:lnSpc>
                <a:spcPct val="11200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P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rovide objective, technical </a:t>
            </a:r>
            <a:b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assistance to policymakers.</a:t>
            </a:r>
          </a:p>
          <a:p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Our work is data-driven</a:t>
            </a:r>
          </a:p>
          <a:p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It is available as reports, issue briefs, </a:t>
            </a:r>
            <a:b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data dashboards, presentation slides &amp; testimony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990EC-B32A-4C67-906B-ED23EB7D8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www.health.state.mn.us/healtheconomics</a:t>
            </a:r>
            <a:r>
              <a:rPr lang="en-US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4DFAF-488C-4948-823F-AC7C91B7D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4" name="Content Placeholder 11">
            <a:extLst>
              <a:ext uri="{FF2B5EF4-FFF2-40B4-BE49-F238E27FC236}">
                <a16:creationId xmlns:a16="http://schemas.microsoft.com/office/drawing/2014/main" id="{BD2D0D69-71CA-CD32-FAAC-75C3D2A743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838910"/>
              </p:ext>
            </p:extLst>
          </p:nvPr>
        </p:nvGraphicFramePr>
        <p:xfrm>
          <a:off x="4409954" y="2514711"/>
          <a:ext cx="8143121" cy="3656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72580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15F1-59DB-BBED-CE48-6D503E7F1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Health Economics Program: What We 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AC03E-0356-CF29-016C-7DD736954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3B58F2-BEFE-32D2-198D-9C647AEDA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41" y="1466850"/>
            <a:ext cx="5000625" cy="5026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F2265A-0349-0646-9BC5-FC9D2693F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702" y="1466850"/>
            <a:ext cx="3604581" cy="3924300"/>
          </a:xfrm>
          <a:prstGeom prst="rect">
            <a:avLst/>
          </a:prstGeom>
          <a:effectLst>
            <a:outerShdw blurRad="127000" dist="1270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02E5B3-E555-B3F3-3490-89FF08BC65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000"/>
          <a:stretch/>
        </p:blipFill>
        <p:spPr>
          <a:xfrm>
            <a:off x="8208617" y="1536774"/>
            <a:ext cx="3783648" cy="2996123"/>
          </a:xfrm>
          <a:prstGeom prst="rect">
            <a:avLst/>
          </a:prstGeom>
          <a:effectLst>
            <a:outerShdw blurRad="127000" dist="1270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156FB4-826D-9505-FC3E-22D3B9022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0495" y="3830568"/>
            <a:ext cx="5587648" cy="2890907"/>
          </a:xfrm>
          <a:prstGeom prst="rect">
            <a:avLst/>
          </a:prstGeom>
          <a:effectLst>
            <a:outerShdw blurRad="127000" dist="1270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BAB107-61A7-053F-1F51-090335D4B6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307" y="5276021"/>
            <a:ext cx="4306754" cy="1432303"/>
          </a:xfrm>
          <a:prstGeom prst="rect">
            <a:avLst/>
          </a:prstGeom>
          <a:effectLst>
            <a:outerShdw blurRad="127000" dist="114300" dir="108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43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EE503-4B34-5C95-D2BB-A9DA6E35B6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 Number of New </a:t>
            </a:r>
            <a:r>
              <a:rPr lang="en-US" dirty="0"/>
              <a:t>Initiatives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83C23-D1E8-B5BE-46D4-41CAFE7D3A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DD0BEC8-A2F0-A48C-7DAB-963319F199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604039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48B2-ADBF-C5CC-7A74-64AFA61B5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New Initiatives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01946-CF10-53EB-B723-540B21A0D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health.state.mn.us/</a:t>
            </a:r>
            <a:r>
              <a:rPr lang="en-US" dirty="0" err="1"/>
              <a:t>healtheconmics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A375-A503-D211-BB97-DF6B4321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FB04D44-09C1-0362-E9E4-D0FD014E5F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672678"/>
              </p:ext>
            </p:extLst>
          </p:nvPr>
        </p:nvGraphicFramePr>
        <p:xfrm>
          <a:off x="838200" y="1593850"/>
          <a:ext cx="10515600" cy="458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9647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1805-346A-FB13-DFEC-7D28A7D0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Tracking New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2F846-3CB8-95E2-29B2-0ED8B5BB9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4624"/>
            <a:ext cx="10906125" cy="45823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Where to start: </a:t>
            </a:r>
            <a:r>
              <a:rPr lang="en-US" dirty="0">
                <a:hlinkClick r:id="rId2"/>
              </a:rPr>
              <a:t>www.health.state.mn.us/data/economics/updates.html</a:t>
            </a:r>
            <a:r>
              <a:rPr lang="en-US" dirty="0"/>
              <a:t> </a:t>
            </a:r>
          </a:p>
          <a:p>
            <a:r>
              <a:rPr lang="en-US" dirty="0"/>
              <a:t>Initial Postings:</a:t>
            </a:r>
          </a:p>
          <a:p>
            <a:pPr lvl="1"/>
            <a:r>
              <a:rPr lang="en-US" dirty="0"/>
              <a:t>2023 MN Legislative Session: New Duties for the Health Economics Program: </a:t>
            </a:r>
            <a:r>
              <a:rPr lang="en-US" dirty="0">
                <a:hlinkClick r:id="rId3"/>
              </a:rPr>
              <a:t>www.health.state.mn.us/data/economics/docs/2023legsummary.pdf</a:t>
            </a:r>
            <a:endParaRPr lang="en-US" dirty="0"/>
          </a:p>
          <a:p>
            <a:pPr lvl="1"/>
            <a:r>
              <a:rPr lang="en-US" dirty="0"/>
              <a:t>Summary of new work specific to the Minnesota All Payer Claims Database (MN APCD): </a:t>
            </a:r>
            <a:r>
              <a:rPr lang="en-US" dirty="0">
                <a:hlinkClick r:id="rId4"/>
              </a:rPr>
              <a:t>2023 MN APCD New Initiatives Fact Sheet (PDF)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RFI on HMO conversion study: </a:t>
            </a:r>
            <a:r>
              <a:rPr lang="en-US" dirty="0">
                <a:hlinkClick r:id="rId5"/>
              </a:rPr>
              <a:t>www.health.state.mn.us/facilities/insurance/managedcare/hmostudy.html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Summary of new work related to Rx Transparency (forthcoming)</a:t>
            </a:r>
          </a:p>
          <a:p>
            <a:pPr lvl="1"/>
            <a:r>
              <a:rPr lang="en-US" dirty="0"/>
              <a:t>… more to follow this fall.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0018E-76F5-F414-9116-D0D5F657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5FFCB-73CB-3DB3-CF40-2D3B2E348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health.state.mn.us/</a:t>
            </a:r>
            <a:r>
              <a:rPr lang="en-US" dirty="0" err="1"/>
              <a:t>healtheconomics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C846B-D69E-C0B4-FC90-7B30C46B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1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16B70-DFD4-175C-1F25-560DDD933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Entity Transaction Oversight</a:t>
            </a:r>
            <a:br>
              <a:rPr lang="en-US" dirty="0"/>
            </a:br>
            <a:r>
              <a:rPr lang="en-US" dirty="0"/>
              <a:t>(this set of slides does not represent legal advice!)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52E8A-3D01-5F8D-7D0F-0F3E2A66B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Legislature was concerned about:</a:t>
            </a:r>
          </a:p>
          <a:p>
            <a:pPr lvl="1"/>
            <a:r>
              <a:rPr lang="en-US" dirty="0"/>
              <a:t>The impact of health care consolidations on costs, quality and access</a:t>
            </a:r>
          </a:p>
          <a:p>
            <a:pPr lvl="1"/>
            <a:r>
              <a:rPr lang="en-US" dirty="0"/>
              <a:t>The lack of transparency over the volume of transactions</a:t>
            </a:r>
          </a:p>
          <a:p>
            <a:pPr lvl="1"/>
            <a:r>
              <a:rPr lang="en-US" dirty="0"/>
              <a:t>The limited weight that existing (state &amp; federal) oversight had</a:t>
            </a:r>
          </a:p>
          <a:p>
            <a:r>
              <a:rPr lang="en-US" dirty="0"/>
              <a:t>MN Stat 145D.01 &amp; 145D.02 was to </a:t>
            </a:r>
          </a:p>
          <a:p>
            <a:pPr lvl="1"/>
            <a:r>
              <a:rPr lang="en-US" dirty="0"/>
              <a:t>empower state officials to (more) effectively manage health care entity transactions that might be contrary to public interest and </a:t>
            </a:r>
          </a:p>
          <a:p>
            <a:pPr lvl="1"/>
            <a:r>
              <a:rPr lang="en-US" dirty="0"/>
              <a:t>create sightlines on market changes</a:t>
            </a:r>
          </a:p>
          <a:p>
            <a:r>
              <a:rPr lang="en-US" dirty="0"/>
              <a:t>Builds on existing AGO authority in Charities Law and Antitrust Law and the MDH health care market oversight responsibility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0FB8C-EDAC-7C60-5970-5E9C3F969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health.state.mn.us/</a:t>
            </a:r>
            <a:r>
              <a:rPr lang="en-US" dirty="0" err="1"/>
              <a:t>healtheconomics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45272-7513-68D3-BED6-FF81E06F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7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2E4E8-82B6-7740-C18B-EDB7278D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Entity Transactions, cont’d.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DB9A8-C1D0-22B0-73B6-3387DF773B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145D.01 (AGO + MDH)</a:t>
            </a:r>
          </a:p>
          <a:p>
            <a:r>
              <a:rPr lang="en-US" dirty="0"/>
              <a:t>Certain health care entity transactions where one entity has average revenue of $80M per year </a:t>
            </a:r>
          </a:p>
          <a:p>
            <a:r>
              <a:rPr lang="en-US" dirty="0"/>
              <a:t>Notice and information prior to close of transaction</a:t>
            </a:r>
          </a:p>
          <a:p>
            <a:r>
              <a:rPr lang="en-US" dirty="0"/>
              <a:t>AGO has authority to sue to enjoin a transaction</a:t>
            </a:r>
          </a:p>
          <a:p>
            <a:r>
              <a:rPr lang="en-US" dirty="0"/>
              <a:t>Effective on passage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9A068-90C3-C7A6-64E1-412A6F63F3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/>
              <a:t>145D.01 (MDH)</a:t>
            </a:r>
          </a:p>
          <a:p>
            <a:r>
              <a:rPr lang="en-US" dirty="0"/>
              <a:t>Certain health care entity transactions where one entity has average revenue of between $10M and $80M per year</a:t>
            </a:r>
          </a:p>
          <a:p>
            <a:r>
              <a:rPr lang="en-US" dirty="0"/>
              <a:t>Provide MDH notice prior to close of transaction</a:t>
            </a:r>
          </a:p>
          <a:p>
            <a:r>
              <a:rPr lang="en-US" dirty="0"/>
              <a:t>MDH to monitor and report on trends in transactions</a:t>
            </a:r>
          </a:p>
          <a:p>
            <a:r>
              <a:rPr lang="en-US" dirty="0"/>
              <a:t>Effective Jan 1,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46D11-FE80-6AA8-1355-E790F3C09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health.state.mn.us/</a:t>
            </a:r>
            <a:r>
              <a:rPr lang="en-US" dirty="0" err="1"/>
              <a:t>healtheconomics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0060E-0F4F-C09F-6403-DD547245A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10273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owerPoint.potx" id="{6A45AF2F-9106-4478-9569-AF2CD51C1956}" vid="{BFCD0B12-6798-40F0-8F7A-4569271261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8d0159-ae3b-42e3-83d1-f20cfebd243a">
      <Terms xmlns="http://schemas.microsoft.com/office/infopath/2007/PartnerControls"/>
    </lcf76f155ced4ddcb4097134ff3c332f>
    <TaxCatchAll xmlns="0180a46f-af7e-4ff1-a24c-1b62590d18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7BA25F9C11A64C9BEA25327273FA89" ma:contentTypeVersion="14" ma:contentTypeDescription="Create a new document." ma:contentTypeScope="" ma:versionID="f95e08d950e69974578ba318c2acd79e">
  <xsd:schema xmlns:xsd="http://www.w3.org/2001/XMLSchema" xmlns:xs="http://www.w3.org/2001/XMLSchema" xmlns:p="http://schemas.microsoft.com/office/2006/metadata/properties" xmlns:ns2="068d0159-ae3b-42e3-83d1-f20cfebd243a" xmlns:ns3="0180a46f-af7e-4ff1-a24c-1b62590d18be" targetNamespace="http://schemas.microsoft.com/office/2006/metadata/properties" ma:root="true" ma:fieldsID="ba340b5189788bab097ee03835fc4554" ns2:_="" ns3:_="">
    <xsd:import namespace="068d0159-ae3b-42e3-83d1-f20cfebd243a"/>
    <xsd:import namespace="0180a46f-af7e-4ff1-a24c-1b62590d1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d0159-ae3b-42e3-83d1-f20cfebd24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805b07c-4066-43c9-8718-516fb3c0f2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80a46f-af7e-4ff1-a24c-1b62590d18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de2fd8-e373-4100-85bc-ae70114448bb}" ma:internalName="TaxCatchAll" ma:showField="CatchAllData" ma:web="0180a46f-af7e-4ff1-a24c-1b62590d1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 xmlns=""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678B604-9059-4F1C-B8E2-C96A71A964D2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98f01fe9-c3f2-4582-9148-d87bd0c242e7"/>
    <ds:schemaRef ds:uri="http://purl.org/dc/elements/1.1/"/>
    <ds:schemaRef ds:uri="aacb8029-c7a7-4ec0-8d0d-d4dd73f54e39"/>
    <ds:schemaRef ds:uri="ab0036f5-7124-4543-8910-b0fb1f26c4c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113AFC-EA49-4F45-80E5-0C58B8BA68BE}"/>
</file>

<file path=customXml/itemProps4.xml><?xml version="1.0" encoding="utf-8"?>
<ds:datastoreItem xmlns:ds="http://schemas.openxmlformats.org/officeDocument/2006/customXml" ds:itemID="{CB345F53-9223-47D2-B72C-C888682C24C4}">
  <ds:schemaRefs>
    <ds:schemaRef ds:uri=""/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1437</TotalTime>
  <Words>855</Words>
  <Application>Microsoft Office PowerPoint</Application>
  <PresentationFormat>Widescreen</PresentationFormat>
  <Paragraphs>111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Open Sans</vt:lpstr>
      <vt:lpstr>Symbol</vt:lpstr>
      <vt:lpstr>Minnesota</vt:lpstr>
      <vt:lpstr>Health Economics Program: Research &amp; Oversight</vt:lpstr>
      <vt:lpstr>Overview</vt:lpstr>
      <vt:lpstr>The Health Economics Program: Who We Are</vt:lpstr>
      <vt:lpstr>The Health Economics Program: What We Do</vt:lpstr>
      <vt:lpstr>A Number of New Initiatives</vt:lpstr>
      <vt:lpstr>Some New Initiatives</vt:lpstr>
      <vt:lpstr>Tracking New Initiatives</vt:lpstr>
      <vt:lpstr>Health Care Entity Transaction Oversight (this set of slides does not represent legal advice!)</vt:lpstr>
      <vt:lpstr>Health Care Entity Transactions, cont’d. 1</vt:lpstr>
      <vt:lpstr>Health Care Entity Transactions, cont’d. 2</vt:lpstr>
      <vt:lpstr>Thank You! -- Add’l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 Inventory of New Work- Post 2023 Session</dc:title>
  <dc:subject/>
  <dc:creator>Ackert, Kristen (MDH)</dc:creator>
  <cp:keywords/>
  <dc:description/>
  <cp:lastModifiedBy>Gildemeister, Stefan (MDH)</cp:lastModifiedBy>
  <cp:revision>9</cp:revision>
  <cp:lastPrinted>2017-03-14T16:27:36Z</cp:lastPrinted>
  <dcterms:created xsi:type="dcterms:W3CDTF">2023-05-31T17:17:01Z</dcterms:created>
  <dcterms:modified xsi:type="dcterms:W3CDTF">2023-10-05T13:45:44Z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2.0</vt:lpwstr>
  </property>
  <property fmtid="{D5CDD505-2E9C-101B-9397-08002B2CF9AE}" pid="3" name="ContentTypeId">
    <vt:lpwstr>0x01010012309E037F20364F852DFF507D272FCC</vt:lpwstr>
  </property>
  <property fmtid="{D5CDD505-2E9C-101B-9397-08002B2CF9AE}" pid="4" name="_dlc_DocIdItemGuid">
    <vt:lpwstr>d64ef7d4-f7af-492f-b8c9-57ff9346d1a9</vt:lpwstr>
  </property>
</Properties>
</file>