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6" r:id="rId2"/>
    <p:sldId id="257" r:id="rId3"/>
    <p:sldId id="273" r:id="rId4"/>
    <p:sldId id="287" r:id="rId5"/>
    <p:sldId id="318" r:id="rId6"/>
    <p:sldId id="258" r:id="rId7"/>
    <p:sldId id="259" r:id="rId8"/>
    <p:sldId id="266" r:id="rId9"/>
    <p:sldId id="261" r:id="rId10"/>
    <p:sldId id="293" r:id="rId11"/>
    <p:sldId id="262" r:id="rId12"/>
    <p:sldId id="264" r:id="rId13"/>
    <p:sldId id="274" r:id="rId14"/>
    <p:sldId id="267" r:id="rId15"/>
    <p:sldId id="294" r:id="rId16"/>
    <p:sldId id="296" r:id="rId17"/>
    <p:sldId id="275" r:id="rId18"/>
    <p:sldId id="268" r:id="rId19"/>
    <p:sldId id="297" r:id="rId20"/>
    <p:sldId id="298" r:id="rId21"/>
    <p:sldId id="276" r:id="rId22"/>
    <p:sldId id="282" r:id="rId23"/>
    <p:sldId id="299" r:id="rId24"/>
    <p:sldId id="301" r:id="rId25"/>
    <p:sldId id="303" r:id="rId26"/>
    <p:sldId id="302" r:id="rId27"/>
    <p:sldId id="306" r:id="rId28"/>
    <p:sldId id="308" r:id="rId29"/>
    <p:sldId id="304" r:id="rId30"/>
    <p:sldId id="305" r:id="rId31"/>
    <p:sldId id="307" r:id="rId32"/>
    <p:sldId id="270" r:id="rId33"/>
    <p:sldId id="309" r:id="rId34"/>
    <p:sldId id="310" r:id="rId35"/>
    <p:sldId id="289" r:id="rId36"/>
    <p:sldId id="317" r:id="rId37"/>
    <p:sldId id="311" r:id="rId38"/>
    <p:sldId id="278" r:id="rId39"/>
    <p:sldId id="286" r:id="rId40"/>
    <p:sldId id="292" r:id="rId41"/>
    <p:sldId id="31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44589-EB49-4EB1-B1CB-9090ACD856FA}" v="8" dt="2023-10-04T00:12:14.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111" d="100"/>
          <a:sy n="111" d="100"/>
        </p:scale>
        <p:origin x="207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ayhew" userId="a39e53ac0ffc736d" providerId="LiveId" clId="{E6144589-EB49-4EB1-B1CB-9090ACD856FA}"/>
    <pc:docChg chg="custSel delSld modSld">
      <pc:chgData name="Robert Mayhew" userId="a39e53ac0ffc736d" providerId="LiveId" clId="{E6144589-EB49-4EB1-B1CB-9090ACD856FA}" dt="2023-10-04T00:24:17.939" v="37" actId="2"/>
      <pc:docMkLst>
        <pc:docMk/>
      </pc:docMkLst>
      <pc:sldChg chg="modSp mod">
        <pc:chgData name="Robert Mayhew" userId="a39e53ac0ffc736d" providerId="LiveId" clId="{E6144589-EB49-4EB1-B1CB-9090ACD856FA}" dt="2023-10-04T00:12:18.902" v="28" actId="20577"/>
        <pc:sldMkLst>
          <pc:docMk/>
          <pc:sldMk cId="2972080671" sldId="257"/>
        </pc:sldMkLst>
        <pc:spChg chg="mod">
          <ac:chgData name="Robert Mayhew" userId="a39e53ac0ffc736d" providerId="LiveId" clId="{E6144589-EB49-4EB1-B1CB-9090ACD856FA}" dt="2023-10-04T00:12:18.902" v="28" actId="20577"/>
          <ac:spMkLst>
            <pc:docMk/>
            <pc:sldMk cId="2972080671" sldId="257"/>
            <ac:spMk id="3" creationId="{4583F61B-46D6-C951-58C0-977F64CCA3E7}"/>
          </ac:spMkLst>
        </pc:spChg>
      </pc:sldChg>
      <pc:sldChg chg="addSp modSp mod">
        <pc:chgData name="Robert Mayhew" userId="a39e53ac0ffc736d" providerId="LiveId" clId="{E6144589-EB49-4EB1-B1CB-9090ACD856FA}" dt="2023-10-04T00:09:17.181" v="10" actId="1076"/>
        <pc:sldMkLst>
          <pc:docMk/>
          <pc:sldMk cId="2336401258" sldId="259"/>
        </pc:sldMkLst>
        <pc:spChg chg="add">
          <ac:chgData name="Robert Mayhew" userId="a39e53ac0ffc736d" providerId="LiveId" clId="{E6144589-EB49-4EB1-B1CB-9090ACD856FA}" dt="2023-10-04T00:08:46.512" v="4" actId="11529"/>
          <ac:spMkLst>
            <pc:docMk/>
            <pc:sldMk cId="2336401258" sldId="259"/>
            <ac:spMk id="3" creationId="{C04F09C0-4BE3-A59F-32E2-EEECAADDC996}"/>
          </ac:spMkLst>
        </pc:spChg>
        <pc:spChg chg="add mod">
          <ac:chgData name="Robert Mayhew" userId="a39e53ac0ffc736d" providerId="LiveId" clId="{E6144589-EB49-4EB1-B1CB-9090ACD856FA}" dt="2023-10-04T00:09:05.874" v="6" actId="1076"/>
          <ac:spMkLst>
            <pc:docMk/>
            <pc:sldMk cId="2336401258" sldId="259"/>
            <ac:spMk id="6" creationId="{4A089D34-C948-C40C-C0B2-955622B48D8A}"/>
          </ac:spMkLst>
        </pc:spChg>
        <pc:spChg chg="add mod">
          <ac:chgData name="Robert Mayhew" userId="a39e53ac0ffc736d" providerId="LiveId" clId="{E6144589-EB49-4EB1-B1CB-9090ACD856FA}" dt="2023-10-04T00:09:11.872" v="8" actId="1076"/>
          <ac:spMkLst>
            <pc:docMk/>
            <pc:sldMk cId="2336401258" sldId="259"/>
            <ac:spMk id="7" creationId="{4541D61D-1FC7-CF35-9807-5085391F8A8C}"/>
          </ac:spMkLst>
        </pc:spChg>
        <pc:spChg chg="add mod">
          <ac:chgData name="Robert Mayhew" userId="a39e53ac0ffc736d" providerId="LiveId" clId="{E6144589-EB49-4EB1-B1CB-9090ACD856FA}" dt="2023-10-04T00:09:17.181" v="10" actId="1076"/>
          <ac:spMkLst>
            <pc:docMk/>
            <pc:sldMk cId="2336401258" sldId="259"/>
            <ac:spMk id="8" creationId="{41FAF04A-5EE8-1B0D-E50D-EC0442BFCB85}"/>
          </ac:spMkLst>
        </pc:spChg>
        <pc:graphicFrameChg chg="mod">
          <ac:chgData name="Robert Mayhew" userId="a39e53ac0ffc736d" providerId="LiveId" clId="{E6144589-EB49-4EB1-B1CB-9090ACD856FA}" dt="2023-10-04T00:08:03.927" v="3" actId="20577"/>
          <ac:graphicFrameMkLst>
            <pc:docMk/>
            <pc:sldMk cId="2336401258" sldId="259"/>
            <ac:graphicFrameMk id="4" creationId="{888E1804-9549-CD84-DD1B-5A83C2BA44F0}"/>
          </ac:graphicFrameMkLst>
        </pc:graphicFrameChg>
      </pc:sldChg>
      <pc:sldChg chg="del">
        <pc:chgData name="Robert Mayhew" userId="a39e53ac0ffc736d" providerId="LiveId" clId="{E6144589-EB49-4EB1-B1CB-9090ACD856FA}" dt="2023-10-04T00:09:33.926" v="11" actId="47"/>
        <pc:sldMkLst>
          <pc:docMk/>
          <pc:sldMk cId="1323439004" sldId="269"/>
        </pc:sldMkLst>
      </pc:sldChg>
      <pc:sldChg chg="del">
        <pc:chgData name="Robert Mayhew" userId="a39e53ac0ffc736d" providerId="LiveId" clId="{E6144589-EB49-4EB1-B1CB-9090ACD856FA}" dt="2023-10-04T00:09:46.006" v="13" actId="47"/>
        <pc:sldMkLst>
          <pc:docMk/>
          <pc:sldMk cId="1833878648" sldId="271"/>
        </pc:sldMkLst>
      </pc:sldChg>
      <pc:sldChg chg="del">
        <pc:chgData name="Robert Mayhew" userId="a39e53ac0ffc736d" providerId="LiveId" clId="{E6144589-EB49-4EB1-B1CB-9090ACD856FA}" dt="2023-10-04T00:09:48.831" v="15" actId="47"/>
        <pc:sldMkLst>
          <pc:docMk/>
          <pc:sldMk cId="1129603405" sldId="272"/>
        </pc:sldMkLst>
      </pc:sldChg>
      <pc:sldChg chg="modSp mod">
        <pc:chgData name="Robert Mayhew" userId="a39e53ac0ffc736d" providerId="LiveId" clId="{E6144589-EB49-4EB1-B1CB-9090ACD856FA}" dt="2023-10-04T00:24:16.153" v="36" actId="313"/>
        <pc:sldMkLst>
          <pc:docMk/>
          <pc:sldMk cId="1591270367" sldId="274"/>
        </pc:sldMkLst>
        <pc:spChg chg="mod">
          <ac:chgData name="Robert Mayhew" userId="a39e53ac0ffc736d" providerId="LiveId" clId="{E6144589-EB49-4EB1-B1CB-9090ACD856FA}" dt="2023-10-04T00:24:16.153" v="36" actId="313"/>
          <ac:spMkLst>
            <pc:docMk/>
            <pc:sldMk cId="1591270367" sldId="274"/>
            <ac:spMk id="3" creationId="{DC363831-C79E-8939-9589-6CF0D421B99E}"/>
          </ac:spMkLst>
        </pc:spChg>
      </pc:sldChg>
      <pc:sldChg chg="del">
        <pc:chgData name="Robert Mayhew" userId="a39e53ac0ffc736d" providerId="LiveId" clId="{E6144589-EB49-4EB1-B1CB-9090ACD856FA}" dt="2023-10-04T00:09:35.534" v="12" actId="47"/>
        <pc:sldMkLst>
          <pc:docMk/>
          <pc:sldMk cId="1543155704" sldId="277"/>
        </pc:sldMkLst>
      </pc:sldChg>
      <pc:sldChg chg="del">
        <pc:chgData name="Robert Mayhew" userId="a39e53ac0ffc736d" providerId="LiveId" clId="{E6144589-EB49-4EB1-B1CB-9090ACD856FA}" dt="2023-10-04T00:09:47.260" v="14" actId="47"/>
        <pc:sldMkLst>
          <pc:docMk/>
          <pc:sldMk cId="711533388" sldId="279"/>
        </pc:sldMkLst>
      </pc:sldChg>
      <pc:sldChg chg="del">
        <pc:chgData name="Robert Mayhew" userId="a39e53ac0ffc736d" providerId="LiveId" clId="{E6144589-EB49-4EB1-B1CB-9090ACD856FA}" dt="2023-10-04T00:10:20.911" v="22" actId="47"/>
        <pc:sldMkLst>
          <pc:docMk/>
          <pc:sldMk cId="3005706838" sldId="280"/>
        </pc:sldMkLst>
      </pc:sldChg>
      <pc:sldChg chg="modSp mod">
        <pc:chgData name="Robert Mayhew" userId="a39e53ac0ffc736d" providerId="LiveId" clId="{E6144589-EB49-4EB1-B1CB-9090ACD856FA}" dt="2023-10-04T00:23:03.585" v="32" actId="115"/>
        <pc:sldMkLst>
          <pc:docMk/>
          <pc:sldMk cId="1217838267" sldId="282"/>
        </pc:sldMkLst>
        <pc:spChg chg="mod">
          <ac:chgData name="Robert Mayhew" userId="a39e53ac0ffc736d" providerId="LiveId" clId="{E6144589-EB49-4EB1-B1CB-9090ACD856FA}" dt="2023-10-04T00:23:03.585" v="32" actId="115"/>
          <ac:spMkLst>
            <pc:docMk/>
            <pc:sldMk cId="1217838267" sldId="282"/>
            <ac:spMk id="2" creationId="{A0D22BC2-544E-89BD-942D-041CF0886F3A}"/>
          </ac:spMkLst>
        </pc:spChg>
      </pc:sldChg>
      <pc:sldChg chg="del">
        <pc:chgData name="Robert Mayhew" userId="a39e53ac0ffc736d" providerId="LiveId" clId="{E6144589-EB49-4EB1-B1CB-9090ACD856FA}" dt="2023-10-04T00:09:55.229" v="16" actId="47"/>
        <pc:sldMkLst>
          <pc:docMk/>
          <pc:sldMk cId="3580471679" sldId="284"/>
        </pc:sldMkLst>
      </pc:sldChg>
      <pc:sldChg chg="modSp mod">
        <pc:chgData name="Robert Mayhew" userId="a39e53ac0ffc736d" providerId="LiveId" clId="{E6144589-EB49-4EB1-B1CB-9090ACD856FA}" dt="2023-10-04T00:24:13.662" v="35" actId="2"/>
        <pc:sldMkLst>
          <pc:docMk/>
          <pc:sldMk cId="2929532412" sldId="287"/>
        </pc:sldMkLst>
        <pc:spChg chg="mod">
          <ac:chgData name="Robert Mayhew" userId="a39e53ac0ffc736d" providerId="LiveId" clId="{E6144589-EB49-4EB1-B1CB-9090ACD856FA}" dt="2023-10-04T00:24:13.662" v="35" actId="2"/>
          <ac:spMkLst>
            <pc:docMk/>
            <pc:sldMk cId="2929532412" sldId="287"/>
            <ac:spMk id="3" creationId="{1F309049-A639-4B0D-B470-AFB69EC06D2C}"/>
          </ac:spMkLst>
        </pc:spChg>
      </pc:sldChg>
      <pc:sldChg chg="modSp mod">
        <pc:chgData name="Robert Mayhew" userId="a39e53ac0ffc736d" providerId="LiveId" clId="{E6144589-EB49-4EB1-B1CB-9090ACD856FA}" dt="2023-10-04T00:23:34.792" v="33" actId="20577"/>
        <pc:sldMkLst>
          <pc:docMk/>
          <pc:sldMk cId="1041529537" sldId="292"/>
        </pc:sldMkLst>
        <pc:spChg chg="mod">
          <ac:chgData name="Robert Mayhew" userId="a39e53ac0ffc736d" providerId="LiveId" clId="{E6144589-EB49-4EB1-B1CB-9090ACD856FA}" dt="2023-10-04T00:23:34.792" v="33" actId="20577"/>
          <ac:spMkLst>
            <pc:docMk/>
            <pc:sldMk cId="1041529537" sldId="292"/>
            <ac:spMk id="2" creationId="{19416DE5-B616-07E4-6E2A-56A1BE47548E}"/>
          </ac:spMkLst>
        </pc:spChg>
        <pc:spChg chg="mod">
          <ac:chgData name="Robert Mayhew" userId="a39e53ac0ffc736d" providerId="LiveId" clId="{E6144589-EB49-4EB1-B1CB-9090ACD856FA}" dt="2023-10-04T00:10:08.136" v="19" actId="5793"/>
          <ac:spMkLst>
            <pc:docMk/>
            <pc:sldMk cId="1041529537" sldId="292"/>
            <ac:spMk id="3" creationId="{50D208AE-E199-E92E-A3CD-1FE87671E2A4}"/>
          </ac:spMkLst>
        </pc:spChg>
      </pc:sldChg>
      <pc:sldChg chg="modSp mod">
        <pc:chgData name="Robert Mayhew" userId="a39e53ac0ffc736d" providerId="LiveId" clId="{E6144589-EB49-4EB1-B1CB-9090ACD856FA}" dt="2023-10-04T00:24:17.939" v="37" actId="2"/>
        <pc:sldMkLst>
          <pc:docMk/>
          <pc:sldMk cId="460655753" sldId="310"/>
        </pc:sldMkLst>
        <pc:spChg chg="mod">
          <ac:chgData name="Robert Mayhew" userId="a39e53ac0ffc736d" providerId="LiveId" clId="{E6144589-EB49-4EB1-B1CB-9090ACD856FA}" dt="2023-10-04T00:24:17.939" v="37" actId="2"/>
          <ac:spMkLst>
            <pc:docMk/>
            <pc:sldMk cId="460655753" sldId="310"/>
            <ac:spMk id="3" creationId="{63A4EC92-8974-6084-D3C4-FFFF29827CEF}"/>
          </ac:spMkLst>
        </pc:spChg>
      </pc:sldChg>
      <pc:sldChg chg="del">
        <pc:chgData name="Robert Mayhew" userId="a39e53ac0ffc736d" providerId="LiveId" clId="{E6144589-EB49-4EB1-B1CB-9090ACD856FA}" dt="2023-10-04T00:10:17.122" v="20" actId="47"/>
        <pc:sldMkLst>
          <pc:docMk/>
          <pc:sldMk cId="717050808" sldId="313"/>
        </pc:sldMkLst>
      </pc:sldChg>
      <pc:sldChg chg="del">
        <pc:chgData name="Robert Mayhew" userId="a39e53ac0ffc736d" providerId="LiveId" clId="{E6144589-EB49-4EB1-B1CB-9090ACD856FA}" dt="2023-10-04T00:10:19.460" v="21" actId="47"/>
        <pc:sldMkLst>
          <pc:docMk/>
          <pc:sldMk cId="1876043396" sldId="314"/>
        </pc:sldMkLst>
      </pc:sldChg>
      <pc:sldChg chg="modSp mod">
        <pc:chgData name="Robert Mayhew" userId="a39e53ac0ffc736d" providerId="LiveId" clId="{E6144589-EB49-4EB1-B1CB-9090ACD856FA}" dt="2023-10-04T00:24:11.782" v="34" actId="2"/>
        <pc:sldMkLst>
          <pc:docMk/>
          <pc:sldMk cId="1449649756" sldId="316"/>
        </pc:sldMkLst>
        <pc:spChg chg="mod">
          <ac:chgData name="Robert Mayhew" userId="a39e53ac0ffc736d" providerId="LiveId" clId="{E6144589-EB49-4EB1-B1CB-9090ACD856FA}" dt="2023-10-04T00:24:11.782" v="34" actId="2"/>
          <ac:spMkLst>
            <pc:docMk/>
            <pc:sldMk cId="1449649756" sldId="316"/>
            <ac:spMk id="3" creationId="{CF98DCDA-DE70-74B3-7AE6-27DEB41DF17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39e53ac0ffc736d/Desktop/Accounts%20TTM%206100-8420%20GL%20Jul%2022%20-%20Jun%2023%20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39e53ac0ffc736d/Desktop/Accounts%20TTM%206100-8420%20GL%20Jul%2022%20-%20Jun%2023%20v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3327067902605E-2"/>
          <c:y val="0.11751974333487127"/>
          <c:w val="0.89533799710147699"/>
          <c:h val="0.81875001923378743"/>
        </c:manualLayout>
      </c:layout>
      <c:scatterChart>
        <c:scatterStyle val="lineMarker"/>
        <c:varyColors val="0"/>
        <c:ser>
          <c:idx val="0"/>
          <c:order val="0"/>
          <c:tx>
            <c:strRef>
              <c:f>'[Accounts TTM 6100-8420 GL Jul 22 - Jun 23 v3.xlsx]Sheet2'!$B$1</c:f>
              <c:strCache>
                <c:ptCount val="1"/>
                <c:pt idx="0">
                  <c:v>Annualized Spend</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fld id="{3FF526A9-5AA3-4324-9E49-1C1D7DB5F75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EEB-43FB-B130-37E59B159A63}"/>
                </c:ext>
              </c:extLst>
            </c:dLbl>
            <c:dLbl>
              <c:idx val="1"/>
              <c:tx>
                <c:rich>
                  <a:bodyPr/>
                  <a:lstStyle/>
                  <a:p>
                    <a:fld id="{9993D86E-5127-411E-9EA1-E6C70513DB6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EEB-43FB-B130-37E59B159A63}"/>
                </c:ext>
              </c:extLst>
            </c:dLbl>
            <c:dLbl>
              <c:idx val="2"/>
              <c:tx>
                <c:rich>
                  <a:bodyPr/>
                  <a:lstStyle/>
                  <a:p>
                    <a:fld id="{029E215B-C0C7-42C8-A75D-0F57943EA9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EEB-43FB-B130-37E59B159A63}"/>
                </c:ext>
              </c:extLst>
            </c:dLbl>
            <c:dLbl>
              <c:idx val="3"/>
              <c:tx>
                <c:rich>
                  <a:bodyPr/>
                  <a:lstStyle/>
                  <a:p>
                    <a:fld id="{E1043E54-BCFA-4CF6-8E27-5D151471156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EEB-43FB-B130-37E59B159A63}"/>
                </c:ext>
              </c:extLst>
            </c:dLbl>
            <c:dLbl>
              <c:idx val="4"/>
              <c:tx>
                <c:rich>
                  <a:bodyPr/>
                  <a:lstStyle/>
                  <a:p>
                    <a:fld id="{51B9E2C6-FC7E-4DE5-BEA0-3E243F03182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EEB-43FB-B130-37E59B159A63}"/>
                </c:ext>
              </c:extLst>
            </c:dLbl>
            <c:dLbl>
              <c:idx val="5"/>
              <c:tx>
                <c:rich>
                  <a:bodyPr/>
                  <a:lstStyle/>
                  <a:p>
                    <a:fld id="{935B4568-3171-435C-8723-B9C2BDCD20E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EEB-43FB-B130-37E59B159A63}"/>
                </c:ext>
              </c:extLst>
            </c:dLbl>
            <c:dLbl>
              <c:idx val="6"/>
              <c:tx>
                <c:rich>
                  <a:bodyPr/>
                  <a:lstStyle/>
                  <a:p>
                    <a:fld id="{5BB0F14D-1AAE-4223-8EDA-43186C2A1B7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EEB-43FB-B130-37E59B159A63}"/>
                </c:ext>
              </c:extLst>
            </c:dLbl>
            <c:dLbl>
              <c:idx val="7"/>
              <c:tx>
                <c:rich>
                  <a:bodyPr/>
                  <a:lstStyle/>
                  <a:p>
                    <a:fld id="{2D6A588B-97B6-4F70-B79A-041163DF17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EEB-43FB-B130-37E59B159A63}"/>
                </c:ext>
              </c:extLst>
            </c:dLbl>
            <c:dLbl>
              <c:idx val="8"/>
              <c:tx>
                <c:rich>
                  <a:bodyPr/>
                  <a:lstStyle/>
                  <a:p>
                    <a:fld id="{4A2770C0-548E-4FAF-B12F-15FD084E46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EEB-43FB-B130-37E59B159A63}"/>
                </c:ext>
              </c:extLst>
            </c:dLbl>
            <c:dLbl>
              <c:idx val="9"/>
              <c:tx>
                <c:rich>
                  <a:bodyPr/>
                  <a:lstStyle/>
                  <a:p>
                    <a:fld id="{DDC500C2-8A19-4915-A730-7A275E1D795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EEB-43FB-B130-37E59B159A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'[Accounts TTM 6100-8420 GL Jul 22 - Jun 23 v3.xlsx]Sheet2'!$C$2:$C$11</c:f>
              <c:numCache>
                <c:formatCode>General</c:formatCode>
                <c:ptCount val="10"/>
                <c:pt idx="0">
                  <c:v>3</c:v>
                </c:pt>
                <c:pt idx="1">
                  <c:v>1</c:v>
                </c:pt>
                <c:pt idx="2">
                  <c:v>1</c:v>
                </c:pt>
                <c:pt idx="3">
                  <c:v>4</c:v>
                </c:pt>
                <c:pt idx="4">
                  <c:v>2</c:v>
                </c:pt>
                <c:pt idx="5">
                  <c:v>2</c:v>
                </c:pt>
                <c:pt idx="6">
                  <c:v>3</c:v>
                </c:pt>
                <c:pt idx="7">
                  <c:v>2</c:v>
                </c:pt>
                <c:pt idx="8">
                  <c:v>1</c:v>
                </c:pt>
                <c:pt idx="9">
                  <c:v>1</c:v>
                </c:pt>
              </c:numCache>
            </c:numRef>
          </c:xVal>
          <c:yVal>
            <c:numRef>
              <c:f>'[Accounts TTM 6100-8420 GL Jul 22 - Jun 23 v3.xlsx]Sheet2'!$B$2:$B$11</c:f>
              <c:numCache>
                <c:formatCode>#,##0</c:formatCode>
                <c:ptCount val="10"/>
                <c:pt idx="0">
                  <c:v>800000</c:v>
                </c:pt>
                <c:pt idx="1">
                  <c:v>700000</c:v>
                </c:pt>
                <c:pt idx="2">
                  <c:v>625000</c:v>
                </c:pt>
                <c:pt idx="3">
                  <c:v>575000</c:v>
                </c:pt>
                <c:pt idx="4">
                  <c:v>550000</c:v>
                </c:pt>
                <c:pt idx="5">
                  <c:v>350000</c:v>
                </c:pt>
                <c:pt idx="6">
                  <c:v>200000</c:v>
                </c:pt>
                <c:pt idx="7">
                  <c:v>175000</c:v>
                </c:pt>
                <c:pt idx="8">
                  <c:v>110000</c:v>
                </c:pt>
                <c:pt idx="9">
                  <c:v>92000</c:v>
                </c:pt>
              </c:numCache>
            </c:numRef>
          </c:yVal>
          <c:smooth val="0"/>
          <c:extLst>
            <c:ext xmlns:c15="http://schemas.microsoft.com/office/drawing/2012/chart" uri="{02D57815-91ED-43cb-92C2-25804820EDAC}">
              <c15:datalabelsRange>
                <c15:f>'[Accounts TTM 6100-8420 GL Jul 22 - Jun 23 v3.xlsx]Sheet2'!$A$2:$A$11</c15:f>
                <c15:dlblRangeCache>
                  <c:ptCount val="10"/>
                  <c:pt idx="0">
                    <c:v>Vendor A</c:v>
                  </c:pt>
                  <c:pt idx="1">
                    <c:v>Vendor B</c:v>
                  </c:pt>
                  <c:pt idx="2">
                    <c:v>Vendor C</c:v>
                  </c:pt>
                  <c:pt idx="3">
                    <c:v>Vendor D</c:v>
                  </c:pt>
                  <c:pt idx="4">
                    <c:v>Vendor E</c:v>
                  </c:pt>
                  <c:pt idx="5">
                    <c:v>Vendor F</c:v>
                  </c:pt>
                  <c:pt idx="6">
                    <c:v>Vendor G</c:v>
                  </c:pt>
                  <c:pt idx="7">
                    <c:v>Vendor H</c:v>
                  </c:pt>
                  <c:pt idx="8">
                    <c:v>Vendor I</c:v>
                  </c:pt>
                  <c:pt idx="9">
                    <c:v>Vendor J</c:v>
                  </c:pt>
                </c15:dlblRangeCache>
              </c15:datalabelsRange>
            </c:ext>
            <c:ext xmlns:c16="http://schemas.microsoft.com/office/drawing/2014/chart" uri="{C3380CC4-5D6E-409C-BE32-E72D297353CC}">
              <c16:uniqueId val="{0000000A-BEEB-43FB-B130-37E59B159A63}"/>
            </c:ext>
          </c:extLst>
        </c:ser>
        <c:dLbls>
          <c:dLblPos val="t"/>
          <c:showLegendKey val="0"/>
          <c:showVal val="1"/>
          <c:showCatName val="0"/>
          <c:showSerName val="0"/>
          <c:showPercent val="0"/>
          <c:showBubbleSize val="0"/>
        </c:dLbls>
        <c:axId val="240417712"/>
        <c:axId val="2001873168"/>
      </c:scatterChart>
      <c:valAx>
        <c:axId val="240417712"/>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873168"/>
        <c:crosses val="autoZero"/>
        <c:crossBetween val="midCat"/>
        <c:majorUnit val="1"/>
        <c:minorUnit val="1"/>
      </c:valAx>
      <c:valAx>
        <c:axId val="200187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4177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3327067902605E-2"/>
          <c:y val="0.11751974333487127"/>
          <c:w val="0.89533799710147699"/>
          <c:h val="0.81875001923378743"/>
        </c:manualLayout>
      </c:layout>
      <c:scatterChart>
        <c:scatterStyle val="lineMarker"/>
        <c:varyColors val="0"/>
        <c:ser>
          <c:idx val="0"/>
          <c:order val="0"/>
          <c:tx>
            <c:strRef>
              <c:f>'[Accounts TTM 6100-8420 GL Jul 22 - Jun 23 v3.xlsx]Sheet2'!$B$1</c:f>
              <c:strCache>
                <c:ptCount val="1"/>
                <c:pt idx="0">
                  <c:v>Annualized Spend</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fld id="{68DE0B51-3DE3-4983-AF1E-1898F4D34A2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EEB-43FB-B130-37E59B159A63}"/>
                </c:ext>
              </c:extLst>
            </c:dLbl>
            <c:dLbl>
              <c:idx val="1"/>
              <c:tx>
                <c:rich>
                  <a:bodyPr/>
                  <a:lstStyle/>
                  <a:p>
                    <a:fld id="{9C7FB4FB-A53B-4440-9AC2-6C0CF071876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EEB-43FB-B130-37E59B159A63}"/>
                </c:ext>
              </c:extLst>
            </c:dLbl>
            <c:dLbl>
              <c:idx val="2"/>
              <c:tx>
                <c:rich>
                  <a:bodyPr/>
                  <a:lstStyle/>
                  <a:p>
                    <a:fld id="{928CBF7D-92B6-4054-928F-D78CDBB1844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EEB-43FB-B130-37E59B159A63}"/>
                </c:ext>
              </c:extLst>
            </c:dLbl>
            <c:dLbl>
              <c:idx val="3"/>
              <c:tx>
                <c:rich>
                  <a:bodyPr/>
                  <a:lstStyle/>
                  <a:p>
                    <a:fld id="{F68CED91-8F3B-422F-86E3-6159B5E40B8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EEB-43FB-B130-37E59B159A63}"/>
                </c:ext>
              </c:extLst>
            </c:dLbl>
            <c:dLbl>
              <c:idx val="4"/>
              <c:tx>
                <c:rich>
                  <a:bodyPr/>
                  <a:lstStyle/>
                  <a:p>
                    <a:fld id="{C23C34C0-E1A7-4E2A-A3F7-52ED362439C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EEB-43FB-B130-37E59B159A63}"/>
                </c:ext>
              </c:extLst>
            </c:dLbl>
            <c:dLbl>
              <c:idx val="5"/>
              <c:tx>
                <c:rich>
                  <a:bodyPr/>
                  <a:lstStyle/>
                  <a:p>
                    <a:fld id="{17CCC14C-5B21-47B5-A911-B23FE3B1058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EEB-43FB-B130-37E59B159A63}"/>
                </c:ext>
              </c:extLst>
            </c:dLbl>
            <c:dLbl>
              <c:idx val="6"/>
              <c:tx>
                <c:rich>
                  <a:bodyPr/>
                  <a:lstStyle/>
                  <a:p>
                    <a:fld id="{FAEEDAAD-F0B9-426A-AE8E-3C5E6C25B17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EEB-43FB-B130-37E59B159A63}"/>
                </c:ext>
              </c:extLst>
            </c:dLbl>
            <c:dLbl>
              <c:idx val="7"/>
              <c:tx>
                <c:rich>
                  <a:bodyPr/>
                  <a:lstStyle/>
                  <a:p>
                    <a:fld id="{EDD651A6-614C-4B8C-A71F-AC9794295C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EEB-43FB-B130-37E59B159A63}"/>
                </c:ext>
              </c:extLst>
            </c:dLbl>
            <c:dLbl>
              <c:idx val="8"/>
              <c:tx>
                <c:rich>
                  <a:bodyPr/>
                  <a:lstStyle/>
                  <a:p>
                    <a:fld id="{62104FB6-0451-4116-967B-E92EEA1DBCD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EEB-43FB-B130-37E59B159A63}"/>
                </c:ext>
              </c:extLst>
            </c:dLbl>
            <c:dLbl>
              <c:idx val="9"/>
              <c:tx>
                <c:rich>
                  <a:bodyPr/>
                  <a:lstStyle/>
                  <a:p>
                    <a:fld id="{93F374A7-2108-4862-9A3E-85375737A91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EEB-43FB-B130-37E59B159A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'[Accounts TTM 6100-8420 GL Jul 22 - Jun 23 v3.xlsx]Sheet2'!$C$2:$C$11</c:f>
              <c:numCache>
                <c:formatCode>General</c:formatCode>
                <c:ptCount val="10"/>
                <c:pt idx="0">
                  <c:v>3</c:v>
                </c:pt>
                <c:pt idx="1">
                  <c:v>1</c:v>
                </c:pt>
                <c:pt idx="2">
                  <c:v>1</c:v>
                </c:pt>
                <c:pt idx="3">
                  <c:v>4</c:v>
                </c:pt>
                <c:pt idx="4">
                  <c:v>2</c:v>
                </c:pt>
                <c:pt idx="5">
                  <c:v>2</c:v>
                </c:pt>
                <c:pt idx="6">
                  <c:v>3</c:v>
                </c:pt>
                <c:pt idx="7">
                  <c:v>2</c:v>
                </c:pt>
                <c:pt idx="8">
                  <c:v>1</c:v>
                </c:pt>
                <c:pt idx="9">
                  <c:v>1</c:v>
                </c:pt>
              </c:numCache>
            </c:numRef>
          </c:xVal>
          <c:yVal>
            <c:numRef>
              <c:f>'[Accounts TTM 6100-8420 GL Jul 22 - Jun 23 v3.xlsx]Sheet2'!$B$2:$B$11</c:f>
              <c:numCache>
                <c:formatCode>#,##0</c:formatCode>
                <c:ptCount val="10"/>
                <c:pt idx="0">
                  <c:v>800000</c:v>
                </c:pt>
                <c:pt idx="1">
                  <c:v>700000</c:v>
                </c:pt>
                <c:pt idx="2">
                  <c:v>625000</c:v>
                </c:pt>
                <c:pt idx="3">
                  <c:v>575000</c:v>
                </c:pt>
                <c:pt idx="4">
                  <c:v>550000</c:v>
                </c:pt>
                <c:pt idx="5">
                  <c:v>350000</c:v>
                </c:pt>
                <c:pt idx="6">
                  <c:v>200000</c:v>
                </c:pt>
                <c:pt idx="7">
                  <c:v>175000</c:v>
                </c:pt>
                <c:pt idx="8">
                  <c:v>110000</c:v>
                </c:pt>
                <c:pt idx="9">
                  <c:v>92000</c:v>
                </c:pt>
              </c:numCache>
            </c:numRef>
          </c:yVal>
          <c:smooth val="0"/>
          <c:extLst>
            <c:ext xmlns:c15="http://schemas.microsoft.com/office/drawing/2012/chart" uri="{02D57815-91ED-43cb-92C2-25804820EDAC}">
              <c15:datalabelsRange>
                <c15:f>'[Accounts TTM 6100-8420 GL Jul 22 - Jun 23 v3.xlsx]Sheet2'!$A$2:$A$11</c15:f>
                <c15:dlblRangeCache>
                  <c:ptCount val="10"/>
                  <c:pt idx="0">
                    <c:v>Vendor A</c:v>
                  </c:pt>
                  <c:pt idx="1">
                    <c:v>Vendor B</c:v>
                  </c:pt>
                  <c:pt idx="2">
                    <c:v>Vendor C</c:v>
                  </c:pt>
                  <c:pt idx="3">
                    <c:v>Vendor D</c:v>
                  </c:pt>
                  <c:pt idx="4">
                    <c:v>Vendor E</c:v>
                  </c:pt>
                  <c:pt idx="5">
                    <c:v>Vendor F</c:v>
                  </c:pt>
                  <c:pt idx="6">
                    <c:v>Vendor G</c:v>
                  </c:pt>
                  <c:pt idx="7">
                    <c:v>Vendor H</c:v>
                  </c:pt>
                  <c:pt idx="8">
                    <c:v>Vendor I</c:v>
                  </c:pt>
                  <c:pt idx="9">
                    <c:v>Vendor J</c:v>
                  </c:pt>
                </c15:dlblRangeCache>
              </c15:datalabelsRange>
            </c:ext>
            <c:ext xmlns:c16="http://schemas.microsoft.com/office/drawing/2014/chart" uri="{C3380CC4-5D6E-409C-BE32-E72D297353CC}">
              <c16:uniqueId val="{0000000A-BEEB-43FB-B130-37E59B159A63}"/>
            </c:ext>
          </c:extLst>
        </c:ser>
        <c:dLbls>
          <c:dLblPos val="t"/>
          <c:showLegendKey val="0"/>
          <c:showVal val="1"/>
          <c:showCatName val="0"/>
          <c:showSerName val="0"/>
          <c:showPercent val="0"/>
          <c:showBubbleSize val="0"/>
        </c:dLbls>
        <c:axId val="240417712"/>
        <c:axId val="2001873168"/>
      </c:scatterChart>
      <c:valAx>
        <c:axId val="240417712"/>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873168"/>
        <c:crosses val="autoZero"/>
        <c:crossBetween val="midCat"/>
        <c:majorUnit val="1"/>
        <c:minorUnit val="1"/>
      </c:valAx>
      <c:valAx>
        <c:axId val="200187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4177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35526-A128-4FDD-A76B-2A624D0E588A}" type="doc">
      <dgm:prSet loTypeId="urn:microsoft.com/office/officeart/2005/8/layout/venn1" loCatId="relationship" qsTypeId="urn:microsoft.com/office/officeart/2005/8/quickstyle/simple1" qsCatId="simple" csTypeId="urn:microsoft.com/office/officeart/2005/8/colors/accent1_2" csCatId="accent1" phldr="1"/>
      <dgm:spPr/>
    </dgm:pt>
    <dgm:pt modelId="{0631313D-5CF8-43D1-9B58-B08CFDC799DA}">
      <dgm:prSet phldrT="[Text]"/>
      <dgm:spPr/>
      <dgm:t>
        <a:bodyPr/>
        <a:lstStyle/>
        <a:p>
          <a:r>
            <a:rPr lang="en-US" dirty="0"/>
            <a:t>Finance</a:t>
          </a:r>
        </a:p>
      </dgm:t>
    </dgm:pt>
    <dgm:pt modelId="{FD2D87B3-B693-4459-85B0-8EDE45A5D2D0}" type="parTrans" cxnId="{8E855A25-0AF8-4D9E-A665-F95D03DE98D4}">
      <dgm:prSet/>
      <dgm:spPr/>
      <dgm:t>
        <a:bodyPr/>
        <a:lstStyle/>
        <a:p>
          <a:endParaRPr lang="en-US"/>
        </a:p>
      </dgm:t>
    </dgm:pt>
    <dgm:pt modelId="{CD7650CD-6A45-4D57-94FD-64928D6DE7E9}" type="sibTrans" cxnId="{8E855A25-0AF8-4D9E-A665-F95D03DE98D4}">
      <dgm:prSet/>
      <dgm:spPr/>
      <dgm:t>
        <a:bodyPr/>
        <a:lstStyle/>
        <a:p>
          <a:endParaRPr lang="en-US"/>
        </a:p>
      </dgm:t>
    </dgm:pt>
    <dgm:pt modelId="{BBB50B55-876E-4CC1-9C1F-C9DA5AF23FBB}">
      <dgm:prSet phldrT="[Text]"/>
      <dgm:spPr/>
      <dgm:t>
        <a:bodyPr/>
        <a:lstStyle/>
        <a:p>
          <a:r>
            <a:rPr lang="en-US" dirty="0"/>
            <a:t>Operations</a:t>
          </a:r>
        </a:p>
      </dgm:t>
    </dgm:pt>
    <dgm:pt modelId="{F9D7F864-B684-48DB-9161-7DECA549394C}" type="parTrans" cxnId="{FB4F62F0-38F8-4623-9519-028F166C833B}">
      <dgm:prSet/>
      <dgm:spPr/>
      <dgm:t>
        <a:bodyPr/>
        <a:lstStyle/>
        <a:p>
          <a:endParaRPr lang="en-US"/>
        </a:p>
      </dgm:t>
    </dgm:pt>
    <dgm:pt modelId="{8934EDA8-70A0-42B5-A63D-A414C4A4BCC6}" type="sibTrans" cxnId="{FB4F62F0-38F8-4623-9519-028F166C833B}">
      <dgm:prSet/>
      <dgm:spPr/>
      <dgm:t>
        <a:bodyPr/>
        <a:lstStyle/>
        <a:p>
          <a:endParaRPr lang="en-US"/>
        </a:p>
      </dgm:t>
    </dgm:pt>
    <dgm:pt modelId="{FE1EFBDA-DA96-4A42-B693-7F079ECEDE81}">
      <dgm:prSet phldrT="[Text]"/>
      <dgm:spPr/>
      <dgm:t>
        <a:bodyPr/>
        <a:lstStyle/>
        <a:p>
          <a:r>
            <a:rPr lang="en-US" dirty="0"/>
            <a:t>Clinical</a:t>
          </a:r>
        </a:p>
      </dgm:t>
    </dgm:pt>
    <dgm:pt modelId="{658F2E8D-0698-44D4-851E-54A0D5926EA5}" type="parTrans" cxnId="{11A2F537-E04E-4009-AD4D-D9A898BB9806}">
      <dgm:prSet/>
      <dgm:spPr/>
      <dgm:t>
        <a:bodyPr/>
        <a:lstStyle/>
        <a:p>
          <a:endParaRPr lang="en-US"/>
        </a:p>
      </dgm:t>
    </dgm:pt>
    <dgm:pt modelId="{048110EA-5353-4C2B-8E54-535AE3C8AB52}" type="sibTrans" cxnId="{11A2F537-E04E-4009-AD4D-D9A898BB9806}">
      <dgm:prSet/>
      <dgm:spPr/>
      <dgm:t>
        <a:bodyPr/>
        <a:lstStyle/>
        <a:p>
          <a:endParaRPr lang="en-US"/>
        </a:p>
      </dgm:t>
    </dgm:pt>
    <dgm:pt modelId="{F655E6CB-25EA-4876-BE1D-F2334052A085}" type="pres">
      <dgm:prSet presAssocID="{99935526-A128-4FDD-A76B-2A624D0E588A}" presName="compositeShape" presStyleCnt="0">
        <dgm:presLayoutVars>
          <dgm:chMax val="7"/>
          <dgm:dir/>
          <dgm:resizeHandles val="exact"/>
        </dgm:presLayoutVars>
      </dgm:prSet>
      <dgm:spPr/>
    </dgm:pt>
    <dgm:pt modelId="{B57B388E-C26D-4D17-9F96-EAAF3EDA2C5F}" type="pres">
      <dgm:prSet presAssocID="{0631313D-5CF8-43D1-9B58-B08CFDC799DA}" presName="circ1" presStyleLbl="vennNode1" presStyleIdx="0" presStyleCnt="3"/>
      <dgm:spPr/>
    </dgm:pt>
    <dgm:pt modelId="{1ECEFF03-1BD1-4784-94FD-C04C181FE86A}" type="pres">
      <dgm:prSet presAssocID="{0631313D-5CF8-43D1-9B58-B08CFDC799DA}" presName="circ1Tx" presStyleLbl="revTx" presStyleIdx="0" presStyleCnt="0">
        <dgm:presLayoutVars>
          <dgm:chMax val="0"/>
          <dgm:chPref val="0"/>
          <dgm:bulletEnabled val="1"/>
        </dgm:presLayoutVars>
      </dgm:prSet>
      <dgm:spPr/>
    </dgm:pt>
    <dgm:pt modelId="{332A0EDF-4E9A-4054-AD6B-964B32B65B12}" type="pres">
      <dgm:prSet presAssocID="{FE1EFBDA-DA96-4A42-B693-7F079ECEDE81}" presName="circ2" presStyleLbl="vennNode1" presStyleIdx="1" presStyleCnt="3"/>
      <dgm:spPr/>
    </dgm:pt>
    <dgm:pt modelId="{128F847E-773C-40B7-95D3-23636A64FD2B}" type="pres">
      <dgm:prSet presAssocID="{FE1EFBDA-DA96-4A42-B693-7F079ECEDE81}" presName="circ2Tx" presStyleLbl="revTx" presStyleIdx="0" presStyleCnt="0">
        <dgm:presLayoutVars>
          <dgm:chMax val="0"/>
          <dgm:chPref val="0"/>
          <dgm:bulletEnabled val="1"/>
        </dgm:presLayoutVars>
      </dgm:prSet>
      <dgm:spPr/>
    </dgm:pt>
    <dgm:pt modelId="{77646878-905C-4D52-868E-577F15C1A2C8}" type="pres">
      <dgm:prSet presAssocID="{BBB50B55-876E-4CC1-9C1F-C9DA5AF23FBB}" presName="circ3" presStyleLbl="vennNode1" presStyleIdx="2" presStyleCnt="3"/>
      <dgm:spPr/>
    </dgm:pt>
    <dgm:pt modelId="{49D16A8F-97D7-456A-9650-5F95C284AA71}" type="pres">
      <dgm:prSet presAssocID="{BBB50B55-876E-4CC1-9C1F-C9DA5AF23FBB}" presName="circ3Tx" presStyleLbl="revTx" presStyleIdx="0" presStyleCnt="0">
        <dgm:presLayoutVars>
          <dgm:chMax val="0"/>
          <dgm:chPref val="0"/>
          <dgm:bulletEnabled val="1"/>
        </dgm:presLayoutVars>
      </dgm:prSet>
      <dgm:spPr/>
    </dgm:pt>
  </dgm:ptLst>
  <dgm:cxnLst>
    <dgm:cxn modelId="{8E855A25-0AF8-4D9E-A665-F95D03DE98D4}" srcId="{99935526-A128-4FDD-A76B-2A624D0E588A}" destId="{0631313D-5CF8-43D1-9B58-B08CFDC799DA}" srcOrd="0" destOrd="0" parTransId="{FD2D87B3-B693-4459-85B0-8EDE45A5D2D0}" sibTransId="{CD7650CD-6A45-4D57-94FD-64928D6DE7E9}"/>
    <dgm:cxn modelId="{11A2F537-E04E-4009-AD4D-D9A898BB9806}" srcId="{99935526-A128-4FDD-A76B-2A624D0E588A}" destId="{FE1EFBDA-DA96-4A42-B693-7F079ECEDE81}" srcOrd="1" destOrd="0" parTransId="{658F2E8D-0698-44D4-851E-54A0D5926EA5}" sibTransId="{048110EA-5353-4C2B-8E54-535AE3C8AB52}"/>
    <dgm:cxn modelId="{1EBF2252-5EFD-442C-BC5E-1A0C34F09CC0}" type="presOf" srcId="{0631313D-5CF8-43D1-9B58-B08CFDC799DA}" destId="{1ECEFF03-1BD1-4784-94FD-C04C181FE86A}" srcOrd="1" destOrd="0" presId="urn:microsoft.com/office/officeart/2005/8/layout/venn1"/>
    <dgm:cxn modelId="{E9B3AA9B-074E-4AE0-ADCD-D7C6BB9B0D5A}" type="presOf" srcId="{0631313D-5CF8-43D1-9B58-B08CFDC799DA}" destId="{B57B388E-C26D-4D17-9F96-EAAF3EDA2C5F}" srcOrd="0" destOrd="0" presId="urn:microsoft.com/office/officeart/2005/8/layout/venn1"/>
    <dgm:cxn modelId="{1EADDFA5-2F3B-46C0-9472-F1BF71F4E81B}" type="presOf" srcId="{99935526-A128-4FDD-A76B-2A624D0E588A}" destId="{F655E6CB-25EA-4876-BE1D-F2334052A085}" srcOrd="0" destOrd="0" presId="urn:microsoft.com/office/officeart/2005/8/layout/venn1"/>
    <dgm:cxn modelId="{1A894FB5-95A1-4377-BC8E-653993824ED2}" type="presOf" srcId="{FE1EFBDA-DA96-4A42-B693-7F079ECEDE81}" destId="{332A0EDF-4E9A-4054-AD6B-964B32B65B12}" srcOrd="0" destOrd="0" presId="urn:microsoft.com/office/officeart/2005/8/layout/venn1"/>
    <dgm:cxn modelId="{C8890ED2-C3CD-4708-AB70-C6A12E1ACDD1}" type="presOf" srcId="{BBB50B55-876E-4CC1-9C1F-C9DA5AF23FBB}" destId="{77646878-905C-4D52-868E-577F15C1A2C8}" srcOrd="0" destOrd="0" presId="urn:microsoft.com/office/officeart/2005/8/layout/venn1"/>
    <dgm:cxn modelId="{E64435D8-F42C-4D0E-B2AD-8A1C32D42C4A}" type="presOf" srcId="{FE1EFBDA-DA96-4A42-B693-7F079ECEDE81}" destId="{128F847E-773C-40B7-95D3-23636A64FD2B}" srcOrd="1" destOrd="0" presId="urn:microsoft.com/office/officeart/2005/8/layout/venn1"/>
    <dgm:cxn modelId="{2FD2FFEA-93DE-4BE1-9C15-0DBCF8952159}" type="presOf" srcId="{BBB50B55-876E-4CC1-9C1F-C9DA5AF23FBB}" destId="{49D16A8F-97D7-456A-9650-5F95C284AA71}" srcOrd="1" destOrd="0" presId="urn:microsoft.com/office/officeart/2005/8/layout/venn1"/>
    <dgm:cxn modelId="{FB4F62F0-38F8-4623-9519-028F166C833B}" srcId="{99935526-A128-4FDD-A76B-2A624D0E588A}" destId="{BBB50B55-876E-4CC1-9C1F-C9DA5AF23FBB}" srcOrd="2" destOrd="0" parTransId="{F9D7F864-B684-48DB-9161-7DECA549394C}" sibTransId="{8934EDA8-70A0-42B5-A63D-A414C4A4BCC6}"/>
    <dgm:cxn modelId="{5F5DFDE0-5961-4B22-A3B9-1BBC84F231FF}" type="presParOf" srcId="{F655E6CB-25EA-4876-BE1D-F2334052A085}" destId="{B57B388E-C26D-4D17-9F96-EAAF3EDA2C5F}" srcOrd="0" destOrd="0" presId="urn:microsoft.com/office/officeart/2005/8/layout/venn1"/>
    <dgm:cxn modelId="{12763F27-0BA9-49A6-862E-9A4B52593E01}" type="presParOf" srcId="{F655E6CB-25EA-4876-BE1D-F2334052A085}" destId="{1ECEFF03-1BD1-4784-94FD-C04C181FE86A}" srcOrd="1" destOrd="0" presId="urn:microsoft.com/office/officeart/2005/8/layout/venn1"/>
    <dgm:cxn modelId="{3BBC2D6D-7E81-4B43-9613-B09A0DC4F8F6}" type="presParOf" srcId="{F655E6CB-25EA-4876-BE1D-F2334052A085}" destId="{332A0EDF-4E9A-4054-AD6B-964B32B65B12}" srcOrd="2" destOrd="0" presId="urn:microsoft.com/office/officeart/2005/8/layout/venn1"/>
    <dgm:cxn modelId="{F4B8CF43-B939-4794-83C2-F4BEA8D00A79}" type="presParOf" srcId="{F655E6CB-25EA-4876-BE1D-F2334052A085}" destId="{128F847E-773C-40B7-95D3-23636A64FD2B}" srcOrd="3" destOrd="0" presId="urn:microsoft.com/office/officeart/2005/8/layout/venn1"/>
    <dgm:cxn modelId="{7D7383FB-AF5A-4879-B46B-DFD6C7CC6AC5}" type="presParOf" srcId="{F655E6CB-25EA-4876-BE1D-F2334052A085}" destId="{77646878-905C-4D52-868E-577F15C1A2C8}" srcOrd="4" destOrd="0" presId="urn:microsoft.com/office/officeart/2005/8/layout/venn1"/>
    <dgm:cxn modelId="{5AEB4A94-4F82-4F6C-8E26-9D148093F280}" type="presParOf" srcId="{F655E6CB-25EA-4876-BE1D-F2334052A085}" destId="{49D16A8F-97D7-456A-9650-5F95C284AA7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55767-85D1-406D-B562-4AEE2950D3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9431B0B-6A84-4AD2-8538-0C142838B178}">
      <dgm:prSet phldrT="[Text]"/>
      <dgm:spPr/>
      <dgm:t>
        <a:bodyPr/>
        <a:lstStyle/>
        <a:p>
          <a:r>
            <a:rPr lang="en-US" dirty="0"/>
            <a:t>Contracts Management</a:t>
          </a:r>
        </a:p>
      </dgm:t>
    </dgm:pt>
    <dgm:pt modelId="{31A1C81C-17FE-4D2C-8C3F-D270EA41846F}" type="parTrans" cxnId="{A707156B-68E9-420F-90E0-7EC21EC8C76B}">
      <dgm:prSet/>
      <dgm:spPr/>
      <dgm:t>
        <a:bodyPr/>
        <a:lstStyle/>
        <a:p>
          <a:endParaRPr lang="en-US"/>
        </a:p>
      </dgm:t>
    </dgm:pt>
    <dgm:pt modelId="{97EECB2C-824D-425F-89F5-806887675F7D}" type="sibTrans" cxnId="{A707156B-68E9-420F-90E0-7EC21EC8C76B}">
      <dgm:prSet/>
      <dgm:spPr/>
      <dgm:t>
        <a:bodyPr/>
        <a:lstStyle/>
        <a:p>
          <a:endParaRPr lang="en-US"/>
        </a:p>
      </dgm:t>
    </dgm:pt>
    <dgm:pt modelId="{EA8D2E54-B0B9-4315-A94D-1CDF556A41FA}">
      <dgm:prSet phldrT="[Text]"/>
      <dgm:spPr/>
      <dgm:t>
        <a:bodyPr/>
        <a:lstStyle/>
        <a:p>
          <a:r>
            <a:rPr lang="en-US" dirty="0"/>
            <a:t>Value Analysis</a:t>
          </a:r>
        </a:p>
      </dgm:t>
    </dgm:pt>
    <dgm:pt modelId="{531BC6D0-F21C-46B1-944F-1B747F50F49A}" type="parTrans" cxnId="{01E0C0B5-16A1-43A8-8A44-FA2420C8531F}">
      <dgm:prSet/>
      <dgm:spPr/>
      <dgm:t>
        <a:bodyPr/>
        <a:lstStyle/>
        <a:p>
          <a:endParaRPr lang="en-US"/>
        </a:p>
      </dgm:t>
    </dgm:pt>
    <dgm:pt modelId="{CB5E2B16-30D1-4AC8-B53E-0C173AF1C335}" type="sibTrans" cxnId="{01E0C0B5-16A1-43A8-8A44-FA2420C8531F}">
      <dgm:prSet/>
      <dgm:spPr/>
      <dgm:t>
        <a:bodyPr/>
        <a:lstStyle/>
        <a:p>
          <a:endParaRPr lang="en-US"/>
        </a:p>
      </dgm:t>
    </dgm:pt>
    <dgm:pt modelId="{98D3FB12-5721-49A7-95AC-0C7C16845ADC}">
      <dgm:prSet phldrT="[Text]"/>
      <dgm:spPr/>
      <dgm:t>
        <a:bodyPr/>
        <a:lstStyle/>
        <a:p>
          <a:r>
            <a:rPr lang="en-US" dirty="0"/>
            <a:t>Strategic Sourcing</a:t>
          </a:r>
        </a:p>
      </dgm:t>
    </dgm:pt>
    <dgm:pt modelId="{A7AA9AB1-3045-45C1-B549-6E5FD1D1588C}" type="parTrans" cxnId="{0CC5E5B7-AF31-4EFC-8B6C-8DE7CB4EAF03}">
      <dgm:prSet/>
      <dgm:spPr/>
      <dgm:t>
        <a:bodyPr/>
        <a:lstStyle/>
        <a:p>
          <a:endParaRPr lang="en-US"/>
        </a:p>
      </dgm:t>
    </dgm:pt>
    <dgm:pt modelId="{EA8B0FFC-53C1-464C-AFCE-F28AA6F99088}" type="sibTrans" cxnId="{0CC5E5B7-AF31-4EFC-8B6C-8DE7CB4EAF03}">
      <dgm:prSet/>
      <dgm:spPr/>
      <dgm:t>
        <a:bodyPr/>
        <a:lstStyle/>
        <a:p>
          <a:endParaRPr lang="en-US"/>
        </a:p>
      </dgm:t>
    </dgm:pt>
    <dgm:pt modelId="{DF30DCBE-8883-48E5-A8CE-85DF35EBE500}">
      <dgm:prSet phldrT="[Text]"/>
      <dgm:spPr/>
      <dgm:t>
        <a:bodyPr/>
        <a:lstStyle/>
        <a:p>
          <a:r>
            <a:rPr lang="en-US" dirty="0"/>
            <a:t>SCMIS/Data Analytics</a:t>
          </a:r>
        </a:p>
      </dgm:t>
    </dgm:pt>
    <dgm:pt modelId="{19A67BED-6818-497B-BD52-C0344E3DF720}" type="parTrans" cxnId="{44081A97-B598-4DB4-A815-7634CE3EB8CB}">
      <dgm:prSet/>
      <dgm:spPr/>
      <dgm:t>
        <a:bodyPr/>
        <a:lstStyle/>
        <a:p>
          <a:endParaRPr lang="en-US"/>
        </a:p>
      </dgm:t>
    </dgm:pt>
    <dgm:pt modelId="{5D678AB4-94DB-4BA6-8706-033FB81D6A2A}" type="sibTrans" cxnId="{44081A97-B598-4DB4-A815-7634CE3EB8CB}">
      <dgm:prSet/>
      <dgm:spPr/>
      <dgm:t>
        <a:bodyPr/>
        <a:lstStyle/>
        <a:p>
          <a:endParaRPr lang="en-US"/>
        </a:p>
      </dgm:t>
    </dgm:pt>
    <dgm:pt modelId="{6A0B3150-1853-403A-AD2C-8C272DC27915}">
      <dgm:prSet phldrT="[Text]"/>
      <dgm:spPr/>
      <dgm:t>
        <a:bodyPr/>
        <a:lstStyle/>
        <a:p>
          <a:r>
            <a:rPr lang="en-US" dirty="0"/>
            <a:t>Inventory Management</a:t>
          </a:r>
        </a:p>
      </dgm:t>
    </dgm:pt>
    <dgm:pt modelId="{5084EC74-04F1-469D-9421-1037332DA36A}" type="parTrans" cxnId="{4F06020A-EF68-4C33-B483-82D44D4ACF5C}">
      <dgm:prSet/>
      <dgm:spPr/>
      <dgm:t>
        <a:bodyPr/>
        <a:lstStyle/>
        <a:p>
          <a:endParaRPr lang="en-US"/>
        </a:p>
      </dgm:t>
    </dgm:pt>
    <dgm:pt modelId="{9A25D270-CFDA-409A-BD3D-208F4A1815D0}" type="sibTrans" cxnId="{4F06020A-EF68-4C33-B483-82D44D4ACF5C}">
      <dgm:prSet/>
      <dgm:spPr/>
      <dgm:t>
        <a:bodyPr/>
        <a:lstStyle/>
        <a:p>
          <a:endParaRPr lang="en-US"/>
        </a:p>
      </dgm:t>
    </dgm:pt>
    <dgm:pt modelId="{0BCD59EB-BCE8-4CF6-AD4F-9B479320EED0}">
      <dgm:prSet phldrT="[Text]"/>
      <dgm:spPr/>
      <dgm:t>
        <a:bodyPr/>
        <a:lstStyle/>
        <a:p>
          <a:r>
            <a:rPr lang="en-US" dirty="0"/>
            <a:t>Operations</a:t>
          </a:r>
        </a:p>
      </dgm:t>
    </dgm:pt>
    <dgm:pt modelId="{133AFC74-ECE7-45BA-B659-757506CDE4E2}" type="parTrans" cxnId="{A270A28F-CB47-4953-8969-4F590DD3D1FE}">
      <dgm:prSet/>
      <dgm:spPr/>
      <dgm:t>
        <a:bodyPr/>
        <a:lstStyle/>
        <a:p>
          <a:endParaRPr lang="en-US"/>
        </a:p>
      </dgm:t>
    </dgm:pt>
    <dgm:pt modelId="{70797E63-89D2-4572-A16A-EE9078F9469B}" type="sibTrans" cxnId="{A270A28F-CB47-4953-8969-4F590DD3D1FE}">
      <dgm:prSet/>
      <dgm:spPr/>
      <dgm:t>
        <a:bodyPr/>
        <a:lstStyle/>
        <a:p>
          <a:endParaRPr lang="en-US"/>
        </a:p>
      </dgm:t>
    </dgm:pt>
    <dgm:pt modelId="{3FE579DB-6E61-4B96-B8D8-737CB5951B62}">
      <dgm:prSet phldrT="[Text]"/>
      <dgm:spPr/>
      <dgm:t>
        <a:bodyPr/>
        <a:lstStyle/>
        <a:p>
          <a:r>
            <a:rPr lang="en-US" dirty="0"/>
            <a:t>Purchasing</a:t>
          </a:r>
        </a:p>
      </dgm:t>
    </dgm:pt>
    <dgm:pt modelId="{215158DF-1864-47D3-8951-92C73A3824EB}" type="parTrans" cxnId="{D6FF4588-1A67-4982-B964-0764FDCA3EDB}">
      <dgm:prSet/>
      <dgm:spPr/>
      <dgm:t>
        <a:bodyPr/>
        <a:lstStyle/>
        <a:p>
          <a:endParaRPr lang="en-US"/>
        </a:p>
      </dgm:t>
    </dgm:pt>
    <dgm:pt modelId="{D803ECE4-C8E1-4441-A952-062C3AA8A795}" type="sibTrans" cxnId="{D6FF4588-1A67-4982-B964-0764FDCA3EDB}">
      <dgm:prSet/>
      <dgm:spPr/>
      <dgm:t>
        <a:bodyPr/>
        <a:lstStyle/>
        <a:p>
          <a:endParaRPr lang="en-US"/>
        </a:p>
      </dgm:t>
    </dgm:pt>
    <dgm:pt modelId="{995ABC81-2324-47B9-B432-2491941F784E}" type="pres">
      <dgm:prSet presAssocID="{29255767-85D1-406D-B562-4AEE2950D39A}" presName="vert0" presStyleCnt="0">
        <dgm:presLayoutVars>
          <dgm:dir/>
          <dgm:animOne val="branch"/>
          <dgm:animLvl val="lvl"/>
        </dgm:presLayoutVars>
      </dgm:prSet>
      <dgm:spPr/>
    </dgm:pt>
    <dgm:pt modelId="{B8EC43B0-2E7E-4E8D-97A7-2B84A47DCD89}" type="pres">
      <dgm:prSet presAssocID="{69431B0B-6A84-4AD2-8538-0C142838B178}" presName="thickLine" presStyleLbl="alignNode1" presStyleIdx="0" presStyleCnt="7"/>
      <dgm:spPr/>
    </dgm:pt>
    <dgm:pt modelId="{9413E362-9FE7-4372-97BF-67C35FC9CCF3}" type="pres">
      <dgm:prSet presAssocID="{69431B0B-6A84-4AD2-8538-0C142838B178}" presName="horz1" presStyleCnt="0"/>
      <dgm:spPr/>
    </dgm:pt>
    <dgm:pt modelId="{CFE37C56-104A-429D-BF44-218B9CCA01D1}" type="pres">
      <dgm:prSet presAssocID="{69431B0B-6A84-4AD2-8538-0C142838B178}" presName="tx1" presStyleLbl="revTx" presStyleIdx="0" presStyleCnt="7"/>
      <dgm:spPr/>
    </dgm:pt>
    <dgm:pt modelId="{208A73FE-06E3-49DA-9EC6-6FAB91B620AC}" type="pres">
      <dgm:prSet presAssocID="{69431B0B-6A84-4AD2-8538-0C142838B178}" presName="vert1" presStyleCnt="0"/>
      <dgm:spPr/>
    </dgm:pt>
    <dgm:pt modelId="{A396239E-4CCE-4D42-80A7-646B5315AFC9}" type="pres">
      <dgm:prSet presAssocID="{EA8D2E54-B0B9-4315-A94D-1CDF556A41FA}" presName="thickLine" presStyleLbl="alignNode1" presStyleIdx="1" presStyleCnt="7"/>
      <dgm:spPr/>
    </dgm:pt>
    <dgm:pt modelId="{0C281464-F3D6-4397-A13B-49166E02ED6D}" type="pres">
      <dgm:prSet presAssocID="{EA8D2E54-B0B9-4315-A94D-1CDF556A41FA}" presName="horz1" presStyleCnt="0"/>
      <dgm:spPr/>
    </dgm:pt>
    <dgm:pt modelId="{0BA863DD-6D65-4BEC-A8B6-899E26CFB867}" type="pres">
      <dgm:prSet presAssocID="{EA8D2E54-B0B9-4315-A94D-1CDF556A41FA}" presName="tx1" presStyleLbl="revTx" presStyleIdx="1" presStyleCnt="7"/>
      <dgm:spPr/>
    </dgm:pt>
    <dgm:pt modelId="{C07E284C-3F83-431D-889A-49A3CF056A07}" type="pres">
      <dgm:prSet presAssocID="{EA8D2E54-B0B9-4315-A94D-1CDF556A41FA}" presName="vert1" presStyleCnt="0"/>
      <dgm:spPr/>
    </dgm:pt>
    <dgm:pt modelId="{121A64FC-5653-435D-94FD-7071EF852636}" type="pres">
      <dgm:prSet presAssocID="{98D3FB12-5721-49A7-95AC-0C7C16845ADC}" presName="thickLine" presStyleLbl="alignNode1" presStyleIdx="2" presStyleCnt="7"/>
      <dgm:spPr/>
    </dgm:pt>
    <dgm:pt modelId="{4DE67BC1-1FA6-4228-83F0-EB5D4FBAE314}" type="pres">
      <dgm:prSet presAssocID="{98D3FB12-5721-49A7-95AC-0C7C16845ADC}" presName="horz1" presStyleCnt="0"/>
      <dgm:spPr/>
    </dgm:pt>
    <dgm:pt modelId="{2386A09E-52AD-4D9B-B6C1-BB1014C356AA}" type="pres">
      <dgm:prSet presAssocID="{98D3FB12-5721-49A7-95AC-0C7C16845ADC}" presName="tx1" presStyleLbl="revTx" presStyleIdx="2" presStyleCnt="7"/>
      <dgm:spPr/>
    </dgm:pt>
    <dgm:pt modelId="{BA435B77-E76E-4DA2-B983-292E5835823B}" type="pres">
      <dgm:prSet presAssocID="{98D3FB12-5721-49A7-95AC-0C7C16845ADC}" presName="vert1" presStyleCnt="0"/>
      <dgm:spPr/>
    </dgm:pt>
    <dgm:pt modelId="{479A3BA5-E5C4-4E7D-B7F4-3E891EB2200A}" type="pres">
      <dgm:prSet presAssocID="{DF30DCBE-8883-48E5-A8CE-85DF35EBE500}" presName="thickLine" presStyleLbl="alignNode1" presStyleIdx="3" presStyleCnt="7"/>
      <dgm:spPr/>
    </dgm:pt>
    <dgm:pt modelId="{8BD95C4A-102A-495A-BF1D-06F20EBEB4EB}" type="pres">
      <dgm:prSet presAssocID="{DF30DCBE-8883-48E5-A8CE-85DF35EBE500}" presName="horz1" presStyleCnt="0"/>
      <dgm:spPr/>
    </dgm:pt>
    <dgm:pt modelId="{0A9919E4-1EF9-4E64-B844-76B8A4B20206}" type="pres">
      <dgm:prSet presAssocID="{DF30DCBE-8883-48E5-A8CE-85DF35EBE500}" presName="tx1" presStyleLbl="revTx" presStyleIdx="3" presStyleCnt="7"/>
      <dgm:spPr/>
    </dgm:pt>
    <dgm:pt modelId="{482BCEFC-0A4B-42C2-918B-D622F9F77E58}" type="pres">
      <dgm:prSet presAssocID="{DF30DCBE-8883-48E5-A8CE-85DF35EBE500}" presName="vert1" presStyleCnt="0"/>
      <dgm:spPr/>
    </dgm:pt>
    <dgm:pt modelId="{6957FA4E-DE8C-4ED0-BAFA-BC1C60B4276F}" type="pres">
      <dgm:prSet presAssocID="{3FE579DB-6E61-4B96-B8D8-737CB5951B62}" presName="thickLine" presStyleLbl="alignNode1" presStyleIdx="4" presStyleCnt="7"/>
      <dgm:spPr/>
    </dgm:pt>
    <dgm:pt modelId="{4DA6CA97-116F-4D90-BE1D-42BC383EE984}" type="pres">
      <dgm:prSet presAssocID="{3FE579DB-6E61-4B96-B8D8-737CB5951B62}" presName="horz1" presStyleCnt="0"/>
      <dgm:spPr/>
    </dgm:pt>
    <dgm:pt modelId="{6184F9BC-A880-4970-ADE2-0929CBB2040D}" type="pres">
      <dgm:prSet presAssocID="{3FE579DB-6E61-4B96-B8D8-737CB5951B62}" presName="tx1" presStyleLbl="revTx" presStyleIdx="4" presStyleCnt="7"/>
      <dgm:spPr/>
    </dgm:pt>
    <dgm:pt modelId="{88958DDB-6F87-4E92-BFD8-3D3D510AAC10}" type="pres">
      <dgm:prSet presAssocID="{3FE579DB-6E61-4B96-B8D8-737CB5951B62}" presName="vert1" presStyleCnt="0"/>
      <dgm:spPr/>
    </dgm:pt>
    <dgm:pt modelId="{C7C0A7F0-40B0-4C47-BB35-2C478B4077B6}" type="pres">
      <dgm:prSet presAssocID="{6A0B3150-1853-403A-AD2C-8C272DC27915}" presName="thickLine" presStyleLbl="alignNode1" presStyleIdx="5" presStyleCnt="7"/>
      <dgm:spPr/>
    </dgm:pt>
    <dgm:pt modelId="{858D7A08-B5FD-43D7-A508-16B364C62C51}" type="pres">
      <dgm:prSet presAssocID="{6A0B3150-1853-403A-AD2C-8C272DC27915}" presName="horz1" presStyleCnt="0"/>
      <dgm:spPr/>
    </dgm:pt>
    <dgm:pt modelId="{CBFBC9A2-2E62-40CD-9695-05DB0BE89302}" type="pres">
      <dgm:prSet presAssocID="{6A0B3150-1853-403A-AD2C-8C272DC27915}" presName="tx1" presStyleLbl="revTx" presStyleIdx="5" presStyleCnt="7"/>
      <dgm:spPr/>
    </dgm:pt>
    <dgm:pt modelId="{9C9369AC-AD0B-4FA0-BB28-4F17ECB276E2}" type="pres">
      <dgm:prSet presAssocID="{6A0B3150-1853-403A-AD2C-8C272DC27915}" presName="vert1" presStyleCnt="0"/>
      <dgm:spPr/>
    </dgm:pt>
    <dgm:pt modelId="{8724F4A1-F3A4-4273-BE29-C12D0FD1D885}" type="pres">
      <dgm:prSet presAssocID="{0BCD59EB-BCE8-4CF6-AD4F-9B479320EED0}" presName="thickLine" presStyleLbl="alignNode1" presStyleIdx="6" presStyleCnt="7"/>
      <dgm:spPr/>
    </dgm:pt>
    <dgm:pt modelId="{85A299AB-3F69-4E20-AB91-358FCD21FDDA}" type="pres">
      <dgm:prSet presAssocID="{0BCD59EB-BCE8-4CF6-AD4F-9B479320EED0}" presName="horz1" presStyleCnt="0"/>
      <dgm:spPr/>
    </dgm:pt>
    <dgm:pt modelId="{2A1F61F8-E76F-41E8-B38F-027A4E2BF70F}" type="pres">
      <dgm:prSet presAssocID="{0BCD59EB-BCE8-4CF6-AD4F-9B479320EED0}" presName="tx1" presStyleLbl="revTx" presStyleIdx="6" presStyleCnt="7"/>
      <dgm:spPr/>
    </dgm:pt>
    <dgm:pt modelId="{66C97B23-0C03-4A82-9D23-8BAEADEA4AE1}" type="pres">
      <dgm:prSet presAssocID="{0BCD59EB-BCE8-4CF6-AD4F-9B479320EED0}" presName="vert1" presStyleCnt="0"/>
      <dgm:spPr/>
    </dgm:pt>
  </dgm:ptLst>
  <dgm:cxnLst>
    <dgm:cxn modelId="{AAC09005-BE33-41DD-A1BB-D20DECE08480}" type="presOf" srcId="{29255767-85D1-406D-B562-4AEE2950D39A}" destId="{995ABC81-2324-47B9-B432-2491941F784E}" srcOrd="0" destOrd="0" presId="urn:microsoft.com/office/officeart/2008/layout/LinedList"/>
    <dgm:cxn modelId="{4F06020A-EF68-4C33-B483-82D44D4ACF5C}" srcId="{29255767-85D1-406D-B562-4AEE2950D39A}" destId="{6A0B3150-1853-403A-AD2C-8C272DC27915}" srcOrd="5" destOrd="0" parTransId="{5084EC74-04F1-469D-9421-1037332DA36A}" sibTransId="{9A25D270-CFDA-409A-BD3D-208F4A1815D0}"/>
    <dgm:cxn modelId="{5EB94827-E070-47D0-8DCF-7B22EEE76902}" type="presOf" srcId="{98D3FB12-5721-49A7-95AC-0C7C16845ADC}" destId="{2386A09E-52AD-4D9B-B6C1-BB1014C356AA}" srcOrd="0" destOrd="0" presId="urn:microsoft.com/office/officeart/2008/layout/LinedList"/>
    <dgm:cxn modelId="{914D7549-CEA3-4F9B-9D47-0D7EA256C8DE}" type="presOf" srcId="{DF30DCBE-8883-48E5-A8CE-85DF35EBE500}" destId="{0A9919E4-1EF9-4E64-B844-76B8A4B20206}" srcOrd="0" destOrd="0" presId="urn:microsoft.com/office/officeart/2008/layout/LinedList"/>
    <dgm:cxn modelId="{A707156B-68E9-420F-90E0-7EC21EC8C76B}" srcId="{29255767-85D1-406D-B562-4AEE2950D39A}" destId="{69431B0B-6A84-4AD2-8538-0C142838B178}" srcOrd="0" destOrd="0" parTransId="{31A1C81C-17FE-4D2C-8C3F-D270EA41846F}" sibTransId="{97EECB2C-824D-425F-89F5-806887675F7D}"/>
    <dgm:cxn modelId="{609EE07F-43DF-4561-BE37-6C7D56EFD7A1}" type="presOf" srcId="{69431B0B-6A84-4AD2-8538-0C142838B178}" destId="{CFE37C56-104A-429D-BF44-218B9CCA01D1}" srcOrd="0" destOrd="0" presId="urn:microsoft.com/office/officeart/2008/layout/LinedList"/>
    <dgm:cxn modelId="{D6FF4588-1A67-4982-B964-0764FDCA3EDB}" srcId="{29255767-85D1-406D-B562-4AEE2950D39A}" destId="{3FE579DB-6E61-4B96-B8D8-737CB5951B62}" srcOrd="4" destOrd="0" parTransId="{215158DF-1864-47D3-8951-92C73A3824EB}" sibTransId="{D803ECE4-C8E1-4441-A952-062C3AA8A795}"/>
    <dgm:cxn modelId="{A270A28F-CB47-4953-8969-4F590DD3D1FE}" srcId="{29255767-85D1-406D-B562-4AEE2950D39A}" destId="{0BCD59EB-BCE8-4CF6-AD4F-9B479320EED0}" srcOrd="6" destOrd="0" parTransId="{133AFC74-ECE7-45BA-B659-757506CDE4E2}" sibTransId="{70797E63-89D2-4572-A16A-EE9078F9469B}"/>
    <dgm:cxn modelId="{44081A97-B598-4DB4-A815-7634CE3EB8CB}" srcId="{29255767-85D1-406D-B562-4AEE2950D39A}" destId="{DF30DCBE-8883-48E5-A8CE-85DF35EBE500}" srcOrd="3" destOrd="0" parTransId="{19A67BED-6818-497B-BD52-C0344E3DF720}" sibTransId="{5D678AB4-94DB-4BA6-8706-033FB81D6A2A}"/>
    <dgm:cxn modelId="{01E0C0B5-16A1-43A8-8A44-FA2420C8531F}" srcId="{29255767-85D1-406D-B562-4AEE2950D39A}" destId="{EA8D2E54-B0B9-4315-A94D-1CDF556A41FA}" srcOrd="1" destOrd="0" parTransId="{531BC6D0-F21C-46B1-944F-1B747F50F49A}" sibTransId="{CB5E2B16-30D1-4AC8-B53E-0C173AF1C335}"/>
    <dgm:cxn modelId="{0CC5E5B7-AF31-4EFC-8B6C-8DE7CB4EAF03}" srcId="{29255767-85D1-406D-B562-4AEE2950D39A}" destId="{98D3FB12-5721-49A7-95AC-0C7C16845ADC}" srcOrd="2" destOrd="0" parTransId="{A7AA9AB1-3045-45C1-B549-6E5FD1D1588C}" sibTransId="{EA8B0FFC-53C1-464C-AFCE-F28AA6F99088}"/>
    <dgm:cxn modelId="{1F5068D0-0C20-4E4E-8414-3B5FD5393CA6}" type="presOf" srcId="{EA8D2E54-B0B9-4315-A94D-1CDF556A41FA}" destId="{0BA863DD-6D65-4BEC-A8B6-899E26CFB867}" srcOrd="0" destOrd="0" presId="urn:microsoft.com/office/officeart/2008/layout/LinedList"/>
    <dgm:cxn modelId="{09316FD3-EC5F-4A81-AFF2-CE47D72AFC82}" type="presOf" srcId="{6A0B3150-1853-403A-AD2C-8C272DC27915}" destId="{CBFBC9A2-2E62-40CD-9695-05DB0BE89302}" srcOrd="0" destOrd="0" presId="urn:microsoft.com/office/officeart/2008/layout/LinedList"/>
    <dgm:cxn modelId="{CFA83DDA-844D-44C5-87D7-83C7E35352E5}" type="presOf" srcId="{0BCD59EB-BCE8-4CF6-AD4F-9B479320EED0}" destId="{2A1F61F8-E76F-41E8-B38F-027A4E2BF70F}" srcOrd="0" destOrd="0" presId="urn:microsoft.com/office/officeart/2008/layout/LinedList"/>
    <dgm:cxn modelId="{45F114F2-6EA6-42D5-9CA1-63A6C47F4301}" type="presOf" srcId="{3FE579DB-6E61-4B96-B8D8-737CB5951B62}" destId="{6184F9BC-A880-4970-ADE2-0929CBB2040D}" srcOrd="0" destOrd="0" presId="urn:microsoft.com/office/officeart/2008/layout/LinedList"/>
    <dgm:cxn modelId="{CF5B8EF1-4F39-4A09-8BEB-F963C93A8800}" type="presParOf" srcId="{995ABC81-2324-47B9-B432-2491941F784E}" destId="{B8EC43B0-2E7E-4E8D-97A7-2B84A47DCD89}" srcOrd="0" destOrd="0" presId="urn:microsoft.com/office/officeart/2008/layout/LinedList"/>
    <dgm:cxn modelId="{02952B3E-E3BE-4C35-B56C-E6B62954DC27}" type="presParOf" srcId="{995ABC81-2324-47B9-B432-2491941F784E}" destId="{9413E362-9FE7-4372-97BF-67C35FC9CCF3}" srcOrd="1" destOrd="0" presId="urn:microsoft.com/office/officeart/2008/layout/LinedList"/>
    <dgm:cxn modelId="{96C31E23-AF81-4148-B4C1-2E967EF5BA84}" type="presParOf" srcId="{9413E362-9FE7-4372-97BF-67C35FC9CCF3}" destId="{CFE37C56-104A-429D-BF44-218B9CCA01D1}" srcOrd="0" destOrd="0" presId="urn:microsoft.com/office/officeart/2008/layout/LinedList"/>
    <dgm:cxn modelId="{215762E3-0677-4CAF-8BEA-B4A9217D9175}" type="presParOf" srcId="{9413E362-9FE7-4372-97BF-67C35FC9CCF3}" destId="{208A73FE-06E3-49DA-9EC6-6FAB91B620AC}" srcOrd="1" destOrd="0" presId="urn:microsoft.com/office/officeart/2008/layout/LinedList"/>
    <dgm:cxn modelId="{D1C48280-85DF-48F0-A0D8-28A9C88BE8CC}" type="presParOf" srcId="{995ABC81-2324-47B9-B432-2491941F784E}" destId="{A396239E-4CCE-4D42-80A7-646B5315AFC9}" srcOrd="2" destOrd="0" presId="urn:microsoft.com/office/officeart/2008/layout/LinedList"/>
    <dgm:cxn modelId="{17D54777-E2A7-4F11-9132-BC3DB873F0E5}" type="presParOf" srcId="{995ABC81-2324-47B9-B432-2491941F784E}" destId="{0C281464-F3D6-4397-A13B-49166E02ED6D}" srcOrd="3" destOrd="0" presId="urn:microsoft.com/office/officeart/2008/layout/LinedList"/>
    <dgm:cxn modelId="{6A8C05B9-CF4A-449C-A1ED-1E094D8306ED}" type="presParOf" srcId="{0C281464-F3D6-4397-A13B-49166E02ED6D}" destId="{0BA863DD-6D65-4BEC-A8B6-899E26CFB867}" srcOrd="0" destOrd="0" presId="urn:microsoft.com/office/officeart/2008/layout/LinedList"/>
    <dgm:cxn modelId="{8C5FFEF5-0B96-48C4-ABC9-978986199876}" type="presParOf" srcId="{0C281464-F3D6-4397-A13B-49166E02ED6D}" destId="{C07E284C-3F83-431D-889A-49A3CF056A07}" srcOrd="1" destOrd="0" presId="urn:microsoft.com/office/officeart/2008/layout/LinedList"/>
    <dgm:cxn modelId="{89FDB502-B52F-476C-B45F-5DC4C73A42CC}" type="presParOf" srcId="{995ABC81-2324-47B9-B432-2491941F784E}" destId="{121A64FC-5653-435D-94FD-7071EF852636}" srcOrd="4" destOrd="0" presId="urn:microsoft.com/office/officeart/2008/layout/LinedList"/>
    <dgm:cxn modelId="{8881CB92-7644-452E-9629-31746FE975FA}" type="presParOf" srcId="{995ABC81-2324-47B9-B432-2491941F784E}" destId="{4DE67BC1-1FA6-4228-83F0-EB5D4FBAE314}" srcOrd="5" destOrd="0" presId="urn:microsoft.com/office/officeart/2008/layout/LinedList"/>
    <dgm:cxn modelId="{49736D78-75AF-47CC-A872-F87C5EC006E9}" type="presParOf" srcId="{4DE67BC1-1FA6-4228-83F0-EB5D4FBAE314}" destId="{2386A09E-52AD-4D9B-B6C1-BB1014C356AA}" srcOrd="0" destOrd="0" presId="urn:microsoft.com/office/officeart/2008/layout/LinedList"/>
    <dgm:cxn modelId="{93EC7C86-B3CE-41F4-9B3A-C9DCCCE70C00}" type="presParOf" srcId="{4DE67BC1-1FA6-4228-83F0-EB5D4FBAE314}" destId="{BA435B77-E76E-4DA2-B983-292E5835823B}" srcOrd="1" destOrd="0" presId="urn:microsoft.com/office/officeart/2008/layout/LinedList"/>
    <dgm:cxn modelId="{88BE522A-BA31-4902-9946-078FCA5FF990}" type="presParOf" srcId="{995ABC81-2324-47B9-B432-2491941F784E}" destId="{479A3BA5-E5C4-4E7D-B7F4-3E891EB2200A}" srcOrd="6" destOrd="0" presId="urn:microsoft.com/office/officeart/2008/layout/LinedList"/>
    <dgm:cxn modelId="{C36446E0-76F3-4F9E-BB1B-649A19CE81D1}" type="presParOf" srcId="{995ABC81-2324-47B9-B432-2491941F784E}" destId="{8BD95C4A-102A-495A-BF1D-06F20EBEB4EB}" srcOrd="7" destOrd="0" presId="urn:microsoft.com/office/officeart/2008/layout/LinedList"/>
    <dgm:cxn modelId="{69F86165-9F08-4F1F-A358-7FC801E9A651}" type="presParOf" srcId="{8BD95C4A-102A-495A-BF1D-06F20EBEB4EB}" destId="{0A9919E4-1EF9-4E64-B844-76B8A4B20206}" srcOrd="0" destOrd="0" presId="urn:microsoft.com/office/officeart/2008/layout/LinedList"/>
    <dgm:cxn modelId="{071D5B52-47FD-4C7D-A694-2AD81DD3C375}" type="presParOf" srcId="{8BD95C4A-102A-495A-BF1D-06F20EBEB4EB}" destId="{482BCEFC-0A4B-42C2-918B-D622F9F77E58}" srcOrd="1" destOrd="0" presId="urn:microsoft.com/office/officeart/2008/layout/LinedList"/>
    <dgm:cxn modelId="{1D3DF95D-E790-4773-A450-DA5E12781A28}" type="presParOf" srcId="{995ABC81-2324-47B9-B432-2491941F784E}" destId="{6957FA4E-DE8C-4ED0-BAFA-BC1C60B4276F}" srcOrd="8" destOrd="0" presId="urn:microsoft.com/office/officeart/2008/layout/LinedList"/>
    <dgm:cxn modelId="{77314D28-933C-4C6E-85B9-FAFDA58AC3FC}" type="presParOf" srcId="{995ABC81-2324-47B9-B432-2491941F784E}" destId="{4DA6CA97-116F-4D90-BE1D-42BC383EE984}" srcOrd="9" destOrd="0" presId="urn:microsoft.com/office/officeart/2008/layout/LinedList"/>
    <dgm:cxn modelId="{91104EE9-49D1-4FC5-89EC-EBA0B7EFF64A}" type="presParOf" srcId="{4DA6CA97-116F-4D90-BE1D-42BC383EE984}" destId="{6184F9BC-A880-4970-ADE2-0929CBB2040D}" srcOrd="0" destOrd="0" presId="urn:microsoft.com/office/officeart/2008/layout/LinedList"/>
    <dgm:cxn modelId="{0B71FD40-61BF-4A62-8854-B3264BFFF9AC}" type="presParOf" srcId="{4DA6CA97-116F-4D90-BE1D-42BC383EE984}" destId="{88958DDB-6F87-4E92-BFD8-3D3D510AAC10}" srcOrd="1" destOrd="0" presId="urn:microsoft.com/office/officeart/2008/layout/LinedList"/>
    <dgm:cxn modelId="{2606CE30-5964-4CEC-A951-CB7F545AFD9B}" type="presParOf" srcId="{995ABC81-2324-47B9-B432-2491941F784E}" destId="{C7C0A7F0-40B0-4C47-BB35-2C478B4077B6}" srcOrd="10" destOrd="0" presId="urn:microsoft.com/office/officeart/2008/layout/LinedList"/>
    <dgm:cxn modelId="{45AB08C6-F661-4BC6-A590-60746C83BC73}" type="presParOf" srcId="{995ABC81-2324-47B9-B432-2491941F784E}" destId="{858D7A08-B5FD-43D7-A508-16B364C62C51}" srcOrd="11" destOrd="0" presId="urn:microsoft.com/office/officeart/2008/layout/LinedList"/>
    <dgm:cxn modelId="{F050194D-9649-43BF-817E-47ACCD061E0C}" type="presParOf" srcId="{858D7A08-B5FD-43D7-A508-16B364C62C51}" destId="{CBFBC9A2-2E62-40CD-9695-05DB0BE89302}" srcOrd="0" destOrd="0" presId="urn:microsoft.com/office/officeart/2008/layout/LinedList"/>
    <dgm:cxn modelId="{EBCF4DFA-0C1F-478E-BE9C-E333F442E699}" type="presParOf" srcId="{858D7A08-B5FD-43D7-A508-16B364C62C51}" destId="{9C9369AC-AD0B-4FA0-BB28-4F17ECB276E2}" srcOrd="1" destOrd="0" presId="urn:microsoft.com/office/officeart/2008/layout/LinedList"/>
    <dgm:cxn modelId="{0D612D0B-7523-4662-84AD-5B0CC99B8D0F}" type="presParOf" srcId="{995ABC81-2324-47B9-B432-2491941F784E}" destId="{8724F4A1-F3A4-4273-BE29-C12D0FD1D885}" srcOrd="12" destOrd="0" presId="urn:microsoft.com/office/officeart/2008/layout/LinedList"/>
    <dgm:cxn modelId="{D419F1AB-CF54-49B7-AC54-349300A37889}" type="presParOf" srcId="{995ABC81-2324-47B9-B432-2491941F784E}" destId="{85A299AB-3F69-4E20-AB91-358FCD21FDDA}" srcOrd="13" destOrd="0" presId="urn:microsoft.com/office/officeart/2008/layout/LinedList"/>
    <dgm:cxn modelId="{91661C9D-4760-4407-A3FC-C5BE950452B3}" type="presParOf" srcId="{85A299AB-3F69-4E20-AB91-358FCD21FDDA}" destId="{2A1F61F8-E76F-41E8-B38F-027A4E2BF70F}" srcOrd="0" destOrd="0" presId="urn:microsoft.com/office/officeart/2008/layout/LinedList"/>
    <dgm:cxn modelId="{CC5F967A-0869-4AB1-8E74-680A29467E59}" type="presParOf" srcId="{85A299AB-3F69-4E20-AB91-358FCD21FDDA}" destId="{66C97B23-0C03-4A82-9D23-8BAEADEA4A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8EBFF-B20B-49DE-988C-E4A175C7B1CD}" type="doc">
      <dgm:prSet loTypeId="urn:microsoft.com/office/officeart/2005/8/layout/arrow2" loCatId="process" qsTypeId="urn:microsoft.com/office/officeart/2005/8/quickstyle/simple1" qsCatId="simple" csTypeId="urn:microsoft.com/office/officeart/2005/8/colors/accent1_2" csCatId="accent1" phldr="1"/>
      <dgm:spPr/>
    </dgm:pt>
    <dgm:pt modelId="{79DF2A2E-95F5-4AF7-878A-F26ACD3FF877}">
      <dgm:prSet phldrT="[Text]"/>
      <dgm:spPr/>
      <dgm:t>
        <a:bodyPr/>
        <a:lstStyle/>
        <a:p>
          <a:r>
            <a:rPr lang="en-US" dirty="0"/>
            <a:t>Basic functions are being performed; No SCMIS; Unsure of or No GPO relationship; high case costs</a:t>
          </a:r>
        </a:p>
      </dgm:t>
    </dgm:pt>
    <dgm:pt modelId="{8622C9F0-B577-473F-9541-D5ADC1545CEA}" type="parTrans" cxnId="{FC7D888D-3B50-48A9-B4C6-1F3894F54469}">
      <dgm:prSet/>
      <dgm:spPr/>
      <dgm:t>
        <a:bodyPr/>
        <a:lstStyle/>
        <a:p>
          <a:endParaRPr lang="en-US"/>
        </a:p>
      </dgm:t>
    </dgm:pt>
    <dgm:pt modelId="{D9E5307D-26F9-4183-A11B-6C66952AC2FB}" type="sibTrans" cxnId="{FC7D888D-3B50-48A9-B4C6-1F3894F54469}">
      <dgm:prSet/>
      <dgm:spPr/>
      <dgm:t>
        <a:bodyPr/>
        <a:lstStyle/>
        <a:p>
          <a:endParaRPr lang="en-US"/>
        </a:p>
      </dgm:t>
    </dgm:pt>
    <dgm:pt modelId="{05382590-4620-487B-B9D8-1159C9A8702B}">
      <dgm:prSet phldrT="[Text]"/>
      <dgm:spPr/>
      <dgm:t>
        <a:bodyPr/>
        <a:lstStyle/>
        <a:p>
          <a:r>
            <a:rPr lang="en-US" dirty="0"/>
            <a:t>Has SCMIS with mostly accurate data; member of GPO and knows how to access portal; stockouts still occur but are less often; outdates still occur</a:t>
          </a:r>
        </a:p>
      </dgm:t>
    </dgm:pt>
    <dgm:pt modelId="{94B07D92-BBCA-4165-8D5F-BF3A184B3BA1}" type="parTrans" cxnId="{E434D447-101C-4DCB-B03D-F5933CB4322D}">
      <dgm:prSet/>
      <dgm:spPr/>
      <dgm:t>
        <a:bodyPr/>
        <a:lstStyle/>
        <a:p>
          <a:endParaRPr lang="en-US"/>
        </a:p>
      </dgm:t>
    </dgm:pt>
    <dgm:pt modelId="{2084AC38-67DE-4D06-8E88-03EF187BE284}" type="sibTrans" cxnId="{E434D447-101C-4DCB-B03D-F5933CB4322D}">
      <dgm:prSet/>
      <dgm:spPr/>
      <dgm:t>
        <a:bodyPr/>
        <a:lstStyle/>
        <a:p>
          <a:endParaRPr lang="en-US"/>
        </a:p>
      </dgm:t>
    </dgm:pt>
    <dgm:pt modelId="{33A5C83C-22D3-433B-836E-7CBF534FF726}">
      <dgm:prSet phldrT="[Text]"/>
      <dgm:spPr/>
      <dgm:t>
        <a:bodyPr/>
        <a:lstStyle/>
        <a:p>
          <a:r>
            <a:rPr lang="en-US" dirty="0"/>
            <a:t>SCMIS per the 5 C’s; infrequent stockouts or outdates; accurate case cost; performing benchmarking on costs and on procedures; has KPIs and are working towards improving or maintaining; value analysis process; strategic sourcing; QBRs with key reps; supply rooms are neat, orderly, well labeled, Best in Class</a:t>
          </a:r>
        </a:p>
      </dgm:t>
    </dgm:pt>
    <dgm:pt modelId="{C6CF7133-3552-47CB-8D5B-84A6B480D9DF}" type="parTrans" cxnId="{BB56ECA4-B151-4E7D-95C6-DCD02A1B472E}">
      <dgm:prSet/>
      <dgm:spPr/>
      <dgm:t>
        <a:bodyPr/>
        <a:lstStyle/>
        <a:p>
          <a:endParaRPr lang="en-US"/>
        </a:p>
      </dgm:t>
    </dgm:pt>
    <dgm:pt modelId="{2DFE62BD-5D96-4EA8-9B66-F333AD7B9BA4}" type="sibTrans" cxnId="{BB56ECA4-B151-4E7D-95C6-DCD02A1B472E}">
      <dgm:prSet/>
      <dgm:spPr/>
      <dgm:t>
        <a:bodyPr/>
        <a:lstStyle/>
        <a:p>
          <a:endParaRPr lang="en-US"/>
        </a:p>
      </dgm:t>
    </dgm:pt>
    <dgm:pt modelId="{C2438A46-450B-47C9-9A55-5738104A4853}">
      <dgm:prSet phldrT="[Text]"/>
      <dgm:spPr/>
      <dgm:t>
        <a:bodyPr/>
        <a:lstStyle/>
        <a:p>
          <a:r>
            <a:rPr lang="en-US" dirty="0"/>
            <a:t>SCMIS in EMR; Outdated with errors; Membership in GPO but not validating pricing or contracts; expired product; regular stockouts</a:t>
          </a:r>
        </a:p>
      </dgm:t>
    </dgm:pt>
    <dgm:pt modelId="{95B60ADC-7D56-4925-8625-A91DDB0D4C5C}" type="parTrans" cxnId="{5743E47D-5891-432E-8A03-B77360D0A541}">
      <dgm:prSet/>
      <dgm:spPr/>
      <dgm:t>
        <a:bodyPr/>
        <a:lstStyle/>
        <a:p>
          <a:endParaRPr lang="en-US"/>
        </a:p>
      </dgm:t>
    </dgm:pt>
    <dgm:pt modelId="{415F2F03-0301-4B10-B3D9-2DFA2E9E28CD}" type="sibTrans" cxnId="{5743E47D-5891-432E-8A03-B77360D0A541}">
      <dgm:prSet/>
      <dgm:spPr/>
      <dgm:t>
        <a:bodyPr/>
        <a:lstStyle/>
        <a:p>
          <a:endParaRPr lang="en-US"/>
        </a:p>
      </dgm:t>
    </dgm:pt>
    <dgm:pt modelId="{3E0D4EDF-6236-4175-AB3B-DBFCE9699643}">
      <dgm:prSet phldrT="[Text]"/>
      <dgm:spPr/>
      <dgm:t>
        <a:bodyPr/>
        <a:lstStyle/>
        <a:p>
          <a:r>
            <a:rPr lang="en-US" dirty="0"/>
            <a:t>SCMIS is accurate; Physical Inventory being conducted; Active in GPO; Has list of contracts outside of GPO; working on case costing; infrequent stock outs or outdates; supply rooms are clean and orderly</a:t>
          </a:r>
        </a:p>
      </dgm:t>
    </dgm:pt>
    <dgm:pt modelId="{E5E06B44-5357-4C7C-A842-0EB10E3D2002}" type="parTrans" cxnId="{8A84E9B0-EC51-490D-91B4-BB1696DD9A44}">
      <dgm:prSet/>
      <dgm:spPr/>
      <dgm:t>
        <a:bodyPr/>
        <a:lstStyle/>
        <a:p>
          <a:endParaRPr lang="en-US"/>
        </a:p>
      </dgm:t>
    </dgm:pt>
    <dgm:pt modelId="{6BCFE598-2857-4E57-8E07-2E2DCCDB8B93}" type="sibTrans" cxnId="{8A84E9B0-EC51-490D-91B4-BB1696DD9A44}">
      <dgm:prSet/>
      <dgm:spPr/>
      <dgm:t>
        <a:bodyPr/>
        <a:lstStyle/>
        <a:p>
          <a:endParaRPr lang="en-US"/>
        </a:p>
      </dgm:t>
    </dgm:pt>
    <dgm:pt modelId="{D927A5C0-BAFF-4606-AB75-E5D75F4246FE}" type="pres">
      <dgm:prSet presAssocID="{5D88EBFF-B20B-49DE-988C-E4A175C7B1CD}" presName="arrowDiagram" presStyleCnt="0">
        <dgm:presLayoutVars>
          <dgm:chMax val="5"/>
          <dgm:dir/>
          <dgm:resizeHandles val="exact"/>
        </dgm:presLayoutVars>
      </dgm:prSet>
      <dgm:spPr/>
    </dgm:pt>
    <dgm:pt modelId="{D335D972-D7F3-495A-B394-3015CF8B5B0C}" type="pres">
      <dgm:prSet presAssocID="{5D88EBFF-B20B-49DE-988C-E4A175C7B1CD}" presName="arrow" presStyleLbl="bgShp" presStyleIdx="0" presStyleCnt="1"/>
      <dgm:spPr/>
    </dgm:pt>
    <dgm:pt modelId="{700EDAA8-B3A0-46A8-BE18-B9F27F8726D5}" type="pres">
      <dgm:prSet presAssocID="{5D88EBFF-B20B-49DE-988C-E4A175C7B1CD}" presName="arrowDiagram5" presStyleCnt="0"/>
      <dgm:spPr/>
    </dgm:pt>
    <dgm:pt modelId="{181E7E9E-9EE7-463D-A45E-207791DA6F11}" type="pres">
      <dgm:prSet presAssocID="{79DF2A2E-95F5-4AF7-878A-F26ACD3FF877}" presName="bullet5a" presStyleLbl="node1" presStyleIdx="0" presStyleCnt="5"/>
      <dgm:spPr/>
    </dgm:pt>
    <dgm:pt modelId="{BD0CC183-3721-42F2-9E36-A2368A5C8C44}" type="pres">
      <dgm:prSet presAssocID="{79DF2A2E-95F5-4AF7-878A-F26ACD3FF877}" presName="textBox5a" presStyleLbl="revTx" presStyleIdx="0" presStyleCnt="5">
        <dgm:presLayoutVars>
          <dgm:bulletEnabled val="1"/>
        </dgm:presLayoutVars>
      </dgm:prSet>
      <dgm:spPr/>
    </dgm:pt>
    <dgm:pt modelId="{3CEC71EB-CA43-4A5B-9A5E-4BFB1A21D3A6}" type="pres">
      <dgm:prSet presAssocID="{C2438A46-450B-47C9-9A55-5738104A4853}" presName="bullet5b" presStyleLbl="node1" presStyleIdx="1" presStyleCnt="5"/>
      <dgm:spPr/>
    </dgm:pt>
    <dgm:pt modelId="{B79FF33D-6F6B-4746-913F-E53A62409B96}" type="pres">
      <dgm:prSet presAssocID="{C2438A46-450B-47C9-9A55-5738104A4853}" presName="textBox5b" presStyleLbl="revTx" presStyleIdx="1" presStyleCnt="5">
        <dgm:presLayoutVars>
          <dgm:bulletEnabled val="1"/>
        </dgm:presLayoutVars>
      </dgm:prSet>
      <dgm:spPr/>
    </dgm:pt>
    <dgm:pt modelId="{352F62A5-6335-4D62-973A-AB0D7A9C6A34}" type="pres">
      <dgm:prSet presAssocID="{05382590-4620-487B-B9D8-1159C9A8702B}" presName="bullet5c" presStyleLbl="node1" presStyleIdx="2" presStyleCnt="5"/>
      <dgm:spPr/>
    </dgm:pt>
    <dgm:pt modelId="{9D2111BB-C64F-4E32-9425-1EF377BB666E}" type="pres">
      <dgm:prSet presAssocID="{05382590-4620-487B-B9D8-1159C9A8702B}" presName="textBox5c" presStyleLbl="revTx" presStyleIdx="2" presStyleCnt="5">
        <dgm:presLayoutVars>
          <dgm:bulletEnabled val="1"/>
        </dgm:presLayoutVars>
      </dgm:prSet>
      <dgm:spPr/>
    </dgm:pt>
    <dgm:pt modelId="{4C60771A-A80C-442A-B589-3C6C2A34DEA1}" type="pres">
      <dgm:prSet presAssocID="{3E0D4EDF-6236-4175-AB3B-DBFCE9699643}" presName="bullet5d" presStyleLbl="node1" presStyleIdx="3" presStyleCnt="5"/>
      <dgm:spPr/>
    </dgm:pt>
    <dgm:pt modelId="{32D68724-2CF9-4E7D-88C6-212B5DB002DD}" type="pres">
      <dgm:prSet presAssocID="{3E0D4EDF-6236-4175-AB3B-DBFCE9699643}" presName="textBox5d" presStyleLbl="revTx" presStyleIdx="3" presStyleCnt="5">
        <dgm:presLayoutVars>
          <dgm:bulletEnabled val="1"/>
        </dgm:presLayoutVars>
      </dgm:prSet>
      <dgm:spPr/>
    </dgm:pt>
    <dgm:pt modelId="{A7343888-3536-432E-9C6F-1FA94564EFD0}" type="pres">
      <dgm:prSet presAssocID="{33A5C83C-22D3-433B-836E-7CBF534FF726}" presName="bullet5e" presStyleLbl="node1" presStyleIdx="4" presStyleCnt="5"/>
      <dgm:spPr/>
    </dgm:pt>
    <dgm:pt modelId="{D292AE66-3A3B-4E90-B8F6-0BE68E26CC11}" type="pres">
      <dgm:prSet presAssocID="{33A5C83C-22D3-433B-836E-7CBF534FF726}" presName="textBox5e" presStyleLbl="revTx" presStyleIdx="4" presStyleCnt="5">
        <dgm:presLayoutVars>
          <dgm:bulletEnabled val="1"/>
        </dgm:presLayoutVars>
      </dgm:prSet>
      <dgm:spPr/>
    </dgm:pt>
  </dgm:ptLst>
  <dgm:cxnLst>
    <dgm:cxn modelId="{58E85205-3A2E-4661-AF05-1E7F21444C85}" type="presOf" srcId="{5D88EBFF-B20B-49DE-988C-E4A175C7B1CD}" destId="{D927A5C0-BAFF-4606-AB75-E5D75F4246FE}" srcOrd="0" destOrd="0" presId="urn:microsoft.com/office/officeart/2005/8/layout/arrow2"/>
    <dgm:cxn modelId="{95D9E010-523D-4B3F-8E43-ECF47DFA4AA4}" type="presOf" srcId="{C2438A46-450B-47C9-9A55-5738104A4853}" destId="{B79FF33D-6F6B-4746-913F-E53A62409B96}" srcOrd="0" destOrd="0" presId="urn:microsoft.com/office/officeart/2005/8/layout/arrow2"/>
    <dgm:cxn modelId="{C6FB2761-646C-4EEE-8865-24DCF623BE69}" type="presOf" srcId="{3E0D4EDF-6236-4175-AB3B-DBFCE9699643}" destId="{32D68724-2CF9-4E7D-88C6-212B5DB002DD}" srcOrd="0" destOrd="0" presId="urn:microsoft.com/office/officeart/2005/8/layout/arrow2"/>
    <dgm:cxn modelId="{E434D447-101C-4DCB-B03D-F5933CB4322D}" srcId="{5D88EBFF-B20B-49DE-988C-E4A175C7B1CD}" destId="{05382590-4620-487B-B9D8-1159C9A8702B}" srcOrd="2" destOrd="0" parTransId="{94B07D92-BBCA-4165-8D5F-BF3A184B3BA1}" sibTransId="{2084AC38-67DE-4D06-8E88-03EF187BE284}"/>
    <dgm:cxn modelId="{631D074F-79CA-4150-A827-3A5572EC7DE9}" type="presOf" srcId="{79DF2A2E-95F5-4AF7-878A-F26ACD3FF877}" destId="{BD0CC183-3721-42F2-9E36-A2368A5C8C44}" srcOrd="0" destOrd="0" presId="urn:microsoft.com/office/officeart/2005/8/layout/arrow2"/>
    <dgm:cxn modelId="{6CB3CC57-4D2E-4C68-87BC-1F25D92695DC}" type="presOf" srcId="{33A5C83C-22D3-433B-836E-7CBF534FF726}" destId="{D292AE66-3A3B-4E90-B8F6-0BE68E26CC11}" srcOrd="0" destOrd="0" presId="urn:microsoft.com/office/officeart/2005/8/layout/arrow2"/>
    <dgm:cxn modelId="{5743E47D-5891-432E-8A03-B77360D0A541}" srcId="{5D88EBFF-B20B-49DE-988C-E4A175C7B1CD}" destId="{C2438A46-450B-47C9-9A55-5738104A4853}" srcOrd="1" destOrd="0" parTransId="{95B60ADC-7D56-4925-8625-A91DDB0D4C5C}" sibTransId="{415F2F03-0301-4B10-B3D9-2DFA2E9E28CD}"/>
    <dgm:cxn modelId="{82E3B18A-791D-4412-9182-870989DCB4F2}" type="presOf" srcId="{05382590-4620-487B-B9D8-1159C9A8702B}" destId="{9D2111BB-C64F-4E32-9425-1EF377BB666E}" srcOrd="0" destOrd="0" presId="urn:microsoft.com/office/officeart/2005/8/layout/arrow2"/>
    <dgm:cxn modelId="{FC7D888D-3B50-48A9-B4C6-1F3894F54469}" srcId="{5D88EBFF-B20B-49DE-988C-E4A175C7B1CD}" destId="{79DF2A2E-95F5-4AF7-878A-F26ACD3FF877}" srcOrd="0" destOrd="0" parTransId="{8622C9F0-B577-473F-9541-D5ADC1545CEA}" sibTransId="{D9E5307D-26F9-4183-A11B-6C66952AC2FB}"/>
    <dgm:cxn modelId="{BB56ECA4-B151-4E7D-95C6-DCD02A1B472E}" srcId="{5D88EBFF-B20B-49DE-988C-E4A175C7B1CD}" destId="{33A5C83C-22D3-433B-836E-7CBF534FF726}" srcOrd="4" destOrd="0" parTransId="{C6CF7133-3552-47CB-8D5B-84A6B480D9DF}" sibTransId="{2DFE62BD-5D96-4EA8-9B66-F333AD7B9BA4}"/>
    <dgm:cxn modelId="{8A84E9B0-EC51-490D-91B4-BB1696DD9A44}" srcId="{5D88EBFF-B20B-49DE-988C-E4A175C7B1CD}" destId="{3E0D4EDF-6236-4175-AB3B-DBFCE9699643}" srcOrd="3" destOrd="0" parTransId="{E5E06B44-5357-4C7C-A842-0EB10E3D2002}" sibTransId="{6BCFE598-2857-4E57-8E07-2E2DCCDB8B93}"/>
    <dgm:cxn modelId="{C3F031BD-23FC-4713-8BE3-4ACAF43055A0}" type="presParOf" srcId="{D927A5C0-BAFF-4606-AB75-E5D75F4246FE}" destId="{D335D972-D7F3-495A-B394-3015CF8B5B0C}" srcOrd="0" destOrd="0" presId="urn:microsoft.com/office/officeart/2005/8/layout/arrow2"/>
    <dgm:cxn modelId="{A6808597-EE7C-4D22-9886-E02E1CFD6124}" type="presParOf" srcId="{D927A5C0-BAFF-4606-AB75-E5D75F4246FE}" destId="{700EDAA8-B3A0-46A8-BE18-B9F27F8726D5}" srcOrd="1" destOrd="0" presId="urn:microsoft.com/office/officeart/2005/8/layout/arrow2"/>
    <dgm:cxn modelId="{6557F4C4-39B7-43FA-BF1F-AFC9BD3FCEE5}" type="presParOf" srcId="{700EDAA8-B3A0-46A8-BE18-B9F27F8726D5}" destId="{181E7E9E-9EE7-463D-A45E-207791DA6F11}" srcOrd="0" destOrd="0" presId="urn:microsoft.com/office/officeart/2005/8/layout/arrow2"/>
    <dgm:cxn modelId="{623B28B4-D692-4A5D-A3B6-64EAFBFCCD00}" type="presParOf" srcId="{700EDAA8-B3A0-46A8-BE18-B9F27F8726D5}" destId="{BD0CC183-3721-42F2-9E36-A2368A5C8C44}" srcOrd="1" destOrd="0" presId="urn:microsoft.com/office/officeart/2005/8/layout/arrow2"/>
    <dgm:cxn modelId="{4BEEFB88-F856-400A-B8FE-2B705222116B}" type="presParOf" srcId="{700EDAA8-B3A0-46A8-BE18-B9F27F8726D5}" destId="{3CEC71EB-CA43-4A5B-9A5E-4BFB1A21D3A6}" srcOrd="2" destOrd="0" presId="urn:microsoft.com/office/officeart/2005/8/layout/arrow2"/>
    <dgm:cxn modelId="{073461A9-5EDD-4601-A655-A0FB70E9A38A}" type="presParOf" srcId="{700EDAA8-B3A0-46A8-BE18-B9F27F8726D5}" destId="{B79FF33D-6F6B-4746-913F-E53A62409B96}" srcOrd="3" destOrd="0" presId="urn:microsoft.com/office/officeart/2005/8/layout/arrow2"/>
    <dgm:cxn modelId="{477A9E4A-277E-41CC-B1E0-E30F0BE3E918}" type="presParOf" srcId="{700EDAA8-B3A0-46A8-BE18-B9F27F8726D5}" destId="{352F62A5-6335-4D62-973A-AB0D7A9C6A34}" srcOrd="4" destOrd="0" presId="urn:microsoft.com/office/officeart/2005/8/layout/arrow2"/>
    <dgm:cxn modelId="{66B93BE2-9118-46E2-BB12-2BDE8AAA04BF}" type="presParOf" srcId="{700EDAA8-B3A0-46A8-BE18-B9F27F8726D5}" destId="{9D2111BB-C64F-4E32-9425-1EF377BB666E}" srcOrd="5" destOrd="0" presId="urn:microsoft.com/office/officeart/2005/8/layout/arrow2"/>
    <dgm:cxn modelId="{2FEA5E71-2CE7-41D4-8259-EAACBB6AC99C}" type="presParOf" srcId="{700EDAA8-B3A0-46A8-BE18-B9F27F8726D5}" destId="{4C60771A-A80C-442A-B589-3C6C2A34DEA1}" srcOrd="6" destOrd="0" presId="urn:microsoft.com/office/officeart/2005/8/layout/arrow2"/>
    <dgm:cxn modelId="{A9581F19-13DC-4B81-99A7-6A429C37BDF8}" type="presParOf" srcId="{700EDAA8-B3A0-46A8-BE18-B9F27F8726D5}" destId="{32D68724-2CF9-4E7D-88C6-212B5DB002DD}" srcOrd="7" destOrd="0" presId="urn:microsoft.com/office/officeart/2005/8/layout/arrow2"/>
    <dgm:cxn modelId="{C9868316-323D-4764-AECC-7C447C4077C9}" type="presParOf" srcId="{700EDAA8-B3A0-46A8-BE18-B9F27F8726D5}" destId="{A7343888-3536-432E-9C6F-1FA94564EFD0}" srcOrd="8" destOrd="0" presId="urn:microsoft.com/office/officeart/2005/8/layout/arrow2"/>
    <dgm:cxn modelId="{83055B6A-59B8-4E97-8F6B-CC0E47BD6D51}" type="presParOf" srcId="{700EDAA8-B3A0-46A8-BE18-B9F27F8726D5}" destId="{D292AE66-3A3B-4E90-B8F6-0BE68E26CC11}"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B388E-C26D-4D17-9F96-EAAF3EDA2C5F}">
      <dsp:nvSpPr>
        <dsp:cNvPr id="0" name=""/>
        <dsp:cNvSpPr/>
      </dsp:nvSpPr>
      <dsp:spPr>
        <a:xfrm>
          <a:off x="1813416" y="35645"/>
          <a:ext cx="1711001" cy="171100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Finance</a:t>
          </a:r>
        </a:p>
      </dsp:txBody>
      <dsp:txXfrm>
        <a:off x="2041549" y="335071"/>
        <a:ext cx="1254734" cy="769950"/>
      </dsp:txXfrm>
    </dsp:sp>
    <dsp:sp modelId="{332A0EDF-4E9A-4054-AD6B-964B32B65B12}">
      <dsp:nvSpPr>
        <dsp:cNvPr id="0" name=""/>
        <dsp:cNvSpPr/>
      </dsp:nvSpPr>
      <dsp:spPr>
        <a:xfrm>
          <a:off x="2430802" y="1105021"/>
          <a:ext cx="1711001" cy="171100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Clinical</a:t>
          </a:r>
        </a:p>
      </dsp:txBody>
      <dsp:txXfrm>
        <a:off x="2954083" y="1547030"/>
        <a:ext cx="1026600" cy="941050"/>
      </dsp:txXfrm>
    </dsp:sp>
    <dsp:sp modelId="{77646878-905C-4D52-868E-577F15C1A2C8}">
      <dsp:nvSpPr>
        <dsp:cNvPr id="0" name=""/>
        <dsp:cNvSpPr/>
      </dsp:nvSpPr>
      <dsp:spPr>
        <a:xfrm>
          <a:off x="1196029" y="1105021"/>
          <a:ext cx="1711001" cy="171100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Operations</a:t>
          </a:r>
        </a:p>
      </dsp:txBody>
      <dsp:txXfrm>
        <a:off x="1357149" y="1547030"/>
        <a:ext cx="1026600" cy="941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C43B0-2E7E-4E8D-97A7-2B84A47DCD89}">
      <dsp:nvSpPr>
        <dsp:cNvPr id="0" name=""/>
        <dsp:cNvSpPr/>
      </dsp:nvSpPr>
      <dsp:spPr>
        <a:xfrm>
          <a:off x="0" y="566"/>
          <a:ext cx="73310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37C56-104A-429D-BF44-218B9CCA01D1}">
      <dsp:nvSpPr>
        <dsp:cNvPr id="0" name=""/>
        <dsp:cNvSpPr/>
      </dsp:nvSpPr>
      <dsp:spPr>
        <a:xfrm>
          <a:off x="0" y="566"/>
          <a:ext cx="7331015" cy="66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Contracts Management</a:t>
          </a:r>
        </a:p>
      </dsp:txBody>
      <dsp:txXfrm>
        <a:off x="0" y="566"/>
        <a:ext cx="7331015" cy="662839"/>
      </dsp:txXfrm>
    </dsp:sp>
    <dsp:sp modelId="{A396239E-4CCE-4D42-80A7-646B5315AFC9}">
      <dsp:nvSpPr>
        <dsp:cNvPr id="0" name=""/>
        <dsp:cNvSpPr/>
      </dsp:nvSpPr>
      <dsp:spPr>
        <a:xfrm>
          <a:off x="0" y="663406"/>
          <a:ext cx="73310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863DD-6D65-4BEC-A8B6-899E26CFB867}">
      <dsp:nvSpPr>
        <dsp:cNvPr id="0" name=""/>
        <dsp:cNvSpPr/>
      </dsp:nvSpPr>
      <dsp:spPr>
        <a:xfrm>
          <a:off x="0" y="663406"/>
          <a:ext cx="7331015" cy="66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Value Analysis</a:t>
          </a:r>
        </a:p>
      </dsp:txBody>
      <dsp:txXfrm>
        <a:off x="0" y="663406"/>
        <a:ext cx="7331015" cy="662839"/>
      </dsp:txXfrm>
    </dsp:sp>
    <dsp:sp modelId="{121A64FC-5653-435D-94FD-7071EF852636}">
      <dsp:nvSpPr>
        <dsp:cNvPr id="0" name=""/>
        <dsp:cNvSpPr/>
      </dsp:nvSpPr>
      <dsp:spPr>
        <a:xfrm>
          <a:off x="0" y="1326245"/>
          <a:ext cx="73310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6A09E-52AD-4D9B-B6C1-BB1014C356AA}">
      <dsp:nvSpPr>
        <dsp:cNvPr id="0" name=""/>
        <dsp:cNvSpPr/>
      </dsp:nvSpPr>
      <dsp:spPr>
        <a:xfrm>
          <a:off x="0" y="1326245"/>
          <a:ext cx="7331015" cy="66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Strategic Sourcing</a:t>
          </a:r>
        </a:p>
      </dsp:txBody>
      <dsp:txXfrm>
        <a:off x="0" y="1326245"/>
        <a:ext cx="7331015" cy="662839"/>
      </dsp:txXfrm>
    </dsp:sp>
    <dsp:sp modelId="{479A3BA5-E5C4-4E7D-B7F4-3E891EB2200A}">
      <dsp:nvSpPr>
        <dsp:cNvPr id="0" name=""/>
        <dsp:cNvSpPr/>
      </dsp:nvSpPr>
      <dsp:spPr>
        <a:xfrm>
          <a:off x="0" y="1989085"/>
          <a:ext cx="73310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919E4-1EF9-4E64-B844-76B8A4B20206}">
      <dsp:nvSpPr>
        <dsp:cNvPr id="0" name=""/>
        <dsp:cNvSpPr/>
      </dsp:nvSpPr>
      <dsp:spPr>
        <a:xfrm>
          <a:off x="0" y="1989085"/>
          <a:ext cx="7331015" cy="66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SCMIS/Data Analytics</a:t>
          </a:r>
        </a:p>
      </dsp:txBody>
      <dsp:txXfrm>
        <a:off x="0" y="1989085"/>
        <a:ext cx="7331015" cy="662839"/>
      </dsp:txXfrm>
    </dsp:sp>
    <dsp:sp modelId="{6957FA4E-DE8C-4ED0-BAFA-BC1C60B4276F}">
      <dsp:nvSpPr>
        <dsp:cNvPr id="0" name=""/>
        <dsp:cNvSpPr/>
      </dsp:nvSpPr>
      <dsp:spPr>
        <a:xfrm>
          <a:off x="0" y="2651925"/>
          <a:ext cx="73310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4F9BC-A880-4970-ADE2-0929CBB2040D}">
      <dsp:nvSpPr>
        <dsp:cNvPr id="0" name=""/>
        <dsp:cNvSpPr/>
      </dsp:nvSpPr>
      <dsp:spPr>
        <a:xfrm>
          <a:off x="0" y="2651925"/>
          <a:ext cx="7331015" cy="66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Purchasing</a:t>
          </a:r>
        </a:p>
      </dsp:txBody>
      <dsp:txXfrm>
        <a:off x="0" y="2651925"/>
        <a:ext cx="7331015" cy="662839"/>
      </dsp:txXfrm>
    </dsp:sp>
    <dsp:sp modelId="{C7C0A7F0-40B0-4C47-BB35-2C478B4077B6}">
      <dsp:nvSpPr>
        <dsp:cNvPr id="0" name=""/>
        <dsp:cNvSpPr/>
      </dsp:nvSpPr>
      <dsp:spPr>
        <a:xfrm>
          <a:off x="0" y="3314765"/>
          <a:ext cx="73310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FBC9A2-2E62-40CD-9695-05DB0BE89302}">
      <dsp:nvSpPr>
        <dsp:cNvPr id="0" name=""/>
        <dsp:cNvSpPr/>
      </dsp:nvSpPr>
      <dsp:spPr>
        <a:xfrm>
          <a:off x="0" y="3314765"/>
          <a:ext cx="7331015" cy="66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Inventory Management</a:t>
          </a:r>
        </a:p>
      </dsp:txBody>
      <dsp:txXfrm>
        <a:off x="0" y="3314765"/>
        <a:ext cx="7331015" cy="662839"/>
      </dsp:txXfrm>
    </dsp:sp>
    <dsp:sp modelId="{8724F4A1-F3A4-4273-BE29-C12D0FD1D885}">
      <dsp:nvSpPr>
        <dsp:cNvPr id="0" name=""/>
        <dsp:cNvSpPr/>
      </dsp:nvSpPr>
      <dsp:spPr>
        <a:xfrm>
          <a:off x="0" y="3977604"/>
          <a:ext cx="73310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F61F8-E76F-41E8-B38F-027A4E2BF70F}">
      <dsp:nvSpPr>
        <dsp:cNvPr id="0" name=""/>
        <dsp:cNvSpPr/>
      </dsp:nvSpPr>
      <dsp:spPr>
        <a:xfrm>
          <a:off x="0" y="3977604"/>
          <a:ext cx="7331015" cy="66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Operations</a:t>
          </a:r>
        </a:p>
      </dsp:txBody>
      <dsp:txXfrm>
        <a:off x="0" y="3977604"/>
        <a:ext cx="7331015" cy="662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5D972-D7F3-495A-B394-3015CF8B5B0C}">
      <dsp:nvSpPr>
        <dsp:cNvPr id="0" name=""/>
        <dsp:cNvSpPr/>
      </dsp:nvSpPr>
      <dsp:spPr>
        <a:xfrm>
          <a:off x="518798" y="0"/>
          <a:ext cx="9020803" cy="563800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E7E9E-9EE7-463D-A45E-207791DA6F11}">
      <dsp:nvSpPr>
        <dsp:cNvPr id="0" name=""/>
        <dsp:cNvSpPr/>
      </dsp:nvSpPr>
      <dsp:spPr>
        <a:xfrm>
          <a:off x="1407347" y="4192418"/>
          <a:ext cx="207478" cy="2074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CC183-3721-42F2-9E36-A2368A5C8C44}">
      <dsp:nvSpPr>
        <dsp:cNvPr id="0" name=""/>
        <dsp:cNvSpPr/>
      </dsp:nvSpPr>
      <dsp:spPr>
        <a:xfrm>
          <a:off x="1511086" y="4296157"/>
          <a:ext cx="1181725" cy="134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39"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Basic functions are being performed; No SCMIS; Unsure of or No GPO relationship; high case costs</a:t>
          </a:r>
        </a:p>
      </dsp:txBody>
      <dsp:txXfrm>
        <a:off x="1511086" y="4296157"/>
        <a:ext cx="1181725" cy="1341844"/>
      </dsp:txXfrm>
    </dsp:sp>
    <dsp:sp modelId="{3CEC71EB-CA43-4A5B-9A5E-4BFB1A21D3A6}">
      <dsp:nvSpPr>
        <dsp:cNvPr id="0" name=""/>
        <dsp:cNvSpPr/>
      </dsp:nvSpPr>
      <dsp:spPr>
        <a:xfrm>
          <a:off x="2530437" y="3113304"/>
          <a:ext cx="324748" cy="3247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FF33D-6F6B-4746-913F-E53A62409B96}">
      <dsp:nvSpPr>
        <dsp:cNvPr id="0" name=""/>
        <dsp:cNvSpPr/>
      </dsp:nvSpPr>
      <dsp:spPr>
        <a:xfrm>
          <a:off x="2692811" y="3275679"/>
          <a:ext cx="1497453" cy="236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78"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SCMIS in EMR; Outdated with errors; Membership in GPO but not validating pricing or contracts; expired product; regular stockouts</a:t>
          </a:r>
        </a:p>
      </dsp:txBody>
      <dsp:txXfrm>
        <a:off x="2692811" y="3275679"/>
        <a:ext cx="1497453" cy="2362322"/>
      </dsp:txXfrm>
    </dsp:sp>
    <dsp:sp modelId="{352F62A5-6335-4D62-973A-AB0D7A9C6A34}">
      <dsp:nvSpPr>
        <dsp:cNvPr id="0" name=""/>
        <dsp:cNvSpPr/>
      </dsp:nvSpPr>
      <dsp:spPr>
        <a:xfrm>
          <a:off x="3973766" y="2252945"/>
          <a:ext cx="432998" cy="4329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111BB-C64F-4E32-9425-1EF377BB666E}">
      <dsp:nvSpPr>
        <dsp:cNvPr id="0" name=""/>
        <dsp:cNvSpPr/>
      </dsp:nvSpPr>
      <dsp:spPr>
        <a:xfrm>
          <a:off x="4190265" y="2469444"/>
          <a:ext cx="1741015" cy="3168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437"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Has SCMIS with mostly accurate data; member of GPO and knows how to access portal; stockouts still occur but are less often; outdates still occur</a:t>
          </a:r>
        </a:p>
      </dsp:txBody>
      <dsp:txXfrm>
        <a:off x="4190265" y="2469444"/>
        <a:ext cx="1741015" cy="3168557"/>
      </dsp:txXfrm>
    </dsp:sp>
    <dsp:sp modelId="{4C60771A-A80C-442A-B589-3C6C2A34DEA1}">
      <dsp:nvSpPr>
        <dsp:cNvPr id="0" name=""/>
        <dsp:cNvSpPr/>
      </dsp:nvSpPr>
      <dsp:spPr>
        <a:xfrm>
          <a:off x="5651635" y="1580895"/>
          <a:ext cx="559289" cy="5592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68724-2CF9-4E7D-88C6-212B5DB002DD}">
      <dsp:nvSpPr>
        <dsp:cNvPr id="0" name=""/>
        <dsp:cNvSpPr/>
      </dsp:nvSpPr>
      <dsp:spPr>
        <a:xfrm>
          <a:off x="5931280" y="1860540"/>
          <a:ext cx="1804160" cy="377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356"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SCMIS is accurate; Physical Inventory being conducted; Active in GPO; Has list of contracts outside of GPO; working on case costing; infrequent stock outs or outdates; supply rooms are clean and orderly</a:t>
          </a:r>
        </a:p>
      </dsp:txBody>
      <dsp:txXfrm>
        <a:off x="5931280" y="1860540"/>
        <a:ext cx="1804160" cy="3777461"/>
      </dsp:txXfrm>
    </dsp:sp>
    <dsp:sp modelId="{A7343888-3536-432E-9C6F-1FA94564EFD0}">
      <dsp:nvSpPr>
        <dsp:cNvPr id="0" name=""/>
        <dsp:cNvSpPr/>
      </dsp:nvSpPr>
      <dsp:spPr>
        <a:xfrm>
          <a:off x="7379119" y="1132110"/>
          <a:ext cx="712643" cy="7126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2AE66-3A3B-4E90-B8F6-0BE68E26CC11}">
      <dsp:nvSpPr>
        <dsp:cNvPr id="0" name=""/>
        <dsp:cNvSpPr/>
      </dsp:nvSpPr>
      <dsp:spPr>
        <a:xfrm>
          <a:off x="7735440" y="1488432"/>
          <a:ext cx="1804160" cy="414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615"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SCMIS per the 5 C’s; infrequent stockouts or outdates; accurate case cost; performing benchmarking on costs and on procedures; has KPIs and are working towards improving or maintaining; value analysis process; strategic sourcing; QBRs with key reps; supply rooms are neat, orderly, well labeled, Best in Class</a:t>
          </a:r>
        </a:p>
      </dsp:txBody>
      <dsp:txXfrm>
        <a:off x="7735440" y="1488432"/>
        <a:ext cx="1804160" cy="41495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0.08317</cdr:x>
      <cdr:y>0.5235</cdr:y>
    </cdr:from>
    <cdr:to>
      <cdr:x>0.97778</cdr:x>
      <cdr:y>0.5235</cdr:y>
    </cdr:to>
    <cdr:cxnSp macro="">
      <cdr:nvCxnSpPr>
        <cdr:cNvPr id="3" name="Straight Connector 2">
          <a:extLst xmlns:a="http://schemas.openxmlformats.org/drawingml/2006/main">
            <a:ext uri="{FF2B5EF4-FFF2-40B4-BE49-F238E27FC236}">
              <a16:creationId xmlns:a16="http://schemas.microsoft.com/office/drawing/2014/main" id="{1184E7BD-A8E3-BC72-29E4-D4C62880BE9D}"/>
            </a:ext>
          </a:extLst>
        </cdr:cNvPr>
        <cdr:cNvCxnSpPr/>
      </cdr:nvCxnSpPr>
      <cdr:spPr>
        <a:xfrm xmlns:a="http://schemas.openxmlformats.org/drawingml/2006/main">
          <a:off x="854908" y="3160985"/>
          <a:ext cx="9195758" cy="0"/>
        </a:xfrm>
        <a:prstGeom xmlns:a="http://schemas.openxmlformats.org/drawingml/2006/main" prst="line">
          <a:avLst/>
        </a:prstGeom>
        <a:ln xmlns:a="http://schemas.openxmlformats.org/drawingml/2006/main">
          <a:solidFill>
            <a:srgbClr val="FF0000"/>
          </a:solidFill>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B1241-7BC8-467F-8080-4AF59988DA1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1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54572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200371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334066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B1241-7BC8-467F-8080-4AF59988DA1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09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103539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33438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243131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95878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D3D09C-6A11-4BF7-995B-A72787BF76AD}" type="datetimeFigureOut">
              <a:rPr lang="en-US" smtClean="0"/>
              <a:t>10/3/2023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7B1241-7BC8-467F-8080-4AF59988DA17}" type="slidenum">
              <a:rPr lang="en-US" smtClean="0"/>
              <a:t>‹#›</a:t>
            </a:fld>
            <a:endParaRPr lang="en-US" dirty="0"/>
          </a:p>
        </p:txBody>
      </p:sp>
    </p:spTree>
    <p:extLst>
      <p:ext uri="{BB962C8B-B14F-4D97-AF65-F5344CB8AC3E}">
        <p14:creationId xmlns:p14="http://schemas.microsoft.com/office/powerpoint/2010/main" val="150808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D3D09C-6A11-4BF7-995B-A72787BF76AD}"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B1241-7BC8-467F-8080-4AF59988DA17}" type="slidenum">
              <a:rPr lang="en-US" smtClean="0"/>
              <a:t>‹#›</a:t>
            </a:fld>
            <a:endParaRPr lang="en-US" dirty="0"/>
          </a:p>
        </p:txBody>
      </p:sp>
    </p:spTree>
    <p:extLst>
      <p:ext uri="{BB962C8B-B14F-4D97-AF65-F5344CB8AC3E}">
        <p14:creationId xmlns:p14="http://schemas.microsoft.com/office/powerpoint/2010/main" val="244741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D3D09C-6A11-4BF7-995B-A72787BF76AD}" type="datetimeFigureOut">
              <a:rPr lang="en-US" smtClean="0"/>
              <a:t>10/3/2023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7B1241-7BC8-467F-8080-4AF59988DA17}"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158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openclipart.org/detail/1503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40A3-2147-816A-D994-074F50DA8B2F}"/>
              </a:ext>
            </a:extLst>
          </p:cNvPr>
          <p:cNvSpPr>
            <a:spLocks noGrp="1"/>
          </p:cNvSpPr>
          <p:nvPr>
            <p:ph type="ctrTitle"/>
          </p:nvPr>
        </p:nvSpPr>
        <p:spPr/>
        <p:txBody>
          <a:bodyPr/>
          <a:lstStyle/>
          <a:p>
            <a:r>
              <a:rPr lang="en-US" dirty="0"/>
              <a:t>Navigating Supply Chain Constraints</a:t>
            </a:r>
          </a:p>
        </p:txBody>
      </p:sp>
      <p:sp>
        <p:nvSpPr>
          <p:cNvPr id="3" name="Subtitle 2">
            <a:extLst>
              <a:ext uri="{FF2B5EF4-FFF2-40B4-BE49-F238E27FC236}">
                <a16:creationId xmlns:a16="http://schemas.microsoft.com/office/drawing/2014/main" id="{CF98DCDA-DE70-74B3-7AE6-27DEB41DF17F}"/>
              </a:ext>
            </a:extLst>
          </p:cNvPr>
          <p:cNvSpPr>
            <a:spLocks noGrp="1"/>
          </p:cNvSpPr>
          <p:nvPr>
            <p:ph type="subTitle" idx="1"/>
          </p:nvPr>
        </p:nvSpPr>
        <p:spPr/>
        <p:txBody>
          <a:bodyPr>
            <a:normAutofit fontScale="85000" lnSpcReduction="20000"/>
          </a:bodyPr>
          <a:lstStyle/>
          <a:p>
            <a:r>
              <a:rPr lang="en-US" dirty="0"/>
              <a:t>ROBERT Mayhew</a:t>
            </a:r>
          </a:p>
          <a:p>
            <a:r>
              <a:rPr lang="en-US" dirty="0"/>
              <a:t>Director, supply chain</a:t>
            </a:r>
          </a:p>
          <a:p>
            <a:r>
              <a:rPr lang="en-US" dirty="0"/>
              <a:t>Revo health</a:t>
            </a:r>
          </a:p>
        </p:txBody>
      </p:sp>
    </p:spTree>
    <p:extLst>
      <p:ext uri="{BB962C8B-B14F-4D97-AF65-F5344CB8AC3E}">
        <p14:creationId xmlns:p14="http://schemas.microsoft.com/office/powerpoint/2010/main" val="144964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5C0E-1BCD-D4B8-74F6-77A17DFE7392}"/>
              </a:ext>
            </a:extLst>
          </p:cNvPr>
          <p:cNvSpPr>
            <a:spLocks noGrp="1"/>
          </p:cNvSpPr>
          <p:nvPr>
            <p:ph type="title"/>
          </p:nvPr>
        </p:nvSpPr>
        <p:spPr/>
        <p:txBody>
          <a:bodyPr/>
          <a:lstStyle/>
          <a:p>
            <a:r>
              <a:rPr lang="en-US" dirty="0"/>
              <a:t>Obtaining the value in GPO contracts</a:t>
            </a:r>
          </a:p>
        </p:txBody>
      </p:sp>
      <p:sp>
        <p:nvSpPr>
          <p:cNvPr id="3" name="Content Placeholder 2">
            <a:extLst>
              <a:ext uri="{FF2B5EF4-FFF2-40B4-BE49-F238E27FC236}">
                <a16:creationId xmlns:a16="http://schemas.microsoft.com/office/drawing/2014/main" id="{5A91C912-0029-B14B-7F83-D8186DA6C6A7}"/>
              </a:ext>
            </a:extLst>
          </p:cNvPr>
          <p:cNvSpPr>
            <a:spLocks noGrp="1"/>
          </p:cNvSpPr>
          <p:nvPr>
            <p:ph idx="1"/>
          </p:nvPr>
        </p:nvSpPr>
        <p:spPr/>
        <p:txBody>
          <a:bodyPr>
            <a:normAutofit fontScale="92500" lnSpcReduction="10000"/>
          </a:bodyPr>
          <a:lstStyle/>
          <a:p>
            <a:pPr>
              <a:buFont typeface="Courier New" panose="02070309020205020404" pitchFamily="49" charset="0"/>
              <a:buChar char="o"/>
            </a:pPr>
            <a:r>
              <a:rPr lang="en-US" dirty="0"/>
              <a:t>Contract Tiers</a:t>
            </a:r>
          </a:p>
          <a:p>
            <a:pPr>
              <a:buFont typeface="Courier New" panose="02070309020205020404" pitchFamily="49" charset="0"/>
              <a:buChar char="o"/>
            </a:pPr>
            <a:r>
              <a:rPr lang="en-US" dirty="0"/>
              <a:t>Awards – Single, Dual, Multi</a:t>
            </a:r>
          </a:p>
          <a:p>
            <a:pPr>
              <a:buFont typeface="Courier New" panose="02070309020205020404" pitchFamily="49" charset="0"/>
              <a:buChar char="o"/>
            </a:pPr>
            <a:r>
              <a:rPr lang="en-US" dirty="0"/>
              <a:t>Contract Commitments</a:t>
            </a:r>
          </a:p>
          <a:p>
            <a:pPr lvl="1">
              <a:buFont typeface="Courier New" panose="02070309020205020404" pitchFamily="49" charset="0"/>
              <a:buChar char="o"/>
            </a:pPr>
            <a:r>
              <a:rPr lang="en-US" dirty="0"/>
              <a:t>Letters of Commitment (LOCs, LOAs, Pricing Agreements, etc.)</a:t>
            </a:r>
          </a:p>
          <a:p>
            <a:pPr lvl="1">
              <a:buFont typeface="Courier New" panose="02070309020205020404" pitchFamily="49" charset="0"/>
              <a:buChar char="o"/>
            </a:pPr>
            <a:r>
              <a:rPr lang="en-US" dirty="0"/>
              <a:t>Market share</a:t>
            </a:r>
          </a:p>
          <a:p>
            <a:pPr lvl="1">
              <a:buFont typeface="Courier New" panose="02070309020205020404" pitchFamily="49" charset="0"/>
              <a:buChar char="o"/>
            </a:pPr>
            <a:r>
              <a:rPr lang="en-US" dirty="0"/>
              <a:t>Spend requirements</a:t>
            </a:r>
          </a:p>
          <a:p>
            <a:pPr>
              <a:buFont typeface="Courier New" panose="02070309020205020404" pitchFamily="49" charset="0"/>
              <a:buChar char="o"/>
            </a:pPr>
            <a:r>
              <a:rPr lang="en-US" dirty="0"/>
              <a:t>Contract expirations</a:t>
            </a:r>
          </a:p>
          <a:p>
            <a:pPr>
              <a:buFont typeface="Courier New" panose="02070309020205020404" pitchFamily="49" charset="0"/>
              <a:buChar char="o"/>
            </a:pPr>
            <a:r>
              <a:rPr lang="en-US" dirty="0"/>
              <a:t>Maximizing your GPO relationship</a:t>
            </a:r>
          </a:p>
          <a:p>
            <a:pPr lvl="1">
              <a:buFont typeface="Courier New" panose="02070309020205020404" pitchFamily="49" charset="0"/>
              <a:buChar char="o"/>
            </a:pPr>
            <a:r>
              <a:rPr lang="en-US" dirty="0"/>
              <a:t>Have access to the web portal</a:t>
            </a:r>
          </a:p>
          <a:p>
            <a:pPr lvl="1">
              <a:buFont typeface="Courier New" panose="02070309020205020404" pitchFamily="49" charset="0"/>
              <a:buChar char="o"/>
            </a:pPr>
            <a:r>
              <a:rPr lang="en-US" dirty="0"/>
              <a:t>Act on new contracts or renewals</a:t>
            </a:r>
          </a:p>
          <a:p>
            <a:pPr lvl="1">
              <a:buFont typeface="Courier New" panose="02070309020205020404" pitchFamily="49" charset="0"/>
              <a:buChar char="o"/>
            </a:pPr>
            <a:r>
              <a:rPr lang="en-US" dirty="0"/>
              <a:t>Understand terms and tiers</a:t>
            </a:r>
          </a:p>
          <a:p>
            <a:pPr lvl="1">
              <a:buFont typeface="Courier New" panose="02070309020205020404" pitchFamily="49" charset="0"/>
              <a:buChar char="o"/>
            </a:pPr>
            <a:r>
              <a:rPr lang="en-US" dirty="0"/>
              <a:t>Stay active on news and updates</a:t>
            </a:r>
          </a:p>
        </p:txBody>
      </p:sp>
    </p:spTree>
    <p:extLst>
      <p:ext uri="{BB962C8B-B14F-4D97-AF65-F5344CB8AC3E}">
        <p14:creationId xmlns:p14="http://schemas.microsoft.com/office/powerpoint/2010/main" val="212723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4773-C169-CBE0-99D7-31D51DB0970C}"/>
              </a:ext>
            </a:extLst>
          </p:cNvPr>
          <p:cNvSpPr>
            <a:spLocks noGrp="1"/>
          </p:cNvSpPr>
          <p:nvPr>
            <p:ph type="title"/>
          </p:nvPr>
        </p:nvSpPr>
        <p:spPr/>
        <p:txBody>
          <a:bodyPr/>
          <a:lstStyle/>
          <a:p>
            <a:r>
              <a:rPr lang="en-US" dirty="0"/>
              <a:t>Other Types of Contracts</a:t>
            </a:r>
          </a:p>
        </p:txBody>
      </p:sp>
      <p:sp>
        <p:nvSpPr>
          <p:cNvPr id="3" name="Content Placeholder 2">
            <a:extLst>
              <a:ext uri="{FF2B5EF4-FFF2-40B4-BE49-F238E27FC236}">
                <a16:creationId xmlns:a16="http://schemas.microsoft.com/office/drawing/2014/main" id="{5F781F8E-768C-6F3C-CBF0-3B4481D6C6CC}"/>
              </a:ext>
            </a:extLst>
          </p:cNvPr>
          <p:cNvSpPr>
            <a:spLocks noGrp="1"/>
          </p:cNvSpPr>
          <p:nvPr>
            <p:ph idx="1"/>
          </p:nvPr>
        </p:nvSpPr>
        <p:spPr/>
        <p:txBody>
          <a:bodyPr/>
          <a:lstStyle/>
          <a:p>
            <a:pPr>
              <a:buFont typeface="Courier New" panose="02070309020205020404" pitchFamily="49" charset="0"/>
              <a:buChar char="o"/>
            </a:pPr>
            <a:r>
              <a:rPr lang="en-US" dirty="0"/>
              <a:t>Local or Facility</a:t>
            </a:r>
          </a:p>
          <a:p>
            <a:pPr>
              <a:buFont typeface="Courier New" panose="02070309020205020404" pitchFamily="49" charset="0"/>
              <a:buChar char="o"/>
            </a:pPr>
            <a:r>
              <a:rPr lang="en-US" dirty="0"/>
              <a:t>Regional or Group</a:t>
            </a:r>
          </a:p>
          <a:p>
            <a:pPr>
              <a:buFont typeface="Courier New" panose="02070309020205020404" pitchFamily="49" charset="0"/>
              <a:buChar char="o"/>
            </a:pPr>
            <a:r>
              <a:rPr lang="en-US" dirty="0"/>
              <a:t>Non-Contract</a:t>
            </a:r>
          </a:p>
          <a:p>
            <a:pPr>
              <a:buFont typeface="Courier New" panose="02070309020205020404" pitchFamily="49" charset="0"/>
              <a:buChar char="o"/>
            </a:pPr>
            <a:r>
              <a:rPr lang="en-US" dirty="0"/>
              <a:t>Document contracts</a:t>
            </a:r>
          </a:p>
          <a:p>
            <a:pPr lvl="1">
              <a:buFont typeface="Courier New" panose="02070309020205020404" pitchFamily="49" charset="0"/>
              <a:buChar char="o"/>
            </a:pPr>
            <a:r>
              <a:rPr lang="en-US" dirty="0"/>
              <a:t>In your SCMIS</a:t>
            </a:r>
          </a:p>
          <a:p>
            <a:pPr lvl="1">
              <a:buFont typeface="Courier New" panose="02070309020205020404" pitchFamily="49" charset="0"/>
              <a:buChar char="o"/>
            </a:pPr>
            <a:r>
              <a:rPr lang="en-US" dirty="0"/>
              <a:t>Contract Binder</a:t>
            </a:r>
          </a:p>
          <a:p>
            <a:pPr lvl="1">
              <a:buFont typeface="Courier New" panose="02070309020205020404" pitchFamily="49" charset="0"/>
              <a:buChar char="o"/>
            </a:pPr>
            <a:r>
              <a:rPr lang="en-US" dirty="0"/>
              <a:t>Excel file with key information</a:t>
            </a:r>
          </a:p>
          <a:p>
            <a:pPr>
              <a:buFont typeface="Courier New" panose="02070309020205020404" pitchFamily="49" charset="0"/>
              <a:buChar char="o"/>
            </a:pPr>
            <a:r>
              <a:rPr lang="en-US" dirty="0"/>
              <a:t>Know which contact serves as your “Source of Truth”</a:t>
            </a:r>
          </a:p>
        </p:txBody>
      </p:sp>
    </p:spTree>
    <p:extLst>
      <p:ext uri="{BB962C8B-B14F-4D97-AF65-F5344CB8AC3E}">
        <p14:creationId xmlns:p14="http://schemas.microsoft.com/office/powerpoint/2010/main" val="374182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C9AF-1675-65DC-EA41-AF7847A23C4E}"/>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42D12ED8-511D-D51E-5D42-A4EEEDCE5738}"/>
              </a:ext>
            </a:extLst>
          </p:cNvPr>
          <p:cNvSpPr>
            <a:spLocks noGrp="1"/>
          </p:cNvSpPr>
          <p:nvPr>
            <p:ph idx="1"/>
          </p:nvPr>
        </p:nvSpPr>
        <p:spPr>
          <a:xfrm>
            <a:off x="1097280" y="1845734"/>
            <a:ext cx="4406373" cy="4023360"/>
          </a:xfrm>
        </p:spPr>
        <p:txBody>
          <a:bodyPr>
            <a:normAutofit/>
          </a:bodyPr>
          <a:lstStyle/>
          <a:p>
            <a:pPr>
              <a:buFont typeface="Courier New" panose="02070309020205020404" pitchFamily="49" charset="0"/>
              <a:buChar char="o"/>
            </a:pPr>
            <a:r>
              <a:rPr lang="en-US" u="sng" dirty="0"/>
              <a:t>Term and Auto Renewal</a:t>
            </a:r>
          </a:p>
          <a:p>
            <a:pPr lvl="1">
              <a:buFont typeface="Courier New" panose="02070309020205020404" pitchFamily="49" charset="0"/>
              <a:buChar char="o"/>
            </a:pPr>
            <a:r>
              <a:rPr lang="en-US" dirty="0"/>
              <a:t>Three year cap on term</a:t>
            </a:r>
          </a:p>
          <a:p>
            <a:pPr lvl="1">
              <a:buFont typeface="Courier New" panose="02070309020205020404" pitchFamily="49" charset="0"/>
              <a:buChar char="o"/>
            </a:pPr>
            <a:r>
              <a:rPr lang="en-US" dirty="0"/>
              <a:t>Auto-Renewal - Provide immediate notice</a:t>
            </a:r>
          </a:p>
          <a:p>
            <a:pPr>
              <a:buFont typeface="Courier New" panose="02070309020205020404" pitchFamily="49" charset="0"/>
              <a:buChar char="o"/>
            </a:pPr>
            <a:r>
              <a:rPr lang="en-US" u="sng" dirty="0"/>
              <a:t>Termination</a:t>
            </a:r>
          </a:p>
          <a:p>
            <a:pPr lvl="1">
              <a:buFont typeface="Courier New" panose="02070309020205020404" pitchFamily="49" charset="0"/>
              <a:buChar char="o"/>
            </a:pPr>
            <a:r>
              <a:rPr lang="en-US" dirty="0"/>
              <a:t>Negotiate favorable termination language</a:t>
            </a:r>
          </a:p>
          <a:p>
            <a:pPr lvl="1">
              <a:buFont typeface="Courier New" panose="02070309020205020404" pitchFamily="49" charset="0"/>
              <a:buChar char="o"/>
            </a:pPr>
            <a:r>
              <a:rPr lang="en-US" dirty="0"/>
              <a:t>With or without cause</a:t>
            </a:r>
          </a:p>
          <a:p>
            <a:pPr lvl="1">
              <a:buFont typeface="Courier New" panose="02070309020205020404" pitchFamily="49" charset="0"/>
              <a:buChar char="o"/>
            </a:pPr>
            <a:r>
              <a:rPr lang="en-US" dirty="0"/>
              <a:t>Cure period</a:t>
            </a:r>
          </a:p>
          <a:p>
            <a:pPr lvl="1">
              <a:buFont typeface="Courier New" panose="02070309020205020404" pitchFamily="49" charset="0"/>
              <a:buChar char="o"/>
            </a:pPr>
            <a:r>
              <a:rPr lang="en-US" dirty="0"/>
              <a:t>Penalties</a:t>
            </a:r>
          </a:p>
        </p:txBody>
      </p:sp>
      <p:sp>
        <p:nvSpPr>
          <p:cNvPr id="4" name="Content Placeholder 2">
            <a:extLst>
              <a:ext uri="{FF2B5EF4-FFF2-40B4-BE49-F238E27FC236}">
                <a16:creationId xmlns:a16="http://schemas.microsoft.com/office/drawing/2014/main" id="{8EB59436-7089-8EAA-32C4-A1419D727B8F}"/>
              </a:ext>
            </a:extLst>
          </p:cNvPr>
          <p:cNvSpPr txBox="1">
            <a:spLocks/>
          </p:cNvSpPr>
          <p:nvPr/>
        </p:nvSpPr>
        <p:spPr>
          <a:xfrm>
            <a:off x="6126480" y="1845734"/>
            <a:ext cx="440637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n-US" u="sng" dirty="0"/>
              <a:t>Vendor owned inventory</a:t>
            </a:r>
          </a:p>
          <a:p>
            <a:pPr lvl="1">
              <a:buFont typeface="Courier New" panose="02070309020205020404" pitchFamily="49" charset="0"/>
              <a:buChar char="o"/>
            </a:pPr>
            <a:r>
              <a:rPr lang="en-US" dirty="0"/>
              <a:t>Consignment</a:t>
            </a:r>
          </a:p>
          <a:p>
            <a:pPr lvl="2">
              <a:buFont typeface="Courier New" panose="02070309020205020404" pitchFamily="49" charset="0"/>
              <a:buChar char="o"/>
            </a:pPr>
            <a:r>
              <a:rPr lang="en-US" dirty="0"/>
              <a:t>Quarterly inventory reconciliation</a:t>
            </a:r>
          </a:p>
          <a:p>
            <a:pPr lvl="1">
              <a:buFont typeface="Courier New" panose="02070309020205020404" pitchFamily="49" charset="0"/>
              <a:buChar char="o"/>
            </a:pPr>
            <a:r>
              <a:rPr lang="en-US" dirty="0"/>
              <a:t>Placement of equipment</a:t>
            </a:r>
          </a:p>
          <a:p>
            <a:pPr lvl="2">
              <a:buFont typeface="Courier New" panose="02070309020205020404" pitchFamily="49" charset="0"/>
              <a:buChar char="o"/>
            </a:pPr>
            <a:r>
              <a:rPr lang="en-US" dirty="0"/>
              <a:t>Buy out - $1 or FMV</a:t>
            </a:r>
          </a:p>
          <a:p>
            <a:pPr lvl="1">
              <a:buFont typeface="Courier New" panose="02070309020205020404" pitchFamily="49" charset="0"/>
              <a:buChar char="o"/>
            </a:pPr>
            <a:r>
              <a:rPr lang="en-US" dirty="0"/>
              <a:t>Formal agreement; not trunk stock</a:t>
            </a:r>
          </a:p>
          <a:p>
            <a:pPr>
              <a:buFont typeface="Courier New" panose="02070309020205020404" pitchFamily="49" charset="0"/>
              <a:buChar char="o"/>
            </a:pPr>
            <a:r>
              <a:rPr lang="en-US" u="sng" dirty="0"/>
              <a:t>Personal guarantee</a:t>
            </a:r>
          </a:p>
          <a:p>
            <a:pPr lvl="1">
              <a:buFont typeface="Courier New" panose="02070309020205020404" pitchFamily="49" charset="0"/>
              <a:buChar char="o"/>
            </a:pPr>
            <a:r>
              <a:rPr lang="en-US" dirty="0"/>
              <a:t>Only owners should sign</a:t>
            </a:r>
          </a:p>
        </p:txBody>
      </p:sp>
    </p:spTree>
    <p:extLst>
      <p:ext uri="{BB962C8B-B14F-4D97-AF65-F5344CB8AC3E}">
        <p14:creationId xmlns:p14="http://schemas.microsoft.com/office/powerpoint/2010/main" val="138748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50B2-E70C-EEF2-C8E5-8D9D36EECFFA}"/>
              </a:ext>
            </a:extLst>
          </p:cNvPr>
          <p:cNvSpPr>
            <a:spLocks noGrp="1"/>
          </p:cNvSpPr>
          <p:nvPr>
            <p:ph type="title"/>
          </p:nvPr>
        </p:nvSpPr>
        <p:spPr/>
        <p:txBody>
          <a:bodyPr/>
          <a:lstStyle/>
          <a:p>
            <a:r>
              <a:rPr lang="en-US" dirty="0"/>
              <a:t>Contracts Management Summary</a:t>
            </a:r>
          </a:p>
        </p:txBody>
      </p:sp>
      <p:sp>
        <p:nvSpPr>
          <p:cNvPr id="3" name="Content Placeholder 2">
            <a:extLst>
              <a:ext uri="{FF2B5EF4-FFF2-40B4-BE49-F238E27FC236}">
                <a16:creationId xmlns:a16="http://schemas.microsoft.com/office/drawing/2014/main" id="{DC363831-C79E-8939-9589-6CF0D421B99E}"/>
              </a:ext>
            </a:extLst>
          </p:cNvPr>
          <p:cNvSpPr>
            <a:spLocks noGrp="1"/>
          </p:cNvSpPr>
          <p:nvPr>
            <p:ph idx="1"/>
          </p:nvPr>
        </p:nvSpPr>
        <p:spPr/>
        <p:txBody>
          <a:bodyPr/>
          <a:lstStyle/>
          <a:p>
            <a:pPr>
              <a:buFont typeface="Courier New" panose="02070309020205020404" pitchFamily="49" charset="0"/>
              <a:buChar char="o"/>
            </a:pPr>
            <a:r>
              <a:rPr lang="en-US" dirty="0"/>
              <a:t>Know who is your GPO, have access to, and know how to navigate their website/member portal.</a:t>
            </a:r>
          </a:p>
          <a:p>
            <a:pPr>
              <a:buFont typeface="Courier New" panose="02070309020205020404" pitchFamily="49" charset="0"/>
              <a:buChar char="o"/>
            </a:pPr>
            <a:r>
              <a:rPr lang="en-US" dirty="0"/>
              <a:t>Maximize the GPO value to your center.</a:t>
            </a:r>
          </a:p>
          <a:p>
            <a:pPr lvl="1">
              <a:buFont typeface="Courier New" panose="02070309020205020404" pitchFamily="49" charset="0"/>
              <a:buChar char="o"/>
            </a:pPr>
            <a:r>
              <a:rPr lang="en-US" dirty="0"/>
              <a:t>Tiers</a:t>
            </a:r>
          </a:p>
          <a:p>
            <a:pPr lvl="1">
              <a:buFont typeface="Courier New" panose="02070309020205020404" pitchFamily="49" charset="0"/>
              <a:buChar char="o"/>
            </a:pPr>
            <a:r>
              <a:rPr lang="en-US" dirty="0"/>
              <a:t>Administrative Fees/Revenue Share back</a:t>
            </a:r>
          </a:p>
          <a:p>
            <a:pPr>
              <a:buFont typeface="Courier New" panose="02070309020205020404" pitchFamily="49" charset="0"/>
              <a:buChar char="o"/>
            </a:pPr>
            <a:r>
              <a:rPr lang="en-US" dirty="0"/>
              <a:t>Know all contract sources – “Source of Truth”</a:t>
            </a:r>
          </a:p>
          <a:p>
            <a:pPr lvl="1">
              <a:buFont typeface="Courier New" panose="02070309020205020404" pitchFamily="49" charset="0"/>
              <a:buChar char="o"/>
            </a:pPr>
            <a:r>
              <a:rPr lang="en-US" dirty="0"/>
              <a:t>Have a binder and excel sheet – list what to put in that excel sheet</a:t>
            </a:r>
          </a:p>
          <a:p>
            <a:pPr lvl="1">
              <a:buFont typeface="Courier New" panose="02070309020205020404" pitchFamily="49" charset="0"/>
              <a:buChar char="o"/>
            </a:pPr>
            <a:r>
              <a:rPr lang="en-US" dirty="0"/>
              <a:t>Validate pricing from vendors to your GPO or other contract source</a:t>
            </a:r>
          </a:p>
          <a:p>
            <a:pPr>
              <a:buFont typeface="Courier New" panose="02070309020205020404" pitchFamily="49" charset="0"/>
              <a:buChar char="o"/>
            </a:pPr>
            <a:r>
              <a:rPr lang="en-US" dirty="0"/>
              <a:t>Remember the key concepts – Terms, Renewal, Termination, Ownership, and Guarantees</a:t>
            </a:r>
          </a:p>
          <a:p>
            <a:pPr>
              <a:buFont typeface="Courier New" panose="02070309020205020404" pitchFamily="49" charset="0"/>
              <a:buChar char="o"/>
            </a:pPr>
            <a:r>
              <a:rPr lang="en-US" dirty="0"/>
              <a:t>Understand facility commitments (market share or spend requirements)</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159127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3AB8-AC03-F045-4C1A-BC2C01742B4E}"/>
              </a:ext>
            </a:extLst>
          </p:cNvPr>
          <p:cNvSpPr>
            <a:spLocks noGrp="1"/>
          </p:cNvSpPr>
          <p:nvPr>
            <p:ph type="title"/>
          </p:nvPr>
        </p:nvSpPr>
        <p:spPr/>
        <p:txBody>
          <a:bodyPr/>
          <a:lstStyle/>
          <a:p>
            <a:r>
              <a:rPr lang="en-US" dirty="0"/>
              <a:t>Value Analysis</a:t>
            </a:r>
          </a:p>
        </p:txBody>
      </p:sp>
    </p:spTree>
    <p:extLst>
      <p:ext uri="{BB962C8B-B14F-4D97-AF65-F5344CB8AC3E}">
        <p14:creationId xmlns:p14="http://schemas.microsoft.com/office/powerpoint/2010/main" val="219562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68B8-9D1B-3A97-C531-254D27EBC5EC}"/>
              </a:ext>
            </a:extLst>
          </p:cNvPr>
          <p:cNvSpPr>
            <a:spLocks noGrp="1"/>
          </p:cNvSpPr>
          <p:nvPr>
            <p:ph type="title"/>
          </p:nvPr>
        </p:nvSpPr>
        <p:spPr/>
        <p:txBody>
          <a:bodyPr/>
          <a:lstStyle/>
          <a:p>
            <a:r>
              <a:rPr lang="en-US" dirty="0"/>
              <a:t>What is Value Analysis?</a:t>
            </a:r>
          </a:p>
        </p:txBody>
      </p:sp>
      <p:sp>
        <p:nvSpPr>
          <p:cNvPr id="3" name="Content Placeholder 2">
            <a:extLst>
              <a:ext uri="{FF2B5EF4-FFF2-40B4-BE49-F238E27FC236}">
                <a16:creationId xmlns:a16="http://schemas.microsoft.com/office/drawing/2014/main" id="{55EB0FA6-0F41-6100-9AF0-D4332453F4BE}"/>
              </a:ext>
            </a:extLst>
          </p:cNvPr>
          <p:cNvSpPr>
            <a:spLocks noGrp="1"/>
          </p:cNvSpPr>
          <p:nvPr>
            <p:ph idx="1"/>
          </p:nvPr>
        </p:nvSpPr>
        <p:spPr/>
        <p:txBody>
          <a:bodyPr>
            <a:normAutofit/>
          </a:bodyPr>
          <a:lstStyle/>
          <a:p>
            <a:pPr>
              <a:buFont typeface="Courier New" panose="02070309020205020404" pitchFamily="49" charset="0"/>
              <a:buChar char="o"/>
            </a:pPr>
            <a:r>
              <a:rPr lang="en-US" dirty="0"/>
              <a:t>Supply Chain “Defense”</a:t>
            </a:r>
          </a:p>
          <a:p>
            <a:pPr>
              <a:buFont typeface="Courier New" panose="02070309020205020404" pitchFamily="49" charset="0"/>
              <a:buChar char="o"/>
            </a:pPr>
            <a:r>
              <a:rPr lang="en-US" dirty="0"/>
              <a:t>Value Analysis is a formal review process of new products that encompasses</a:t>
            </a:r>
          </a:p>
          <a:p>
            <a:pPr lvl="1">
              <a:buFont typeface="Courier New" panose="02070309020205020404" pitchFamily="49" charset="0"/>
              <a:buChar char="o"/>
            </a:pPr>
            <a:r>
              <a:rPr lang="en-US" dirty="0"/>
              <a:t>Cost</a:t>
            </a:r>
          </a:p>
          <a:p>
            <a:pPr lvl="1">
              <a:buFont typeface="Courier New" panose="02070309020205020404" pitchFamily="49" charset="0"/>
              <a:buChar char="o"/>
            </a:pPr>
            <a:r>
              <a:rPr lang="en-US" dirty="0"/>
              <a:t>Reimbursement</a:t>
            </a:r>
          </a:p>
          <a:p>
            <a:pPr lvl="1">
              <a:buFont typeface="Courier New" panose="02070309020205020404" pitchFamily="49" charset="0"/>
              <a:buChar char="o"/>
            </a:pPr>
            <a:r>
              <a:rPr lang="en-US" dirty="0"/>
              <a:t>Clinical Review</a:t>
            </a:r>
          </a:p>
          <a:p>
            <a:pPr>
              <a:buFont typeface="Courier New" panose="02070309020205020404" pitchFamily="49" charset="0"/>
              <a:buChar char="o"/>
            </a:pPr>
            <a:r>
              <a:rPr lang="en-US" dirty="0"/>
              <a:t>Primarily has been a function in acute care facilities, IDNs, or Management Companies</a:t>
            </a:r>
          </a:p>
          <a:p>
            <a:pPr>
              <a:buFont typeface="Courier New" panose="02070309020205020404" pitchFamily="49" charset="0"/>
              <a:buChar char="o"/>
            </a:pPr>
            <a:r>
              <a:rPr lang="en-US" dirty="0"/>
              <a:t>Protects your facility from “unauthorized products”</a:t>
            </a:r>
          </a:p>
          <a:p>
            <a:pPr lvl="1">
              <a:buFont typeface="Courier New" panose="02070309020205020404" pitchFamily="49" charset="0"/>
              <a:buChar char="o"/>
            </a:pPr>
            <a:r>
              <a:rPr lang="en-US" dirty="0"/>
              <a:t>A defined and approved Value Analysis process gives something to push back against as needed</a:t>
            </a:r>
          </a:p>
          <a:p>
            <a:pPr>
              <a:buFont typeface="Courier New" panose="02070309020205020404" pitchFamily="49" charset="0"/>
              <a:buChar char="o"/>
            </a:pPr>
            <a:r>
              <a:rPr lang="en-US" dirty="0"/>
              <a:t>Not saying “No”; Instead your saying “Trust but verify”</a:t>
            </a:r>
          </a:p>
        </p:txBody>
      </p:sp>
    </p:spTree>
    <p:extLst>
      <p:ext uri="{BB962C8B-B14F-4D97-AF65-F5344CB8AC3E}">
        <p14:creationId xmlns:p14="http://schemas.microsoft.com/office/powerpoint/2010/main" val="50976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68B8-9D1B-3A97-C531-254D27EBC5EC}"/>
              </a:ext>
            </a:extLst>
          </p:cNvPr>
          <p:cNvSpPr>
            <a:spLocks noGrp="1"/>
          </p:cNvSpPr>
          <p:nvPr>
            <p:ph type="title"/>
          </p:nvPr>
        </p:nvSpPr>
        <p:spPr/>
        <p:txBody>
          <a:bodyPr/>
          <a:lstStyle/>
          <a:p>
            <a:r>
              <a:rPr lang="en-US" dirty="0"/>
              <a:t>Value Analysis for the ASC</a:t>
            </a:r>
          </a:p>
        </p:txBody>
      </p:sp>
      <p:sp>
        <p:nvSpPr>
          <p:cNvPr id="3" name="Content Placeholder 2">
            <a:extLst>
              <a:ext uri="{FF2B5EF4-FFF2-40B4-BE49-F238E27FC236}">
                <a16:creationId xmlns:a16="http://schemas.microsoft.com/office/drawing/2014/main" id="{55EB0FA6-0F41-6100-9AF0-D4332453F4BE}"/>
              </a:ext>
            </a:extLst>
          </p:cNvPr>
          <p:cNvSpPr>
            <a:spLocks noGrp="1"/>
          </p:cNvSpPr>
          <p:nvPr>
            <p:ph idx="1"/>
          </p:nvPr>
        </p:nvSpPr>
        <p:spPr/>
        <p:txBody>
          <a:bodyPr>
            <a:normAutofit/>
          </a:bodyPr>
          <a:lstStyle/>
          <a:p>
            <a:pPr>
              <a:buFont typeface="Courier New" panose="02070309020205020404" pitchFamily="49" charset="0"/>
              <a:buChar char="o"/>
            </a:pPr>
            <a:r>
              <a:rPr lang="en-US" dirty="0"/>
              <a:t>Modify for the ASC</a:t>
            </a:r>
          </a:p>
          <a:p>
            <a:pPr lvl="1">
              <a:buFont typeface="Courier New" panose="02070309020205020404" pitchFamily="49" charset="0"/>
              <a:buChar char="o"/>
            </a:pPr>
            <a:r>
              <a:rPr lang="en-US" dirty="0"/>
              <a:t>Huddles not committees</a:t>
            </a:r>
          </a:p>
          <a:p>
            <a:pPr lvl="1">
              <a:buFont typeface="Courier New" panose="02070309020205020404" pitchFamily="49" charset="0"/>
              <a:buChar char="o"/>
            </a:pPr>
            <a:r>
              <a:rPr lang="en-US" dirty="0"/>
              <a:t>Rapid review</a:t>
            </a:r>
          </a:p>
          <a:p>
            <a:pPr>
              <a:buFont typeface="Courier New" panose="02070309020205020404" pitchFamily="49" charset="0"/>
              <a:buChar char="o"/>
            </a:pPr>
            <a:r>
              <a:rPr lang="en-US" dirty="0"/>
              <a:t>Model by procedure</a:t>
            </a:r>
          </a:p>
          <a:p>
            <a:pPr lvl="1">
              <a:buFont typeface="Courier New" panose="02070309020205020404" pitchFamily="49" charset="0"/>
              <a:buChar char="o"/>
            </a:pPr>
            <a:r>
              <a:rPr lang="en-US" dirty="0"/>
              <a:t>Consistent for most Value Analysis reviews</a:t>
            </a:r>
          </a:p>
          <a:p>
            <a:pPr>
              <a:buFont typeface="Courier New" panose="02070309020205020404" pitchFamily="49" charset="0"/>
              <a:buChar char="o"/>
            </a:pPr>
            <a:r>
              <a:rPr lang="en-US" dirty="0"/>
              <a:t>What product does this replace?</a:t>
            </a:r>
          </a:p>
        </p:txBody>
      </p:sp>
    </p:spTree>
    <p:extLst>
      <p:ext uri="{BB962C8B-B14F-4D97-AF65-F5344CB8AC3E}">
        <p14:creationId xmlns:p14="http://schemas.microsoft.com/office/powerpoint/2010/main" val="105877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68B8-9D1B-3A97-C531-254D27EBC5EC}"/>
              </a:ext>
            </a:extLst>
          </p:cNvPr>
          <p:cNvSpPr>
            <a:spLocks noGrp="1"/>
          </p:cNvSpPr>
          <p:nvPr>
            <p:ph type="title"/>
          </p:nvPr>
        </p:nvSpPr>
        <p:spPr/>
        <p:txBody>
          <a:bodyPr/>
          <a:lstStyle/>
          <a:p>
            <a:r>
              <a:rPr lang="en-US" dirty="0"/>
              <a:t>Value Analysis Summary</a:t>
            </a:r>
          </a:p>
        </p:txBody>
      </p:sp>
      <p:sp>
        <p:nvSpPr>
          <p:cNvPr id="3" name="Content Placeholder 2">
            <a:extLst>
              <a:ext uri="{FF2B5EF4-FFF2-40B4-BE49-F238E27FC236}">
                <a16:creationId xmlns:a16="http://schemas.microsoft.com/office/drawing/2014/main" id="{55EB0FA6-0F41-6100-9AF0-D4332453F4BE}"/>
              </a:ext>
            </a:extLst>
          </p:cNvPr>
          <p:cNvSpPr>
            <a:spLocks noGrp="1"/>
          </p:cNvSpPr>
          <p:nvPr>
            <p:ph idx="1"/>
          </p:nvPr>
        </p:nvSpPr>
        <p:spPr/>
        <p:txBody>
          <a:bodyPr>
            <a:normAutofit lnSpcReduction="10000"/>
          </a:bodyPr>
          <a:lstStyle/>
          <a:p>
            <a:pPr>
              <a:buFont typeface="Courier New" panose="02070309020205020404" pitchFamily="49" charset="0"/>
              <a:buChar char="o"/>
            </a:pPr>
            <a:r>
              <a:rPr lang="en-US" dirty="0"/>
              <a:t>Supply Chain “Defense”</a:t>
            </a:r>
          </a:p>
          <a:p>
            <a:pPr lvl="1">
              <a:buFont typeface="Courier New" panose="02070309020205020404" pitchFamily="49" charset="0"/>
              <a:buChar char="o"/>
            </a:pPr>
            <a:r>
              <a:rPr lang="en-US" dirty="0"/>
              <a:t>Not saying “No” but saying “Trust but verify”</a:t>
            </a:r>
          </a:p>
          <a:p>
            <a:pPr>
              <a:buFont typeface="Courier New" panose="02070309020205020404" pitchFamily="49" charset="0"/>
              <a:buChar char="o"/>
            </a:pPr>
            <a:r>
              <a:rPr lang="en-US" dirty="0"/>
              <a:t>Typical structure</a:t>
            </a:r>
          </a:p>
          <a:p>
            <a:pPr lvl="1">
              <a:buFont typeface="Courier New" panose="02070309020205020404" pitchFamily="49" charset="0"/>
              <a:buChar char="o"/>
            </a:pPr>
            <a:r>
              <a:rPr lang="en-US" dirty="0"/>
              <a:t>Financial review</a:t>
            </a:r>
          </a:p>
          <a:p>
            <a:pPr lvl="2">
              <a:buFont typeface="Courier New" panose="02070309020205020404" pitchFamily="49" charset="0"/>
              <a:buChar char="o"/>
            </a:pPr>
            <a:r>
              <a:rPr lang="en-US" dirty="0"/>
              <a:t>Pricing</a:t>
            </a:r>
          </a:p>
          <a:p>
            <a:pPr lvl="2">
              <a:buFont typeface="Courier New" panose="02070309020205020404" pitchFamily="49" charset="0"/>
              <a:buChar char="o"/>
            </a:pPr>
            <a:r>
              <a:rPr lang="en-US" dirty="0"/>
              <a:t>Reimbursement</a:t>
            </a:r>
          </a:p>
          <a:p>
            <a:pPr lvl="1">
              <a:buFont typeface="Courier New" panose="02070309020205020404" pitchFamily="49" charset="0"/>
              <a:buChar char="o"/>
            </a:pPr>
            <a:r>
              <a:rPr lang="en-US" dirty="0"/>
              <a:t>Clinical review</a:t>
            </a:r>
          </a:p>
          <a:p>
            <a:pPr lvl="1">
              <a:buFont typeface="Courier New" panose="02070309020205020404" pitchFamily="49" charset="0"/>
              <a:buChar char="o"/>
            </a:pPr>
            <a:r>
              <a:rPr lang="en-US" dirty="0"/>
              <a:t>Model by procedure</a:t>
            </a:r>
          </a:p>
          <a:p>
            <a:pPr>
              <a:buFont typeface="Courier New" panose="02070309020205020404" pitchFamily="49" charset="0"/>
              <a:buChar char="o"/>
            </a:pPr>
            <a:r>
              <a:rPr lang="en-US" dirty="0"/>
              <a:t>Modified for the ASC</a:t>
            </a:r>
          </a:p>
          <a:p>
            <a:pPr lvl="1">
              <a:buFont typeface="Courier New" panose="02070309020205020404" pitchFamily="49" charset="0"/>
              <a:buChar char="o"/>
            </a:pPr>
            <a:r>
              <a:rPr lang="en-US" dirty="0"/>
              <a:t>Huddle</a:t>
            </a:r>
          </a:p>
          <a:p>
            <a:pPr lvl="1">
              <a:buFont typeface="Courier New" panose="02070309020205020404" pitchFamily="49" charset="0"/>
              <a:buChar char="o"/>
            </a:pPr>
            <a:r>
              <a:rPr lang="en-US" dirty="0"/>
              <a:t>Rapid review</a:t>
            </a:r>
          </a:p>
          <a:p>
            <a:pPr>
              <a:buFont typeface="Courier New" panose="02070309020205020404" pitchFamily="49" charset="0"/>
              <a:buChar char="o"/>
            </a:pPr>
            <a:r>
              <a:rPr lang="en-US" dirty="0"/>
              <a:t>What does this replace?</a:t>
            </a:r>
          </a:p>
        </p:txBody>
      </p:sp>
    </p:spTree>
    <p:extLst>
      <p:ext uri="{BB962C8B-B14F-4D97-AF65-F5344CB8AC3E}">
        <p14:creationId xmlns:p14="http://schemas.microsoft.com/office/powerpoint/2010/main" val="369120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635E-AC3D-F9E7-A942-5101FAD2DB74}"/>
              </a:ext>
            </a:extLst>
          </p:cNvPr>
          <p:cNvSpPr>
            <a:spLocks noGrp="1"/>
          </p:cNvSpPr>
          <p:nvPr>
            <p:ph type="title"/>
          </p:nvPr>
        </p:nvSpPr>
        <p:spPr/>
        <p:txBody>
          <a:bodyPr/>
          <a:lstStyle/>
          <a:p>
            <a:r>
              <a:rPr lang="en-US" dirty="0"/>
              <a:t>Strategic Sourcing</a:t>
            </a:r>
          </a:p>
        </p:txBody>
      </p:sp>
    </p:spTree>
    <p:extLst>
      <p:ext uri="{BB962C8B-B14F-4D97-AF65-F5344CB8AC3E}">
        <p14:creationId xmlns:p14="http://schemas.microsoft.com/office/powerpoint/2010/main" val="185426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68B8-9D1B-3A97-C531-254D27EBC5EC}"/>
              </a:ext>
            </a:extLst>
          </p:cNvPr>
          <p:cNvSpPr>
            <a:spLocks noGrp="1"/>
          </p:cNvSpPr>
          <p:nvPr>
            <p:ph type="title"/>
          </p:nvPr>
        </p:nvSpPr>
        <p:spPr/>
        <p:txBody>
          <a:bodyPr/>
          <a:lstStyle/>
          <a:p>
            <a:r>
              <a:rPr lang="en-US" dirty="0"/>
              <a:t>What is Strategic Sourcing?</a:t>
            </a:r>
          </a:p>
        </p:txBody>
      </p:sp>
      <p:sp>
        <p:nvSpPr>
          <p:cNvPr id="3" name="Content Placeholder 2">
            <a:extLst>
              <a:ext uri="{FF2B5EF4-FFF2-40B4-BE49-F238E27FC236}">
                <a16:creationId xmlns:a16="http://schemas.microsoft.com/office/drawing/2014/main" id="{55EB0FA6-0F41-6100-9AF0-D4332453F4BE}"/>
              </a:ext>
            </a:extLst>
          </p:cNvPr>
          <p:cNvSpPr>
            <a:spLocks noGrp="1"/>
          </p:cNvSpPr>
          <p:nvPr>
            <p:ph idx="1"/>
          </p:nvPr>
        </p:nvSpPr>
        <p:spPr/>
        <p:txBody>
          <a:bodyPr>
            <a:normAutofit/>
          </a:bodyPr>
          <a:lstStyle/>
          <a:p>
            <a:pPr>
              <a:buFont typeface="Courier New" panose="02070309020205020404" pitchFamily="49" charset="0"/>
              <a:buChar char="o"/>
            </a:pPr>
            <a:r>
              <a:rPr lang="en-US" dirty="0"/>
              <a:t>Supply Chain “Offense”</a:t>
            </a:r>
          </a:p>
          <a:p>
            <a:pPr>
              <a:buFont typeface="Courier New" panose="02070309020205020404" pitchFamily="49" charset="0"/>
              <a:buChar char="o"/>
            </a:pPr>
            <a:r>
              <a:rPr lang="en-US" dirty="0"/>
              <a:t>Actively seeking out lower cost or more efficient options to currently used products or services</a:t>
            </a:r>
          </a:p>
          <a:p>
            <a:pPr lvl="1">
              <a:buFont typeface="Courier New" panose="02070309020205020404" pitchFamily="49" charset="0"/>
              <a:buChar char="o"/>
            </a:pPr>
            <a:r>
              <a:rPr lang="en-US" dirty="0"/>
              <a:t>Clinically equivalent or superior</a:t>
            </a:r>
          </a:p>
          <a:p>
            <a:pPr>
              <a:buFont typeface="Courier New" panose="02070309020205020404" pitchFamily="49" charset="0"/>
              <a:buChar char="o"/>
            </a:pPr>
            <a:r>
              <a:rPr lang="en-US" dirty="0"/>
              <a:t>Strategic Sourcing exercises are performed on a regular basis</a:t>
            </a:r>
          </a:p>
          <a:p>
            <a:pPr lvl="1">
              <a:buFont typeface="Courier New" panose="02070309020205020404" pitchFamily="49" charset="0"/>
              <a:buChar char="o"/>
            </a:pPr>
            <a:r>
              <a:rPr lang="en-US" dirty="0"/>
              <a:t>Regular reviews of products and services</a:t>
            </a:r>
          </a:p>
          <a:p>
            <a:pPr lvl="1">
              <a:buFont typeface="Courier New" panose="02070309020205020404" pitchFamily="49" charset="0"/>
              <a:buChar char="o"/>
            </a:pPr>
            <a:r>
              <a:rPr lang="en-US" dirty="0"/>
              <a:t>Strategic Sourcing calendar</a:t>
            </a:r>
          </a:p>
        </p:txBody>
      </p:sp>
    </p:spTree>
    <p:extLst>
      <p:ext uri="{BB962C8B-B14F-4D97-AF65-F5344CB8AC3E}">
        <p14:creationId xmlns:p14="http://schemas.microsoft.com/office/powerpoint/2010/main" val="1694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FDE3-3BAD-7EC4-C78C-06A25937BF9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583F61B-46D6-C951-58C0-977F64CCA3E7}"/>
              </a:ext>
            </a:extLst>
          </p:cNvPr>
          <p:cNvSpPr>
            <a:spLocks noGrp="1"/>
          </p:cNvSpPr>
          <p:nvPr>
            <p:ph idx="1"/>
          </p:nvPr>
        </p:nvSpPr>
        <p:spPr/>
        <p:txBody>
          <a:bodyPr/>
          <a:lstStyle/>
          <a:p>
            <a:pPr>
              <a:buFont typeface="Courier New" panose="02070309020205020404" pitchFamily="49" charset="0"/>
              <a:buChar char="o"/>
            </a:pPr>
            <a:r>
              <a:rPr lang="en-US" dirty="0"/>
              <a:t>2024 Outlook</a:t>
            </a:r>
          </a:p>
          <a:p>
            <a:pPr>
              <a:buFont typeface="Courier New" panose="02070309020205020404" pitchFamily="49" charset="0"/>
              <a:buChar char="o"/>
            </a:pPr>
            <a:r>
              <a:rPr lang="en-US" dirty="0"/>
              <a:t>ASC Supply Chain Management</a:t>
            </a:r>
          </a:p>
          <a:p>
            <a:pPr lvl="1">
              <a:buFont typeface="Courier New" panose="02070309020205020404" pitchFamily="49" charset="0"/>
              <a:buChar char="o"/>
            </a:pPr>
            <a:r>
              <a:rPr lang="en-US" dirty="0"/>
              <a:t>Discuss primary functions</a:t>
            </a:r>
          </a:p>
          <a:p>
            <a:pPr lvl="2">
              <a:buFont typeface="Courier New" panose="02070309020205020404" pitchFamily="49" charset="0"/>
              <a:buChar char="o"/>
            </a:pPr>
            <a:r>
              <a:rPr lang="en-US" dirty="0"/>
              <a:t>How to get value out of each function</a:t>
            </a:r>
          </a:p>
          <a:p>
            <a:pPr lvl="1">
              <a:buFont typeface="Courier New" panose="02070309020205020404" pitchFamily="49" charset="0"/>
              <a:buChar char="o"/>
            </a:pPr>
            <a:r>
              <a:rPr lang="en-US" dirty="0"/>
              <a:t>Review scenario – See one, do one, teach one</a:t>
            </a:r>
          </a:p>
        </p:txBody>
      </p:sp>
    </p:spTree>
    <p:extLst>
      <p:ext uri="{BB962C8B-B14F-4D97-AF65-F5344CB8AC3E}">
        <p14:creationId xmlns:p14="http://schemas.microsoft.com/office/powerpoint/2010/main" val="297208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68B8-9D1B-3A97-C531-254D27EBC5EC}"/>
              </a:ext>
            </a:extLst>
          </p:cNvPr>
          <p:cNvSpPr>
            <a:spLocks noGrp="1"/>
          </p:cNvSpPr>
          <p:nvPr>
            <p:ph type="title"/>
          </p:nvPr>
        </p:nvSpPr>
        <p:spPr/>
        <p:txBody>
          <a:bodyPr/>
          <a:lstStyle/>
          <a:p>
            <a:r>
              <a:rPr lang="en-US" dirty="0"/>
              <a:t>Strategic Sourcing for the ASC</a:t>
            </a:r>
          </a:p>
        </p:txBody>
      </p:sp>
      <p:sp>
        <p:nvSpPr>
          <p:cNvPr id="3" name="Content Placeholder 2">
            <a:extLst>
              <a:ext uri="{FF2B5EF4-FFF2-40B4-BE49-F238E27FC236}">
                <a16:creationId xmlns:a16="http://schemas.microsoft.com/office/drawing/2014/main" id="{55EB0FA6-0F41-6100-9AF0-D4332453F4BE}"/>
              </a:ext>
            </a:extLst>
          </p:cNvPr>
          <p:cNvSpPr>
            <a:spLocks noGrp="1"/>
          </p:cNvSpPr>
          <p:nvPr>
            <p:ph idx="1"/>
          </p:nvPr>
        </p:nvSpPr>
        <p:spPr/>
        <p:txBody>
          <a:bodyPr>
            <a:normAutofit/>
          </a:bodyPr>
          <a:lstStyle/>
          <a:p>
            <a:pPr>
              <a:buFont typeface="Courier New" panose="02070309020205020404" pitchFamily="49" charset="0"/>
              <a:buChar char="o"/>
            </a:pPr>
            <a:r>
              <a:rPr lang="en-US" dirty="0"/>
              <a:t>Model by category and vendor</a:t>
            </a:r>
          </a:p>
          <a:p>
            <a:pPr lvl="1">
              <a:buFont typeface="Courier New" panose="02070309020205020404" pitchFamily="49" charset="0"/>
              <a:buChar char="o"/>
            </a:pPr>
            <a:r>
              <a:rPr lang="en-US" dirty="0"/>
              <a:t>Rebates</a:t>
            </a:r>
          </a:p>
          <a:p>
            <a:pPr lvl="1">
              <a:buFont typeface="Courier New" panose="02070309020205020404" pitchFamily="49" charset="0"/>
              <a:buChar char="o"/>
            </a:pPr>
            <a:r>
              <a:rPr lang="en-US" dirty="0"/>
              <a:t>Market share or financial commitments</a:t>
            </a:r>
          </a:p>
          <a:p>
            <a:pPr>
              <a:buFont typeface="Courier New" panose="02070309020205020404" pitchFamily="49" charset="0"/>
              <a:buChar char="o"/>
            </a:pPr>
            <a:r>
              <a:rPr lang="en-US" dirty="0"/>
              <a:t>Involve others</a:t>
            </a:r>
          </a:p>
          <a:p>
            <a:pPr lvl="1">
              <a:buFont typeface="Courier New" panose="02070309020205020404" pitchFamily="49" charset="0"/>
              <a:buChar char="o"/>
            </a:pPr>
            <a:r>
              <a:rPr lang="en-US" dirty="0"/>
              <a:t>Sales reps and employees are great resources</a:t>
            </a:r>
          </a:p>
          <a:p>
            <a:pPr>
              <a:buFont typeface="Courier New" panose="02070309020205020404" pitchFamily="49" charset="0"/>
              <a:buChar char="o"/>
            </a:pPr>
            <a:r>
              <a:rPr lang="en-US" dirty="0"/>
              <a:t>Covid reset may be needed at your facility</a:t>
            </a:r>
          </a:p>
          <a:p>
            <a:pPr lvl="1">
              <a:buFont typeface="Courier New" panose="02070309020205020404" pitchFamily="49" charset="0"/>
              <a:buChar char="o"/>
            </a:pPr>
            <a:r>
              <a:rPr lang="en-US" dirty="0"/>
              <a:t>Pandemic caused shift from Strategic Sourcing to Reactive Sourcing</a:t>
            </a:r>
          </a:p>
          <a:p>
            <a:pPr lvl="1">
              <a:buFont typeface="Courier New" panose="02070309020205020404" pitchFamily="49" charset="0"/>
              <a:buChar char="o"/>
            </a:pPr>
            <a:r>
              <a:rPr lang="en-US" dirty="0"/>
              <a:t>As the health of Supply Chain has improved and continues to improve, shift back to strategic from reactive</a:t>
            </a:r>
          </a:p>
          <a:p>
            <a:pPr>
              <a:buFont typeface="Courier New" panose="02070309020205020404" pitchFamily="49" charset="0"/>
              <a:buChar char="o"/>
            </a:pPr>
            <a:r>
              <a:rPr lang="en-US" dirty="0"/>
              <a:t>Formularies</a:t>
            </a:r>
          </a:p>
        </p:txBody>
      </p:sp>
    </p:spTree>
    <p:extLst>
      <p:ext uri="{BB962C8B-B14F-4D97-AF65-F5344CB8AC3E}">
        <p14:creationId xmlns:p14="http://schemas.microsoft.com/office/powerpoint/2010/main" val="16529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68B8-9D1B-3A97-C531-254D27EBC5EC}"/>
              </a:ext>
            </a:extLst>
          </p:cNvPr>
          <p:cNvSpPr>
            <a:spLocks noGrp="1"/>
          </p:cNvSpPr>
          <p:nvPr>
            <p:ph type="title"/>
          </p:nvPr>
        </p:nvSpPr>
        <p:spPr/>
        <p:txBody>
          <a:bodyPr/>
          <a:lstStyle/>
          <a:p>
            <a:r>
              <a:rPr lang="en-US" dirty="0"/>
              <a:t>Strategic Sourcing Summary</a:t>
            </a:r>
          </a:p>
        </p:txBody>
      </p:sp>
      <p:sp>
        <p:nvSpPr>
          <p:cNvPr id="3" name="Content Placeholder 2">
            <a:extLst>
              <a:ext uri="{FF2B5EF4-FFF2-40B4-BE49-F238E27FC236}">
                <a16:creationId xmlns:a16="http://schemas.microsoft.com/office/drawing/2014/main" id="{55EB0FA6-0F41-6100-9AF0-D4332453F4BE}"/>
              </a:ext>
            </a:extLst>
          </p:cNvPr>
          <p:cNvSpPr>
            <a:spLocks noGrp="1"/>
          </p:cNvSpPr>
          <p:nvPr>
            <p:ph idx="1"/>
          </p:nvPr>
        </p:nvSpPr>
        <p:spPr/>
        <p:txBody>
          <a:bodyPr/>
          <a:lstStyle/>
          <a:p>
            <a:pPr>
              <a:buFont typeface="Courier New" panose="02070309020205020404" pitchFamily="49" charset="0"/>
              <a:buChar char="o"/>
            </a:pPr>
            <a:r>
              <a:rPr lang="en-US" dirty="0"/>
              <a:t>Supply Chain “Offense”</a:t>
            </a:r>
          </a:p>
          <a:p>
            <a:pPr>
              <a:buFont typeface="Courier New" panose="02070309020205020404" pitchFamily="49" charset="0"/>
              <a:buChar char="o"/>
            </a:pPr>
            <a:r>
              <a:rPr lang="en-US" dirty="0"/>
              <a:t>Active process of regularly reviewing options for savings or gained efficiencies</a:t>
            </a:r>
          </a:p>
          <a:p>
            <a:pPr>
              <a:buFont typeface="Courier New" panose="02070309020205020404" pitchFamily="49" charset="0"/>
              <a:buChar char="o"/>
            </a:pPr>
            <a:r>
              <a:rPr lang="en-US" dirty="0"/>
              <a:t>Involve others – Sales Reps and Employees</a:t>
            </a:r>
          </a:p>
          <a:p>
            <a:pPr>
              <a:buFont typeface="Courier New" panose="02070309020205020404" pitchFamily="49" charset="0"/>
              <a:buChar char="o"/>
            </a:pPr>
            <a:r>
              <a:rPr lang="en-US" dirty="0"/>
              <a:t>Covid reset may be needed – Strategic vs Reactive sourcing</a:t>
            </a:r>
          </a:p>
          <a:p>
            <a:pPr>
              <a:buFont typeface="Courier New" panose="02070309020205020404" pitchFamily="49" charset="0"/>
              <a:buChar char="o"/>
            </a:pPr>
            <a:r>
              <a:rPr lang="en-US" dirty="0"/>
              <a:t>Formularies</a:t>
            </a:r>
          </a:p>
          <a:p>
            <a:pPr>
              <a:buFont typeface="Courier New" panose="02070309020205020404" pitchFamily="49" charset="0"/>
              <a:buChar char="o"/>
            </a:pPr>
            <a:r>
              <a:rPr lang="en-US" dirty="0"/>
              <a:t>Model by category and vendor</a:t>
            </a:r>
          </a:p>
          <a:p>
            <a:pPr lvl="1">
              <a:buFont typeface="Courier New" panose="02070309020205020404" pitchFamily="49" charset="0"/>
              <a:buChar char="o"/>
            </a:pPr>
            <a:r>
              <a:rPr lang="en-US" dirty="0"/>
              <a:t>Rebates</a:t>
            </a:r>
          </a:p>
          <a:p>
            <a:pPr lvl="1">
              <a:buFont typeface="Courier New" panose="02070309020205020404" pitchFamily="49" charset="0"/>
              <a:buChar char="o"/>
            </a:pPr>
            <a:r>
              <a:rPr lang="en-US" dirty="0"/>
              <a:t>Market share</a:t>
            </a:r>
          </a:p>
        </p:txBody>
      </p:sp>
    </p:spTree>
    <p:extLst>
      <p:ext uri="{BB962C8B-B14F-4D97-AF65-F5344CB8AC3E}">
        <p14:creationId xmlns:p14="http://schemas.microsoft.com/office/powerpoint/2010/main" val="346007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2BC2-544E-89BD-942D-041CF0886F3A}"/>
              </a:ext>
            </a:extLst>
          </p:cNvPr>
          <p:cNvSpPr>
            <a:spLocks noGrp="1"/>
          </p:cNvSpPr>
          <p:nvPr>
            <p:ph type="title"/>
          </p:nvPr>
        </p:nvSpPr>
        <p:spPr/>
        <p:txBody>
          <a:bodyPr/>
          <a:lstStyle/>
          <a:p>
            <a:r>
              <a:rPr lang="en-US" u="sng" dirty="0"/>
              <a:t>Scenario</a:t>
            </a:r>
          </a:p>
        </p:txBody>
      </p:sp>
      <p:sp>
        <p:nvSpPr>
          <p:cNvPr id="3" name="Content Placeholder 2">
            <a:extLst>
              <a:ext uri="{FF2B5EF4-FFF2-40B4-BE49-F238E27FC236}">
                <a16:creationId xmlns:a16="http://schemas.microsoft.com/office/drawing/2014/main" id="{3C7E7C9B-72C6-0CA7-54EC-F61EC2056B43}"/>
              </a:ext>
            </a:extLst>
          </p:cNvPr>
          <p:cNvSpPr>
            <a:spLocks noGrp="1"/>
          </p:cNvSpPr>
          <p:nvPr>
            <p:ph idx="1"/>
          </p:nvPr>
        </p:nvSpPr>
        <p:spPr/>
        <p:txBody>
          <a:bodyPr>
            <a:normAutofit/>
          </a:bodyPr>
          <a:lstStyle/>
          <a:p>
            <a:pPr marL="0" indent="0">
              <a:buNone/>
            </a:pPr>
            <a:r>
              <a:rPr lang="en-US" dirty="0"/>
              <a:t>Is this Value Analysis or Strategic Sourcing?</a:t>
            </a:r>
          </a:p>
          <a:p>
            <a:pPr marL="0" indent="0">
              <a:buNone/>
            </a:pPr>
            <a:r>
              <a:rPr lang="en-US" dirty="0"/>
              <a:t>Where do we begin?</a:t>
            </a:r>
          </a:p>
          <a:p>
            <a:pPr>
              <a:buFont typeface="Courier New" panose="02070309020205020404" pitchFamily="49" charset="0"/>
              <a:buChar char="o"/>
            </a:pPr>
            <a:r>
              <a:rPr lang="en-US" dirty="0"/>
              <a:t>Collect data - Purchase Order, Accounts Payable, and/or Charge Capture reports.</a:t>
            </a:r>
          </a:p>
          <a:p>
            <a:pPr lvl="1">
              <a:buFont typeface="Courier New" panose="02070309020205020404" pitchFamily="49" charset="0"/>
              <a:buChar char="o"/>
            </a:pPr>
            <a:r>
              <a:rPr lang="en-US" dirty="0"/>
              <a:t>Six months of detailed usage</a:t>
            </a:r>
          </a:p>
          <a:p>
            <a:pPr lvl="1">
              <a:buFont typeface="Courier New" panose="02070309020205020404" pitchFamily="49" charset="0"/>
              <a:buChar char="o"/>
            </a:pPr>
            <a:r>
              <a:rPr lang="en-US" dirty="0"/>
              <a:t>A large enough data set will always tell you a story. </a:t>
            </a:r>
          </a:p>
          <a:p>
            <a:pPr>
              <a:buFont typeface="Courier New" panose="02070309020205020404" pitchFamily="49" charset="0"/>
              <a:buChar char="o"/>
            </a:pPr>
            <a:r>
              <a:rPr lang="en-US" dirty="0"/>
              <a:t>As this is Strategic Sourcing, model by vendor and category.</a:t>
            </a:r>
          </a:p>
          <a:p>
            <a:pPr>
              <a:buFont typeface="Courier New" panose="02070309020205020404" pitchFamily="49" charset="0"/>
              <a:buChar char="o"/>
            </a:pPr>
            <a:r>
              <a:rPr lang="en-US" dirty="0"/>
              <a:t>Assign each vendor a “conversion difficulty value”</a:t>
            </a:r>
          </a:p>
          <a:p>
            <a:pPr lvl="1">
              <a:buFont typeface="Courier New" panose="02070309020205020404" pitchFamily="49" charset="0"/>
              <a:buChar char="o"/>
            </a:pPr>
            <a:r>
              <a:rPr lang="en-US" dirty="0"/>
              <a:t>1 to 4 with 1 being the easiest and 4 the most difficult</a:t>
            </a:r>
          </a:p>
          <a:p>
            <a:pPr>
              <a:buFont typeface="Courier New" panose="02070309020205020404" pitchFamily="49" charset="0"/>
              <a:buChar char="o"/>
            </a:pPr>
            <a:r>
              <a:rPr lang="en-US" dirty="0"/>
              <a:t>Identify opportunities based on spend, difficulty, and category.</a:t>
            </a:r>
          </a:p>
          <a:p>
            <a:pPr>
              <a:buFont typeface="Courier New" panose="02070309020205020404" pitchFamily="49" charset="0"/>
              <a:buChar char="o"/>
            </a:pPr>
            <a:r>
              <a:rPr lang="en-US" dirty="0"/>
              <a:t>Develop your sourcing strategy.</a:t>
            </a:r>
          </a:p>
          <a:p>
            <a:pPr>
              <a:buFont typeface="Courier New" panose="02070309020205020404" pitchFamily="49" charset="0"/>
              <a:buChar char="o"/>
            </a:pPr>
            <a:r>
              <a:rPr lang="en-US" dirty="0"/>
              <a:t>Act on your sourcing strategy.</a:t>
            </a:r>
          </a:p>
          <a:p>
            <a:pPr lvl="1">
              <a:buFont typeface="Courier New" panose="02070309020205020404" pitchFamily="49" charset="0"/>
              <a:buChar char="o"/>
            </a:pPr>
            <a:endParaRPr lang="en-US" dirty="0"/>
          </a:p>
        </p:txBody>
      </p:sp>
      <p:sp>
        <p:nvSpPr>
          <p:cNvPr id="4" name="Text Placeholder 3">
            <a:extLst>
              <a:ext uri="{FF2B5EF4-FFF2-40B4-BE49-F238E27FC236}">
                <a16:creationId xmlns:a16="http://schemas.microsoft.com/office/drawing/2014/main" id="{3B2983FD-554A-5562-F0F4-F08D703A8C74}"/>
              </a:ext>
            </a:extLst>
          </p:cNvPr>
          <p:cNvSpPr>
            <a:spLocks noGrp="1"/>
          </p:cNvSpPr>
          <p:nvPr>
            <p:ph type="body" sz="half" idx="2"/>
          </p:nvPr>
        </p:nvSpPr>
        <p:spPr/>
        <p:txBody>
          <a:bodyPr>
            <a:normAutofit lnSpcReduction="10000"/>
          </a:bodyPr>
          <a:lstStyle/>
          <a:p>
            <a:r>
              <a:rPr lang="en-US" sz="3200" dirty="0"/>
              <a:t>Following a review of facility financials at the last Board meeting, you have been asked to save money. What do you do?</a:t>
            </a:r>
          </a:p>
          <a:p>
            <a:endParaRPr lang="en-US" dirty="0"/>
          </a:p>
        </p:txBody>
      </p:sp>
    </p:spTree>
    <p:extLst>
      <p:ext uri="{BB962C8B-B14F-4D97-AF65-F5344CB8AC3E}">
        <p14:creationId xmlns:p14="http://schemas.microsoft.com/office/powerpoint/2010/main" val="121783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C7E5-ACC4-FFD5-2CDB-E0B17C004A12}"/>
              </a:ext>
            </a:extLst>
          </p:cNvPr>
          <p:cNvSpPr>
            <a:spLocks noGrp="1"/>
          </p:cNvSpPr>
          <p:nvPr>
            <p:ph type="title"/>
          </p:nvPr>
        </p:nvSpPr>
        <p:spPr/>
        <p:txBody>
          <a:bodyPr/>
          <a:lstStyle/>
          <a:p>
            <a:r>
              <a:rPr lang="en-US" dirty="0"/>
              <a:t>Obtained Purchase Order History</a:t>
            </a:r>
          </a:p>
        </p:txBody>
      </p:sp>
      <p:pic>
        <p:nvPicPr>
          <p:cNvPr id="16" name="Picture 15">
            <a:extLst>
              <a:ext uri="{FF2B5EF4-FFF2-40B4-BE49-F238E27FC236}">
                <a16:creationId xmlns:a16="http://schemas.microsoft.com/office/drawing/2014/main" id="{F89FDCDF-D44D-2321-36EC-D00E52A53999}"/>
              </a:ext>
            </a:extLst>
          </p:cNvPr>
          <p:cNvPicPr>
            <a:picLocks noChangeAspect="1"/>
          </p:cNvPicPr>
          <p:nvPr/>
        </p:nvPicPr>
        <p:blipFill>
          <a:blip r:embed="rId2"/>
          <a:stretch>
            <a:fillRect/>
          </a:stretch>
        </p:blipFill>
        <p:spPr>
          <a:xfrm>
            <a:off x="2463766" y="1834100"/>
            <a:ext cx="7325428" cy="4152631"/>
          </a:xfrm>
          <a:prstGeom prst="rect">
            <a:avLst/>
          </a:prstGeom>
        </p:spPr>
      </p:pic>
    </p:spTree>
    <p:extLst>
      <p:ext uri="{BB962C8B-B14F-4D97-AF65-F5344CB8AC3E}">
        <p14:creationId xmlns:p14="http://schemas.microsoft.com/office/powerpoint/2010/main" val="153673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B8C2B39-8084-D654-89F3-9DAC53474E23}"/>
              </a:ext>
            </a:extLst>
          </p:cNvPr>
          <p:cNvGraphicFramePr>
            <a:graphicFrameLocks/>
          </p:cNvGraphicFramePr>
          <p:nvPr>
            <p:extLst>
              <p:ext uri="{D42A27DB-BD31-4B8C-83A1-F6EECF244321}">
                <p14:modId xmlns:p14="http://schemas.microsoft.com/office/powerpoint/2010/main" val="3143012700"/>
              </p:ext>
            </p:extLst>
          </p:nvPr>
        </p:nvGraphicFramePr>
        <p:xfrm>
          <a:off x="740979" y="268015"/>
          <a:ext cx="10279118" cy="6038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359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B8C2B39-8084-D654-89F3-9DAC53474E23}"/>
              </a:ext>
            </a:extLst>
          </p:cNvPr>
          <p:cNvGraphicFramePr>
            <a:graphicFrameLocks/>
          </p:cNvGraphicFramePr>
          <p:nvPr/>
        </p:nvGraphicFramePr>
        <p:xfrm>
          <a:off x="740979" y="268015"/>
          <a:ext cx="10279118" cy="603819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6F3BA310-C495-9461-3137-017E97F600A0}"/>
              </a:ext>
            </a:extLst>
          </p:cNvPr>
          <p:cNvCxnSpPr>
            <a:cxnSpLocks/>
          </p:cNvCxnSpPr>
          <p:nvPr/>
        </p:nvCxnSpPr>
        <p:spPr>
          <a:xfrm>
            <a:off x="6349042" y="974785"/>
            <a:ext cx="0" cy="496018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4EEFD0A5-6318-D34F-6ACC-DB7A0693ED9C}"/>
              </a:ext>
            </a:extLst>
          </p:cNvPr>
          <p:cNvSpPr txBox="1"/>
          <p:nvPr/>
        </p:nvSpPr>
        <p:spPr>
          <a:xfrm>
            <a:off x="5831457" y="1035170"/>
            <a:ext cx="362308" cy="369332"/>
          </a:xfrm>
          <a:prstGeom prst="rect">
            <a:avLst/>
          </a:prstGeom>
          <a:noFill/>
        </p:spPr>
        <p:txBody>
          <a:bodyPr wrap="square" rtlCol="0">
            <a:spAutoFit/>
          </a:bodyPr>
          <a:lstStyle/>
          <a:p>
            <a:r>
              <a:rPr lang="en-US" b="1" dirty="0">
                <a:solidFill>
                  <a:srgbClr val="FF0000"/>
                </a:solidFill>
              </a:rPr>
              <a:t>1</a:t>
            </a:r>
          </a:p>
        </p:txBody>
      </p:sp>
      <p:sp>
        <p:nvSpPr>
          <p:cNvPr id="5" name="TextBox 4">
            <a:extLst>
              <a:ext uri="{FF2B5EF4-FFF2-40B4-BE49-F238E27FC236}">
                <a16:creationId xmlns:a16="http://schemas.microsoft.com/office/drawing/2014/main" id="{944263F7-0857-97D5-94F7-B3DDD7066FBF}"/>
              </a:ext>
            </a:extLst>
          </p:cNvPr>
          <p:cNvSpPr txBox="1"/>
          <p:nvPr/>
        </p:nvSpPr>
        <p:spPr>
          <a:xfrm>
            <a:off x="10478074" y="1024304"/>
            <a:ext cx="362308" cy="369332"/>
          </a:xfrm>
          <a:prstGeom prst="rect">
            <a:avLst/>
          </a:prstGeom>
          <a:noFill/>
        </p:spPr>
        <p:txBody>
          <a:bodyPr wrap="square" rtlCol="0">
            <a:spAutoFit/>
          </a:bodyPr>
          <a:lstStyle/>
          <a:p>
            <a:r>
              <a:rPr lang="en-US" b="1" dirty="0">
                <a:solidFill>
                  <a:srgbClr val="FF0000"/>
                </a:solidFill>
              </a:rPr>
              <a:t>2</a:t>
            </a:r>
          </a:p>
        </p:txBody>
      </p:sp>
      <p:sp>
        <p:nvSpPr>
          <p:cNvPr id="6" name="TextBox 5">
            <a:extLst>
              <a:ext uri="{FF2B5EF4-FFF2-40B4-BE49-F238E27FC236}">
                <a16:creationId xmlns:a16="http://schemas.microsoft.com/office/drawing/2014/main" id="{D3BD8FF9-97B0-1197-7F82-1BE29E8D16D0}"/>
              </a:ext>
            </a:extLst>
          </p:cNvPr>
          <p:cNvSpPr txBox="1"/>
          <p:nvPr/>
        </p:nvSpPr>
        <p:spPr>
          <a:xfrm>
            <a:off x="10478074" y="3480589"/>
            <a:ext cx="362308" cy="369332"/>
          </a:xfrm>
          <a:prstGeom prst="rect">
            <a:avLst/>
          </a:prstGeom>
          <a:noFill/>
        </p:spPr>
        <p:txBody>
          <a:bodyPr wrap="square" rtlCol="0">
            <a:spAutoFit/>
          </a:bodyPr>
          <a:lstStyle/>
          <a:p>
            <a:r>
              <a:rPr lang="en-US" b="1" dirty="0">
                <a:solidFill>
                  <a:srgbClr val="FF0000"/>
                </a:solidFill>
              </a:rPr>
              <a:t>3</a:t>
            </a:r>
          </a:p>
        </p:txBody>
      </p:sp>
      <p:sp>
        <p:nvSpPr>
          <p:cNvPr id="7" name="TextBox 6">
            <a:extLst>
              <a:ext uri="{FF2B5EF4-FFF2-40B4-BE49-F238E27FC236}">
                <a16:creationId xmlns:a16="http://schemas.microsoft.com/office/drawing/2014/main" id="{74D6EB2B-40C4-4EFC-D220-C69E8A5691F3}"/>
              </a:ext>
            </a:extLst>
          </p:cNvPr>
          <p:cNvSpPr txBox="1"/>
          <p:nvPr/>
        </p:nvSpPr>
        <p:spPr>
          <a:xfrm>
            <a:off x="5880538" y="3480589"/>
            <a:ext cx="362308" cy="369332"/>
          </a:xfrm>
          <a:prstGeom prst="rect">
            <a:avLst/>
          </a:prstGeom>
          <a:noFill/>
        </p:spPr>
        <p:txBody>
          <a:bodyPr wrap="square" rtlCol="0">
            <a:spAutoFit/>
          </a:bodyPr>
          <a:lstStyle/>
          <a:p>
            <a:r>
              <a:rPr lang="en-US" b="1" dirty="0">
                <a:solidFill>
                  <a:srgbClr val="FF0000"/>
                </a:solidFill>
              </a:rPr>
              <a:t>4</a:t>
            </a:r>
          </a:p>
        </p:txBody>
      </p:sp>
    </p:spTree>
    <p:extLst>
      <p:ext uri="{BB962C8B-B14F-4D97-AF65-F5344CB8AC3E}">
        <p14:creationId xmlns:p14="http://schemas.microsoft.com/office/powerpoint/2010/main" val="61811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AE17E2-182C-67D2-10A5-1ADF53266507}"/>
              </a:ext>
            </a:extLst>
          </p:cNvPr>
          <p:cNvGraphicFramePr>
            <a:graphicFrameLocks noGrp="1"/>
          </p:cNvGraphicFramePr>
          <p:nvPr>
            <p:extLst>
              <p:ext uri="{D42A27DB-BD31-4B8C-83A1-F6EECF244321}">
                <p14:modId xmlns:p14="http://schemas.microsoft.com/office/powerpoint/2010/main" val="2880958326"/>
              </p:ext>
            </p:extLst>
          </p:nvPr>
        </p:nvGraphicFramePr>
        <p:xfrm>
          <a:off x="2032000" y="719666"/>
          <a:ext cx="8128000" cy="2661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00354774"/>
                    </a:ext>
                  </a:extLst>
                </a:gridCol>
                <a:gridCol w="2032000">
                  <a:extLst>
                    <a:ext uri="{9D8B030D-6E8A-4147-A177-3AD203B41FA5}">
                      <a16:colId xmlns:a16="http://schemas.microsoft.com/office/drawing/2014/main" val="320822188"/>
                    </a:ext>
                  </a:extLst>
                </a:gridCol>
                <a:gridCol w="2032000">
                  <a:extLst>
                    <a:ext uri="{9D8B030D-6E8A-4147-A177-3AD203B41FA5}">
                      <a16:colId xmlns:a16="http://schemas.microsoft.com/office/drawing/2014/main" val="2079129944"/>
                    </a:ext>
                  </a:extLst>
                </a:gridCol>
                <a:gridCol w="2032000">
                  <a:extLst>
                    <a:ext uri="{9D8B030D-6E8A-4147-A177-3AD203B41FA5}">
                      <a16:colId xmlns:a16="http://schemas.microsoft.com/office/drawing/2014/main" val="2260815374"/>
                    </a:ext>
                  </a:extLst>
                </a:gridCol>
              </a:tblGrid>
              <a:tr h="370840">
                <a:tc>
                  <a:txBody>
                    <a:bodyPr/>
                    <a:lstStyle/>
                    <a:p>
                      <a:pPr algn="ctr"/>
                      <a:r>
                        <a:rPr lang="en-US" dirty="0"/>
                        <a:t>Quadrant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Quadrant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Quadrant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Quadrant 4</a:t>
                      </a:r>
                    </a:p>
                  </a:txBody>
                  <a:tcPr/>
                </a:tc>
                <a:extLst>
                  <a:ext uri="{0D108BD9-81ED-4DB2-BD59-A6C34878D82A}">
                    <a16:rowId xmlns:a16="http://schemas.microsoft.com/office/drawing/2014/main" val="776799685"/>
                  </a:ext>
                </a:extLst>
              </a:tr>
              <a:tr h="370840">
                <a:tc>
                  <a:txBody>
                    <a:bodyPr/>
                    <a:lstStyle/>
                    <a:p>
                      <a:r>
                        <a:rPr lang="en-US" dirty="0"/>
                        <a:t>Medical Supply Distributor - $700k </a:t>
                      </a:r>
                    </a:p>
                  </a:txBody>
                  <a:tcPr/>
                </a:tc>
                <a:tc>
                  <a:txBody>
                    <a:bodyPr/>
                    <a:lstStyle/>
                    <a:p>
                      <a:r>
                        <a:rPr lang="en-US" dirty="0"/>
                        <a:t>Sports Med (A) - $800k</a:t>
                      </a:r>
                    </a:p>
                  </a:txBody>
                  <a:tcPr/>
                </a:tc>
                <a:tc>
                  <a:txBody>
                    <a:bodyPr/>
                    <a:lstStyle/>
                    <a:p>
                      <a:r>
                        <a:rPr lang="en-US" dirty="0"/>
                        <a:t>Podiatry - $200k</a:t>
                      </a:r>
                    </a:p>
                  </a:txBody>
                  <a:tcPr/>
                </a:tc>
                <a:tc>
                  <a:txBody>
                    <a:bodyPr/>
                    <a:lstStyle/>
                    <a:p>
                      <a:r>
                        <a:rPr lang="en-US" dirty="0"/>
                        <a:t>Plastics - $350k</a:t>
                      </a:r>
                    </a:p>
                  </a:txBody>
                  <a:tcPr/>
                </a:tc>
                <a:extLst>
                  <a:ext uri="{0D108BD9-81ED-4DB2-BD59-A6C34878D82A}">
                    <a16:rowId xmlns:a16="http://schemas.microsoft.com/office/drawing/2014/main" val="2544105796"/>
                  </a:ext>
                </a:extLst>
              </a:tr>
              <a:tr h="370840">
                <a:tc>
                  <a:txBody>
                    <a:bodyPr/>
                    <a:lstStyle/>
                    <a:p>
                      <a:r>
                        <a:rPr lang="en-US" dirty="0"/>
                        <a:t>Ophthalmology - $625k</a:t>
                      </a:r>
                    </a:p>
                  </a:txBody>
                  <a:tcPr/>
                </a:tc>
                <a:tc>
                  <a:txBody>
                    <a:bodyPr/>
                    <a:lstStyle/>
                    <a:p>
                      <a:r>
                        <a:rPr lang="en-US" dirty="0"/>
                        <a:t>Sports Med (D) - $575k</a:t>
                      </a:r>
                    </a:p>
                  </a:txBody>
                  <a:tcPr/>
                </a:tc>
                <a:tc>
                  <a:txBody>
                    <a:bodyPr/>
                    <a:lstStyle/>
                    <a:p>
                      <a:endParaRPr lang="en-US" dirty="0"/>
                    </a:p>
                  </a:txBody>
                  <a:tcPr/>
                </a:tc>
                <a:tc>
                  <a:txBody>
                    <a:bodyPr/>
                    <a:lstStyle/>
                    <a:p>
                      <a:r>
                        <a:rPr lang="en-US" dirty="0"/>
                        <a:t>Sports Med - $175k</a:t>
                      </a:r>
                    </a:p>
                  </a:txBody>
                  <a:tcPr/>
                </a:tc>
                <a:extLst>
                  <a:ext uri="{0D108BD9-81ED-4DB2-BD59-A6C34878D82A}">
                    <a16:rowId xmlns:a16="http://schemas.microsoft.com/office/drawing/2014/main" val="1580638122"/>
                  </a:ext>
                </a:extLst>
              </a:tr>
              <a:tr h="370840">
                <a:tc>
                  <a:txBody>
                    <a:bodyPr/>
                    <a:lstStyle/>
                    <a:p>
                      <a:r>
                        <a:rPr lang="en-US" dirty="0"/>
                        <a:t>Pharmaceutical - $550k</a:t>
                      </a:r>
                    </a:p>
                  </a:txBody>
                  <a:tcPr/>
                </a:tc>
                <a:tc>
                  <a:txBody>
                    <a:bodyPr/>
                    <a:lstStyle/>
                    <a:p>
                      <a:endParaRPr lang="en-US" dirty="0"/>
                    </a:p>
                  </a:txBody>
                  <a:tcPr/>
                </a:tc>
                <a:tc>
                  <a:txBody>
                    <a:bodyPr/>
                    <a:lstStyle/>
                    <a:p>
                      <a:endParaRPr lang="en-US" dirty="0"/>
                    </a:p>
                  </a:txBody>
                  <a:tcPr/>
                </a:tc>
                <a:tc>
                  <a:txBody>
                    <a:bodyPr/>
                    <a:lstStyle/>
                    <a:p>
                      <a:r>
                        <a:rPr lang="en-US" dirty="0"/>
                        <a:t>Pain - $110k</a:t>
                      </a:r>
                    </a:p>
                  </a:txBody>
                  <a:tcPr/>
                </a:tc>
                <a:extLst>
                  <a:ext uri="{0D108BD9-81ED-4DB2-BD59-A6C34878D82A}">
                    <a16:rowId xmlns:a16="http://schemas.microsoft.com/office/drawing/2014/main" val="367748200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Plastics - $92k</a:t>
                      </a:r>
                    </a:p>
                  </a:txBody>
                  <a:tcPr/>
                </a:tc>
                <a:extLst>
                  <a:ext uri="{0D108BD9-81ED-4DB2-BD59-A6C34878D82A}">
                    <a16:rowId xmlns:a16="http://schemas.microsoft.com/office/drawing/2014/main" val="1158505835"/>
                  </a:ext>
                </a:extLst>
              </a:tr>
            </a:tbl>
          </a:graphicData>
        </a:graphic>
      </p:graphicFrame>
      <p:sp>
        <p:nvSpPr>
          <p:cNvPr id="3" name="TextBox 2">
            <a:extLst>
              <a:ext uri="{FF2B5EF4-FFF2-40B4-BE49-F238E27FC236}">
                <a16:creationId xmlns:a16="http://schemas.microsoft.com/office/drawing/2014/main" id="{301A0DF2-8913-9EE6-1E5C-D7FB3B104F29}"/>
              </a:ext>
            </a:extLst>
          </p:cNvPr>
          <p:cNvSpPr txBox="1"/>
          <p:nvPr/>
        </p:nvSpPr>
        <p:spPr>
          <a:xfrm>
            <a:off x="207034" y="3674853"/>
            <a:ext cx="11430000" cy="1477328"/>
          </a:xfrm>
          <a:prstGeom prst="rect">
            <a:avLst/>
          </a:prstGeom>
          <a:noFill/>
        </p:spPr>
        <p:txBody>
          <a:bodyPr wrap="square" rtlCol="0">
            <a:spAutoFit/>
          </a:bodyPr>
          <a:lstStyle/>
          <a:p>
            <a:r>
              <a:rPr lang="en-US" dirty="0"/>
              <a:t>Strategy:</a:t>
            </a:r>
          </a:p>
          <a:p>
            <a:pPr marL="285750" indent="-285750">
              <a:buFont typeface="Arial" panose="020B0604020202020204" pitchFamily="34" charset="0"/>
              <a:buChar char="•"/>
            </a:pPr>
            <a:r>
              <a:rPr lang="en-US" dirty="0"/>
              <a:t>Quadrant 1 - Develop strategy for each vendor</a:t>
            </a:r>
          </a:p>
          <a:p>
            <a:pPr marL="285750" indent="-285750">
              <a:buFont typeface="Arial" panose="020B0604020202020204" pitchFamily="34" charset="0"/>
              <a:buChar char="•"/>
            </a:pPr>
            <a:r>
              <a:rPr lang="en-US" dirty="0"/>
              <a:t>Quadrant 2 - Develop strategy for all three Sports Medicine vendors – A, D, and H</a:t>
            </a:r>
          </a:p>
          <a:p>
            <a:pPr marL="285750" indent="-285750">
              <a:buFont typeface="Arial" panose="020B0604020202020204" pitchFamily="34" charset="0"/>
              <a:buChar char="•"/>
            </a:pPr>
            <a:r>
              <a:rPr lang="en-US" dirty="0"/>
              <a:t>Quadrant 3 – No action at this time</a:t>
            </a:r>
          </a:p>
          <a:p>
            <a:pPr marL="285750" indent="-285750">
              <a:buFont typeface="Arial" panose="020B0604020202020204" pitchFamily="34" charset="0"/>
              <a:buChar char="•"/>
            </a:pPr>
            <a:r>
              <a:rPr lang="en-US" dirty="0"/>
              <a:t>Quadrant 4 – Review items to GPO agreements</a:t>
            </a:r>
          </a:p>
        </p:txBody>
      </p:sp>
    </p:spTree>
    <p:extLst>
      <p:ext uri="{BB962C8B-B14F-4D97-AF65-F5344CB8AC3E}">
        <p14:creationId xmlns:p14="http://schemas.microsoft.com/office/powerpoint/2010/main" val="1535976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35B338-A466-0863-2A10-2CF9D786AE27}"/>
              </a:ext>
            </a:extLst>
          </p:cNvPr>
          <p:cNvGraphicFramePr>
            <a:graphicFrameLocks noGrp="1"/>
          </p:cNvGraphicFramePr>
          <p:nvPr>
            <p:extLst>
              <p:ext uri="{D42A27DB-BD31-4B8C-83A1-F6EECF244321}">
                <p14:modId xmlns:p14="http://schemas.microsoft.com/office/powerpoint/2010/main" val="861362481"/>
              </p:ext>
            </p:extLst>
          </p:nvPr>
        </p:nvGraphicFramePr>
        <p:xfrm>
          <a:off x="327804" y="595433"/>
          <a:ext cx="11559396" cy="4485640"/>
        </p:xfrm>
        <a:graphic>
          <a:graphicData uri="http://schemas.openxmlformats.org/drawingml/2006/table">
            <a:tbl>
              <a:tblPr firstRow="1" bandRow="1">
                <a:tableStyleId>{5C22544A-7EE6-4342-B048-85BDC9FD1C3A}</a:tableStyleId>
              </a:tblPr>
              <a:tblGrid>
                <a:gridCol w="2717321">
                  <a:extLst>
                    <a:ext uri="{9D8B030D-6E8A-4147-A177-3AD203B41FA5}">
                      <a16:colId xmlns:a16="http://schemas.microsoft.com/office/drawing/2014/main" val="3437749780"/>
                    </a:ext>
                  </a:extLst>
                </a:gridCol>
                <a:gridCol w="8842075">
                  <a:extLst>
                    <a:ext uri="{9D8B030D-6E8A-4147-A177-3AD203B41FA5}">
                      <a16:colId xmlns:a16="http://schemas.microsoft.com/office/drawing/2014/main" val="3867180815"/>
                    </a:ext>
                  </a:extLst>
                </a:gridCol>
              </a:tblGrid>
              <a:tr h="370840">
                <a:tc>
                  <a:txBody>
                    <a:bodyPr/>
                    <a:lstStyle/>
                    <a:p>
                      <a:pPr algn="ctr"/>
                      <a:r>
                        <a:rPr lang="en-US" dirty="0"/>
                        <a:t>Quadrant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Action</a:t>
                      </a:r>
                    </a:p>
                  </a:txBody>
                  <a:tcPr/>
                </a:tc>
                <a:extLst>
                  <a:ext uri="{0D108BD9-81ED-4DB2-BD59-A6C34878D82A}">
                    <a16:rowId xmlns:a16="http://schemas.microsoft.com/office/drawing/2014/main" val="463780010"/>
                  </a:ext>
                </a:extLst>
              </a:tr>
              <a:tr h="370840">
                <a:tc>
                  <a:txBody>
                    <a:bodyPr/>
                    <a:lstStyle/>
                    <a:p>
                      <a:r>
                        <a:rPr lang="en-US" dirty="0"/>
                        <a:t>Medical Supply Distributor - $700k </a:t>
                      </a:r>
                    </a:p>
                  </a:txBody>
                  <a:tcPr/>
                </a:tc>
                <a:tc>
                  <a:txBody>
                    <a:bodyPr/>
                    <a:lstStyle/>
                    <a:p>
                      <a:pPr marL="285750" indent="-285750">
                        <a:buFont typeface="Arial" panose="020B0604020202020204" pitchFamily="34" charset="0"/>
                        <a:buChar char="•"/>
                      </a:pPr>
                      <a:r>
                        <a:rPr lang="en-US" dirty="0"/>
                        <a:t>Contact sales rep for possible savings opportunities</a:t>
                      </a:r>
                    </a:p>
                    <a:p>
                      <a:pPr marL="285750" indent="-285750">
                        <a:buFont typeface="Arial" panose="020B0604020202020204" pitchFamily="34" charset="0"/>
                        <a:buChar char="•"/>
                      </a:pPr>
                      <a:r>
                        <a:rPr lang="en-US" dirty="0"/>
                        <a:t>Review options in vendors private label portfolio</a:t>
                      </a:r>
                    </a:p>
                    <a:p>
                      <a:pPr marL="285750" indent="-285750">
                        <a:buFont typeface="Arial" panose="020B0604020202020204" pitchFamily="34" charset="0"/>
                        <a:buChar char="•"/>
                      </a:pPr>
                      <a:r>
                        <a:rPr lang="en-US" dirty="0"/>
                        <a:t>Know your “Mark Up” or “Cost Plus” – do you have opportunity for improvement</a:t>
                      </a:r>
                    </a:p>
                    <a:p>
                      <a:pPr marL="285750" indent="-285750">
                        <a:buFont typeface="Arial" panose="020B0604020202020204" pitchFamily="34" charset="0"/>
                        <a:buChar char="•"/>
                      </a:pPr>
                      <a:r>
                        <a:rPr lang="en-US" dirty="0"/>
                        <a:t>Request contract connection report and review to identify missed opportunities</a:t>
                      </a:r>
                    </a:p>
                    <a:p>
                      <a:pPr marL="285750" indent="-285750">
                        <a:buFont typeface="Arial" panose="020B0604020202020204" pitchFamily="34" charset="0"/>
                        <a:buChar char="•"/>
                      </a:pPr>
                      <a:r>
                        <a:rPr lang="en-US" dirty="0"/>
                        <a:t>Pack review – waste, extra picking, convert to standard pack</a:t>
                      </a:r>
                    </a:p>
                  </a:txBody>
                  <a:tcPr/>
                </a:tc>
                <a:extLst>
                  <a:ext uri="{0D108BD9-81ED-4DB2-BD59-A6C34878D82A}">
                    <a16:rowId xmlns:a16="http://schemas.microsoft.com/office/drawing/2014/main" val="992379964"/>
                  </a:ext>
                </a:extLst>
              </a:tr>
              <a:tr h="370840">
                <a:tc>
                  <a:txBody>
                    <a:bodyPr/>
                    <a:lstStyle/>
                    <a:p>
                      <a:r>
                        <a:rPr lang="en-US" dirty="0"/>
                        <a:t>Ophthalmology - $625k</a:t>
                      </a:r>
                    </a:p>
                  </a:txBody>
                  <a:tcPr/>
                </a:tc>
                <a:tc>
                  <a:txBody>
                    <a:bodyPr/>
                    <a:lstStyle/>
                    <a:p>
                      <a:pPr marL="285750" indent="-285750">
                        <a:buFont typeface="Arial" panose="020B0604020202020204" pitchFamily="34" charset="0"/>
                        <a:buChar char="•"/>
                      </a:pPr>
                      <a:r>
                        <a:rPr lang="en-US" dirty="0"/>
                        <a:t>Review pack – basic pack + pick pack</a:t>
                      </a:r>
                    </a:p>
                    <a:p>
                      <a:pPr marL="285750" indent="-285750">
                        <a:buFont typeface="Arial" panose="020B0604020202020204" pitchFamily="34" charset="0"/>
                        <a:buChar char="•"/>
                      </a:pPr>
                      <a:r>
                        <a:rPr lang="en-US" dirty="0"/>
                        <a:t>Opportunity to convert implants</a:t>
                      </a:r>
                    </a:p>
                    <a:p>
                      <a:pPr marL="285750" indent="-285750">
                        <a:buFont typeface="Arial" panose="020B0604020202020204" pitchFamily="34" charset="0"/>
                        <a:buChar char="•"/>
                      </a:pPr>
                      <a:r>
                        <a:rPr lang="en-US" dirty="0"/>
                        <a:t>Opportunity to convert viscoelastic, blades, tips, etc.</a:t>
                      </a:r>
                    </a:p>
                    <a:p>
                      <a:pPr marL="285750" indent="-285750">
                        <a:buFont typeface="Arial" panose="020B0604020202020204" pitchFamily="34" charset="0"/>
                        <a:buChar char="•"/>
                      </a:pPr>
                      <a:r>
                        <a:rPr lang="en-US" dirty="0"/>
                        <a:t>Opportunity to work with a specialty GPO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options with team to see if they are aware of savings opportunities </a:t>
                      </a:r>
                    </a:p>
                  </a:txBody>
                  <a:tcPr/>
                </a:tc>
                <a:extLst>
                  <a:ext uri="{0D108BD9-81ED-4DB2-BD59-A6C34878D82A}">
                    <a16:rowId xmlns:a16="http://schemas.microsoft.com/office/drawing/2014/main" val="243474865"/>
                  </a:ext>
                </a:extLst>
              </a:tr>
              <a:tr h="370840">
                <a:tc>
                  <a:txBody>
                    <a:bodyPr/>
                    <a:lstStyle/>
                    <a:p>
                      <a:r>
                        <a:rPr lang="en-US" dirty="0"/>
                        <a:t>Pharmaceutical - $550k</a:t>
                      </a:r>
                    </a:p>
                  </a:txBody>
                  <a:tcPr/>
                </a:tc>
                <a:tc>
                  <a:txBody>
                    <a:bodyPr/>
                    <a:lstStyle/>
                    <a:p>
                      <a:pPr marL="285750" indent="-285750">
                        <a:buFont typeface="Arial" panose="020B0604020202020204" pitchFamily="34" charset="0"/>
                        <a:buChar char="•"/>
                      </a:pPr>
                      <a:r>
                        <a:rPr lang="en-US" dirty="0"/>
                        <a:t>Fluids from Medical Supply or Pharmaceutical vendor</a:t>
                      </a:r>
                    </a:p>
                    <a:p>
                      <a:pPr marL="285750" indent="-285750">
                        <a:buFont typeface="Arial" panose="020B0604020202020204" pitchFamily="34" charset="0"/>
                        <a:buChar char="•"/>
                      </a:pPr>
                      <a:r>
                        <a:rPr lang="en-US" dirty="0"/>
                        <a:t>Review usage and compare to GPO contracts</a:t>
                      </a:r>
                    </a:p>
                    <a:p>
                      <a:pPr marL="285750" indent="-285750">
                        <a:buFont typeface="Arial" panose="020B0604020202020204" pitchFamily="34" charset="0"/>
                        <a:buChar char="•"/>
                      </a:pPr>
                      <a:r>
                        <a:rPr lang="en-US" dirty="0"/>
                        <a:t>Training on utilizing web portal</a:t>
                      </a:r>
                    </a:p>
                    <a:p>
                      <a:pPr marL="285750" indent="-285750">
                        <a:buFont typeface="Arial" panose="020B0604020202020204" pitchFamily="34" charset="0"/>
                        <a:buChar char="•"/>
                      </a:pPr>
                      <a:r>
                        <a:rPr lang="en-US" dirty="0"/>
                        <a:t>Opportunity to work with a specialty GPO</a:t>
                      </a:r>
                    </a:p>
                  </a:txBody>
                  <a:tcPr/>
                </a:tc>
                <a:extLst>
                  <a:ext uri="{0D108BD9-81ED-4DB2-BD59-A6C34878D82A}">
                    <a16:rowId xmlns:a16="http://schemas.microsoft.com/office/drawing/2014/main" val="1343734499"/>
                  </a:ext>
                </a:extLst>
              </a:tr>
            </a:tbl>
          </a:graphicData>
        </a:graphic>
      </p:graphicFrame>
    </p:spTree>
    <p:extLst>
      <p:ext uri="{BB962C8B-B14F-4D97-AF65-F5344CB8AC3E}">
        <p14:creationId xmlns:p14="http://schemas.microsoft.com/office/powerpoint/2010/main" val="162172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989F-EA50-BAD1-172D-FFF2C909717A}"/>
              </a:ext>
            </a:extLst>
          </p:cNvPr>
          <p:cNvSpPr>
            <a:spLocks noGrp="1"/>
          </p:cNvSpPr>
          <p:nvPr>
            <p:ph type="title"/>
          </p:nvPr>
        </p:nvSpPr>
        <p:spPr/>
        <p:txBody>
          <a:bodyPr/>
          <a:lstStyle/>
          <a:p>
            <a:r>
              <a:rPr lang="en-US" dirty="0"/>
              <a:t>Quadrant 2</a:t>
            </a:r>
          </a:p>
        </p:txBody>
      </p:sp>
      <p:sp>
        <p:nvSpPr>
          <p:cNvPr id="3" name="Content Placeholder 2">
            <a:extLst>
              <a:ext uri="{FF2B5EF4-FFF2-40B4-BE49-F238E27FC236}">
                <a16:creationId xmlns:a16="http://schemas.microsoft.com/office/drawing/2014/main" id="{892DE87C-D666-DB6C-1465-2FC40CAFE2D9}"/>
              </a:ext>
            </a:extLst>
          </p:cNvPr>
          <p:cNvSpPr>
            <a:spLocks noGrp="1"/>
          </p:cNvSpPr>
          <p:nvPr>
            <p:ph idx="1"/>
          </p:nvPr>
        </p:nvSpPr>
        <p:spPr/>
        <p:txBody>
          <a:bodyPr/>
          <a:lstStyle/>
          <a:p>
            <a:pPr>
              <a:buFont typeface="Courier New" panose="02070309020205020404" pitchFamily="49" charset="0"/>
              <a:buChar char="o"/>
            </a:pPr>
            <a:r>
              <a:rPr lang="en-US" dirty="0"/>
              <a:t>Quadrant 1 and 4 primarily focus on vendor</a:t>
            </a:r>
          </a:p>
          <a:p>
            <a:pPr>
              <a:buFont typeface="Courier New" panose="02070309020205020404" pitchFamily="49" charset="0"/>
              <a:buChar char="o"/>
            </a:pPr>
            <a:r>
              <a:rPr lang="en-US" dirty="0"/>
              <a:t>Quadrant 2 specifically looks at the same category across different vendors</a:t>
            </a:r>
          </a:p>
          <a:p>
            <a:pPr>
              <a:buFont typeface="Courier New" panose="02070309020205020404" pitchFamily="49" charset="0"/>
              <a:buChar char="o"/>
            </a:pPr>
            <a:r>
              <a:rPr lang="en-US" dirty="0"/>
              <a:t>Reviewing spend by category requires a different approach</a:t>
            </a:r>
          </a:p>
          <a:p>
            <a:pPr>
              <a:buFont typeface="Courier New" panose="02070309020205020404" pitchFamily="49" charset="0"/>
              <a:buChar char="o"/>
            </a:pPr>
            <a:r>
              <a:rPr lang="en-US" dirty="0"/>
              <a:t>For this exercise, we will look at all three Sports Medicine vendors pulling in the third from Quadrant 4.</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446315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35B338-A466-0863-2A10-2CF9D786AE27}"/>
              </a:ext>
            </a:extLst>
          </p:cNvPr>
          <p:cNvGraphicFramePr>
            <a:graphicFrameLocks noGrp="1"/>
          </p:cNvGraphicFramePr>
          <p:nvPr>
            <p:extLst>
              <p:ext uri="{D42A27DB-BD31-4B8C-83A1-F6EECF244321}">
                <p14:modId xmlns:p14="http://schemas.microsoft.com/office/powerpoint/2010/main" val="4174575879"/>
              </p:ext>
            </p:extLst>
          </p:nvPr>
        </p:nvGraphicFramePr>
        <p:xfrm>
          <a:off x="99682" y="172738"/>
          <a:ext cx="5093419" cy="2123440"/>
        </p:xfrm>
        <a:graphic>
          <a:graphicData uri="http://schemas.openxmlformats.org/drawingml/2006/table">
            <a:tbl>
              <a:tblPr firstRow="1" bandRow="1">
                <a:tableStyleId>{5940675A-B579-460E-94D1-54222C63F5DA}</a:tableStyleId>
              </a:tblPr>
              <a:tblGrid>
                <a:gridCol w="2265795">
                  <a:extLst>
                    <a:ext uri="{9D8B030D-6E8A-4147-A177-3AD203B41FA5}">
                      <a16:colId xmlns:a16="http://schemas.microsoft.com/office/drawing/2014/main" val="3867180815"/>
                    </a:ext>
                  </a:extLst>
                </a:gridCol>
                <a:gridCol w="1007451">
                  <a:extLst>
                    <a:ext uri="{9D8B030D-6E8A-4147-A177-3AD203B41FA5}">
                      <a16:colId xmlns:a16="http://schemas.microsoft.com/office/drawing/2014/main" val="3255750123"/>
                    </a:ext>
                  </a:extLst>
                </a:gridCol>
                <a:gridCol w="1820173">
                  <a:extLst>
                    <a:ext uri="{9D8B030D-6E8A-4147-A177-3AD203B41FA5}">
                      <a16:colId xmlns:a16="http://schemas.microsoft.com/office/drawing/2014/main" val="341133804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Vendor</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Market Share</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of Surgeons Preferred Vendor</a:t>
                      </a:r>
                    </a:p>
                  </a:txBody>
                  <a:tcPr>
                    <a:solidFill>
                      <a:schemeClr val="bg1">
                        <a:lumMod val="85000"/>
                      </a:schemeClr>
                    </a:solidFill>
                  </a:tcPr>
                </a:tc>
                <a:extLst>
                  <a:ext uri="{0D108BD9-81ED-4DB2-BD59-A6C34878D82A}">
                    <a16:rowId xmlns:a16="http://schemas.microsoft.com/office/drawing/2014/main" val="463780010"/>
                  </a:ext>
                </a:extLst>
              </a:tr>
              <a:tr h="370840">
                <a:tc>
                  <a:txBody>
                    <a:bodyPr/>
                    <a:lstStyle/>
                    <a:p>
                      <a:r>
                        <a:rPr lang="en-US" sz="1600" dirty="0"/>
                        <a:t>Sports Med (A) - $800k</a:t>
                      </a:r>
                    </a:p>
                  </a:txBody>
                  <a:tcPr>
                    <a:solidFill>
                      <a:srgbClr val="FFC000"/>
                    </a:solidFill>
                  </a:tcPr>
                </a:tc>
                <a:tc>
                  <a:txBody>
                    <a:bodyPr/>
                    <a:lstStyle/>
                    <a:p>
                      <a:pPr algn="r"/>
                      <a:r>
                        <a:rPr lang="en-US" dirty="0"/>
                        <a:t>52%</a:t>
                      </a:r>
                    </a:p>
                  </a:txBody>
                  <a:tcPr>
                    <a:solidFill>
                      <a:srgbClr val="FFC000"/>
                    </a:solidFill>
                  </a:tcPr>
                </a:tc>
                <a:tc>
                  <a:txBody>
                    <a:bodyPr/>
                    <a:lstStyle/>
                    <a:p>
                      <a:pPr algn="r"/>
                      <a:r>
                        <a:rPr lang="en-US" dirty="0"/>
                        <a:t>4</a:t>
                      </a:r>
                    </a:p>
                  </a:txBody>
                  <a:tcPr>
                    <a:solidFill>
                      <a:srgbClr val="FFC000"/>
                    </a:solidFill>
                  </a:tcPr>
                </a:tc>
                <a:extLst>
                  <a:ext uri="{0D108BD9-81ED-4DB2-BD59-A6C34878D82A}">
                    <a16:rowId xmlns:a16="http://schemas.microsoft.com/office/drawing/2014/main" val="992379964"/>
                  </a:ext>
                </a:extLst>
              </a:tr>
              <a:tr h="370840">
                <a:tc>
                  <a:txBody>
                    <a:bodyPr/>
                    <a:lstStyle/>
                    <a:p>
                      <a:r>
                        <a:rPr lang="en-US" sz="1600" dirty="0"/>
                        <a:t>Sports Med (D) - $575k</a:t>
                      </a:r>
                    </a:p>
                  </a:txBody>
                  <a:tcPr>
                    <a:solidFill>
                      <a:srgbClr val="0070C0"/>
                    </a:solidFill>
                  </a:tcPr>
                </a:tc>
                <a:tc>
                  <a:txBody>
                    <a:bodyPr/>
                    <a:lstStyle/>
                    <a:p>
                      <a:pPr algn="r"/>
                      <a:r>
                        <a:rPr lang="en-US" dirty="0"/>
                        <a:t>37%</a:t>
                      </a:r>
                    </a:p>
                  </a:txBody>
                  <a:tcPr>
                    <a:solidFill>
                      <a:srgbClr val="0070C0"/>
                    </a:solidFill>
                  </a:tcPr>
                </a:tc>
                <a:tc>
                  <a:txBody>
                    <a:bodyPr/>
                    <a:lstStyle/>
                    <a:p>
                      <a:pPr algn="r"/>
                      <a:r>
                        <a:rPr lang="en-US" dirty="0"/>
                        <a:t>1</a:t>
                      </a:r>
                    </a:p>
                  </a:txBody>
                  <a:tcPr>
                    <a:solidFill>
                      <a:srgbClr val="0070C0"/>
                    </a:solidFill>
                  </a:tcPr>
                </a:tc>
                <a:extLst>
                  <a:ext uri="{0D108BD9-81ED-4DB2-BD59-A6C34878D82A}">
                    <a16:rowId xmlns:a16="http://schemas.microsoft.com/office/drawing/2014/main" val="2434748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Sports Med (H) - $175k</a:t>
                      </a:r>
                    </a:p>
                  </a:txBody>
                  <a:tcPr>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2</a:t>
                      </a:r>
                    </a:p>
                  </a:txBody>
                  <a:tcPr>
                    <a:solidFill>
                      <a:srgbClr val="FFFF00"/>
                    </a:solidFill>
                  </a:tcPr>
                </a:tc>
                <a:extLst>
                  <a:ext uri="{0D108BD9-81ED-4DB2-BD59-A6C34878D82A}">
                    <a16:rowId xmlns:a16="http://schemas.microsoft.com/office/drawing/2014/main" val="13437344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Total - $1.55MM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solidFill>
                      <a:schemeClr val="bg1">
                        <a:lumMod val="85000"/>
                      </a:schemeClr>
                    </a:solidFill>
                  </a:tcPr>
                </a:tc>
                <a:extLst>
                  <a:ext uri="{0D108BD9-81ED-4DB2-BD59-A6C34878D82A}">
                    <a16:rowId xmlns:a16="http://schemas.microsoft.com/office/drawing/2014/main" val="3717301286"/>
                  </a:ext>
                </a:extLst>
              </a:tr>
            </a:tbl>
          </a:graphicData>
        </a:graphic>
      </p:graphicFrame>
      <p:graphicFrame>
        <p:nvGraphicFramePr>
          <p:cNvPr id="3" name="Table 2">
            <a:extLst>
              <a:ext uri="{FF2B5EF4-FFF2-40B4-BE49-F238E27FC236}">
                <a16:creationId xmlns:a16="http://schemas.microsoft.com/office/drawing/2014/main" id="{D648303F-5D9C-FEC4-BA7E-8A4AB196EDCB}"/>
              </a:ext>
            </a:extLst>
          </p:cNvPr>
          <p:cNvGraphicFramePr>
            <a:graphicFrameLocks noGrp="1"/>
          </p:cNvGraphicFramePr>
          <p:nvPr>
            <p:extLst>
              <p:ext uri="{D42A27DB-BD31-4B8C-83A1-F6EECF244321}">
                <p14:modId xmlns:p14="http://schemas.microsoft.com/office/powerpoint/2010/main" val="1730814715"/>
              </p:ext>
            </p:extLst>
          </p:nvPr>
        </p:nvGraphicFramePr>
        <p:xfrm>
          <a:off x="99682" y="2560218"/>
          <a:ext cx="5093419" cy="3703320"/>
        </p:xfrm>
        <a:graphic>
          <a:graphicData uri="http://schemas.openxmlformats.org/drawingml/2006/table">
            <a:tbl>
              <a:tblPr firstRow="1" bandRow="1">
                <a:tableStyleId>{5940675A-B579-460E-94D1-54222C63F5DA}</a:tableStyleId>
              </a:tblPr>
              <a:tblGrid>
                <a:gridCol w="1150305">
                  <a:extLst>
                    <a:ext uri="{9D8B030D-6E8A-4147-A177-3AD203B41FA5}">
                      <a16:colId xmlns:a16="http://schemas.microsoft.com/office/drawing/2014/main" val="4034626135"/>
                    </a:ext>
                  </a:extLst>
                </a:gridCol>
                <a:gridCol w="1372443">
                  <a:extLst>
                    <a:ext uri="{9D8B030D-6E8A-4147-A177-3AD203B41FA5}">
                      <a16:colId xmlns:a16="http://schemas.microsoft.com/office/drawing/2014/main" val="2307830214"/>
                    </a:ext>
                  </a:extLst>
                </a:gridCol>
                <a:gridCol w="1337095">
                  <a:extLst>
                    <a:ext uri="{9D8B030D-6E8A-4147-A177-3AD203B41FA5}">
                      <a16:colId xmlns:a16="http://schemas.microsoft.com/office/drawing/2014/main" val="1799330961"/>
                    </a:ext>
                  </a:extLst>
                </a:gridCol>
                <a:gridCol w="1233576">
                  <a:extLst>
                    <a:ext uri="{9D8B030D-6E8A-4147-A177-3AD203B41FA5}">
                      <a16:colId xmlns:a16="http://schemas.microsoft.com/office/drawing/2014/main" val="1672351686"/>
                    </a:ext>
                  </a:extLst>
                </a:gridCol>
              </a:tblGrid>
              <a:tr h="310557">
                <a:tc>
                  <a:txBody>
                    <a:bodyPr/>
                    <a:lstStyle/>
                    <a:p>
                      <a:pPr algn="ctr"/>
                      <a:r>
                        <a:rPr lang="en-US" dirty="0"/>
                        <a:t>Surgeon</a:t>
                      </a:r>
                    </a:p>
                  </a:txBody>
                  <a:tcPr>
                    <a:solidFill>
                      <a:schemeClr val="bg1">
                        <a:lumMod val="85000"/>
                      </a:schemeClr>
                    </a:solidFill>
                  </a:tcPr>
                </a:tc>
                <a:tc>
                  <a:txBody>
                    <a:bodyPr/>
                    <a:lstStyle/>
                    <a:p>
                      <a:pPr algn="ctr"/>
                      <a:r>
                        <a:rPr lang="en-US" sz="1800" kern="1200" dirty="0">
                          <a:solidFill>
                            <a:schemeClr val="tx1"/>
                          </a:solidFill>
                          <a:latin typeface="+mn-lt"/>
                          <a:ea typeface="+mn-ea"/>
                          <a:cs typeface="+mn-cs"/>
                        </a:rPr>
                        <a:t>Avg $/Case</a:t>
                      </a:r>
                    </a:p>
                  </a:txBody>
                  <a:tcP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Avg $/Case</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Avg $/Case</a:t>
                      </a:r>
                    </a:p>
                  </a:txBody>
                  <a:tcPr>
                    <a:solidFill>
                      <a:srgbClr val="FFFF00"/>
                    </a:solidFill>
                  </a:tcPr>
                </a:tc>
                <a:extLst>
                  <a:ext uri="{0D108BD9-81ED-4DB2-BD59-A6C34878D82A}">
                    <a16:rowId xmlns:a16="http://schemas.microsoft.com/office/drawing/2014/main" val="3817888502"/>
                  </a:ext>
                </a:extLst>
              </a:tr>
              <a:tr h="370840">
                <a:tc>
                  <a:txBody>
                    <a:bodyPr/>
                    <a:lstStyle/>
                    <a:p>
                      <a:r>
                        <a:rPr lang="en-US" dirty="0"/>
                        <a:t>Dr. One</a:t>
                      </a:r>
                    </a:p>
                  </a:txBody>
                  <a:tcPr/>
                </a:tc>
                <a:tc>
                  <a:txBody>
                    <a:bodyPr/>
                    <a:lstStyle/>
                    <a:p>
                      <a:pPr algn="r"/>
                      <a:r>
                        <a:rPr lang="en-US" dirty="0"/>
                        <a:t>$1,100</a:t>
                      </a:r>
                    </a:p>
                  </a:txBody>
                  <a:tcPr>
                    <a:solidFill>
                      <a:srgbClr val="FFC000"/>
                    </a:solidFill>
                  </a:tcPr>
                </a:tc>
                <a:tc>
                  <a:txBody>
                    <a:bodyPr/>
                    <a:lstStyle/>
                    <a:p>
                      <a:pPr algn="r"/>
                      <a:endParaRPr lang="en-US" dirty="0"/>
                    </a:p>
                  </a:txBody>
                  <a:tcPr>
                    <a:solidFill>
                      <a:srgbClr val="0070C0"/>
                    </a:solidFill>
                  </a:tcPr>
                </a:tc>
                <a:tc>
                  <a:txBody>
                    <a:bodyPr/>
                    <a:lstStyle/>
                    <a:p>
                      <a:pPr algn="r"/>
                      <a:endParaRPr lang="en-US" dirty="0"/>
                    </a:p>
                  </a:txBody>
                  <a:tcPr>
                    <a:solidFill>
                      <a:srgbClr val="FFFF00"/>
                    </a:solidFill>
                  </a:tcPr>
                </a:tc>
                <a:extLst>
                  <a:ext uri="{0D108BD9-81ED-4DB2-BD59-A6C34878D82A}">
                    <a16:rowId xmlns:a16="http://schemas.microsoft.com/office/drawing/2014/main" val="3172095412"/>
                  </a:ext>
                </a:extLst>
              </a:tr>
              <a:tr h="370840">
                <a:tc>
                  <a:txBody>
                    <a:bodyPr/>
                    <a:lstStyle/>
                    <a:p>
                      <a:r>
                        <a:rPr lang="en-US" dirty="0"/>
                        <a:t>Dr. Two</a:t>
                      </a:r>
                    </a:p>
                  </a:txBody>
                  <a:tcPr/>
                </a:tc>
                <a:tc>
                  <a:txBody>
                    <a:bodyPr/>
                    <a:lstStyle/>
                    <a:p>
                      <a:pPr algn="r"/>
                      <a:r>
                        <a:rPr lang="en-US" dirty="0"/>
                        <a:t>$1,200</a:t>
                      </a:r>
                    </a:p>
                  </a:txBody>
                  <a:tcPr>
                    <a:solidFill>
                      <a:srgbClr val="FFC000"/>
                    </a:solidFill>
                  </a:tcPr>
                </a:tc>
                <a:tc>
                  <a:txBody>
                    <a:bodyPr/>
                    <a:lstStyle/>
                    <a:p>
                      <a:pPr algn="r"/>
                      <a:endParaRPr lang="en-US" dirty="0"/>
                    </a:p>
                  </a:txBody>
                  <a:tcPr>
                    <a:solidFill>
                      <a:srgbClr val="0070C0"/>
                    </a:solidFill>
                  </a:tcPr>
                </a:tc>
                <a:tc>
                  <a:txBody>
                    <a:bodyPr/>
                    <a:lstStyle/>
                    <a:p>
                      <a:pPr algn="r"/>
                      <a:endParaRPr lang="en-US" dirty="0"/>
                    </a:p>
                  </a:txBody>
                  <a:tcPr>
                    <a:solidFill>
                      <a:srgbClr val="FFFF00"/>
                    </a:solidFill>
                  </a:tcPr>
                </a:tc>
                <a:extLst>
                  <a:ext uri="{0D108BD9-81ED-4DB2-BD59-A6C34878D82A}">
                    <a16:rowId xmlns:a16="http://schemas.microsoft.com/office/drawing/2014/main" val="4210037381"/>
                  </a:ext>
                </a:extLst>
              </a:tr>
              <a:tr h="370840">
                <a:tc>
                  <a:txBody>
                    <a:bodyPr/>
                    <a:lstStyle/>
                    <a:p>
                      <a:r>
                        <a:rPr lang="en-US" dirty="0"/>
                        <a:t>Dr. Three</a:t>
                      </a:r>
                    </a:p>
                  </a:txBody>
                  <a:tcPr/>
                </a:tc>
                <a:tc>
                  <a:txBody>
                    <a:bodyPr/>
                    <a:lstStyle/>
                    <a:p>
                      <a:pPr algn="r"/>
                      <a:r>
                        <a:rPr lang="en-US" dirty="0"/>
                        <a:t>$1,000</a:t>
                      </a:r>
                    </a:p>
                  </a:txBody>
                  <a:tcPr>
                    <a:solidFill>
                      <a:srgbClr val="FFC000"/>
                    </a:solidFill>
                  </a:tcPr>
                </a:tc>
                <a:tc>
                  <a:txBody>
                    <a:bodyPr/>
                    <a:lstStyle/>
                    <a:p>
                      <a:pPr algn="r"/>
                      <a:endParaRPr lang="en-US" dirty="0"/>
                    </a:p>
                  </a:txBody>
                  <a:tcPr>
                    <a:solidFill>
                      <a:srgbClr val="0070C0"/>
                    </a:solidFill>
                  </a:tcPr>
                </a:tc>
                <a:tc>
                  <a:txBody>
                    <a:bodyPr/>
                    <a:lstStyle/>
                    <a:p>
                      <a:pPr algn="r"/>
                      <a:endParaRPr lang="en-US" dirty="0"/>
                    </a:p>
                  </a:txBody>
                  <a:tcPr>
                    <a:solidFill>
                      <a:srgbClr val="FFFF00"/>
                    </a:solidFill>
                  </a:tcPr>
                </a:tc>
                <a:extLst>
                  <a:ext uri="{0D108BD9-81ED-4DB2-BD59-A6C34878D82A}">
                    <a16:rowId xmlns:a16="http://schemas.microsoft.com/office/drawing/2014/main" val="3602621798"/>
                  </a:ext>
                </a:extLst>
              </a:tr>
              <a:tr h="370840">
                <a:tc>
                  <a:txBody>
                    <a:bodyPr/>
                    <a:lstStyle/>
                    <a:p>
                      <a:r>
                        <a:rPr lang="en-US" dirty="0"/>
                        <a:t>Dr. Four</a:t>
                      </a:r>
                    </a:p>
                  </a:txBody>
                  <a:tcPr/>
                </a:tc>
                <a:tc>
                  <a:txBody>
                    <a:bodyPr/>
                    <a:lstStyle/>
                    <a:p>
                      <a:pPr algn="r"/>
                      <a:r>
                        <a:rPr lang="en-US" dirty="0"/>
                        <a:t>$1,000</a:t>
                      </a:r>
                    </a:p>
                  </a:txBody>
                  <a:tcPr>
                    <a:solidFill>
                      <a:srgbClr val="FFC000"/>
                    </a:solidFill>
                  </a:tcPr>
                </a:tc>
                <a:tc>
                  <a:txBody>
                    <a:bodyPr/>
                    <a:lstStyle/>
                    <a:p>
                      <a:pPr algn="r"/>
                      <a:endParaRPr lang="en-US" dirty="0"/>
                    </a:p>
                  </a:txBody>
                  <a:tcPr>
                    <a:solidFill>
                      <a:srgbClr val="0070C0"/>
                    </a:solidFill>
                  </a:tcPr>
                </a:tc>
                <a:tc>
                  <a:txBody>
                    <a:bodyPr/>
                    <a:lstStyle/>
                    <a:p>
                      <a:pPr algn="r"/>
                      <a:endParaRPr lang="en-US" dirty="0"/>
                    </a:p>
                  </a:txBody>
                  <a:tcPr>
                    <a:solidFill>
                      <a:srgbClr val="FFFF00"/>
                    </a:solidFill>
                  </a:tcPr>
                </a:tc>
                <a:extLst>
                  <a:ext uri="{0D108BD9-81ED-4DB2-BD59-A6C34878D82A}">
                    <a16:rowId xmlns:a16="http://schemas.microsoft.com/office/drawing/2014/main" val="2231285206"/>
                  </a:ext>
                </a:extLst>
              </a:tr>
              <a:tr h="370840">
                <a:tc>
                  <a:txBody>
                    <a:bodyPr/>
                    <a:lstStyle/>
                    <a:p>
                      <a:r>
                        <a:rPr lang="en-US" dirty="0"/>
                        <a:t>Dr. Five</a:t>
                      </a:r>
                    </a:p>
                  </a:txBody>
                  <a:tcPr/>
                </a:tc>
                <a:tc>
                  <a:txBody>
                    <a:bodyPr/>
                    <a:lstStyle/>
                    <a:p>
                      <a:pPr algn="r"/>
                      <a:endParaRPr lang="en-US" dirty="0"/>
                    </a:p>
                  </a:txBody>
                  <a:tcPr>
                    <a:solidFill>
                      <a:srgbClr val="FFC000"/>
                    </a:solidFill>
                  </a:tcPr>
                </a:tc>
                <a:tc>
                  <a:txBody>
                    <a:bodyPr/>
                    <a:lstStyle/>
                    <a:p>
                      <a:pPr algn="r"/>
                      <a:r>
                        <a:rPr lang="en-US" dirty="0"/>
                        <a:t>$1,700</a:t>
                      </a:r>
                    </a:p>
                  </a:txBody>
                  <a:tcPr>
                    <a:solidFill>
                      <a:srgbClr val="0070C0"/>
                    </a:solidFill>
                  </a:tcPr>
                </a:tc>
                <a:tc>
                  <a:txBody>
                    <a:bodyPr/>
                    <a:lstStyle/>
                    <a:p>
                      <a:pPr algn="r"/>
                      <a:endParaRPr lang="en-US" dirty="0"/>
                    </a:p>
                  </a:txBody>
                  <a:tcPr>
                    <a:solidFill>
                      <a:srgbClr val="FFFF00"/>
                    </a:solidFill>
                  </a:tcPr>
                </a:tc>
                <a:extLst>
                  <a:ext uri="{0D108BD9-81ED-4DB2-BD59-A6C34878D82A}">
                    <a16:rowId xmlns:a16="http://schemas.microsoft.com/office/drawing/2014/main" val="224564394"/>
                  </a:ext>
                </a:extLst>
              </a:tr>
              <a:tr h="370840">
                <a:tc>
                  <a:txBody>
                    <a:bodyPr/>
                    <a:lstStyle/>
                    <a:p>
                      <a:r>
                        <a:rPr lang="en-US" dirty="0"/>
                        <a:t>Dr. Six</a:t>
                      </a:r>
                    </a:p>
                  </a:txBody>
                  <a:tcPr/>
                </a:tc>
                <a:tc>
                  <a:txBody>
                    <a:bodyPr/>
                    <a:lstStyle/>
                    <a:p>
                      <a:pPr algn="r"/>
                      <a:endParaRPr lang="en-US" dirty="0"/>
                    </a:p>
                  </a:txBody>
                  <a:tcPr>
                    <a:solidFill>
                      <a:srgbClr val="FFC000"/>
                    </a:solidFill>
                  </a:tcPr>
                </a:tc>
                <a:tc>
                  <a:txBody>
                    <a:bodyPr/>
                    <a:lstStyle/>
                    <a:p>
                      <a:pPr algn="r"/>
                      <a:endParaRPr lang="en-US" dirty="0"/>
                    </a:p>
                  </a:txBody>
                  <a:tcPr>
                    <a:solidFill>
                      <a:srgbClr val="0070C0"/>
                    </a:solidFill>
                  </a:tcPr>
                </a:tc>
                <a:tc>
                  <a:txBody>
                    <a:bodyPr/>
                    <a:lstStyle/>
                    <a:p>
                      <a:pPr algn="r"/>
                      <a:r>
                        <a:rPr lang="en-US" dirty="0"/>
                        <a:t>$2,000</a:t>
                      </a:r>
                    </a:p>
                  </a:txBody>
                  <a:tcPr>
                    <a:solidFill>
                      <a:srgbClr val="FFFF00"/>
                    </a:solidFill>
                  </a:tcPr>
                </a:tc>
                <a:extLst>
                  <a:ext uri="{0D108BD9-81ED-4DB2-BD59-A6C34878D82A}">
                    <a16:rowId xmlns:a16="http://schemas.microsoft.com/office/drawing/2014/main" val="499130961"/>
                  </a:ext>
                </a:extLst>
              </a:tr>
              <a:tr h="370840">
                <a:tc>
                  <a:txBody>
                    <a:bodyPr/>
                    <a:lstStyle/>
                    <a:p>
                      <a:r>
                        <a:rPr lang="en-US" dirty="0"/>
                        <a:t>Dr. Seven</a:t>
                      </a:r>
                    </a:p>
                  </a:txBody>
                  <a:tcPr/>
                </a:tc>
                <a:tc>
                  <a:txBody>
                    <a:bodyPr/>
                    <a:lstStyle/>
                    <a:p>
                      <a:pPr algn="r"/>
                      <a:endParaRPr lang="en-US" dirty="0"/>
                    </a:p>
                  </a:txBody>
                  <a:tcPr>
                    <a:solidFill>
                      <a:srgbClr val="FFC000"/>
                    </a:solidFill>
                  </a:tcPr>
                </a:tc>
                <a:tc>
                  <a:txBody>
                    <a:bodyPr/>
                    <a:lstStyle/>
                    <a:p>
                      <a:pPr algn="r"/>
                      <a:endParaRPr lang="en-US" dirty="0"/>
                    </a:p>
                  </a:txBody>
                  <a:tcPr>
                    <a:solidFill>
                      <a:srgbClr val="0070C0"/>
                    </a:solidFill>
                  </a:tcPr>
                </a:tc>
                <a:tc>
                  <a:txBody>
                    <a:bodyPr/>
                    <a:lstStyle/>
                    <a:p>
                      <a:pPr algn="r"/>
                      <a:r>
                        <a:rPr lang="en-US" dirty="0"/>
                        <a:t>$2,250</a:t>
                      </a:r>
                    </a:p>
                  </a:txBody>
                  <a:tcPr>
                    <a:solidFill>
                      <a:srgbClr val="FFFF00"/>
                    </a:solidFill>
                  </a:tcPr>
                </a:tc>
                <a:extLst>
                  <a:ext uri="{0D108BD9-81ED-4DB2-BD59-A6C34878D82A}">
                    <a16:rowId xmlns:a16="http://schemas.microsoft.com/office/drawing/2014/main" val="3346976265"/>
                  </a:ext>
                </a:extLst>
              </a:tr>
              <a:tr h="370840">
                <a:tc>
                  <a:txBody>
                    <a:bodyPr/>
                    <a:lstStyle/>
                    <a:p>
                      <a:r>
                        <a:rPr lang="en-US" dirty="0"/>
                        <a:t>Avg/Case</a:t>
                      </a:r>
                    </a:p>
                  </a:txBody>
                  <a:tcPr/>
                </a:tc>
                <a:tc>
                  <a:txBody>
                    <a:bodyPr/>
                    <a:lstStyle/>
                    <a:p>
                      <a:pPr algn="r"/>
                      <a:r>
                        <a:rPr lang="en-US" dirty="0"/>
                        <a:t>$1,075</a:t>
                      </a:r>
                    </a:p>
                  </a:txBody>
                  <a:tcPr>
                    <a:solidFill>
                      <a:srgbClr val="FFC000"/>
                    </a:solidFill>
                  </a:tcPr>
                </a:tc>
                <a:tc>
                  <a:txBody>
                    <a:bodyPr/>
                    <a:lstStyle/>
                    <a:p>
                      <a:pPr algn="r"/>
                      <a:r>
                        <a:rPr lang="en-US" dirty="0"/>
                        <a:t>$1,700</a:t>
                      </a:r>
                    </a:p>
                  </a:txBody>
                  <a:tcPr>
                    <a:solidFill>
                      <a:srgbClr val="0070C0"/>
                    </a:solidFill>
                  </a:tcPr>
                </a:tc>
                <a:tc>
                  <a:txBody>
                    <a:bodyPr/>
                    <a:lstStyle/>
                    <a:p>
                      <a:pPr algn="r"/>
                      <a:r>
                        <a:rPr lang="en-US" dirty="0"/>
                        <a:t>$2,125</a:t>
                      </a:r>
                    </a:p>
                  </a:txBody>
                  <a:tcPr>
                    <a:solidFill>
                      <a:srgbClr val="FFFF00"/>
                    </a:solidFill>
                  </a:tcPr>
                </a:tc>
                <a:extLst>
                  <a:ext uri="{0D108BD9-81ED-4DB2-BD59-A6C34878D82A}">
                    <a16:rowId xmlns:a16="http://schemas.microsoft.com/office/drawing/2014/main" val="3195818533"/>
                  </a:ext>
                </a:extLst>
              </a:tr>
              <a:tr h="370840">
                <a:tc>
                  <a:txBody>
                    <a:bodyPr/>
                    <a:lstStyle/>
                    <a:p>
                      <a:r>
                        <a:rPr lang="en-US" dirty="0"/>
                        <a:t># Cases</a:t>
                      </a:r>
                    </a:p>
                  </a:txBody>
                  <a:tcPr/>
                </a:tc>
                <a:tc>
                  <a:txBody>
                    <a:bodyPr/>
                    <a:lstStyle/>
                    <a:p>
                      <a:pPr algn="r"/>
                      <a:r>
                        <a:rPr lang="en-US" dirty="0"/>
                        <a:t>744</a:t>
                      </a:r>
                    </a:p>
                  </a:txBody>
                  <a:tcPr>
                    <a:solidFill>
                      <a:srgbClr val="FFC000"/>
                    </a:solidFill>
                  </a:tcPr>
                </a:tc>
                <a:tc>
                  <a:txBody>
                    <a:bodyPr/>
                    <a:lstStyle/>
                    <a:p>
                      <a:pPr algn="r"/>
                      <a:r>
                        <a:rPr lang="en-US" dirty="0"/>
                        <a:t>338</a:t>
                      </a:r>
                    </a:p>
                  </a:txBody>
                  <a:tcPr>
                    <a:solidFill>
                      <a:srgbClr val="0070C0"/>
                    </a:solidFill>
                  </a:tcPr>
                </a:tc>
                <a:tc>
                  <a:txBody>
                    <a:bodyPr/>
                    <a:lstStyle/>
                    <a:p>
                      <a:pPr algn="r"/>
                      <a:r>
                        <a:rPr lang="en-US" dirty="0"/>
                        <a:t>82</a:t>
                      </a:r>
                    </a:p>
                  </a:txBody>
                  <a:tcPr>
                    <a:solidFill>
                      <a:srgbClr val="FFFF00"/>
                    </a:solidFill>
                  </a:tcPr>
                </a:tc>
                <a:extLst>
                  <a:ext uri="{0D108BD9-81ED-4DB2-BD59-A6C34878D82A}">
                    <a16:rowId xmlns:a16="http://schemas.microsoft.com/office/drawing/2014/main" val="782121325"/>
                  </a:ext>
                </a:extLst>
              </a:tr>
            </a:tbl>
          </a:graphicData>
        </a:graphic>
      </p:graphicFrame>
      <p:sp>
        <p:nvSpPr>
          <p:cNvPr id="4" name="TextBox 3">
            <a:extLst>
              <a:ext uri="{FF2B5EF4-FFF2-40B4-BE49-F238E27FC236}">
                <a16:creationId xmlns:a16="http://schemas.microsoft.com/office/drawing/2014/main" id="{473D58A8-3F1D-4B15-505C-3EBA15A09856}"/>
              </a:ext>
            </a:extLst>
          </p:cNvPr>
          <p:cNvSpPr txBox="1"/>
          <p:nvPr/>
        </p:nvSpPr>
        <p:spPr>
          <a:xfrm>
            <a:off x="5467231" y="172738"/>
            <a:ext cx="6625087"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Questions to ask:</a:t>
            </a:r>
          </a:p>
          <a:p>
            <a:pPr marL="285750" indent="-285750">
              <a:buFont typeface="Arial" panose="020B0604020202020204" pitchFamily="34" charset="0"/>
              <a:buChar char="•"/>
            </a:pPr>
            <a:r>
              <a:rPr lang="en-US" dirty="0"/>
              <a:t>Is equipment owned or under a placement agreement?</a:t>
            </a:r>
          </a:p>
          <a:p>
            <a:pPr marL="285750" indent="-285750">
              <a:buFont typeface="Arial" panose="020B0604020202020204" pitchFamily="34" charset="0"/>
              <a:buChar char="•"/>
            </a:pPr>
            <a:r>
              <a:rPr lang="en-US" dirty="0"/>
              <a:t>Are there any existing commitments on market share or spend?</a:t>
            </a:r>
          </a:p>
          <a:p>
            <a:pPr marL="285750" indent="-285750">
              <a:buFont typeface="Arial" panose="020B0604020202020204" pitchFamily="34" charset="0"/>
              <a:buChar char="•"/>
            </a:pPr>
            <a:r>
              <a:rPr lang="en-US" dirty="0"/>
              <a:t>Is spend across vendors due to no clinical equivalents?</a:t>
            </a:r>
          </a:p>
          <a:p>
            <a:pPr marL="285750" indent="-285750">
              <a:buFont typeface="Arial" panose="020B0604020202020204" pitchFamily="34" charset="0"/>
              <a:buChar char="•"/>
            </a:pPr>
            <a:r>
              <a:rPr lang="en-US" dirty="0"/>
              <a:t>Is new equipment needed or do I have any leverage?</a:t>
            </a:r>
          </a:p>
          <a:p>
            <a:pPr marL="285750" indent="-285750">
              <a:buFont typeface="Arial" panose="020B0604020202020204" pitchFamily="34" charset="0"/>
              <a:buChar char="•"/>
            </a:pPr>
            <a:r>
              <a:rPr lang="en-US" dirty="0"/>
              <a:t>What is your average cost per case per surgeon by vendor?</a:t>
            </a:r>
          </a:p>
        </p:txBody>
      </p:sp>
      <p:sp>
        <p:nvSpPr>
          <p:cNvPr id="5" name="TextBox 4">
            <a:extLst>
              <a:ext uri="{FF2B5EF4-FFF2-40B4-BE49-F238E27FC236}">
                <a16:creationId xmlns:a16="http://schemas.microsoft.com/office/drawing/2014/main" id="{F4A8094F-788D-9CA8-0E84-D8D068A03550}"/>
              </a:ext>
            </a:extLst>
          </p:cNvPr>
          <p:cNvSpPr txBox="1"/>
          <p:nvPr/>
        </p:nvSpPr>
        <p:spPr>
          <a:xfrm>
            <a:off x="5343586" y="2560218"/>
            <a:ext cx="6625087"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Ideas:</a:t>
            </a:r>
          </a:p>
          <a:p>
            <a:pPr marL="285750" indent="-285750">
              <a:buFont typeface="Arial" panose="020B0604020202020204" pitchFamily="34" charset="0"/>
              <a:buChar char="•"/>
            </a:pPr>
            <a:r>
              <a:rPr lang="en-US" dirty="0"/>
              <a:t>Talk to Dr’s Five, Six, and Seven and review case costing. Determine if there is any opportunity based on initial discussions.</a:t>
            </a:r>
          </a:p>
          <a:p>
            <a:pPr marL="285750" indent="-285750">
              <a:buFont typeface="Arial" panose="020B0604020202020204" pitchFamily="34" charset="0"/>
              <a:buChar char="•"/>
            </a:pPr>
            <a:r>
              <a:rPr lang="en-US" dirty="0"/>
              <a:t>Ask vendors for better pricing – if you don’t ask, the answer is always “no”.</a:t>
            </a:r>
          </a:p>
          <a:p>
            <a:pPr marL="285750" indent="-285750">
              <a:buFont typeface="Arial" panose="020B0604020202020204" pitchFamily="34" charset="0"/>
              <a:buChar char="•"/>
            </a:pPr>
            <a:r>
              <a:rPr lang="en-US" dirty="0"/>
              <a:t>As no vendor has greater than 75% market share, ask for pricing for committed spend.</a:t>
            </a:r>
          </a:p>
          <a:p>
            <a:pPr marL="285750" indent="-285750">
              <a:buFont typeface="Arial" panose="020B0604020202020204" pitchFamily="34" charset="0"/>
              <a:buChar char="•"/>
            </a:pPr>
            <a:r>
              <a:rPr lang="en-US" dirty="0"/>
              <a:t>Reprocessing/third party resellers </a:t>
            </a:r>
          </a:p>
          <a:p>
            <a:pPr marL="285750" indent="-285750">
              <a:buFont typeface="Arial" panose="020B0604020202020204" pitchFamily="34" charset="0"/>
              <a:buChar char="•"/>
            </a:pPr>
            <a:r>
              <a:rPr lang="en-US" dirty="0"/>
              <a:t>Can a new equipment purchase or upgrade be used as leverage for consolidation? </a:t>
            </a:r>
          </a:p>
          <a:p>
            <a:pPr marL="285750" indent="-285750">
              <a:buFont typeface="Arial" panose="020B0604020202020204" pitchFamily="34" charset="0"/>
              <a:buChar char="•"/>
            </a:pPr>
            <a:r>
              <a:rPr lang="en-US" dirty="0"/>
              <a:t>Conduct service line meeting to review case costing and potential pricing with consolidation. Peer to peer discussions on case costing.</a:t>
            </a:r>
          </a:p>
        </p:txBody>
      </p:sp>
    </p:spTree>
    <p:extLst>
      <p:ext uri="{BB962C8B-B14F-4D97-AF65-F5344CB8AC3E}">
        <p14:creationId xmlns:p14="http://schemas.microsoft.com/office/powerpoint/2010/main" val="37624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B6EC-941C-C45E-02FE-45307A869082}"/>
              </a:ext>
            </a:extLst>
          </p:cNvPr>
          <p:cNvSpPr>
            <a:spLocks noGrp="1"/>
          </p:cNvSpPr>
          <p:nvPr>
            <p:ph type="title"/>
          </p:nvPr>
        </p:nvSpPr>
        <p:spPr/>
        <p:txBody>
          <a:bodyPr/>
          <a:lstStyle/>
          <a:p>
            <a:r>
              <a:rPr lang="en-US" dirty="0"/>
              <a:t>Supply Chain 2024 Outlook</a:t>
            </a:r>
          </a:p>
        </p:txBody>
      </p:sp>
    </p:spTree>
    <p:extLst>
      <p:ext uri="{BB962C8B-B14F-4D97-AF65-F5344CB8AC3E}">
        <p14:creationId xmlns:p14="http://schemas.microsoft.com/office/powerpoint/2010/main" val="942538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35B338-A466-0863-2A10-2CF9D786AE27}"/>
              </a:ext>
            </a:extLst>
          </p:cNvPr>
          <p:cNvGraphicFramePr>
            <a:graphicFrameLocks noGrp="1"/>
          </p:cNvGraphicFramePr>
          <p:nvPr>
            <p:extLst>
              <p:ext uri="{D42A27DB-BD31-4B8C-83A1-F6EECF244321}">
                <p14:modId xmlns:p14="http://schemas.microsoft.com/office/powerpoint/2010/main" val="1828511387"/>
              </p:ext>
            </p:extLst>
          </p:nvPr>
        </p:nvGraphicFramePr>
        <p:xfrm>
          <a:off x="224287" y="595433"/>
          <a:ext cx="11421374" cy="3114040"/>
        </p:xfrm>
        <a:graphic>
          <a:graphicData uri="http://schemas.openxmlformats.org/drawingml/2006/table">
            <a:tbl>
              <a:tblPr firstRow="1" bandRow="1">
                <a:tableStyleId>{5C22544A-7EE6-4342-B048-85BDC9FD1C3A}</a:tableStyleId>
              </a:tblPr>
              <a:tblGrid>
                <a:gridCol w="1915064">
                  <a:extLst>
                    <a:ext uri="{9D8B030D-6E8A-4147-A177-3AD203B41FA5}">
                      <a16:colId xmlns:a16="http://schemas.microsoft.com/office/drawing/2014/main" val="3437749780"/>
                    </a:ext>
                  </a:extLst>
                </a:gridCol>
                <a:gridCol w="9506310">
                  <a:extLst>
                    <a:ext uri="{9D8B030D-6E8A-4147-A177-3AD203B41FA5}">
                      <a16:colId xmlns:a16="http://schemas.microsoft.com/office/drawing/2014/main" val="386718081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Quadrant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Action</a:t>
                      </a:r>
                    </a:p>
                  </a:txBody>
                  <a:tcPr/>
                </a:tc>
                <a:extLst>
                  <a:ext uri="{0D108BD9-81ED-4DB2-BD59-A6C34878D82A}">
                    <a16:rowId xmlns:a16="http://schemas.microsoft.com/office/drawing/2014/main" val="463780010"/>
                  </a:ext>
                </a:extLst>
              </a:tr>
              <a:tr h="370840">
                <a:tc>
                  <a:txBody>
                    <a:bodyPr/>
                    <a:lstStyle/>
                    <a:p>
                      <a:r>
                        <a:rPr lang="en-US" dirty="0"/>
                        <a:t>Plastics - $350k</a:t>
                      </a:r>
                    </a:p>
                  </a:txBody>
                  <a:tcPr/>
                </a:tc>
                <a:tc>
                  <a:txBody>
                    <a:bodyPr/>
                    <a:lstStyle/>
                    <a:p>
                      <a:pPr marL="285750" indent="-285750">
                        <a:buFont typeface="Arial" panose="020B0604020202020204" pitchFamily="34" charset="0"/>
                        <a:buChar char="•"/>
                      </a:pPr>
                      <a:r>
                        <a:rPr lang="en-US" dirty="0"/>
                        <a:t>Contact sales rep for possible savings opportunities</a:t>
                      </a:r>
                    </a:p>
                    <a:p>
                      <a:pPr marL="285750" indent="-285750">
                        <a:buFont typeface="Arial" panose="020B0604020202020204" pitchFamily="34" charset="0"/>
                        <a:buChar char="•"/>
                      </a:pPr>
                      <a:r>
                        <a:rPr lang="en-US" dirty="0"/>
                        <a:t>Check GPO contract for better pricing or clinically equivalent options</a:t>
                      </a:r>
                    </a:p>
                    <a:p>
                      <a:pPr marL="285750" indent="-285750">
                        <a:buFont typeface="Arial" panose="020B0604020202020204" pitchFamily="34" charset="0"/>
                        <a:buChar char="•"/>
                      </a:pPr>
                      <a:r>
                        <a:rPr lang="en-US" dirty="0"/>
                        <a:t>Review options with team to see if they are aware of savings opportunities </a:t>
                      </a:r>
                    </a:p>
                  </a:txBody>
                  <a:tcPr/>
                </a:tc>
                <a:extLst>
                  <a:ext uri="{0D108BD9-81ED-4DB2-BD59-A6C34878D82A}">
                    <a16:rowId xmlns:a16="http://schemas.microsoft.com/office/drawing/2014/main" val="992379964"/>
                  </a:ext>
                </a:extLst>
              </a:tr>
              <a:tr h="370840">
                <a:tc>
                  <a:txBody>
                    <a:bodyPr/>
                    <a:lstStyle/>
                    <a:p>
                      <a:r>
                        <a:rPr lang="en-US" dirty="0"/>
                        <a:t>Pain - $110k</a:t>
                      </a:r>
                    </a:p>
                  </a:txBody>
                  <a:tcPr/>
                </a:tc>
                <a:tc>
                  <a:txBody>
                    <a:bodyPr/>
                    <a:lstStyle/>
                    <a:p>
                      <a:pPr marL="285750" indent="-285750">
                        <a:buFont typeface="Arial" panose="020B0604020202020204" pitchFamily="34" charset="0"/>
                        <a:buChar char="•"/>
                      </a:pPr>
                      <a:r>
                        <a:rPr lang="en-US" dirty="0"/>
                        <a:t>Contact sales rep for possible savings opportunities</a:t>
                      </a:r>
                    </a:p>
                    <a:p>
                      <a:pPr marL="285750" indent="-285750">
                        <a:buFont typeface="Arial" panose="020B0604020202020204" pitchFamily="34" charset="0"/>
                        <a:buChar char="•"/>
                      </a:pPr>
                      <a:r>
                        <a:rPr lang="en-US" dirty="0"/>
                        <a:t>Check GPO contract for better pricing or clinically equivalent options</a:t>
                      </a:r>
                    </a:p>
                    <a:p>
                      <a:pPr marL="285750" indent="-285750">
                        <a:buFont typeface="Arial" panose="020B0604020202020204" pitchFamily="34" charset="0"/>
                        <a:buChar char="•"/>
                      </a:pPr>
                      <a:r>
                        <a:rPr lang="en-US" dirty="0"/>
                        <a:t>Review options with team to see if they are aware of savings opportunities </a:t>
                      </a:r>
                    </a:p>
                  </a:txBody>
                  <a:tcPr/>
                </a:tc>
                <a:extLst>
                  <a:ext uri="{0D108BD9-81ED-4DB2-BD59-A6C34878D82A}">
                    <a16:rowId xmlns:a16="http://schemas.microsoft.com/office/drawing/2014/main" val="1343734499"/>
                  </a:ext>
                </a:extLst>
              </a:tr>
              <a:tr h="370840">
                <a:tc>
                  <a:txBody>
                    <a:bodyPr/>
                    <a:lstStyle/>
                    <a:p>
                      <a:r>
                        <a:rPr lang="en-US" dirty="0"/>
                        <a:t>Plastics - $92k</a:t>
                      </a:r>
                    </a:p>
                  </a:txBody>
                  <a:tcPr/>
                </a:tc>
                <a:tc>
                  <a:txBody>
                    <a:bodyPr/>
                    <a:lstStyle/>
                    <a:p>
                      <a:pPr marL="285750" indent="-285750">
                        <a:buFont typeface="Arial" panose="020B0604020202020204" pitchFamily="34" charset="0"/>
                        <a:buChar char="•"/>
                      </a:pPr>
                      <a:r>
                        <a:rPr lang="en-US" dirty="0"/>
                        <a:t>Contact sales rep for possible savings opportunities</a:t>
                      </a:r>
                    </a:p>
                    <a:p>
                      <a:pPr marL="285750" indent="-285750">
                        <a:buFont typeface="Arial" panose="020B0604020202020204" pitchFamily="34" charset="0"/>
                        <a:buChar char="•"/>
                      </a:pPr>
                      <a:r>
                        <a:rPr lang="en-US" dirty="0"/>
                        <a:t>Check GPO contract for better pricing or clinically equivalent options</a:t>
                      </a:r>
                    </a:p>
                    <a:p>
                      <a:pPr marL="285750" indent="-285750">
                        <a:buFont typeface="Arial" panose="020B0604020202020204" pitchFamily="34" charset="0"/>
                        <a:buChar char="•"/>
                      </a:pPr>
                      <a:r>
                        <a:rPr lang="en-US" dirty="0"/>
                        <a:t>Review options with team to see if they are aware of savings opportunities </a:t>
                      </a:r>
                    </a:p>
                  </a:txBody>
                  <a:tcPr/>
                </a:tc>
                <a:extLst>
                  <a:ext uri="{0D108BD9-81ED-4DB2-BD59-A6C34878D82A}">
                    <a16:rowId xmlns:a16="http://schemas.microsoft.com/office/drawing/2014/main" val="2508431408"/>
                  </a:ext>
                </a:extLst>
              </a:tr>
            </a:tbl>
          </a:graphicData>
        </a:graphic>
      </p:graphicFrame>
    </p:spTree>
    <p:extLst>
      <p:ext uri="{BB962C8B-B14F-4D97-AF65-F5344CB8AC3E}">
        <p14:creationId xmlns:p14="http://schemas.microsoft.com/office/powerpoint/2010/main" val="407433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E96B-E3E7-AED4-D4CC-8F2AB114272C}"/>
              </a:ext>
            </a:extLst>
          </p:cNvPr>
          <p:cNvSpPr>
            <a:spLocks noGrp="1"/>
          </p:cNvSpPr>
          <p:nvPr>
            <p:ph type="title"/>
          </p:nvPr>
        </p:nvSpPr>
        <p:spPr/>
        <p:txBody>
          <a:bodyPr/>
          <a:lstStyle/>
          <a:p>
            <a:r>
              <a:rPr lang="en-US" dirty="0"/>
              <a:t>Implementing Sourcing Strategy</a:t>
            </a:r>
          </a:p>
        </p:txBody>
      </p:sp>
      <p:sp>
        <p:nvSpPr>
          <p:cNvPr id="3" name="Content Placeholder 2">
            <a:extLst>
              <a:ext uri="{FF2B5EF4-FFF2-40B4-BE49-F238E27FC236}">
                <a16:creationId xmlns:a16="http://schemas.microsoft.com/office/drawing/2014/main" id="{223FD9E5-ACF2-D84D-912A-AC9C71701A47}"/>
              </a:ext>
            </a:extLst>
          </p:cNvPr>
          <p:cNvSpPr>
            <a:spLocks noGrp="1"/>
          </p:cNvSpPr>
          <p:nvPr>
            <p:ph idx="1"/>
          </p:nvPr>
        </p:nvSpPr>
        <p:spPr/>
        <p:txBody>
          <a:bodyPr/>
          <a:lstStyle/>
          <a:p>
            <a:pPr>
              <a:buFont typeface="Courier New" panose="02070309020205020404" pitchFamily="49" charset="0"/>
              <a:buChar char="o"/>
            </a:pPr>
            <a:r>
              <a:rPr lang="en-US" dirty="0"/>
              <a:t>Work action items for each vendor</a:t>
            </a:r>
          </a:p>
          <a:p>
            <a:pPr>
              <a:buFont typeface="Courier New" panose="02070309020205020404" pitchFamily="49" charset="0"/>
              <a:buChar char="o"/>
            </a:pPr>
            <a:r>
              <a:rPr lang="en-US" dirty="0"/>
              <a:t>Divide and conquer – Administrator, Materials Manager, ASC Staff, Sales Reps, GPO Rep, Management Company support, etc.</a:t>
            </a:r>
          </a:p>
          <a:p>
            <a:pPr>
              <a:buFont typeface="Courier New" panose="02070309020205020404" pitchFamily="49" charset="0"/>
              <a:buChar char="o"/>
            </a:pPr>
            <a:r>
              <a:rPr lang="en-US" dirty="0"/>
              <a:t>Develop opportunities and review with surgeon or clinicians </a:t>
            </a:r>
          </a:p>
          <a:p>
            <a:pPr>
              <a:buFont typeface="Courier New" panose="02070309020205020404" pitchFamily="49" charset="0"/>
              <a:buChar char="o"/>
            </a:pPr>
            <a:r>
              <a:rPr lang="en-US" dirty="0"/>
              <a:t>Act on opportunity</a:t>
            </a:r>
          </a:p>
          <a:p>
            <a:pPr>
              <a:buFont typeface="Courier New" panose="02070309020205020404" pitchFamily="49" charset="0"/>
              <a:buChar char="o"/>
            </a:pPr>
            <a:r>
              <a:rPr lang="en-US" dirty="0"/>
              <a:t>30-60-90 day post implementation review</a:t>
            </a:r>
          </a:p>
        </p:txBody>
      </p:sp>
    </p:spTree>
    <p:extLst>
      <p:ext uri="{BB962C8B-B14F-4D97-AF65-F5344CB8AC3E}">
        <p14:creationId xmlns:p14="http://schemas.microsoft.com/office/powerpoint/2010/main" val="894017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96C4-1D07-1ED6-5B34-B3C757B9B4CE}"/>
              </a:ext>
            </a:extLst>
          </p:cNvPr>
          <p:cNvSpPr>
            <a:spLocks noGrp="1"/>
          </p:cNvSpPr>
          <p:nvPr>
            <p:ph type="title"/>
          </p:nvPr>
        </p:nvSpPr>
        <p:spPr/>
        <p:txBody>
          <a:bodyPr>
            <a:normAutofit fontScale="90000"/>
          </a:bodyPr>
          <a:lstStyle/>
          <a:p>
            <a:r>
              <a:rPr lang="en-US" dirty="0"/>
              <a:t>Supply Chain Management Information Systems (SCMIS) and Data Analysis</a:t>
            </a:r>
          </a:p>
        </p:txBody>
      </p:sp>
    </p:spTree>
    <p:extLst>
      <p:ext uri="{BB962C8B-B14F-4D97-AF65-F5344CB8AC3E}">
        <p14:creationId xmlns:p14="http://schemas.microsoft.com/office/powerpoint/2010/main" val="3245792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02DA-31BB-7A48-8675-C9A2871F324E}"/>
              </a:ext>
            </a:extLst>
          </p:cNvPr>
          <p:cNvSpPr>
            <a:spLocks noGrp="1"/>
          </p:cNvSpPr>
          <p:nvPr>
            <p:ph type="title"/>
          </p:nvPr>
        </p:nvSpPr>
        <p:spPr/>
        <p:txBody>
          <a:bodyPr/>
          <a:lstStyle/>
          <a:p>
            <a:r>
              <a:rPr lang="en-US" dirty="0"/>
              <a:t>The Five C’s</a:t>
            </a:r>
          </a:p>
        </p:txBody>
      </p:sp>
      <p:sp>
        <p:nvSpPr>
          <p:cNvPr id="3" name="Content Placeholder 2">
            <a:extLst>
              <a:ext uri="{FF2B5EF4-FFF2-40B4-BE49-F238E27FC236}">
                <a16:creationId xmlns:a16="http://schemas.microsoft.com/office/drawing/2014/main" id="{63A4EC92-8974-6084-D3C4-FFFF29827CEF}"/>
              </a:ext>
            </a:extLst>
          </p:cNvPr>
          <p:cNvSpPr>
            <a:spLocks noGrp="1"/>
          </p:cNvSpPr>
          <p:nvPr>
            <p:ph idx="1"/>
          </p:nvPr>
        </p:nvSpPr>
        <p:spPr/>
        <p:txBody>
          <a:bodyPr>
            <a:normAutofit fontScale="85000" lnSpcReduction="10000"/>
          </a:bodyPr>
          <a:lstStyle/>
          <a:p>
            <a:pPr>
              <a:buFont typeface="Courier New" panose="02070309020205020404" pitchFamily="49" charset="0"/>
              <a:buChar char="o"/>
            </a:pPr>
            <a:r>
              <a:rPr lang="en-US" dirty="0"/>
              <a:t>Current</a:t>
            </a:r>
          </a:p>
          <a:p>
            <a:pPr lvl="1">
              <a:buFont typeface="Courier New" panose="02070309020205020404" pitchFamily="49" charset="0"/>
              <a:buChar char="o"/>
            </a:pPr>
            <a:r>
              <a:rPr lang="en-US" dirty="0"/>
              <a:t>Ensure vendor, manufacturer, and item master are up to date</a:t>
            </a:r>
          </a:p>
          <a:p>
            <a:pPr lvl="1">
              <a:buFont typeface="Courier New" panose="02070309020205020404" pitchFamily="49" charset="0"/>
              <a:buChar char="o"/>
            </a:pPr>
            <a:r>
              <a:rPr lang="en-US" dirty="0"/>
              <a:t>After validating price changes, update item master</a:t>
            </a:r>
          </a:p>
          <a:p>
            <a:pPr lvl="1">
              <a:buFont typeface="Courier New" panose="02070309020205020404" pitchFamily="49" charset="0"/>
              <a:buChar char="o"/>
            </a:pPr>
            <a:r>
              <a:rPr lang="en-US" dirty="0"/>
              <a:t>If you do not have an interface to the EMR, manually update the EMR for accurate case costing</a:t>
            </a:r>
          </a:p>
          <a:p>
            <a:pPr>
              <a:buFont typeface="Courier New" panose="02070309020205020404" pitchFamily="49" charset="0"/>
              <a:buChar char="o"/>
            </a:pPr>
            <a:r>
              <a:rPr lang="en-US" dirty="0"/>
              <a:t>Correct</a:t>
            </a:r>
          </a:p>
          <a:p>
            <a:pPr lvl="1">
              <a:buFont typeface="Courier New" panose="02070309020205020404" pitchFamily="49" charset="0"/>
              <a:buChar char="o"/>
            </a:pPr>
            <a:r>
              <a:rPr lang="en-US" dirty="0"/>
              <a:t>Industry standards – ANSI X-12 standards for Units of Measure – CA = Case and CS = Cassette/BO = Bottle and BT = Belt</a:t>
            </a:r>
          </a:p>
          <a:p>
            <a:pPr>
              <a:buFont typeface="Courier New" panose="02070309020205020404" pitchFamily="49" charset="0"/>
              <a:buChar char="o"/>
            </a:pPr>
            <a:r>
              <a:rPr lang="en-US" dirty="0"/>
              <a:t>Clean</a:t>
            </a:r>
          </a:p>
          <a:p>
            <a:pPr lvl="1">
              <a:buFont typeface="Courier New" panose="02070309020205020404" pitchFamily="49" charset="0"/>
              <a:buChar char="o"/>
            </a:pPr>
            <a:r>
              <a:rPr lang="en-US" dirty="0"/>
              <a:t>No duplicates; inactive obsolete items</a:t>
            </a:r>
          </a:p>
          <a:p>
            <a:pPr lvl="1">
              <a:buFont typeface="Courier New" panose="02070309020205020404" pitchFamily="49" charset="0"/>
              <a:buChar char="o"/>
            </a:pPr>
            <a:r>
              <a:rPr lang="en-US" b="1" dirty="0"/>
              <a:t>One to Many or Many to Many</a:t>
            </a:r>
          </a:p>
          <a:p>
            <a:pPr>
              <a:buFont typeface="Courier New" panose="02070309020205020404" pitchFamily="49" charset="0"/>
              <a:buChar char="o"/>
            </a:pPr>
            <a:r>
              <a:rPr lang="en-US" dirty="0"/>
              <a:t>Concise</a:t>
            </a:r>
          </a:p>
          <a:p>
            <a:pPr lvl="1">
              <a:buFont typeface="Courier New" panose="02070309020205020404" pitchFamily="49" charset="0"/>
              <a:buChar char="o"/>
            </a:pPr>
            <a:r>
              <a:rPr lang="en-US" dirty="0"/>
              <a:t>Nomenclature is brief but comprehensive</a:t>
            </a:r>
          </a:p>
          <a:p>
            <a:pPr>
              <a:buFont typeface="Courier New" panose="02070309020205020404" pitchFamily="49" charset="0"/>
              <a:buChar char="o"/>
            </a:pPr>
            <a:r>
              <a:rPr lang="en-US" dirty="0"/>
              <a:t>Consistent</a:t>
            </a:r>
          </a:p>
          <a:p>
            <a:pPr lvl="1">
              <a:buFont typeface="Courier New" panose="02070309020205020404" pitchFamily="49" charset="0"/>
              <a:buChar char="o"/>
            </a:pPr>
            <a:r>
              <a:rPr lang="en-US" dirty="0"/>
              <a:t>Data elements are consistent across all fields – All caps or all proper – SUTURE vs Suture</a:t>
            </a:r>
          </a:p>
          <a:p>
            <a:endParaRPr lang="en-US" dirty="0"/>
          </a:p>
        </p:txBody>
      </p:sp>
    </p:spTree>
    <p:extLst>
      <p:ext uri="{BB962C8B-B14F-4D97-AF65-F5344CB8AC3E}">
        <p14:creationId xmlns:p14="http://schemas.microsoft.com/office/powerpoint/2010/main" val="3385463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02DA-31BB-7A48-8675-C9A2871F324E}"/>
              </a:ext>
            </a:extLst>
          </p:cNvPr>
          <p:cNvSpPr>
            <a:spLocks noGrp="1"/>
          </p:cNvSpPr>
          <p:nvPr>
            <p:ph type="title"/>
          </p:nvPr>
        </p:nvSpPr>
        <p:spPr/>
        <p:txBody>
          <a:bodyPr/>
          <a:lstStyle/>
          <a:p>
            <a:r>
              <a:rPr lang="en-US" dirty="0"/>
              <a:t>Nomenclature</a:t>
            </a:r>
          </a:p>
        </p:txBody>
      </p:sp>
      <p:sp>
        <p:nvSpPr>
          <p:cNvPr id="3" name="Content Placeholder 2">
            <a:extLst>
              <a:ext uri="{FF2B5EF4-FFF2-40B4-BE49-F238E27FC236}">
                <a16:creationId xmlns:a16="http://schemas.microsoft.com/office/drawing/2014/main" id="{63A4EC92-8974-6084-D3C4-FFFF29827CEF}"/>
              </a:ext>
            </a:extLst>
          </p:cNvPr>
          <p:cNvSpPr>
            <a:spLocks noGrp="1"/>
          </p:cNvSpPr>
          <p:nvPr>
            <p:ph idx="1"/>
          </p:nvPr>
        </p:nvSpPr>
        <p:spPr/>
        <p:txBody>
          <a:bodyPr>
            <a:normAutofit/>
          </a:bodyPr>
          <a:lstStyle/>
          <a:p>
            <a:pPr>
              <a:buFont typeface="Courier New" panose="02070309020205020404" pitchFamily="49" charset="0"/>
              <a:buChar char="o"/>
            </a:pPr>
            <a:r>
              <a:rPr lang="en-US" dirty="0"/>
              <a:t>Consistent throughout the item master</a:t>
            </a:r>
          </a:p>
          <a:p>
            <a:pPr lvl="1">
              <a:buFont typeface="Courier New" panose="02070309020205020404" pitchFamily="49" charset="0"/>
              <a:buChar char="o"/>
            </a:pPr>
            <a:r>
              <a:rPr lang="en-US" dirty="0"/>
              <a:t>Catheter IV 22g x 1 in</a:t>
            </a:r>
          </a:p>
          <a:p>
            <a:pPr lvl="1">
              <a:buFont typeface="Courier New" panose="02070309020205020404" pitchFamily="49" charset="0"/>
              <a:buChar char="o"/>
            </a:pPr>
            <a:r>
              <a:rPr lang="en-US" dirty="0"/>
              <a:t>IV Catheter 20 gauge x 1 inch</a:t>
            </a:r>
          </a:p>
          <a:p>
            <a:pPr lvl="1">
              <a:buFont typeface="Courier New" panose="02070309020205020404" pitchFamily="49" charset="0"/>
              <a:buChar char="o"/>
            </a:pPr>
            <a:r>
              <a:rPr lang="en-US" dirty="0"/>
              <a:t>18g IV Cath 1” pink</a:t>
            </a:r>
          </a:p>
          <a:p>
            <a:pPr lvl="1">
              <a:buFont typeface="Courier New" panose="02070309020205020404" pitchFamily="49" charset="0"/>
              <a:buChar char="o"/>
            </a:pPr>
            <a:r>
              <a:rPr lang="en-US" dirty="0"/>
              <a:t>Blue Cath 16g for Ivs *123456</a:t>
            </a:r>
          </a:p>
          <a:p>
            <a:pPr lvl="1">
              <a:buFont typeface="Courier New" panose="02070309020205020404" pitchFamily="49" charset="0"/>
              <a:buChar char="o"/>
            </a:pPr>
            <a:r>
              <a:rPr lang="en-US" dirty="0"/>
              <a:t>ZZZZZZZZZZZZ IV Catheter 20g x 1”</a:t>
            </a:r>
          </a:p>
          <a:p>
            <a:pPr>
              <a:buFont typeface="Courier New" panose="02070309020205020404" pitchFamily="49" charset="0"/>
              <a:buChar char="o"/>
            </a:pPr>
            <a:r>
              <a:rPr lang="en-US" dirty="0"/>
              <a:t>Brief but comprehensive – include key data elements like size, latex free, etc. </a:t>
            </a:r>
          </a:p>
          <a:p>
            <a:pPr>
              <a:buFont typeface="Courier New" panose="02070309020205020404" pitchFamily="49" charset="0"/>
              <a:buChar char="o"/>
            </a:pPr>
            <a:r>
              <a:rPr lang="en-US" dirty="0"/>
              <a:t>Develop naming sequence</a:t>
            </a:r>
          </a:p>
          <a:p>
            <a:pPr>
              <a:buFont typeface="Courier New" panose="02070309020205020404" pitchFamily="49" charset="0"/>
              <a:buChar char="o"/>
            </a:pPr>
            <a:r>
              <a:rPr lang="en-US" dirty="0"/>
              <a:t>Avoid special characters and leading zeros</a:t>
            </a:r>
          </a:p>
          <a:p>
            <a:pPr>
              <a:buFont typeface="Courier New" panose="02070309020205020404" pitchFamily="49" charset="0"/>
              <a:buChar char="o"/>
            </a:pPr>
            <a:r>
              <a:rPr lang="en-US" dirty="0"/>
              <a:t>Avoid slang terms </a:t>
            </a:r>
          </a:p>
          <a:p>
            <a:endParaRPr lang="en-US" dirty="0"/>
          </a:p>
        </p:txBody>
      </p:sp>
    </p:spTree>
    <p:extLst>
      <p:ext uri="{BB962C8B-B14F-4D97-AF65-F5344CB8AC3E}">
        <p14:creationId xmlns:p14="http://schemas.microsoft.com/office/powerpoint/2010/main" val="46065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xygen Nipple And Nut Christmas Tree Adapter | Live Action Safety">
            <a:extLst>
              <a:ext uri="{FF2B5EF4-FFF2-40B4-BE49-F238E27FC236}">
                <a16:creationId xmlns:a16="http://schemas.microsoft.com/office/drawing/2014/main" id="{4E46DF31-30F1-CF8F-01A1-6103560BE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87" y="1057614"/>
            <a:ext cx="3922054" cy="3821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artoon of a christmas tree&#10;&#10;Description automatically generated">
            <a:extLst>
              <a:ext uri="{FF2B5EF4-FFF2-40B4-BE49-F238E27FC236}">
                <a16:creationId xmlns:a16="http://schemas.microsoft.com/office/drawing/2014/main" id="{32DEFDA9-E4F2-887E-3F27-DA7A797974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43738" y="1057614"/>
            <a:ext cx="3403073" cy="3821216"/>
          </a:xfrm>
          <a:prstGeom prst="rect">
            <a:avLst/>
          </a:prstGeom>
        </p:spPr>
      </p:pic>
      <p:sp>
        <p:nvSpPr>
          <p:cNvPr id="6" name="TextBox 5">
            <a:extLst>
              <a:ext uri="{FF2B5EF4-FFF2-40B4-BE49-F238E27FC236}">
                <a16:creationId xmlns:a16="http://schemas.microsoft.com/office/drawing/2014/main" id="{BC0764FC-12F7-4D7E-A1F6-134CC5947863}"/>
              </a:ext>
            </a:extLst>
          </p:cNvPr>
          <p:cNvSpPr txBox="1"/>
          <p:nvPr/>
        </p:nvSpPr>
        <p:spPr>
          <a:xfrm>
            <a:off x="112734" y="4675728"/>
            <a:ext cx="5799551" cy="1200329"/>
          </a:xfrm>
          <a:prstGeom prst="rect">
            <a:avLst/>
          </a:prstGeom>
          <a:noFill/>
        </p:spPr>
        <p:txBody>
          <a:bodyPr wrap="square" rtlCol="0">
            <a:spAutoFit/>
          </a:bodyPr>
          <a:lstStyle/>
          <a:p>
            <a:r>
              <a:rPr lang="en-US" dirty="0"/>
              <a:t>O2 Flowmeter Adapter</a:t>
            </a:r>
          </a:p>
          <a:p>
            <a:r>
              <a:rPr lang="en-US" dirty="0"/>
              <a:t>Oxygen Flowmeter Adapter</a:t>
            </a:r>
          </a:p>
          <a:p>
            <a:r>
              <a:rPr lang="en-US" dirty="0"/>
              <a:t>Plastic Tubing Nipple for Flowmeter</a:t>
            </a:r>
          </a:p>
          <a:p>
            <a:r>
              <a:rPr lang="en-US" dirty="0"/>
              <a:t>Oxygen Nut and Stem Adapter</a:t>
            </a:r>
          </a:p>
        </p:txBody>
      </p:sp>
    </p:spTree>
    <p:extLst>
      <p:ext uri="{BB962C8B-B14F-4D97-AF65-F5344CB8AC3E}">
        <p14:creationId xmlns:p14="http://schemas.microsoft.com/office/powerpoint/2010/main" val="4043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B5CB-DB7C-08C2-0113-1C5AC530EB2F}"/>
              </a:ext>
            </a:extLst>
          </p:cNvPr>
          <p:cNvSpPr>
            <a:spLocks noGrp="1"/>
          </p:cNvSpPr>
          <p:nvPr>
            <p:ph type="title"/>
          </p:nvPr>
        </p:nvSpPr>
        <p:spPr/>
        <p:txBody>
          <a:bodyPr/>
          <a:lstStyle/>
          <a:p>
            <a:r>
              <a:rPr lang="en-US" dirty="0"/>
              <a:t>My Favorite Example</a:t>
            </a:r>
          </a:p>
        </p:txBody>
      </p:sp>
      <p:pic>
        <p:nvPicPr>
          <p:cNvPr id="4" name="Picture 2" descr="What's the Difference Between East Coast and West Coast Butter? | MyRecipes">
            <a:extLst>
              <a:ext uri="{FF2B5EF4-FFF2-40B4-BE49-F238E27FC236}">
                <a16:creationId xmlns:a16="http://schemas.microsoft.com/office/drawing/2014/main" id="{76BEA70D-F09A-1185-3C7F-218CCEFC1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18" y="1910750"/>
            <a:ext cx="5194540" cy="3036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852BE41-DA28-9793-4473-5B071A0181EE}"/>
              </a:ext>
            </a:extLst>
          </p:cNvPr>
          <p:cNvPicPr>
            <a:picLocks noChangeAspect="1"/>
          </p:cNvPicPr>
          <p:nvPr/>
        </p:nvPicPr>
        <p:blipFill>
          <a:blip r:embed="rId3"/>
          <a:stretch>
            <a:fillRect/>
          </a:stretch>
        </p:blipFill>
        <p:spPr>
          <a:xfrm>
            <a:off x="6444644" y="1910751"/>
            <a:ext cx="5100360" cy="3036498"/>
          </a:xfrm>
          <a:prstGeom prst="rect">
            <a:avLst/>
          </a:prstGeom>
        </p:spPr>
      </p:pic>
    </p:spTree>
    <p:extLst>
      <p:ext uri="{BB962C8B-B14F-4D97-AF65-F5344CB8AC3E}">
        <p14:creationId xmlns:p14="http://schemas.microsoft.com/office/powerpoint/2010/main" val="12745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02DA-31BB-7A48-8675-C9A2871F324E}"/>
              </a:ext>
            </a:extLst>
          </p:cNvPr>
          <p:cNvSpPr>
            <a:spLocks noGrp="1"/>
          </p:cNvSpPr>
          <p:nvPr>
            <p:ph type="title"/>
          </p:nvPr>
        </p:nvSpPr>
        <p:spPr/>
        <p:txBody>
          <a:bodyPr/>
          <a:lstStyle/>
          <a:p>
            <a:r>
              <a:rPr lang="en-US" dirty="0"/>
              <a:t>Key Metrics</a:t>
            </a:r>
          </a:p>
        </p:txBody>
      </p:sp>
      <p:sp>
        <p:nvSpPr>
          <p:cNvPr id="3" name="Content Placeholder 2">
            <a:extLst>
              <a:ext uri="{FF2B5EF4-FFF2-40B4-BE49-F238E27FC236}">
                <a16:creationId xmlns:a16="http://schemas.microsoft.com/office/drawing/2014/main" id="{63A4EC92-8974-6084-D3C4-FFFF29827CEF}"/>
              </a:ext>
            </a:extLst>
          </p:cNvPr>
          <p:cNvSpPr>
            <a:spLocks noGrp="1"/>
          </p:cNvSpPr>
          <p:nvPr>
            <p:ph idx="1"/>
          </p:nvPr>
        </p:nvSpPr>
        <p:spPr/>
        <p:txBody>
          <a:bodyPr/>
          <a:lstStyle/>
          <a:p>
            <a:pPr>
              <a:buFont typeface="Courier New" panose="02070309020205020404" pitchFamily="49" charset="0"/>
              <a:buChar char="o"/>
            </a:pPr>
            <a:r>
              <a:rPr lang="en-US" dirty="0"/>
              <a:t>Supply Cost per Procedure</a:t>
            </a:r>
          </a:p>
          <a:p>
            <a:pPr>
              <a:buFont typeface="Courier New" panose="02070309020205020404" pitchFamily="49" charset="0"/>
              <a:buChar char="o"/>
            </a:pPr>
            <a:r>
              <a:rPr lang="en-US" dirty="0"/>
              <a:t>Inventory Days on Hand</a:t>
            </a:r>
          </a:p>
          <a:p>
            <a:pPr>
              <a:buFont typeface="Courier New" panose="02070309020205020404" pitchFamily="49" charset="0"/>
              <a:buChar char="o"/>
            </a:pPr>
            <a:r>
              <a:rPr lang="en-US" dirty="0"/>
              <a:t>Inventory Turn Rates/Ratio</a:t>
            </a:r>
          </a:p>
          <a:p>
            <a:pPr>
              <a:buFont typeface="Courier New" panose="02070309020205020404" pitchFamily="49" charset="0"/>
              <a:buChar char="o"/>
            </a:pPr>
            <a:r>
              <a:rPr lang="en-US" dirty="0"/>
              <a:t>Percentage of Spend on Contract</a:t>
            </a:r>
          </a:p>
          <a:p>
            <a:pPr>
              <a:buFont typeface="Courier New" panose="02070309020205020404" pitchFamily="49" charset="0"/>
              <a:buChar char="o"/>
            </a:pPr>
            <a:r>
              <a:rPr lang="en-US" dirty="0"/>
              <a:t>Rebate Tracker</a:t>
            </a:r>
          </a:p>
          <a:p>
            <a:pPr>
              <a:buFont typeface="Courier New" panose="02070309020205020404" pitchFamily="49" charset="0"/>
              <a:buChar char="o"/>
            </a:pPr>
            <a:r>
              <a:rPr lang="en-US" dirty="0"/>
              <a:t>Open PO report</a:t>
            </a:r>
          </a:p>
          <a:p>
            <a:pPr>
              <a:buFont typeface="Courier New" panose="02070309020205020404" pitchFamily="49" charset="0"/>
              <a:buChar char="o"/>
            </a:pPr>
            <a:r>
              <a:rPr lang="en-US" dirty="0"/>
              <a:t>Received, Not Invoiced</a:t>
            </a:r>
          </a:p>
          <a:p>
            <a:pPr>
              <a:buFont typeface="Courier New" panose="02070309020205020404" pitchFamily="49" charset="0"/>
              <a:buChar char="o"/>
            </a:pPr>
            <a:r>
              <a:rPr lang="en-US" dirty="0"/>
              <a:t>Purchase Order Submission Method</a:t>
            </a:r>
          </a:p>
          <a:p>
            <a:pPr marL="0" indent="0">
              <a:buNone/>
            </a:pPr>
            <a:endParaRPr lang="en-US" dirty="0"/>
          </a:p>
        </p:txBody>
      </p:sp>
    </p:spTree>
    <p:extLst>
      <p:ext uri="{BB962C8B-B14F-4D97-AF65-F5344CB8AC3E}">
        <p14:creationId xmlns:p14="http://schemas.microsoft.com/office/powerpoint/2010/main" val="2194676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68B8-9D1B-3A97-C531-254D27EBC5EC}"/>
              </a:ext>
            </a:extLst>
          </p:cNvPr>
          <p:cNvSpPr>
            <a:spLocks noGrp="1"/>
          </p:cNvSpPr>
          <p:nvPr>
            <p:ph type="title"/>
          </p:nvPr>
        </p:nvSpPr>
        <p:spPr/>
        <p:txBody>
          <a:bodyPr>
            <a:normAutofit fontScale="90000"/>
          </a:bodyPr>
          <a:lstStyle/>
          <a:p>
            <a:r>
              <a:rPr lang="en-US" dirty="0"/>
              <a:t>Supply Chain Management Information Systems (SCMIS) and Data Analysis Summary</a:t>
            </a:r>
          </a:p>
        </p:txBody>
      </p:sp>
      <p:sp>
        <p:nvSpPr>
          <p:cNvPr id="3" name="Content Placeholder 2">
            <a:extLst>
              <a:ext uri="{FF2B5EF4-FFF2-40B4-BE49-F238E27FC236}">
                <a16:creationId xmlns:a16="http://schemas.microsoft.com/office/drawing/2014/main" id="{55EB0FA6-0F41-6100-9AF0-D4332453F4BE}"/>
              </a:ext>
            </a:extLst>
          </p:cNvPr>
          <p:cNvSpPr>
            <a:spLocks noGrp="1"/>
          </p:cNvSpPr>
          <p:nvPr>
            <p:ph idx="1"/>
          </p:nvPr>
        </p:nvSpPr>
        <p:spPr/>
        <p:txBody>
          <a:bodyPr>
            <a:normAutofit/>
          </a:bodyPr>
          <a:lstStyle/>
          <a:p>
            <a:pPr>
              <a:buFont typeface="Courier New" panose="02070309020205020404" pitchFamily="49" charset="0"/>
              <a:buChar char="o"/>
            </a:pPr>
            <a:r>
              <a:rPr lang="en-US" dirty="0"/>
              <a:t>The Five C’s</a:t>
            </a:r>
          </a:p>
          <a:p>
            <a:pPr lvl="1">
              <a:buFont typeface="Courier New" panose="02070309020205020404" pitchFamily="49" charset="0"/>
              <a:buChar char="o"/>
            </a:pPr>
            <a:r>
              <a:rPr lang="en-US" dirty="0"/>
              <a:t>Current</a:t>
            </a:r>
          </a:p>
          <a:p>
            <a:pPr lvl="1">
              <a:buFont typeface="Courier New" panose="02070309020205020404" pitchFamily="49" charset="0"/>
              <a:buChar char="o"/>
            </a:pPr>
            <a:r>
              <a:rPr lang="en-US" dirty="0"/>
              <a:t>Correct</a:t>
            </a:r>
          </a:p>
          <a:p>
            <a:pPr lvl="1">
              <a:buFont typeface="Courier New" panose="02070309020205020404" pitchFamily="49" charset="0"/>
              <a:buChar char="o"/>
            </a:pPr>
            <a:r>
              <a:rPr lang="en-US" dirty="0"/>
              <a:t>Clean</a:t>
            </a:r>
          </a:p>
          <a:p>
            <a:pPr lvl="1">
              <a:buFont typeface="Courier New" panose="02070309020205020404" pitchFamily="49" charset="0"/>
              <a:buChar char="o"/>
            </a:pPr>
            <a:r>
              <a:rPr lang="en-US" dirty="0"/>
              <a:t>Concise</a:t>
            </a:r>
          </a:p>
          <a:p>
            <a:pPr lvl="1">
              <a:buFont typeface="Courier New" panose="02070309020205020404" pitchFamily="49" charset="0"/>
              <a:buChar char="o"/>
            </a:pPr>
            <a:r>
              <a:rPr lang="en-US" dirty="0"/>
              <a:t>Consistent</a:t>
            </a:r>
          </a:p>
          <a:p>
            <a:pPr>
              <a:buFont typeface="Courier New" panose="02070309020205020404" pitchFamily="49" charset="0"/>
              <a:buChar char="o"/>
            </a:pPr>
            <a:r>
              <a:rPr lang="en-US" dirty="0"/>
              <a:t>Nomenclature</a:t>
            </a:r>
          </a:p>
          <a:p>
            <a:pPr>
              <a:buFont typeface="Courier New" panose="02070309020205020404" pitchFamily="49" charset="0"/>
              <a:buChar char="o"/>
            </a:pPr>
            <a:r>
              <a:rPr lang="en-US" dirty="0"/>
              <a:t>Key Metrics</a:t>
            </a:r>
          </a:p>
          <a:p>
            <a:pPr lvl="1">
              <a:buFont typeface="Courier New" panose="02070309020205020404" pitchFamily="49" charset="0"/>
              <a:buChar char="o"/>
            </a:pPr>
            <a:r>
              <a:rPr lang="en-US" dirty="0"/>
              <a:t>Accurate data for accurate reporting</a:t>
            </a:r>
          </a:p>
          <a:p>
            <a:pPr>
              <a:buFont typeface="Courier New" panose="02070309020205020404" pitchFamily="49" charset="0"/>
              <a:buChar char="o"/>
            </a:pPr>
            <a:r>
              <a:rPr lang="en-US" dirty="0"/>
              <a:t>“You can’t manage what you can’t measure” – Peter Drucker</a:t>
            </a:r>
          </a:p>
        </p:txBody>
      </p:sp>
    </p:spTree>
    <p:extLst>
      <p:ext uri="{BB962C8B-B14F-4D97-AF65-F5344CB8AC3E}">
        <p14:creationId xmlns:p14="http://schemas.microsoft.com/office/powerpoint/2010/main" val="4000166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5B0C-E37F-7E60-B7E0-6251C9E85634}"/>
              </a:ext>
            </a:extLst>
          </p:cNvPr>
          <p:cNvSpPr>
            <a:spLocks noGrp="1"/>
          </p:cNvSpPr>
          <p:nvPr>
            <p:ph type="title" idx="4294967295"/>
          </p:nvPr>
        </p:nvSpPr>
        <p:spPr>
          <a:xfrm>
            <a:off x="2158041" y="208017"/>
            <a:ext cx="7875917" cy="635689"/>
          </a:xfrm>
        </p:spPr>
        <p:txBody>
          <a:bodyPr>
            <a:normAutofit fontScale="90000"/>
          </a:bodyPr>
          <a:lstStyle/>
          <a:p>
            <a:br>
              <a:rPr lang="en-US" dirty="0"/>
            </a:br>
            <a:r>
              <a:rPr lang="en-US" dirty="0"/>
              <a:t>The Supply Chain Maturation Curve</a:t>
            </a:r>
          </a:p>
        </p:txBody>
      </p:sp>
      <p:graphicFrame>
        <p:nvGraphicFramePr>
          <p:cNvPr id="3" name="Diagram 2">
            <a:extLst>
              <a:ext uri="{FF2B5EF4-FFF2-40B4-BE49-F238E27FC236}">
                <a16:creationId xmlns:a16="http://schemas.microsoft.com/office/drawing/2014/main" id="{B17E87E7-30BA-0160-F9FB-2E268323060D}"/>
              </a:ext>
            </a:extLst>
          </p:cNvPr>
          <p:cNvGraphicFramePr/>
          <p:nvPr>
            <p:extLst>
              <p:ext uri="{D42A27DB-BD31-4B8C-83A1-F6EECF244321}">
                <p14:modId xmlns:p14="http://schemas.microsoft.com/office/powerpoint/2010/main" val="1132956118"/>
              </p:ext>
            </p:extLst>
          </p:nvPr>
        </p:nvGraphicFramePr>
        <p:xfrm>
          <a:off x="901940" y="727310"/>
          <a:ext cx="10058400" cy="563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94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67AA-5D01-55A9-BA01-A37B27F5B6F9}"/>
              </a:ext>
            </a:extLst>
          </p:cNvPr>
          <p:cNvSpPr>
            <a:spLocks noGrp="1"/>
          </p:cNvSpPr>
          <p:nvPr>
            <p:ph type="title"/>
          </p:nvPr>
        </p:nvSpPr>
        <p:spPr/>
        <p:txBody>
          <a:bodyPr/>
          <a:lstStyle/>
          <a:p>
            <a:r>
              <a:rPr lang="en-US" dirty="0"/>
              <a:t>Supply Chain 2024 Outlook</a:t>
            </a:r>
          </a:p>
        </p:txBody>
      </p:sp>
      <p:sp>
        <p:nvSpPr>
          <p:cNvPr id="3" name="Content Placeholder 2">
            <a:extLst>
              <a:ext uri="{FF2B5EF4-FFF2-40B4-BE49-F238E27FC236}">
                <a16:creationId xmlns:a16="http://schemas.microsoft.com/office/drawing/2014/main" id="{1F309049-A639-4B0D-B470-AFB69EC06D2C}"/>
              </a:ext>
            </a:extLst>
          </p:cNvPr>
          <p:cNvSpPr>
            <a:spLocks noGrp="1"/>
          </p:cNvSpPr>
          <p:nvPr>
            <p:ph idx="1"/>
          </p:nvPr>
        </p:nvSpPr>
        <p:spPr/>
        <p:txBody>
          <a:bodyPr/>
          <a:lstStyle/>
          <a:p>
            <a:pPr>
              <a:buFont typeface="Courier New" panose="02070309020205020404" pitchFamily="49" charset="0"/>
              <a:buChar char="o"/>
            </a:pPr>
            <a:r>
              <a:rPr lang="en-US" dirty="0"/>
              <a:t>4-6% increase</a:t>
            </a:r>
          </a:p>
          <a:p>
            <a:pPr lvl="1">
              <a:buFont typeface="Courier New" panose="02070309020205020404" pitchFamily="49" charset="0"/>
              <a:buChar char="o"/>
            </a:pPr>
            <a:r>
              <a:rPr lang="en-US" dirty="0"/>
              <a:t>Disruptions</a:t>
            </a:r>
          </a:p>
          <a:p>
            <a:pPr lvl="1">
              <a:buFont typeface="Courier New" panose="02070309020205020404" pitchFamily="49" charset="0"/>
              <a:buChar char="o"/>
            </a:pPr>
            <a:r>
              <a:rPr lang="en-US" dirty="0"/>
              <a:t>Labor, cost of raw materials, operating expenses</a:t>
            </a:r>
          </a:p>
          <a:p>
            <a:pPr>
              <a:buFont typeface="Courier New" panose="02070309020205020404" pitchFamily="49" charset="0"/>
              <a:buChar char="o"/>
            </a:pPr>
            <a:r>
              <a:rPr lang="en-US" dirty="0"/>
              <a:t>Backorders</a:t>
            </a:r>
          </a:p>
          <a:p>
            <a:pPr lvl="1">
              <a:buFont typeface="Courier New" panose="02070309020205020404" pitchFamily="49" charset="0"/>
              <a:buChar char="o"/>
            </a:pPr>
            <a:r>
              <a:rPr lang="en-US" dirty="0"/>
              <a:t>Frequency returning to “normal”</a:t>
            </a:r>
          </a:p>
          <a:p>
            <a:pPr lvl="1">
              <a:buFont typeface="Courier New" panose="02070309020205020404" pitchFamily="49" charset="0"/>
              <a:buChar char="o"/>
            </a:pPr>
            <a:r>
              <a:rPr lang="en-US" dirty="0"/>
              <a:t>Pharmaceutical constraints</a:t>
            </a:r>
          </a:p>
          <a:p>
            <a:pPr lvl="1">
              <a:buFont typeface="Courier New" panose="02070309020205020404" pitchFamily="49" charset="0"/>
              <a:buChar char="o"/>
            </a:pPr>
            <a:r>
              <a:rPr lang="en-US" dirty="0"/>
              <a:t>Transportation delays</a:t>
            </a:r>
          </a:p>
          <a:p>
            <a:pPr lvl="1">
              <a:buFont typeface="Courier New" panose="02070309020205020404" pitchFamily="49" charset="0"/>
              <a:buChar char="o"/>
            </a:pPr>
            <a:r>
              <a:rPr lang="en-US" dirty="0"/>
              <a:t>Staffing constraints</a:t>
            </a:r>
          </a:p>
          <a:p>
            <a:pPr marL="201168" lvl="1" indent="0">
              <a:buNone/>
            </a:pPr>
            <a:endParaRPr lang="en-US" dirty="0"/>
          </a:p>
          <a:p>
            <a:pPr marL="201168" lvl="1" indent="0">
              <a:buNone/>
            </a:pPr>
            <a:r>
              <a:rPr lang="en-US" dirty="0"/>
              <a:t>Expect costs to increase during contract renewals. Lean into your Supply Chain strategy to manage costs. Cover the basics to ensure your paying the correct price and avoiding unnecessary operating costs (i.e freight, loss of inventory, etc.).</a:t>
            </a:r>
          </a:p>
        </p:txBody>
      </p:sp>
    </p:spTree>
    <p:extLst>
      <p:ext uri="{BB962C8B-B14F-4D97-AF65-F5344CB8AC3E}">
        <p14:creationId xmlns:p14="http://schemas.microsoft.com/office/powerpoint/2010/main" val="2929532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6DE5-B616-07E4-6E2A-56A1BE47548E}"/>
              </a:ext>
            </a:extLst>
          </p:cNvPr>
          <p:cNvSpPr>
            <a:spLocks noGrp="1"/>
          </p:cNvSpPr>
          <p:nvPr>
            <p:ph type="title"/>
          </p:nvPr>
        </p:nvSpPr>
        <p:spPr/>
        <p:txBody>
          <a:bodyPr/>
          <a:lstStyle/>
          <a:p>
            <a:r>
              <a:rPr lang="en-US" dirty="0"/>
              <a:t>How to help your Materials Manager</a:t>
            </a:r>
          </a:p>
        </p:txBody>
      </p:sp>
      <p:sp>
        <p:nvSpPr>
          <p:cNvPr id="3" name="Content Placeholder 2">
            <a:extLst>
              <a:ext uri="{FF2B5EF4-FFF2-40B4-BE49-F238E27FC236}">
                <a16:creationId xmlns:a16="http://schemas.microsoft.com/office/drawing/2014/main" id="{50D208AE-E199-E92E-A3CD-1FE87671E2A4}"/>
              </a:ext>
            </a:extLst>
          </p:cNvPr>
          <p:cNvSpPr>
            <a:spLocks noGrp="1"/>
          </p:cNvSpPr>
          <p:nvPr>
            <p:ph idx="1"/>
          </p:nvPr>
        </p:nvSpPr>
        <p:spPr/>
        <p:txBody>
          <a:bodyPr/>
          <a:lstStyle/>
          <a:p>
            <a:pPr>
              <a:buFont typeface="Courier New" panose="02070309020205020404" pitchFamily="49" charset="0"/>
              <a:buChar char="o"/>
            </a:pPr>
            <a:r>
              <a:rPr lang="en-US" dirty="0"/>
              <a:t>Speak their language – We speak in numbers</a:t>
            </a:r>
          </a:p>
          <a:p>
            <a:pPr lvl="1">
              <a:buFont typeface="Courier New" panose="02070309020205020404" pitchFamily="49" charset="0"/>
              <a:buChar char="o"/>
            </a:pPr>
            <a:r>
              <a:rPr lang="en-US" dirty="0"/>
              <a:t>Box tops</a:t>
            </a:r>
          </a:p>
          <a:p>
            <a:pPr lvl="1">
              <a:buFont typeface="Courier New" panose="02070309020205020404" pitchFamily="49" charset="0"/>
              <a:buChar char="o"/>
            </a:pPr>
            <a:r>
              <a:rPr lang="en-US" dirty="0"/>
              <a:t>Item or Manufacturer numbers</a:t>
            </a:r>
          </a:p>
          <a:p>
            <a:pPr>
              <a:buFont typeface="Courier New" panose="02070309020205020404" pitchFamily="49" charset="0"/>
              <a:buChar char="o"/>
            </a:pPr>
            <a:r>
              <a:rPr lang="en-US" dirty="0"/>
              <a:t>Make them part of management team</a:t>
            </a:r>
          </a:p>
          <a:p>
            <a:pPr>
              <a:buFont typeface="Courier New" panose="02070309020205020404" pitchFamily="49" charset="0"/>
              <a:buChar char="o"/>
            </a:pPr>
            <a:r>
              <a:rPr lang="en-US" dirty="0"/>
              <a:t>Give them time</a:t>
            </a:r>
          </a:p>
          <a:p>
            <a:pPr>
              <a:buFont typeface="Courier New" panose="02070309020205020404" pitchFamily="49" charset="0"/>
              <a:buChar char="o"/>
            </a:pPr>
            <a:r>
              <a:rPr lang="en-US" dirty="0"/>
              <a:t>ASCA Virtual Materials Manager Course</a:t>
            </a:r>
          </a:p>
          <a:p>
            <a:pPr marL="0" indent="0">
              <a:buNone/>
            </a:pPr>
            <a:endParaRPr lang="en-US" dirty="0"/>
          </a:p>
        </p:txBody>
      </p:sp>
    </p:spTree>
    <p:extLst>
      <p:ext uri="{BB962C8B-B14F-4D97-AF65-F5344CB8AC3E}">
        <p14:creationId xmlns:p14="http://schemas.microsoft.com/office/powerpoint/2010/main" val="1041529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2" name="Rectangle 15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54" name="Straight Connector 15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6" name="Rectangle 15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7EB6B3-B40F-7F07-F867-F3B2ABA3D1BC}"/>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algn="ctr"/>
            <a:r>
              <a:rPr lang="en-US" sz="5600" dirty="0">
                <a:solidFill>
                  <a:schemeClr val="tx1">
                    <a:lumMod val="85000"/>
                    <a:lumOff val="15000"/>
                  </a:schemeClr>
                </a:solidFill>
              </a:rPr>
              <a:t>If you have questions or need help, please feel free to reach out: </a:t>
            </a:r>
            <a:br>
              <a:rPr lang="en-US" sz="5600" dirty="0">
                <a:solidFill>
                  <a:schemeClr val="tx1">
                    <a:lumMod val="85000"/>
                    <a:lumOff val="15000"/>
                  </a:schemeClr>
                </a:solidFill>
              </a:rPr>
            </a:br>
            <a:br>
              <a:rPr lang="en-US" sz="5600" dirty="0">
                <a:solidFill>
                  <a:schemeClr val="tx1">
                    <a:lumMod val="85000"/>
                    <a:lumOff val="15000"/>
                  </a:schemeClr>
                </a:solidFill>
              </a:rPr>
            </a:br>
            <a:r>
              <a:rPr lang="en-US" sz="5600" dirty="0">
                <a:solidFill>
                  <a:schemeClr val="tx1">
                    <a:lumMod val="85000"/>
                    <a:lumOff val="15000"/>
                  </a:schemeClr>
                </a:solidFill>
              </a:rPr>
              <a:t>RobertMayhew@RevoHealth.com</a:t>
            </a:r>
          </a:p>
        </p:txBody>
      </p:sp>
      <p:sp>
        <p:nvSpPr>
          <p:cNvPr id="158" name="Rectangle 15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0" name="Rectangle 15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0575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B6EC-941C-C45E-02FE-45307A869082}"/>
              </a:ext>
            </a:extLst>
          </p:cNvPr>
          <p:cNvSpPr>
            <a:spLocks noGrp="1"/>
          </p:cNvSpPr>
          <p:nvPr>
            <p:ph type="title"/>
          </p:nvPr>
        </p:nvSpPr>
        <p:spPr/>
        <p:txBody>
          <a:bodyPr/>
          <a:lstStyle/>
          <a:p>
            <a:r>
              <a:rPr lang="en-US" dirty="0"/>
              <a:t>Primary Functions of ASC Supply Chain Management</a:t>
            </a:r>
          </a:p>
        </p:txBody>
      </p:sp>
    </p:spTree>
    <p:extLst>
      <p:ext uri="{BB962C8B-B14F-4D97-AF65-F5344CB8AC3E}">
        <p14:creationId xmlns:p14="http://schemas.microsoft.com/office/powerpoint/2010/main" val="101080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0793-2F01-8A56-D959-3BF483D65662}"/>
              </a:ext>
            </a:extLst>
          </p:cNvPr>
          <p:cNvSpPr>
            <a:spLocks noGrp="1"/>
          </p:cNvSpPr>
          <p:nvPr>
            <p:ph type="title"/>
          </p:nvPr>
        </p:nvSpPr>
        <p:spPr/>
        <p:txBody>
          <a:bodyPr/>
          <a:lstStyle/>
          <a:p>
            <a:r>
              <a:rPr lang="en-US" dirty="0">
                <a:solidFill>
                  <a:schemeClr val="tx1"/>
                </a:solidFill>
              </a:rPr>
              <a:t>Advice on how to succeed as an ASC Materials Manager</a:t>
            </a:r>
          </a:p>
        </p:txBody>
      </p:sp>
      <p:sp>
        <p:nvSpPr>
          <p:cNvPr id="3" name="Content Placeholder 2">
            <a:extLst>
              <a:ext uri="{FF2B5EF4-FFF2-40B4-BE49-F238E27FC236}">
                <a16:creationId xmlns:a16="http://schemas.microsoft.com/office/drawing/2014/main" id="{C6DD420C-3359-41B0-C4B4-F1345D413B03}"/>
              </a:ext>
            </a:extLst>
          </p:cNvPr>
          <p:cNvSpPr>
            <a:spLocks noGrp="1"/>
          </p:cNvSpPr>
          <p:nvPr>
            <p:ph idx="1"/>
          </p:nvPr>
        </p:nvSpPr>
        <p:spPr>
          <a:xfrm>
            <a:off x="1097280" y="1845734"/>
            <a:ext cx="10058400" cy="4425670"/>
          </a:xfrm>
        </p:spPr>
        <p:txBody>
          <a:bodyPr>
            <a:normAutofit/>
          </a:bodyPr>
          <a:lstStyle/>
          <a:p>
            <a:r>
              <a:rPr lang="en-US" dirty="0"/>
              <a:t>Direct communication – Tell people what they need to know</a:t>
            </a:r>
          </a:p>
          <a:p>
            <a:r>
              <a:rPr lang="en-US" dirty="0"/>
              <a:t>Bring value – Are helpful in their actions</a:t>
            </a:r>
          </a:p>
          <a:p>
            <a:r>
              <a:rPr lang="en-US" dirty="0"/>
              <a:t>Care about the patient – The best interest of the patient guides them</a:t>
            </a:r>
          </a:p>
        </p:txBody>
      </p:sp>
      <p:graphicFrame>
        <p:nvGraphicFramePr>
          <p:cNvPr id="4" name="Diagram 3">
            <a:extLst>
              <a:ext uri="{FF2B5EF4-FFF2-40B4-BE49-F238E27FC236}">
                <a16:creationId xmlns:a16="http://schemas.microsoft.com/office/drawing/2014/main" id="{B5E403BD-CE78-84E4-C800-CFAE20BFA835}"/>
              </a:ext>
            </a:extLst>
          </p:cNvPr>
          <p:cNvGraphicFramePr/>
          <p:nvPr>
            <p:extLst>
              <p:ext uri="{D42A27DB-BD31-4B8C-83A1-F6EECF244321}">
                <p14:modId xmlns:p14="http://schemas.microsoft.com/office/powerpoint/2010/main" val="1554382660"/>
              </p:ext>
            </p:extLst>
          </p:nvPr>
        </p:nvGraphicFramePr>
        <p:xfrm>
          <a:off x="1097280" y="3125799"/>
          <a:ext cx="5337834" cy="285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59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3C5F-E599-5F4B-EF83-46F92AEED7E9}"/>
              </a:ext>
            </a:extLst>
          </p:cNvPr>
          <p:cNvSpPr>
            <a:spLocks noGrp="1"/>
          </p:cNvSpPr>
          <p:nvPr>
            <p:ph type="title"/>
          </p:nvPr>
        </p:nvSpPr>
        <p:spPr/>
        <p:txBody>
          <a:bodyPr/>
          <a:lstStyle/>
          <a:p>
            <a:r>
              <a:rPr lang="en-US" dirty="0"/>
              <a:t>Functions of Healthcare Supply Chain</a:t>
            </a:r>
          </a:p>
        </p:txBody>
      </p:sp>
      <p:graphicFrame>
        <p:nvGraphicFramePr>
          <p:cNvPr id="4" name="Content Placeholder 3">
            <a:extLst>
              <a:ext uri="{FF2B5EF4-FFF2-40B4-BE49-F238E27FC236}">
                <a16:creationId xmlns:a16="http://schemas.microsoft.com/office/drawing/2014/main" id="{888E1804-9549-CD84-DD1B-5A83C2BA44F0}"/>
              </a:ext>
            </a:extLst>
          </p:cNvPr>
          <p:cNvGraphicFramePr>
            <a:graphicFrameLocks noGrp="1"/>
          </p:cNvGraphicFramePr>
          <p:nvPr>
            <p:ph idx="1"/>
            <p:extLst>
              <p:ext uri="{D42A27DB-BD31-4B8C-83A1-F6EECF244321}">
                <p14:modId xmlns:p14="http://schemas.microsoft.com/office/powerpoint/2010/main" val="3418241757"/>
              </p:ext>
            </p:extLst>
          </p:nvPr>
        </p:nvGraphicFramePr>
        <p:xfrm>
          <a:off x="1097280" y="1832250"/>
          <a:ext cx="7331015" cy="464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6C3557C-F0E6-6915-BA9C-F5F074880956}"/>
              </a:ext>
            </a:extLst>
          </p:cNvPr>
          <p:cNvSpPr txBox="1"/>
          <p:nvPr/>
        </p:nvSpPr>
        <p:spPr>
          <a:xfrm>
            <a:off x="8764437" y="3137092"/>
            <a:ext cx="329816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Core functions of Supply Chain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consist of more functions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Consistent between Acute and Non-Acute</a:t>
            </a:r>
          </a:p>
        </p:txBody>
      </p:sp>
      <p:sp>
        <p:nvSpPr>
          <p:cNvPr id="3" name="Star: 5 Points 2">
            <a:extLst>
              <a:ext uri="{FF2B5EF4-FFF2-40B4-BE49-F238E27FC236}">
                <a16:creationId xmlns:a16="http://schemas.microsoft.com/office/drawing/2014/main" id="{C04F09C0-4BE3-A59F-32E2-EEECAADDC996}"/>
              </a:ext>
            </a:extLst>
          </p:cNvPr>
          <p:cNvSpPr/>
          <p:nvPr/>
        </p:nvSpPr>
        <p:spPr>
          <a:xfrm>
            <a:off x="733245" y="2061713"/>
            <a:ext cx="364035" cy="25016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ar: 5 Points 5">
            <a:extLst>
              <a:ext uri="{FF2B5EF4-FFF2-40B4-BE49-F238E27FC236}">
                <a16:creationId xmlns:a16="http://schemas.microsoft.com/office/drawing/2014/main" id="{4A089D34-C948-C40C-C0B2-955622B48D8A}"/>
              </a:ext>
            </a:extLst>
          </p:cNvPr>
          <p:cNvSpPr/>
          <p:nvPr/>
        </p:nvSpPr>
        <p:spPr>
          <a:xfrm>
            <a:off x="733245" y="2662110"/>
            <a:ext cx="364035" cy="25016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tar: 5 Points 6">
            <a:extLst>
              <a:ext uri="{FF2B5EF4-FFF2-40B4-BE49-F238E27FC236}">
                <a16:creationId xmlns:a16="http://schemas.microsoft.com/office/drawing/2014/main" id="{4541D61D-1FC7-CF35-9807-5085391F8A8C}"/>
              </a:ext>
            </a:extLst>
          </p:cNvPr>
          <p:cNvSpPr/>
          <p:nvPr/>
        </p:nvSpPr>
        <p:spPr>
          <a:xfrm>
            <a:off x="733244" y="3303917"/>
            <a:ext cx="364035" cy="25016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5 Points 7">
            <a:extLst>
              <a:ext uri="{FF2B5EF4-FFF2-40B4-BE49-F238E27FC236}">
                <a16:creationId xmlns:a16="http://schemas.microsoft.com/office/drawing/2014/main" id="{41FAF04A-5EE8-1B0D-E50D-EC0442BFCB85}"/>
              </a:ext>
            </a:extLst>
          </p:cNvPr>
          <p:cNvSpPr/>
          <p:nvPr/>
        </p:nvSpPr>
        <p:spPr>
          <a:xfrm>
            <a:off x="733243" y="4027671"/>
            <a:ext cx="364035" cy="25016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640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353F-1DD2-59E4-2F19-30D3424CE308}"/>
              </a:ext>
            </a:extLst>
          </p:cNvPr>
          <p:cNvSpPr>
            <a:spLocks noGrp="1"/>
          </p:cNvSpPr>
          <p:nvPr>
            <p:ph type="title"/>
          </p:nvPr>
        </p:nvSpPr>
        <p:spPr/>
        <p:txBody>
          <a:bodyPr/>
          <a:lstStyle/>
          <a:p>
            <a:br>
              <a:rPr lang="en-US" dirty="0"/>
            </a:br>
            <a:r>
              <a:rPr lang="en-US" dirty="0"/>
              <a:t>Contracts Management</a:t>
            </a:r>
          </a:p>
        </p:txBody>
      </p:sp>
    </p:spTree>
    <p:extLst>
      <p:ext uri="{BB962C8B-B14F-4D97-AF65-F5344CB8AC3E}">
        <p14:creationId xmlns:p14="http://schemas.microsoft.com/office/powerpoint/2010/main" val="267718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2D27-3647-C939-600C-7D211789BB0B}"/>
              </a:ext>
            </a:extLst>
          </p:cNvPr>
          <p:cNvSpPr>
            <a:spLocks noGrp="1"/>
          </p:cNvSpPr>
          <p:nvPr>
            <p:ph type="title"/>
          </p:nvPr>
        </p:nvSpPr>
        <p:spPr/>
        <p:txBody>
          <a:bodyPr/>
          <a:lstStyle/>
          <a:p>
            <a:r>
              <a:rPr lang="en-US" dirty="0"/>
              <a:t>Group Purchasing Organizations (GPOs)</a:t>
            </a:r>
          </a:p>
        </p:txBody>
      </p:sp>
      <p:sp>
        <p:nvSpPr>
          <p:cNvPr id="3" name="Content Placeholder 2">
            <a:extLst>
              <a:ext uri="{FF2B5EF4-FFF2-40B4-BE49-F238E27FC236}">
                <a16:creationId xmlns:a16="http://schemas.microsoft.com/office/drawing/2014/main" id="{E5EF7BEF-DEEC-2DE4-D47B-9B6CB3C65CB3}"/>
              </a:ext>
            </a:extLst>
          </p:cNvPr>
          <p:cNvSpPr>
            <a:spLocks noGrp="1"/>
          </p:cNvSpPr>
          <p:nvPr>
            <p:ph idx="1"/>
          </p:nvPr>
        </p:nvSpPr>
        <p:spPr/>
        <p:txBody>
          <a:bodyPr>
            <a:normAutofit/>
          </a:bodyPr>
          <a:lstStyle/>
          <a:p>
            <a:pPr>
              <a:buFont typeface="Courier New" panose="02070309020205020404" pitchFamily="49" charset="0"/>
              <a:buChar char="o"/>
            </a:pPr>
            <a:r>
              <a:rPr lang="en-US" dirty="0"/>
              <a:t>What are Group Purchasing Organizations </a:t>
            </a:r>
          </a:p>
          <a:p>
            <a:pPr>
              <a:buFont typeface="Courier New" panose="02070309020205020404" pitchFamily="49" charset="0"/>
              <a:buChar char="o"/>
            </a:pPr>
            <a:r>
              <a:rPr lang="en-US" dirty="0"/>
              <a:t>Types of Group Purchasing Organizations</a:t>
            </a:r>
          </a:p>
          <a:p>
            <a:pPr lvl="1">
              <a:buFont typeface="Courier New" panose="02070309020205020404" pitchFamily="49" charset="0"/>
              <a:buChar char="o"/>
            </a:pPr>
            <a:r>
              <a:rPr lang="en-US" dirty="0"/>
              <a:t>The Big Three</a:t>
            </a:r>
          </a:p>
          <a:p>
            <a:pPr lvl="1">
              <a:buFont typeface="Courier New" panose="02070309020205020404" pitchFamily="49" charset="0"/>
              <a:buChar char="o"/>
            </a:pPr>
            <a:r>
              <a:rPr lang="en-US" dirty="0"/>
              <a:t>Aggregator Groups or Channel Partners</a:t>
            </a:r>
          </a:p>
          <a:p>
            <a:pPr lvl="1">
              <a:buFont typeface="Courier New" panose="02070309020205020404" pitchFamily="49" charset="0"/>
              <a:buChar char="o"/>
            </a:pPr>
            <a:r>
              <a:rPr lang="en-US" dirty="0"/>
              <a:t>Specialty GPOs</a:t>
            </a:r>
          </a:p>
          <a:p>
            <a:pPr lvl="2">
              <a:buFont typeface="Courier New" panose="02070309020205020404" pitchFamily="49" charset="0"/>
              <a:buChar char="o"/>
            </a:pPr>
            <a:r>
              <a:rPr lang="en-US" dirty="0"/>
              <a:t>Specialty – Orthopedic, Ophthalmology, etc. </a:t>
            </a:r>
          </a:p>
          <a:p>
            <a:pPr lvl="2">
              <a:buFont typeface="Courier New" panose="02070309020205020404" pitchFamily="49" charset="0"/>
              <a:buChar char="o"/>
            </a:pPr>
            <a:r>
              <a:rPr lang="en-US" dirty="0"/>
              <a:t>Pharmaceutical</a:t>
            </a:r>
          </a:p>
          <a:p>
            <a:pPr lvl="2">
              <a:buFont typeface="Courier New" panose="02070309020205020404" pitchFamily="49" charset="0"/>
              <a:buChar char="o"/>
            </a:pPr>
            <a:r>
              <a:rPr lang="en-US" dirty="0"/>
              <a:t>Purchased or Ancillary Services – i.e., IT</a:t>
            </a:r>
          </a:p>
          <a:p>
            <a:pPr lvl="2">
              <a:buFont typeface="Courier New" panose="02070309020205020404" pitchFamily="49" charset="0"/>
              <a:buChar char="o"/>
            </a:pPr>
            <a:r>
              <a:rPr lang="en-US" dirty="0"/>
              <a:t>Misc. – i.e., Optical</a:t>
            </a:r>
          </a:p>
          <a:p>
            <a:pPr>
              <a:buFont typeface="Courier New" panose="02070309020205020404" pitchFamily="49" charset="0"/>
              <a:buChar char="o"/>
            </a:pPr>
            <a:r>
              <a:rPr lang="en-US" dirty="0"/>
              <a:t>Do I need a GPO?</a:t>
            </a:r>
          </a:p>
          <a:p>
            <a:pPr>
              <a:buFont typeface="Courier New" panose="02070309020205020404" pitchFamily="49" charset="0"/>
              <a:buChar char="o"/>
            </a:pPr>
            <a:r>
              <a:rPr lang="en-US" dirty="0"/>
              <a:t>How GPOs make money</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404263707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BA25F9C11A64C9BEA25327273FA89" ma:contentTypeVersion="14" ma:contentTypeDescription="Create a new document." ma:contentTypeScope="" ma:versionID="f95e08d950e69974578ba318c2acd79e">
  <xsd:schema xmlns:xsd="http://www.w3.org/2001/XMLSchema" xmlns:xs="http://www.w3.org/2001/XMLSchema" xmlns:p="http://schemas.microsoft.com/office/2006/metadata/properties" xmlns:ns2="068d0159-ae3b-42e3-83d1-f20cfebd243a" xmlns:ns3="0180a46f-af7e-4ff1-a24c-1b62590d18be" targetNamespace="http://schemas.microsoft.com/office/2006/metadata/properties" ma:root="true" ma:fieldsID="ba340b5189788bab097ee03835fc4554" ns2:_="" ns3:_="">
    <xsd:import namespace="068d0159-ae3b-42e3-83d1-f20cfebd243a"/>
    <xsd:import namespace="0180a46f-af7e-4ff1-a24c-1b62590d18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d0159-ae3b-42e3-83d1-f20cfebd2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05b07c-4066-43c9-8718-516fb3c0f2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80a46f-af7e-4ff1-a24c-1b62590d18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8de2fd8-e373-4100-85bc-ae70114448bb}" ma:internalName="TaxCatchAll" ma:showField="CatchAllData" ma:web="0180a46f-af7e-4ff1-a24c-1b62590d18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C6D839-DF6B-4279-87E0-809D686C9A56}"/>
</file>

<file path=customXml/itemProps2.xml><?xml version="1.0" encoding="utf-8"?>
<ds:datastoreItem xmlns:ds="http://schemas.openxmlformats.org/officeDocument/2006/customXml" ds:itemID="{63471A56-7C1E-4EC1-95AE-A11C25D3FC83}"/>
</file>

<file path=docProps/app.xml><?xml version="1.0" encoding="utf-8"?>
<Properties xmlns="http://schemas.openxmlformats.org/officeDocument/2006/extended-properties" xmlns:vt="http://schemas.openxmlformats.org/officeDocument/2006/docPropsVTypes">
  <Template>Retrospect</Template>
  <TotalTime>1193</TotalTime>
  <Words>2185</Words>
  <Application>Microsoft Office PowerPoint</Application>
  <PresentationFormat>Widescreen</PresentationFormat>
  <Paragraphs>361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Courier New</vt:lpstr>
      <vt:lpstr>Retrospect</vt:lpstr>
      <vt:lpstr>Navigating Supply Chain Constraints</vt:lpstr>
      <vt:lpstr>Objectives</vt:lpstr>
      <vt:lpstr>Supply Chain 2024 Outlook</vt:lpstr>
      <vt:lpstr>Supply Chain 2024 Outlook</vt:lpstr>
      <vt:lpstr>Primary Functions of ASC Supply Chain Management</vt:lpstr>
      <vt:lpstr>Advice on how to succeed as an ASC Materials Manager</vt:lpstr>
      <vt:lpstr>Functions of Healthcare Supply Chain</vt:lpstr>
      <vt:lpstr> Contracts Management</vt:lpstr>
      <vt:lpstr>Group Purchasing Organizations (GPOs)</vt:lpstr>
      <vt:lpstr>Obtaining the value in GPO contracts</vt:lpstr>
      <vt:lpstr>Other Types of Contracts</vt:lpstr>
      <vt:lpstr>Key Concepts</vt:lpstr>
      <vt:lpstr>Contracts Management Summary</vt:lpstr>
      <vt:lpstr>Value Analysis</vt:lpstr>
      <vt:lpstr>What is Value Analysis?</vt:lpstr>
      <vt:lpstr>Value Analysis for the ASC</vt:lpstr>
      <vt:lpstr>Value Analysis Summary</vt:lpstr>
      <vt:lpstr>Strategic Sourcing</vt:lpstr>
      <vt:lpstr>What is Strategic Sourcing?</vt:lpstr>
      <vt:lpstr>Strategic Sourcing for the ASC</vt:lpstr>
      <vt:lpstr>Strategic Sourcing Summary</vt:lpstr>
      <vt:lpstr>Scenario</vt:lpstr>
      <vt:lpstr>Obtained Purchase Order History</vt:lpstr>
      <vt:lpstr>PowerPoint Presentation</vt:lpstr>
      <vt:lpstr>PowerPoint Presentation</vt:lpstr>
      <vt:lpstr>PowerPoint Presentation</vt:lpstr>
      <vt:lpstr>PowerPoint Presentation</vt:lpstr>
      <vt:lpstr>Quadrant 2</vt:lpstr>
      <vt:lpstr>PowerPoint Presentation</vt:lpstr>
      <vt:lpstr>PowerPoint Presentation</vt:lpstr>
      <vt:lpstr>Implementing Sourcing Strategy</vt:lpstr>
      <vt:lpstr>Supply Chain Management Information Systems (SCMIS) and Data Analysis</vt:lpstr>
      <vt:lpstr>The Five C’s</vt:lpstr>
      <vt:lpstr>Nomenclature</vt:lpstr>
      <vt:lpstr>PowerPoint Presentation</vt:lpstr>
      <vt:lpstr>My Favorite Example</vt:lpstr>
      <vt:lpstr>Key Metrics</vt:lpstr>
      <vt:lpstr>Supply Chain Management Information Systems (SCMIS) and Data Analysis Summary</vt:lpstr>
      <vt:lpstr> The Supply Chain Maturation Curve</vt:lpstr>
      <vt:lpstr>How to help your Materials Manager</vt:lpstr>
      <vt:lpstr>If you have questions or need help, please feel free to reach out:   RobertMayhew@RevoHealth.com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Supply Chain Constraints</dc:title>
  <dc:creator>Robert Mayhew</dc:creator>
  <cp:lastModifiedBy>Robert Mayhew</cp:lastModifiedBy>
  <cp:revision>2</cp:revision>
  <dcterms:created xsi:type="dcterms:W3CDTF">2023-09-26T01:15:20Z</dcterms:created>
  <dcterms:modified xsi:type="dcterms:W3CDTF">2023-10-04T00:24:20Z</dcterms:modified>
</cp:coreProperties>
</file>