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authors.xml" ContentType="application/vnd.ms-powerpoint.authors+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Metadata/LabelInfo.xml" ContentType="application/vnd.ms-office.classificationlabel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64" r:id="rId6"/>
    <p:sldId id="258" r:id="rId7"/>
    <p:sldId id="259" r:id="rId8"/>
    <p:sldId id="261" r:id="rId9"/>
    <p:sldId id="262" r:id="rId10"/>
    <p:sldId id="263" r:id="rId11"/>
    <p:sldId id="265" r:id="rId12"/>
    <p:sldId id="269" r:id="rId13"/>
    <p:sldId id="270" r:id="rId14"/>
    <p:sldId id="271" r:id="rId15"/>
    <p:sldId id="272" r:id="rId16"/>
    <p:sldId id="266" r:id="rId17"/>
    <p:sldId id="267"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718" autoAdjust="0"/>
  </p:normalViewPr>
  <p:slideViewPr>
    <p:cSldViewPr snapToGrid="0">
      <p:cViewPr varScale="1">
        <p:scale>
          <a:sx n="99" d="100"/>
          <a:sy n="99" d="100"/>
        </p:scale>
        <p:origin x="45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6" d="100"/>
        <a:sy n="126"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theme" Target="theme/theme1.xml" Id="rId26" /><Relationship Type="http://schemas.openxmlformats.org/officeDocument/2006/relationships/customXml" Target="../customXml/item3.xml" Id="rId3" /><Relationship Type="http://schemas.openxmlformats.org/officeDocument/2006/relationships/notesMaster" Target="notesMasters/notesMaster1.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viewProps" Target="viewProps.xml" Id="rId25"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presProps" Target="presProps.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commentAuthors" Target="commentAuthors.xml" Id="rId23" /><Relationship Type="http://schemas.microsoft.com/office/2018/10/relationships/authors" Target="authors.xml" Id="rId28"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handoutMaster" Target="handoutMasters/handoutMaster1.xml" Id="rId22" /><Relationship Type="http://schemas.openxmlformats.org/officeDocument/2006/relationships/tableStyles" Target="tableStyles.xml" Id="rId27"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10/4/2023</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10/4/2023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10</a:t>
            </a:fld>
            <a:endParaRPr lang="en-US" dirty="0"/>
          </a:p>
        </p:txBody>
      </p:sp>
    </p:spTree>
    <p:extLst>
      <p:ext uri="{BB962C8B-B14F-4D97-AF65-F5344CB8AC3E}">
        <p14:creationId xmlns:p14="http://schemas.microsoft.com/office/powerpoint/2010/main" val="554877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277050"/>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575404"/>
            <a:ext cx="9857014" cy="621603"/>
          </a:xfrm>
        </p:spPr>
        <p:txBody>
          <a:bodyPr anchor="ctr"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martArt">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89054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79038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0"/>
            <a:ext cx="9779183" cy="1706563"/>
          </a:xfrm>
        </p:spPr>
        <p:txBody>
          <a:bodyPr anchor="b">
            <a:noAutofit/>
          </a:bodyPr>
          <a:lstStyle>
            <a:lvl1pPr>
              <a:defRPr sz="4800" b="1">
                <a:solidFill>
                  <a:schemeClr val="bg1"/>
                </a:solidFill>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1785669"/>
            <a:ext cx="9779182" cy="4278702"/>
          </a:xfrm>
        </p:spPr>
        <p:txBody>
          <a:bodyPr>
            <a:norm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18" name="Text Placeholder 17">
            <a:extLst>
              <a:ext uri="{FF2B5EF4-FFF2-40B4-BE49-F238E27FC236}">
                <a16:creationId xmlns:a16="http://schemas.microsoft.com/office/drawing/2014/main" id="{7EBCFC05-28F2-ED12-5DAE-0D1A11FE8AEF}"/>
              </a:ext>
            </a:extLst>
          </p:cNvPr>
          <p:cNvSpPr>
            <a:spLocks noGrp="1"/>
          </p:cNvSpPr>
          <p:nvPr>
            <p:ph type="body" sz="quarter" idx="13" hasCustomPrompt="1"/>
          </p:nvPr>
        </p:nvSpPr>
        <p:spPr>
          <a:xfrm>
            <a:off x="1166813"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7">
            <a:extLst>
              <a:ext uri="{FF2B5EF4-FFF2-40B4-BE49-F238E27FC236}">
                <a16:creationId xmlns:a16="http://schemas.microsoft.com/office/drawing/2014/main" id="{1487DE67-2E54-8713-8739-360433587047}"/>
              </a:ext>
            </a:extLst>
          </p:cNvPr>
          <p:cNvSpPr>
            <a:spLocks noGrp="1"/>
          </p:cNvSpPr>
          <p:nvPr>
            <p:ph type="body" sz="quarter" idx="14" hasCustomPrompt="1"/>
          </p:nvPr>
        </p:nvSpPr>
        <p:spPr>
          <a:xfrm>
            <a:off x="6283235" y="2023984"/>
            <a:ext cx="4664075" cy="469051"/>
          </a:xfrm>
        </p:spPr>
        <p:txBody>
          <a:bodyPr>
            <a:noAutofit/>
          </a:bodyPr>
          <a:lstStyle>
            <a:lvl1pPr marL="0" indent="0">
              <a:buFont typeface="Arial" panose="020B0604020202020204" pitchFamily="34" charset="0"/>
              <a:buNone/>
              <a:defRPr sz="2800" b="0">
                <a:latin typeface="+mj-lt"/>
              </a:defRPr>
            </a:lvl1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 Content">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9F46B00-4AE8-52A2-6926-FC2F5DD1FAD4}"/>
              </a:ext>
              <a:ext uri="{C183D7F6-B498-43B3-948B-1728B52AA6E4}">
                <adec:decorative xmlns:adec="http://schemas.microsoft.com/office/drawing/2017/decorative" val="1"/>
              </a:ext>
            </a:extLst>
          </p:cNvPr>
          <p:cNvGrpSpPr/>
          <p:nvPr userDrawn="1"/>
        </p:nvGrpSpPr>
        <p:grpSpPr>
          <a:xfrm>
            <a:off x="-2364" y="0"/>
            <a:ext cx="12194364" cy="6858000"/>
            <a:chOff x="-2364" y="0"/>
            <a:chExt cx="12194364"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anchor="b">
            <a:noAutofit/>
          </a:bodyPr>
          <a:lstStyle>
            <a:lvl1pPr>
              <a:defRPr sz="4800" b="1">
                <a:latin typeface="+mj-lt"/>
              </a:defRPr>
            </a:lvl1pPr>
          </a:lstStyle>
          <a:p>
            <a:r>
              <a:rPr lang="en-US" dirty="0"/>
              <a:t>Click to add title</a:t>
            </a:r>
          </a:p>
        </p:txBody>
      </p:sp>
      <p:sp>
        <p:nvSpPr>
          <p:cNvPr id="19" name="Text Placeholder 18">
            <a:extLst>
              <a:ext uri="{FF2B5EF4-FFF2-40B4-BE49-F238E27FC236}">
                <a16:creationId xmlns:a16="http://schemas.microsoft.com/office/drawing/2014/main" id="{E794B347-3274-3D51-85DF-420355004790}"/>
              </a:ext>
            </a:extLst>
          </p:cNvPr>
          <p:cNvSpPr>
            <a:spLocks noGrp="1"/>
          </p:cNvSpPr>
          <p:nvPr>
            <p:ph type="body" sz="quarter" idx="14" hasCustomPrompt="1"/>
          </p:nvPr>
        </p:nvSpPr>
        <p:spPr>
          <a:xfrm>
            <a:off x="1166813" y="2020329"/>
            <a:ext cx="3219450"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8">
            <a:extLst>
              <a:ext uri="{FF2B5EF4-FFF2-40B4-BE49-F238E27FC236}">
                <a16:creationId xmlns:a16="http://schemas.microsoft.com/office/drawing/2014/main" id="{DAAFFF32-276A-0586-D4FD-02CA694F3152}"/>
              </a:ext>
            </a:extLst>
          </p:cNvPr>
          <p:cNvSpPr>
            <a:spLocks noGrp="1"/>
          </p:cNvSpPr>
          <p:nvPr>
            <p:ph type="body" sz="quarter" idx="15" hasCustomPrompt="1"/>
          </p:nvPr>
        </p:nvSpPr>
        <p:spPr>
          <a:xfrm>
            <a:off x="4683787" y="2020329"/>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a:extLst>
              <a:ext uri="{FF2B5EF4-FFF2-40B4-BE49-F238E27FC236}">
                <a16:creationId xmlns:a16="http://schemas.microsoft.com/office/drawing/2014/main" id="{FDD55F25-7BEF-26A6-157A-97540EC739C2}"/>
              </a:ext>
            </a:extLst>
          </p:cNvPr>
          <p:cNvSpPr>
            <a:spLocks noGrp="1"/>
          </p:cNvSpPr>
          <p:nvPr>
            <p:ph type="body" sz="quarter" idx="16" hasCustomPrompt="1"/>
          </p:nvPr>
        </p:nvSpPr>
        <p:spPr>
          <a:xfrm>
            <a:off x="8200082" y="2018581"/>
            <a:ext cx="3173279" cy="468933"/>
          </a:xfrm>
        </p:spPr>
        <p:txBody>
          <a:bodyPr>
            <a:noAutofit/>
          </a:bodyPr>
          <a:lstStyle>
            <a:lvl1pPr marL="0" indent="0">
              <a:buFont typeface="Arial" panose="020B0604020202020204" pitchFamily="34" charset="0"/>
              <a:buNone/>
              <a:defRPr sz="2800" b="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a:norm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57414"/>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a:norm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D71EB95-DE30-3F1F-F9EC-DA4858055C1F}"/>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8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hasCustomPrompt="1"/>
          </p:nvPr>
        </p:nvSpPr>
        <p:spPr>
          <a:xfrm>
            <a:off x="2424826" y="1071418"/>
            <a:ext cx="7342348" cy="3423380"/>
          </a:xfrm>
        </p:spPr>
        <p:txBody>
          <a:bodyPr anchor="b" anchorCtr="0">
            <a:noAutofit/>
          </a:bodyPr>
          <a:lstStyle>
            <a:lvl1pPr algn="ctr">
              <a:lnSpc>
                <a:spcPct val="100000"/>
              </a:lnSpc>
              <a:defRPr sz="4400">
                <a:solidFill>
                  <a:schemeClr val="bg1"/>
                </a:solidFill>
                <a:latin typeface="+mj-lt"/>
              </a:defRPr>
            </a:lvl1pPr>
          </a:lstStyle>
          <a:p>
            <a:r>
              <a:rPr lang="en-US" dirty="0"/>
              <a:t>Click to add title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1022837" y="1071418"/>
            <a:ext cx="1364297" cy="1740788"/>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9819153" y="3295278"/>
            <a:ext cx="1364297" cy="1690799"/>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222389" y="4599720"/>
            <a:ext cx="3511550" cy="853643"/>
          </a:xfrm>
        </p:spPr>
        <p:txBody>
          <a:bodyPr>
            <a:norm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 uri="{C183D7F6-B498-43B3-948B-1728B52AA6E4}">
                <adec:decorative xmlns:adec="http://schemas.microsoft.com/office/drawing/2017/decorative" val="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99F76E36-451C-4A7D-4E26-8AB78D34D37A}"/>
              </a:ext>
              <a:ext uri="{C183D7F6-B498-43B3-948B-1728B52AA6E4}">
                <adec:decorative xmlns:adec="http://schemas.microsoft.com/office/drawing/2017/decorative" val="1"/>
              </a:ext>
            </a:extLst>
          </p:cNvPr>
          <p:cNvGrpSpPr/>
          <p:nvPr userDrawn="1"/>
        </p:nvGrpSpPr>
        <p:grpSpPr>
          <a:xfrm>
            <a:off x="9857012" y="-1664"/>
            <a:ext cx="2334989" cy="6859664"/>
            <a:chOff x="9857012" y="-1664"/>
            <a:chExt cx="2334989" cy="6859664"/>
          </a:xfrm>
        </p:grpSpPr>
        <p:sp>
          <p:nvSpPr>
            <p:cNvPr id="19" name="Freeform 18">
              <a:extLst>
                <a:ext uri="{FF2B5EF4-FFF2-40B4-BE49-F238E27FC236}">
                  <a16:creationId xmlns:a16="http://schemas.microsoft.com/office/drawing/2014/main" id="{AAB3BC7E-B34F-EF47-B125-1574C5484E22}"/>
                </a:ext>
                <a:ext uri="{C183D7F6-B498-43B3-948B-1728B52AA6E4}">
                  <adec:decorative xmlns:adec="http://schemas.microsoft.com/office/drawing/2017/decorative" val="1"/>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 uri="{C183D7F6-B498-43B3-948B-1728B52AA6E4}">
                  <adec:decorative xmlns:adec="http://schemas.microsoft.com/office/drawing/2017/decorative" val="1"/>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 uri="{C183D7F6-B498-43B3-948B-1728B52AA6E4}">
                  <adec:decorative xmlns:adec="http://schemas.microsoft.com/office/drawing/2017/decorative" val="1"/>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 uri="{C183D7F6-B498-43B3-948B-1728B52AA6E4}">
                  <adec:decorative xmlns:adec="http://schemas.microsoft.com/office/drawing/2017/decorative" val="1"/>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 uri="{C183D7F6-B498-43B3-948B-1728B52AA6E4}">
                  <adec:decorative xmlns:adec="http://schemas.microsoft.com/office/drawing/2017/decorative" val="1"/>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 uri="{C183D7F6-B498-43B3-948B-1728B52AA6E4}">
                  <adec:decorative xmlns:adec="http://schemas.microsoft.com/office/drawing/2017/decorative" val="1"/>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 uri="{C183D7F6-B498-43B3-948B-1728B52AA6E4}">
                  <adec:decorative xmlns:adec="http://schemas.microsoft.com/office/drawing/2017/decorative" val="1"/>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1" name="Title 1">
            <a:extLst>
              <a:ext uri="{FF2B5EF4-FFF2-40B4-BE49-F238E27FC236}">
                <a16:creationId xmlns:a16="http://schemas.microsoft.com/office/drawing/2014/main" id="{1E40CEAF-B1BB-174E-A798-3BA60D9C0458}"/>
              </a:ext>
            </a:extLst>
          </p:cNvPr>
          <p:cNvSpPr>
            <a:spLocks noGrp="1"/>
          </p:cNvSpPr>
          <p:nvPr>
            <p:ph type="title" hasCustomPrompt="1"/>
          </p:nvPr>
        </p:nvSpPr>
        <p:spPr>
          <a:xfrm>
            <a:off x="750430" y="136526"/>
            <a:ext cx="8401624" cy="1570038"/>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227758"/>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5"/>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hasCustomPrompt="1"/>
          </p:nvPr>
        </p:nvSpPr>
        <p:spPr>
          <a:xfrm>
            <a:off x="5495813" y="2227758"/>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223923"/>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0"/>
            <a:ext cx="2281237" cy="621189"/>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hasCustomPrompt="1"/>
          </p:nvPr>
        </p:nvSpPr>
        <p:spPr>
          <a:xfrm>
            <a:off x="750429"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hasCustomPrompt="1"/>
          </p:nvPr>
        </p:nvSpPr>
        <p:spPr>
          <a:xfrm>
            <a:off x="5495813" y="4254273"/>
            <a:ext cx="1200374" cy="1201242"/>
          </a:xfrm>
        </p:spPr>
        <p:txBody>
          <a:bodyPr>
            <a:noAutofit/>
          </a:bodyPr>
          <a:lstStyle>
            <a:lvl1pPr marL="0" indent="0" algn="ctr">
              <a:buNone/>
              <a:defRPr sz="1200">
                <a:solidFill>
                  <a:schemeClr val="tx1"/>
                </a:solidFill>
                <a:latin typeface="+mn-lt"/>
              </a:defRPr>
            </a:lvl1pPr>
          </a:lstStyle>
          <a:p>
            <a:r>
              <a:rPr lang="en-US" dirty="0"/>
              <a:t>Click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300151"/>
            <a:ext cx="2281237" cy="546304"/>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8"/>
            <a:ext cx="2281237" cy="571477"/>
          </a:xfrm>
        </p:spPr>
        <p:txBody>
          <a:bodyPr lIns="0" tIns="0" rIns="0" bIns="0">
            <a:norm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r>
              <a:rPr lang="en-US" dirty="0"/>
              <a:t>9/8/20XX</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hasCustomPrompt="1"/>
          </p:nvPr>
        </p:nvSpPr>
        <p:spPr>
          <a:xfrm>
            <a:off x="750430" y="71021"/>
            <a:ext cx="10678142" cy="1635542"/>
          </a:xfrm>
        </p:spPr>
        <p:txBody>
          <a:bodyPr lIns="0" anchor="b">
            <a:noAutofit/>
          </a:bodyPr>
          <a:lstStyle>
            <a:lvl1pPr>
              <a:defRPr sz="4800" b="1">
                <a:latin typeface="+mj-lt"/>
              </a:defRPr>
            </a:lvl1pPr>
          </a:lstStyle>
          <a:p>
            <a:r>
              <a:rPr lang="en-US" dirty="0"/>
              <a:t>Click to add title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hasCustomPrompt="1"/>
          </p:nvPr>
        </p:nvSpPr>
        <p:spPr>
          <a:xfrm>
            <a:off x="750429" y="2068734"/>
            <a:ext cx="904987" cy="905641"/>
          </a:xfrm>
        </p:spPr>
        <p:txBody>
          <a:bodyPr lIns="0" rIns="0">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hasCustomPrompt="1"/>
          </p:nvPr>
        </p:nvSpPr>
        <p:spPr>
          <a:xfrm>
            <a:off x="354939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hasCustomPrompt="1"/>
          </p:nvPr>
        </p:nvSpPr>
        <p:spPr>
          <a:xfrm>
            <a:off x="6348367"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hasCustomPrompt="1"/>
          </p:nvPr>
        </p:nvSpPr>
        <p:spPr>
          <a:xfrm>
            <a:off x="9147335" y="2068734"/>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hasCustomPrompt="1"/>
          </p:nvPr>
        </p:nvSpPr>
        <p:spPr>
          <a:xfrm>
            <a:off x="750429"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hasCustomPrompt="1"/>
          </p:nvPr>
        </p:nvSpPr>
        <p:spPr>
          <a:xfrm>
            <a:off x="354939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hasCustomPrompt="1"/>
          </p:nvPr>
        </p:nvSpPr>
        <p:spPr>
          <a:xfrm>
            <a:off x="6348367"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hasCustomPrompt="1"/>
          </p:nvPr>
        </p:nvSpPr>
        <p:spPr>
          <a:xfrm>
            <a:off x="9147335" y="4118551"/>
            <a:ext cx="904987" cy="905641"/>
          </a:xfrm>
        </p:spPr>
        <p:txBody>
          <a:bodyPr>
            <a:noAutofit/>
          </a:bodyPr>
          <a:lstStyle>
            <a:lvl1pPr marL="0" indent="0" algn="ctr">
              <a:lnSpc>
                <a:spcPct val="90000"/>
              </a:lnSpc>
              <a:spcBef>
                <a:spcPts val="0"/>
              </a:spcBef>
              <a:buFont typeface="Arial" panose="020B0604020202020204" pitchFamily="34" charset="0"/>
              <a:buNone/>
              <a:defRPr sz="1100">
                <a:solidFill>
                  <a:schemeClr val="tx1"/>
                </a:solidFill>
              </a:defRPr>
            </a:lvl1pPr>
          </a:lstStyle>
          <a:p>
            <a:r>
              <a:rPr lang="en-US" dirty="0"/>
              <a:t>Click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663665"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Click to add text</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663665"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Click to add text</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r>
              <a:rPr lang="en-US" dirty="0"/>
              <a:t>9/8/20XX</a:t>
            </a:r>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7" r:id="rId10"/>
    <p:sldLayoutId id="2147483663" r:id="rId11"/>
    <p:sldLayoutId id="2147483664" r:id="rId12"/>
    <p:sldLayoutId id="2147483665" r:id="rId13"/>
    <p:sldLayoutId id="2147483666"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1.next.westlaw.com/Link/Document/FullText?findType=L&amp;pubNum=1000546&amp;cite=15USCAS18A&amp;originatingDoc=NE6A2A3E0038B11EEAC0AE35BDFC96643&amp;refType=LQ&amp;originationContext=document&amp;transitionType=DocumentItem&amp;ppcid=c95cc8a14a9a4b5bb51e40e474714e41&amp;contextData=(sc.Folder*cid.2aa0df0a66b74f99abe7399625bc0eb2*oc.UserEnteredCit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ealth.hctransactions@state.mn.us" TargetMode="External"/><Relationship Id="rId2" Type="http://schemas.openxmlformats.org/officeDocument/2006/relationships/hyperlink" Target="mailto:health.notices@ag.state.mn.us" TargetMode="External"/><Relationship Id="rId1" Type="http://schemas.openxmlformats.org/officeDocument/2006/relationships/slideLayout" Target="../slideLayouts/slideLayout2.xml"/><Relationship Id="rId4" Type="http://schemas.openxmlformats.org/officeDocument/2006/relationships/hyperlink" Target="https://www.ag.state.mn.us/Health-Care/Transaction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Health.Notices@ag.state.mn.us" TargetMode="External"/><Relationship Id="rId2" Type="http://schemas.openxmlformats.org/officeDocument/2006/relationships/hyperlink" Target="http://www.ag.state.mn.us/Health-Care/Transactions/" TargetMode="External"/><Relationship Id="rId1" Type="http://schemas.openxmlformats.org/officeDocument/2006/relationships/slideLayout" Target="../slideLayouts/slideLayout2.xml"/><Relationship Id="rId5" Type="http://schemas.openxmlformats.org/officeDocument/2006/relationships/hyperlink" Target="http://www.ag.state.mn.us/Health-Care/Transactions/Input.asp" TargetMode="External"/><Relationship Id="rId4" Type="http://schemas.openxmlformats.org/officeDocument/2006/relationships/hyperlink" Target="mailto:health.hctransactions@state.mn.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277050"/>
          </a:xfrm>
        </p:spPr>
        <p:txBody>
          <a:bodyPr/>
          <a:lstStyle/>
          <a:p>
            <a:r>
              <a:rPr lang="en-US" dirty="0"/>
              <a:t>MNASCA Annual Education Conference</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575404"/>
            <a:ext cx="9857014" cy="621603"/>
          </a:xfrm>
        </p:spPr>
        <p:txBody>
          <a:bodyPr/>
          <a:lstStyle/>
          <a:p>
            <a:r>
              <a:rPr lang="en-US" dirty="0"/>
              <a:t>October 5-6, 2023</a:t>
            </a:r>
          </a:p>
        </p:txBody>
      </p:sp>
      <p:sp>
        <p:nvSpPr>
          <p:cNvPr id="4" name="Subtitle 2">
            <a:extLst>
              <a:ext uri="{FF2B5EF4-FFF2-40B4-BE49-F238E27FC236}">
                <a16:creationId xmlns:a16="http://schemas.microsoft.com/office/drawing/2014/main" id="{22EDAB75-059D-32D4-CBA3-6D17B4810391}"/>
              </a:ext>
            </a:extLst>
          </p:cNvPr>
          <p:cNvSpPr txBox="1">
            <a:spLocks/>
          </p:cNvSpPr>
          <p:nvPr/>
        </p:nvSpPr>
        <p:spPr>
          <a:xfrm>
            <a:off x="2132692" y="5171975"/>
            <a:ext cx="9857014" cy="1686025"/>
          </a:xfrm>
          <a:prstGeom prst="rect">
            <a:avLst/>
          </a:prstGeom>
        </p:spPr>
        <p:txBody>
          <a:bodyPr vert="horz" lIns="91440" tIns="45720" rIns="91440" bIns="45720"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2023 Legislative Update: A Consequential Session</a:t>
            </a:r>
          </a:p>
          <a:p>
            <a:r>
              <a:rPr lang="en-US" sz="2400" dirty="0"/>
              <a:t>Tom Poul</a:t>
            </a:r>
          </a:p>
          <a:p>
            <a:r>
              <a:rPr lang="en-US" sz="2400" dirty="0"/>
              <a:t>Legislative Counsel - MNASCA</a:t>
            </a:r>
          </a:p>
          <a:p>
            <a:endParaRPr lang="en-US"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E78C8-0BA2-06F8-DF17-874DA6122B48}"/>
              </a:ext>
            </a:extLst>
          </p:cNvPr>
          <p:cNvSpPr>
            <a:spLocks noGrp="1"/>
          </p:cNvSpPr>
          <p:nvPr>
            <p:ph type="title"/>
          </p:nvPr>
        </p:nvSpPr>
        <p:spPr>
          <a:xfrm>
            <a:off x="1167492" y="136526"/>
            <a:ext cx="9779183" cy="908873"/>
          </a:xfrm>
        </p:spPr>
        <p:txBody>
          <a:bodyPr/>
          <a:lstStyle/>
          <a:p>
            <a:r>
              <a:rPr lang="en-US" sz="4400" dirty="0"/>
              <a:t>Key Terms</a:t>
            </a:r>
          </a:p>
        </p:txBody>
      </p:sp>
      <p:sp>
        <p:nvSpPr>
          <p:cNvPr id="3" name="Content Placeholder 2">
            <a:extLst>
              <a:ext uri="{FF2B5EF4-FFF2-40B4-BE49-F238E27FC236}">
                <a16:creationId xmlns:a16="http://schemas.microsoft.com/office/drawing/2014/main" id="{D1F0E836-082D-8B89-A4E3-8DA1642B261F}"/>
              </a:ext>
            </a:extLst>
          </p:cNvPr>
          <p:cNvSpPr>
            <a:spLocks noGrp="1"/>
          </p:cNvSpPr>
          <p:nvPr>
            <p:ph idx="1"/>
          </p:nvPr>
        </p:nvSpPr>
        <p:spPr>
          <a:xfrm>
            <a:off x="1167493" y="1126156"/>
            <a:ext cx="9779182" cy="5595317"/>
          </a:xfrm>
        </p:spPr>
        <p:txBody>
          <a:bodyPr>
            <a:noAutofit/>
          </a:bodyPr>
          <a:lstStyle/>
          <a:p>
            <a:pPr fontAlgn="auto">
              <a:buSzTx/>
            </a:pPr>
            <a:r>
              <a:rPr lang="en-US" sz="1600" b="1" u="sng" dirty="0">
                <a:ln w="9525" cap="flat" cmpd="sng" algn="ctr">
                  <a:noFill/>
                  <a:prstDash val="solid"/>
                  <a:round/>
                  <a:headEnd type="none" w="med" len="med"/>
                  <a:tailEnd type="none" w="med" len="med"/>
                </a:ln>
                <a:solidFill>
                  <a:srgbClr val="000000"/>
                </a:solidFill>
                <a:cs typeface="Arial"/>
                <a:sym typeface="Wingdings"/>
              </a:rPr>
              <a:t>Transaction</a:t>
            </a:r>
            <a:r>
              <a:rPr lang="en-US" sz="1600" b="1" dirty="0">
                <a:ln w="9525" cap="flat" cmpd="sng" algn="ctr">
                  <a:noFill/>
                  <a:prstDash val="solid"/>
                  <a:round/>
                  <a:headEnd type="none" w="med" len="med"/>
                  <a:tailEnd type="none" w="med" len="med"/>
                </a:ln>
                <a:solidFill>
                  <a:srgbClr val="000000"/>
                </a:solidFill>
                <a:cs typeface="Arial"/>
                <a:sym typeface="Wingdings"/>
              </a:rPr>
              <a:t> </a:t>
            </a:r>
            <a:r>
              <a:rPr lang="en-US" altLang="en-US" sz="1600" dirty="0">
                <a:ln w="9525" cap="flat" cmpd="sng" algn="ctr">
                  <a:noFill/>
                  <a:prstDash val="solid"/>
                  <a:round/>
                  <a:headEnd type="none" w="med" len="med"/>
                  <a:tailEnd type="none" w="med" len="med"/>
                </a:ln>
                <a:solidFill>
                  <a:srgbClr val="000000"/>
                </a:solidFill>
                <a:cs typeface="Arial"/>
                <a:sym typeface="Wingdings"/>
              </a:rPr>
              <a:t>(Minn. Stat. 145D.01, Subd. 1 (j))</a:t>
            </a:r>
            <a:endParaRPr lang="en-US" sz="1600" dirty="0">
              <a:latin typeface="+mn-lt"/>
              <a:cs typeface="+mn-cs"/>
            </a:endParaRP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a single action, </a:t>
            </a:r>
            <a:r>
              <a:rPr lang="en-US" sz="1600" u="sng" dirty="0">
                <a:ln w="9525" cap="flat" cmpd="sng" algn="ctr">
                  <a:noFill/>
                  <a:prstDash val="solid"/>
                  <a:round/>
                  <a:headEnd type="none" w="med" len="med"/>
                  <a:tailEnd type="none" w="med" len="med"/>
                </a:ln>
                <a:solidFill>
                  <a:srgbClr val="000000"/>
                </a:solidFill>
                <a:cs typeface="Arial"/>
                <a:sym typeface="Wingdings"/>
              </a:rPr>
              <a:t>or a series of actions </a:t>
            </a:r>
            <a:r>
              <a:rPr lang="en-US" sz="1600" dirty="0">
                <a:ln w="9525" cap="flat" cmpd="sng" algn="ctr">
                  <a:noFill/>
                  <a:prstDash val="solid"/>
                  <a:round/>
                  <a:headEnd type="none" w="med" len="med"/>
                  <a:tailEnd type="none" w="med" len="med"/>
                </a:ln>
                <a:solidFill>
                  <a:srgbClr val="000000"/>
                </a:solidFill>
                <a:cs typeface="Arial"/>
                <a:sym typeface="Wingdings"/>
              </a:rPr>
              <a:t>within a </a:t>
            </a:r>
            <a:r>
              <a:rPr lang="en-US" sz="1600" u="sng" dirty="0">
                <a:ln w="9525" cap="flat" cmpd="sng" algn="ctr">
                  <a:noFill/>
                  <a:prstDash val="solid"/>
                  <a:round/>
                  <a:headEnd type="none" w="med" len="med"/>
                  <a:tailEnd type="none" w="med" len="med"/>
                </a:ln>
                <a:solidFill>
                  <a:srgbClr val="000000"/>
                </a:solidFill>
                <a:cs typeface="Arial"/>
                <a:sym typeface="Wingdings"/>
              </a:rPr>
              <a:t>5-year period</a:t>
            </a:r>
            <a:r>
              <a:rPr lang="en-US" sz="1600" dirty="0">
                <a:ln w="9525" cap="flat" cmpd="sng" algn="ctr">
                  <a:noFill/>
                  <a:prstDash val="solid"/>
                  <a:round/>
                  <a:headEnd type="none" w="med" len="med"/>
                  <a:tailEnd type="none" w="med" len="med"/>
                </a:ln>
                <a:solidFill>
                  <a:srgbClr val="000000"/>
                </a:solidFill>
                <a:cs typeface="Arial"/>
                <a:sym typeface="Wingdings"/>
              </a:rPr>
              <a:t>, which occurs in part within MN or involves a health care entity formed or licensed in MN, that constitutes:</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(1) a merger or exchange of a health care entity with another;</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(2) the sale, lease, or transfer of 40 % or more of the assets of a health care entity to another;</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(3) the granting of a security interest of 40 % or more of the property and assets of a health care entity to another entity;</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(4) the transfer of 40 % or more of the shares or other ownership of a health care entity to another entity;</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(5) an addition, removal, withdrawal, substitution, or other modification of one or more members of the health care entity's governing body that transfers control, responsibility for, or governance of the health care entity to another entity;</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(6) the creation of a new health care entity;</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(7) an agreement or series of agreements that results in the sharing of 40% or more of the health care entity's revenues with another entity, including affiliates of such other entity;</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(8) an addition, removal, withdrawal, substitution, or other modification of the members of a health care entity formed under chapter 317A that results in a change of 40 percent or more of the membership of the health care entity; or</a:t>
            </a:r>
          </a:p>
          <a:p>
            <a:pPr fontAlgn="auto">
              <a:buSzTx/>
            </a:pPr>
            <a:r>
              <a:rPr lang="en-US" sz="1600" dirty="0">
                <a:ln w="9525" cap="flat" cmpd="sng" algn="ctr">
                  <a:noFill/>
                  <a:prstDash val="solid"/>
                  <a:round/>
                  <a:headEnd type="none" w="med" len="med"/>
                  <a:tailEnd type="none" w="med" len="med"/>
                </a:ln>
                <a:solidFill>
                  <a:srgbClr val="000000"/>
                </a:solidFill>
                <a:cs typeface="Arial"/>
                <a:sym typeface="Wingdings"/>
              </a:rPr>
              <a:t>(9) any other transfer of control of a health care entity to, or acquisition of control of a health care entity by, another entity.</a:t>
            </a:r>
          </a:p>
        </p:txBody>
      </p:sp>
      <p:sp>
        <p:nvSpPr>
          <p:cNvPr id="6" name="Slide Number Placeholder 5">
            <a:extLst>
              <a:ext uri="{FF2B5EF4-FFF2-40B4-BE49-F238E27FC236}">
                <a16:creationId xmlns:a16="http://schemas.microsoft.com/office/drawing/2014/main" id="{43245B05-263E-028D-C593-00724D40259C}"/>
              </a:ext>
            </a:extLst>
          </p:cNvPr>
          <p:cNvSpPr>
            <a:spLocks noGrp="1"/>
          </p:cNvSpPr>
          <p:nvPr>
            <p:ph type="sldNum" sz="quarter" idx="4"/>
          </p:nvPr>
        </p:nvSpPr>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3334742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03F6-6E64-DDFE-3675-E5CA1F7B80DD}"/>
              </a:ext>
            </a:extLst>
          </p:cNvPr>
          <p:cNvSpPr>
            <a:spLocks noGrp="1"/>
          </p:cNvSpPr>
          <p:nvPr>
            <p:ph type="title"/>
          </p:nvPr>
        </p:nvSpPr>
        <p:spPr>
          <a:xfrm>
            <a:off x="1167492" y="136526"/>
            <a:ext cx="9779183" cy="806750"/>
          </a:xfrm>
        </p:spPr>
        <p:txBody>
          <a:bodyPr/>
          <a:lstStyle/>
          <a:p>
            <a:r>
              <a:rPr lang="en-US" sz="4000" dirty="0"/>
              <a:t>Disclosure Requirements (Subd. 2(c))</a:t>
            </a:r>
          </a:p>
        </p:txBody>
      </p:sp>
      <p:sp>
        <p:nvSpPr>
          <p:cNvPr id="3" name="Content Placeholder 2">
            <a:extLst>
              <a:ext uri="{FF2B5EF4-FFF2-40B4-BE49-F238E27FC236}">
                <a16:creationId xmlns:a16="http://schemas.microsoft.com/office/drawing/2014/main" id="{7319FF9C-5698-5B00-0B31-44E3A4039E81}"/>
              </a:ext>
            </a:extLst>
          </p:cNvPr>
          <p:cNvSpPr>
            <a:spLocks noGrp="1"/>
          </p:cNvSpPr>
          <p:nvPr>
            <p:ph idx="1"/>
          </p:nvPr>
        </p:nvSpPr>
        <p:spPr>
          <a:xfrm>
            <a:off x="1167493" y="1078029"/>
            <a:ext cx="9920810" cy="5188017"/>
          </a:xfrm>
        </p:spPr>
        <p:txBody>
          <a:bodyPr>
            <a:noAutofit/>
          </a:bodyPr>
          <a:lstStyle/>
          <a:p>
            <a:r>
              <a:rPr lang="en-US" sz="1300" dirty="0"/>
              <a:t> Health care entity must affirmatively disclose the following:</a:t>
            </a:r>
          </a:p>
          <a:p>
            <a:pPr>
              <a:spcBef>
                <a:spcPts val="0"/>
              </a:spcBef>
            </a:pPr>
            <a:endParaRPr lang="en-US" sz="600" dirty="0"/>
          </a:p>
          <a:p>
            <a:r>
              <a:rPr lang="en-US" sz="1300" dirty="0"/>
              <a:t>(1) the entities involved in the transaction;</a:t>
            </a:r>
          </a:p>
          <a:p>
            <a:r>
              <a:rPr lang="en-US" sz="1300" dirty="0"/>
              <a:t>(2) the leadership of the entities involved in the transaction, including all board members, managing partners, member managers, and officers;</a:t>
            </a:r>
          </a:p>
          <a:p>
            <a:r>
              <a:rPr lang="en-US" sz="1300" dirty="0"/>
              <a:t>(3) the services provided by each entity and the attributed revenue for each entity by location;</a:t>
            </a:r>
          </a:p>
          <a:p>
            <a:r>
              <a:rPr lang="en-US" sz="1300" dirty="0"/>
              <a:t>(4) the primary service area for each location;</a:t>
            </a:r>
          </a:p>
          <a:p>
            <a:r>
              <a:rPr lang="en-US" sz="1300" dirty="0"/>
              <a:t>(5) the proposed service area for each location;</a:t>
            </a:r>
          </a:p>
          <a:p>
            <a:r>
              <a:rPr lang="en-US" sz="1300" dirty="0"/>
              <a:t>(6) the current relationships between the entities and the affected health care providers and practices, the locations of affected health care providers and practices, the services provided by affected health care providers and practices, and the proposed relationships between the entities and the affected health care providers and practices;</a:t>
            </a:r>
          </a:p>
          <a:p>
            <a:r>
              <a:rPr lang="en-US" sz="1300" dirty="0"/>
              <a:t>(7) the terms of the transaction agreement or agreements;</a:t>
            </a:r>
          </a:p>
          <a:p>
            <a:r>
              <a:rPr lang="en-US" sz="1300" dirty="0"/>
              <a:t>(8) all consideration related to the transaction;</a:t>
            </a:r>
          </a:p>
          <a:p>
            <a:r>
              <a:rPr lang="en-US" sz="1300" dirty="0"/>
              <a:t>(9) markets in which the entities expect </a:t>
            </a:r>
            <a:r>
              <a:rPr lang="en-US" sz="1300" dirty="0" err="1"/>
              <a:t>postmerger</a:t>
            </a:r>
            <a:r>
              <a:rPr lang="en-US" sz="1300" dirty="0"/>
              <a:t> synergies to produce a competitive advantage;</a:t>
            </a:r>
          </a:p>
          <a:p>
            <a:r>
              <a:rPr lang="en-US" sz="1300" dirty="0"/>
              <a:t>(10) potential areas of expansion, whether in existing markets or new markets;</a:t>
            </a:r>
          </a:p>
          <a:p>
            <a:r>
              <a:rPr lang="en-US" sz="1300" dirty="0"/>
              <a:t>(11) plans to close facilities, reduce workforce, or reduce or eliminate services;</a:t>
            </a:r>
          </a:p>
          <a:p>
            <a:r>
              <a:rPr lang="en-US" sz="1300" dirty="0"/>
              <a:t>(12) the brokers, experts, and consultants used to facilitate and evaluate the transaction;</a:t>
            </a:r>
          </a:p>
          <a:p>
            <a:r>
              <a:rPr lang="en-US" sz="1300" dirty="0"/>
              <a:t>(13) the number of full-time equivalent positions at each location before and after the transaction by job category, including administrative and contract positions; and</a:t>
            </a:r>
          </a:p>
          <a:p>
            <a:r>
              <a:rPr lang="en-US" sz="1300" dirty="0"/>
              <a:t>(14) any other information relevant to evaluating the transaction that is requested by the attorney general or commissioner.</a:t>
            </a:r>
          </a:p>
        </p:txBody>
      </p:sp>
      <p:sp>
        <p:nvSpPr>
          <p:cNvPr id="6" name="Slide Number Placeholder 5">
            <a:extLst>
              <a:ext uri="{FF2B5EF4-FFF2-40B4-BE49-F238E27FC236}">
                <a16:creationId xmlns:a16="http://schemas.microsoft.com/office/drawing/2014/main" id="{041F6F1B-5069-ECDC-93D2-1E5D7C2FED5B}"/>
              </a:ext>
            </a:extLst>
          </p:cNvPr>
          <p:cNvSpPr>
            <a:spLocks noGrp="1"/>
          </p:cNvSpPr>
          <p:nvPr>
            <p:ph type="sldNum" sz="quarter" idx="4"/>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2246733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3506C-12FA-78BF-4BC0-C129D1C2C98D}"/>
              </a:ext>
            </a:extLst>
          </p:cNvPr>
          <p:cNvSpPr>
            <a:spLocks noGrp="1"/>
          </p:cNvSpPr>
          <p:nvPr>
            <p:ph type="title"/>
          </p:nvPr>
        </p:nvSpPr>
        <p:spPr>
          <a:xfrm>
            <a:off x="1167492" y="136526"/>
            <a:ext cx="9779183" cy="739373"/>
          </a:xfrm>
        </p:spPr>
        <p:txBody>
          <a:bodyPr/>
          <a:lstStyle/>
          <a:p>
            <a:r>
              <a:rPr lang="en-US" sz="4000" dirty="0"/>
              <a:t>Submission Requirements (Subd. 2(d))</a:t>
            </a:r>
          </a:p>
        </p:txBody>
      </p:sp>
      <p:sp>
        <p:nvSpPr>
          <p:cNvPr id="3" name="Content Placeholder 2">
            <a:extLst>
              <a:ext uri="{FF2B5EF4-FFF2-40B4-BE49-F238E27FC236}">
                <a16:creationId xmlns:a16="http://schemas.microsoft.com/office/drawing/2014/main" id="{C21384E3-929F-7D66-8068-DA6FDFD2CDB1}"/>
              </a:ext>
            </a:extLst>
          </p:cNvPr>
          <p:cNvSpPr>
            <a:spLocks noGrp="1"/>
          </p:cNvSpPr>
          <p:nvPr>
            <p:ph idx="1"/>
          </p:nvPr>
        </p:nvSpPr>
        <p:spPr>
          <a:xfrm>
            <a:off x="1167493" y="952901"/>
            <a:ext cx="10392448" cy="5768573"/>
          </a:xfrm>
        </p:spPr>
        <p:txBody>
          <a:bodyPr>
            <a:noAutofit/>
          </a:bodyPr>
          <a:lstStyle/>
          <a:p>
            <a:pPr fontAlgn="base"/>
            <a:r>
              <a:rPr lang="en-US" sz="1200" dirty="0"/>
              <a:t>Health care entity must affirmatively submit the following:</a:t>
            </a:r>
          </a:p>
          <a:p>
            <a:pPr fontAlgn="base">
              <a:spcBef>
                <a:spcPts val="0"/>
              </a:spcBef>
            </a:pPr>
            <a:endParaRPr lang="en-US" sz="600" b="0" i="0" dirty="0">
              <a:solidFill>
                <a:srgbClr val="3D3D3D"/>
              </a:solidFill>
              <a:effectLst/>
              <a:latin typeface="Source Sans Pro" panose="020B0503030403020204" pitchFamily="34" charset="0"/>
            </a:endParaRPr>
          </a:p>
          <a:p>
            <a:pPr algn="l" fontAlgn="base"/>
            <a:r>
              <a:rPr lang="en-US" sz="1200" b="0" i="0" dirty="0">
                <a:solidFill>
                  <a:srgbClr val="3D3D3D"/>
                </a:solidFill>
                <a:effectLst/>
                <a:latin typeface="Source Sans Pro" panose="020B0503030403020204" pitchFamily="34" charset="0"/>
              </a:rPr>
              <a:t>(1) the current governing documents for all entities involved in the transaction and any amendments to these documents;</a:t>
            </a:r>
          </a:p>
          <a:p>
            <a:pPr algn="l" fontAlgn="base"/>
            <a:r>
              <a:rPr lang="en-US" sz="1200" b="0" i="0" dirty="0">
                <a:solidFill>
                  <a:srgbClr val="3D3D3D"/>
                </a:solidFill>
                <a:effectLst/>
                <a:latin typeface="Source Sans Pro" panose="020B0503030403020204" pitchFamily="34" charset="0"/>
              </a:rPr>
              <a:t>(2) the transaction agreement or agreements and all related agreements;</a:t>
            </a:r>
          </a:p>
          <a:p>
            <a:pPr algn="l" fontAlgn="base"/>
            <a:r>
              <a:rPr lang="en-US" sz="1200" b="0" i="0" dirty="0">
                <a:solidFill>
                  <a:srgbClr val="3D3D3D"/>
                </a:solidFill>
                <a:effectLst/>
                <a:latin typeface="Source Sans Pro" panose="020B0503030403020204" pitchFamily="34" charset="0"/>
              </a:rPr>
              <a:t>(3) any collateral agreements related to the principal transaction, including leases, management contracts, and service contracts;</a:t>
            </a:r>
          </a:p>
          <a:p>
            <a:pPr algn="l" fontAlgn="base"/>
            <a:r>
              <a:rPr lang="en-US" sz="1200" b="0" i="0" dirty="0">
                <a:solidFill>
                  <a:srgbClr val="3D3D3D"/>
                </a:solidFill>
                <a:effectLst/>
                <a:latin typeface="Source Sans Pro" panose="020B0503030403020204" pitchFamily="34" charset="0"/>
              </a:rPr>
              <a:t>(4) all expert or consultant reports or valuations conducted in evaluating the transaction, including any valuation of the assets that are subject to the transaction prepared within three years preceding the anticipated transaction completion date and any reports of financial or economic analysis conducted in anticipation of the transaction;</a:t>
            </a:r>
          </a:p>
          <a:p>
            <a:pPr algn="l" fontAlgn="base"/>
            <a:r>
              <a:rPr lang="en-US" sz="1200" b="0" i="0" dirty="0">
                <a:solidFill>
                  <a:srgbClr val="3D3D3D"/>
                </a:solidFill>
                <a:effectLst/>
                <a:latin typeface="Source Sans Pro" panose="020B0503030403020204" pitchFamily="34" charset="0"/>
              </a:rPr>
              <a:t>(5) the results of any projections or modeling of health care utilization or financial impacts related to the transaction, including but not limited to copies of reports by appraisers, accountants, investment bankers, actuaries, and other experts;</a:t>
            </a:r>
          </a:p>
          <a:p>
            <a:pPr algn="l" fontAlgn="base"/>
            <a:r>
              <a:rPr lang="en-US" sz="1200" b="0" i="0" dirty="0">
                <a:solidFill>
                  <a:srgbClr val="3D3D3D"/>
                </a:solidFill>
                <a:effectLst/>
                <a:latin typeface="Source Sans Pro" panose="020B0503030403020204" pitchFamily="34" charset="0"/>
              </a:rPr>
              <a:t>(6) for a transaction described in subdivision 1, paragraph (j), clauses (1), (2), (4), or (7) to (9), a financial and economic analysis and report prepared by an independent expert or consultant on the effects of the transaction;</a:t>
            </a:r>
          </a:p>
          <a:p>
            <a:pPr algn="l" fontAlgn="base"/>
            <a:r>
              <a:rPr lang="en-US" sz="1200" b="0" i="0" dirty="0">
                <a:solidFill>
                  <a:srgbClr val="3D3D3D"/>
                </a:solidFill>
                <a:effectLst/>
                <a:latin typeface="Source Sans Pro" panose="020B0503030403020204" pitchFamily="34" charset="0"/>
              </a:rPr>
              <a:t>(7) for a transaction described in subdivision 1, paragraph (j), clauses (1), (2), (4), or (7) to (9), an impact analysis report prepared by an independent expert or consultant on the effects of the transaction on communities and the workforce, including any changes in availability or accessibility of services;</a:t>
            </a:r>
          </a:p>
          <a:p>
            <a:pPr algn="l" fontAlgn="base"/>
            <a:r>
              <a:rPr lang="en-US" sz="1200" b="0" i="0" dirty="0">
                <a:solidFill>
                  <a:srgbClr val="3D3D3D"/>
                </a:solidFill>
                <a:effectLst/>
                <a:latin typeface="Source Sans Pro" panose="020B0503030403020204" pitchFamily="34" charset="0"/>
              </a:rPr>
              <a:t>(8) all documents reflecting the purposes of or restrictions on any related nonprofit entity's charitable assets;</a:t>
            </a:r>
          </a:p>
          <a:p>
            <a:pPr algn="l" fontAlgn="base"/>
            <a:r>
              <a:rPr lang="en-US" sz="1200" b="0" i="0" dirty="0">
                <a:solidFill>
                  <a:srgbClr val="3D3D3D"/>
                </a:solidFill>
                <a:effectLst/>
                <a:latin typeface="Source Sans Pro" panose="020B0503030403020204" pitchFamily="34" charset="0"/>
              </a:rPr>
              <a:t>(9) copies of all filings submitted to federal regulators, including any filing the entities submitted to the Federal Trade Commission under </a:t>
            </a:r>
            <a:r>
              <a:rPr lang="en-US" sz="1200" b="0" i="0" u="none" strike="noStrike" dirty="0">
                <a:solidFill>
                  <a:srgbClr val="0E568C"/>
                </a:solidFill>
                <a:effectLst/>
                <a:latin typeface="Source Sans Pro" panose="020B0503030403020204" pitchFamily="34" charset="0"/>
                <a:hlinkClick r:id="rId2"/>
              </a:rPr>
              <a:t>United States Code, title 15, section 18a</a:t>
            </a:r>
            <a:r>
              <a:rPr lang="en-US" sz="1200" b="0" i="0" dirty="0">
                <a:solidFill>
                  <a:srgbClr val="3D3D3D"/>
                </a:solidFill>
                <a:effectLst/>
                <a:latin typeface="Source Sans Pro" panose="020B0503030403020204" pitchFamily="34" charset="0"/>
              </a:rPr>
              <a:t>, in connection with the transaction;</a:t>
            </a:r>
          </a:p>
          <a:p>
            <a:pPr algn="l" fontAlgn="base"/>
            <a:r>
              <a:rPr lang="en-US" sz="1200" b="0" i="0" dirty="0">
                <a:solidFill>
                  <a:srgbClr val="3D3D3D"/>
                </a:solidFill>
                <a:effectLst/>
                <a:latin typeface="Source Sans Pro" panose="020B0503030403020204" pitchFamily="34" charset="0"/>
              </a:rPr>
              <a:t>(10) a certification sworn under oath by each board member and chief executive officer for any nonprofit entity involved in the transaction containing the following: an explanation of how the completed transaction is in the public interest, addressing the factors in subdivision 5, paragraph (a); a disclosure of each declarant's compensation and benefits relating to the transaction for the three years following the transaction's anticipated completion date; and a disclosure of any conflicts of interest;</a:t>
            </a:r>
          </a:p>
          <a:p>
            <a:pPr algn="l" fontAlgn="base"/>
            <a:r>
              <a:rPr lang="en-US" sz="1200" b="0" i="0" dirty="0">
                <a:solidFill>
                  <a:srgbClr val="3D3D3D"/>
                </a:solidFill>
                <a:effectLst/>
                <a:latin typeface="Source Sans Pro" panose="020B0503030403020204" pitchFamily="34" charset="0"/>
              </a:rPr>
              <a:t>(11) audited and unaudited financial statements from all entities involved in the transaction and tax filings for all entities involved in the transaction covering the preceding five fiscal years; and</a:t>
            </a:r>
          </a:p>
          <a:p>
            <a:pPr algn="l" fontAlgn="base"/>
            <a:r>
              <a:rPr lang="en-US" sz="1200" b="0" i="0" dirty="0">
                <a:solidFill>
                  <a:srgbClr val="3D3D3D"/>
                </a:solidFill>
                <a:effectLst/>
                <a:latin typeface="Source Sans Pro" panose="020B0503030403020204" pitchFamily="34" charset="0"/>
              </a:rPr>
              <a:t>(12) any other information or documents relevant to evaluating the transaction that are requested by the attorney general or commissioner.</a:t>
            </a:r>
          </a:p>
        </p:txBody>
      </p:sp>
      <p:sp>
        <p:nvSpPr>
          <p:cNvPr id="6" name="Slide Number Placeholder 5">
            <a:extLst>
              <a:ext uri="{FF2B5EF4-FFF2-40B4-BE49-F238E27FC236}">
                <a16:creationId xmlns:a16="http://schemas.microsoft.com/office/drawing/2014/main" id="{F3C21242-5350-7B35-40EE-88513AF35785}"/>
              </a:ext>
            </a:extLst>
          </p:cNvPr>
          <p:cNvSpPr>
            <a:spLocks noGrp="1"/>
          </p:cNvSpPr>
          <p:nvPr>
            <p:ph type="sldNum" sz="quarter" idx="4"/>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183173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A0344-2864-BB56-D56A-DE9E5B48BF21}"/>
              </a:ext>
            </a:extLst>
          </p:cNvPr>
          <p:cNvSpPr>
            <a:spLocks noGrp="1"/>
          </p:cNvSpPr>
          <p:nvPr>
            <p:ph type="title"/>
          </p:nvPr>
        </p:nvSpPr>
        <p:spPr>
          <a:xfrm>
            <a:off x="1167492" y="136526"/>
            <a:ext cx="9779183" cy="908873"/>
          </a:xfrm>
        </p:spPr>
        <p:txBody>
          <a:bodyPr/>
          <a:lstStyle/>
          <a:p>
            <a:r>
              <a:rPr lang="en-US" sz="4400" dirty="0"/>
              <a:t>Reporting Procedure</a:t>
            </a:r>
          </a:p>
        </p:txBody>
      </p:sp>
      <p:sp>
        <p:nvSpPr>
          <p:cNvPr id="3" name="Content Placeholder 2">
            <a:extLst>
              <a:ext uri="{FF2B5EF4-FFF2-40B4-BE49-F238E27FC236}">
                <a16:creationId xmlns:a16="http://schemas.microsoft.com/office/drawing/2014/main" id="{3D5DE66E-8521-71FD-577D-CE8D762E0BC6}"/>
              </a:ext>
            </a:extLst>
          </p:cNvPr>
          <p:cNvSpPr>
            <a:spLocks noGrp="1"/>
          </p:cNvSpPr>
          <p:nvPr>
            <p:ph idx="1"/>
          </p:nvPr>
        </p:nvSpPr>
        <p:spPr>
          <a:xfrm>
            <a:off x="1167493" y="1260909"/>
            <a:ext cx="10103690" cy="4123373"/>
          </a:xfrm>
        </p:spPr>
        <p:txBody>
          <a:bodyPr>
            <a:normAutofit/>
          </a:bodyPr>
          <a:lstStyle/>
          <a:p>
            <a:pPr marL="457200" indent="-457200">
              <a:buFont typeface="Arial" panose="020B0604020202020204" pitchFamily="34" charset="0"/>
              <a:buChar char="•"/>
            </a:pPr>
            <a:r>
              <a:rPr lang="en-US" sz="2000" dirty="0"/>
              <a:t>Analyze application to even unsuspecting arrangements</a:t>
            </a:r>
          </a:p>
          <a:p>
            <a:pPr marL="457200" indent="-457200">
              <a:buFont typeface="Arial" panose="020B0604020202020204" pitchFamily="34" charset="0"/>
              <a:buChar char="•"/>
            </a:pPr>
            <a:r>
              <a:rPr lang="en-US" sz="2000" dirty="0"/>
              <a:t>Reports should be made to:</a:t>
            </a:r>
          </a:p>
          <a:p>
            <a:pPr marL="914400" lvl="1" indent="-457200">
              <a:buFont typeface="Arial" panose="020B0604020202020204" pitchFamily="34" charset="0"/>
              <a:buChar char="•"/>
            </a:pPr>
            <a:r>
              <a:rPr lang="en-US" sz="2000" dirty="0"/>
              <a:t>Minnesota Attorney General’s Office’s at </a:t>
            </a:r>
            <a:r>
              <a:rPr lang="en-US" sz="2000" dirty="0">
                <a:hlinkClick r:id="rId2"/>
              </a:rPr>
              <a:t>health.notices@ag.state.mn.us</a:t>
            </a:r>
            <a:endParaRPr lang="en-US" sz="2000" dirty="0"/>
          </a:p>
          <a:p>
            <a:pPr marL="914400" lvl="1" indent="-457200">
              <a:buFont typeface="Arial" panose="020B0604020202020204" pitchFamily="34" charset="0"/>
              <a:buChar char="•"/>
            </a:pPr>
            <a:r>
              <a:rPr lang="en-US" sz="2000" dirty="0"/>
              <a:t>Minnesota Department of Health at </a:t>
            </a:r>
            <a:r>
              <a:rPr lang="en-US" sz="2000" dirty="0">
                <a:hlinkClick r:id="rId3"/>
              </a:rPr>
              <a:t>health.hctransactions@state.mn.us</a:t>
            </a:r>
            <a:endParaRPr lang="en-US" sz="2000" dirty="0"/>
          </a:p>
          <a:p>
            <a:pPr marL="457200" indent="-457200">
              <a:buFont typeface="Arial" panose="020B0604020202020204" pitchFamily="34" charset="0"/>
              <a:buChar char="•"/>
            </a:pPr>
            <a:r>
              <a:rPr lang="en-US" sz="2000" dirty="0"/>
              <a:t>Inquiries about submissions should be sent to both email addresses</a:t>
            </a:r>
          </a:p>
          <a:p>
            <a:pPr marL="457200" indent="-457200">
              <a:buFont typeface="Arial" panose="020B0604020202020204" pitchFamily="34" charset="0"/>
              <a:buChar char="•"/>
            </a:pPr>
            <a:r>
              <a:rPr lang="en-US" sz="2000" dirty="0"/>
              <a:t>Entities are encouraged to provide certain information in advance of its full submission</a:t>
            </a:r>
          </a:p>
          <a:p>
            <a:pPr marL="914400" lvl="1" indent="-457200">
              <a:buFont typeface="Arial" panose="020B0604020202020204" pitchFamily="34" charset="0"/>
              <a:buChar char="•"/>
            </a:pPr>
            <a:r>
              <a:rPr lang="en-US" sz="2000" dirty="0"/>
              <a:t>Goal is to “facilitate timely review of materials”</a:t>
            </a:r>
          </a:p>
          <a:p>
            <a:pPr marL="914400" lvl="1" indent="-457200">
              <a:buFont typeface="Arial" panose="020B0604020202020204" pitchFamily="34" charset="0"/>
              <a:buChar char="•"/>
            </a:pPr>
            <a:r>
              <a:rPr lang="en-US" sz="2000" dirty="0"/>
              <a:t>May help support waiver requests</a:t>
            </a:r>
          </a:p>
          <a:p>
            <a:pPr marL="914400" lvl="1" indent="-457200">
              <a:buFont typeface="Arial" panose="020B0604020202020204" pitchFamily="34" charset="0"/>
              <a:buChar char="•"/>
            </a:pPr>
            <a:r>
              <a:rPr lang="en-US" sz="2000" dirty="0"/>
              <a:t>List of preliminary information and documents (from Subd. 2(c) and 2(d)) can be found here: </a:t>
            </a:r>
            <a:r>
              <a:rPr lang="en-US" sz="2000" dirty="0">
                <a:hlinkClick r:id="rId4"/>
              </a:rPr>
              <a:t>https://www.ag.state.mn.us/Health-Care/Transactions/</a:t>
            </a:r>
            <a:r>
              <a:rPr lang="en-US" sz="2000" dirty="0"/>
              <a:t> </a:t>
            </a:r>
          </a:p>
        </p:txBody>
      </p:sp>
      <p:sp>
        <p:nvSpPr>
          <p:cNvPr id="6" name="Slide Number Placeholder 5">
            <a:extLst>
              <a:ext uri="{FF2B5EF4-FFF2-40B4-BE49-F238E27FC236}">
                <a16:creationId xmlns:a16="http://schemas.microsoft.com/office/drawing/2014/main" id="{309B6834-DDAD-7E75-29D1-FF64A5756F73}"/>
              </a:ext>
            </a:extLst>
          </p:cNvPr>
          <p:cNvSpPr>
            <a:spLocks noGrp="1"/>
          </p:cNvSpPr>
          <p:nvPr>
            <p:ph type="sldNum" sz="quarter" idx="4"/>
          </p:nvPr>
        </p:nvSpPr>
        <p:spPr/>
        <p:txBody>
          <a:bodyPr/>
          <a:lstStyle/>
          <a:p>
            <a:fld id="{294A09A9-5501-47C1-A89A-A340965A2BE2}" type="slidenum">
              <a:rPr lang="en-US" smtClean="0"/>
              <a:pPr/>
              <a:t>13</a:t>
            </a:fld>
            <a:endParaRPr lang="en-US" dirty="0"/>
          </a:p>
        </p:txBody>
      </p:sp>
    </p:spTree>
    <p:extLst>
      <p:ext uri="{BB962C8B-B14F-4D97-AF65-F5344CB8AC3E}">
        <p14:creationId xmlns:p14="http://schemas.microsoft.com/office/powerpoint/2010/main" val="2885857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9995-5854-8F18-DF22-598EEC8D848E}"/>
              </a:ext>
            </a:extLst>
          </p:cNvPr>
          <p:cNvSpPr>
            <a:spLocks noGrp="1"/>
          </p:cNvSpPr>
          <p:nvPr>
            <p:ph type="title"/>
          </p:nvPr>
        </p:nvSpPr>
        <p:spPr>
          <a:xfrm>
            <a:off x="1167492" y="136526"/>
            <a:ext cx="9779183" cy="826000"/>
          </a:xfrm>
        </p:spPr>
        <p:txBody>
          <a:bodyPr/>
          <a:lstStyle/>
          <a:p>
            <a:r>
              <a:rPr lang="en-US" sz="4400" dirty="0"/>
              <a:t>Other Notable Provisions</a:t>
            </a:r>
          </a:p>
        </p:txBody>
      </p:sp>
      <p:sp>
        <p:nvSpPr>
          <p:cNvPr id="3" name="Content Placeholder 2">
            <a:extLst>
              <a:ext uri="{FF2B5EF4-FFF2-40B4-BE49-F238E27FC236}">
                <a16:creationId xmlns:a16="http://schemas.microsoft.com/office/drawing/2014/main" id="{0692EA72-827F-7AD1-4846-052B472799BC}"/>
              </a:ext>
            </a:extLst>
          </p:cNvPr>
          <p:cNvSpPr>
            <a:spLocks noGrp="1"/>
          </p:cNvSpPr>
          <p:nvPr>
            <p:ph idx="1"/>
          </p:nvPr>
        </p:nvSpPr>
        <p:spPr>
          <a:xfrm>
            <a:off x="1167493" y="1232034"/>
            <a:ext cx="9779182" cy="4735629"/>
          </a:xfrm>
        </p:spPr>
        <p:txBody>
          <a:bodyPr>
            <a:normAutofit/>
          </a:bodyPr>
          <a:lstStyle/>
          <a:p>
            <a:pPr marL="457200" indent="-457200">
              <a:buFont typeface="Arial" panose="020B0604020202020204" pitchFamily="34" charset="0"/>
              <a:buChar char="•"/>
            </a:pPr>
            <a:r>
              <a:rPr lang="en-US" sz="2000" dirty="0"/>
              <a:t>Additional requirements for nonprofit health care entity transactions</a:t>
            </a:r>
          </a:p>
          <a:p>
            <a:pPr marL="457200" indent="-457200">
              <a:buFont typeface="Arial" panose="020B0604020202020204" pitchFamily="34" charset="0"/>
              <a:buChar char="•"/>
            </a:pPr>
            <a:r>
              <a:rPr lang="en-US" sz="2000" dirty="0"/>
              <a:t>Antitrust requirements</a:t>
            </a:r>
          </a:p>
          <a:p>
            <a:pPr marL="914400" lvl="1" indent="-457200">
              <a:buFont typeface="Arial" panose="020B0604020202020204" pitchFamily="34" charset="0"/>
              <a:buChar char="•"/>
            </a:pPr>
            <a:r>
              <a:rPr lang="en-US" sz="2000" dirty="0"/>
              <a:t>Subd. 3. Prohibited transactions. No health care entity may enter into a transaction that will:</a:t>
            </a:r>
          </a:p>
          <a:p>
            <a:pPr marL="1371600" lvl="2" indent="-457200">
              <a:buFont typeface="Arial" panose="020B0604020202020204" pitchFamily="34" charset="0"/>
              <a:buChar char="•"/>
            </a:pPr>
            <a:r>
              <a:rPr lang="en-US" dirty="0"/>
              <a:t>(1) substantially lessen competition; or</a:t>
            </a:r>
          </a:p>
          <a:p>
            <a:pPr marL="1371600" lvl="2" indent="-457200">
              <a:buFont typeface="Arial" panose="020B0604020202020204" pitchFamily="34" charset="0"/>
              <a:buChar char="•"/>
            </a:pPr>
            <a:r>
              <a:rPr lang="en-US" dirty="0"/>
              <a:t>(2) tend to create a monopoly or monopsony.</a:t>
            </a:r>
          </a:p>
          <a:p>
            <a:pPr marL="457200" indent="-457200">
              <a:buFont typeface="Arial" panose="020B0604020202020204" pitchFamily="34" charset="0"/>
              <a:buChar char="•"/>
            </a:pPr>
            <a:r>
              <a:rPr lang="en-US" sz="2000" dirty="0"/>
              <a:t>Attorney General enforcement and the “public interest” standard</a:t>
            </a:r>
          </a:p>
          <a:p>
            <a:pPr marL="914400" lvl="1" indent="-457200">
              <a:buFont typeface="Arial" panose="020B0604020202020204" pitchFamily="34" charset="0"/>
              <a:buChar char="•"/>
            </a:pPr>
            <a:r>
              <a:rPr lang="en-US" sz="2000" dirty="0"/>
              <a:t>The Attorney General may bring an action in district court to enjoin or unwind a transaction or seek other equitable relief if: </a:t>
            </a:r>
          </a:p>
          <a:p>
            <a:pPr marL="1371600" lvl="2" indent="-457200">
              <a:buFont typeface="Arial" panose="020B0604020202020204" pitchFamily="34" charset="0"/>
              <a:buChar char="•"/>
            </a:pPr>
            <a:r>
              <a:rPr lang="en-US" dirty="0"/>
              <a:t>A health care entity or transaction violates Minn. Stat. 145D.01;</a:t>
            </a:r>
          </a:p>
          <a:p>
            <a:pPr marL="1371600" lvl="2" indent="-457200">
              <a:buFont typeface="Arial" panose="020B0604020202020204" pitchFamily="34" charset="0"/>
              <a:buChar char="•"/>
            </a:pPr>
            <a:r>
              <a:rPr lang="en-US" dirty="0"/>
              <a:t>The transaction is contrary to the public interest; or</a:t>
            </a:r>
          </a:p>
          <a:p>
            <a:pPr marL="1371600" lvl="2" indent="-457200">
              <a:buFont typeface="Arial" panose="020B0604020202020204" pitchFamily="34" charset="0"/>
              <a:buChar char="•"/>
            </a:pPr>
            <a:r>
              <a:rPr lang="en-US" dirty="0"/>
              <a:t>Both </a:t>
            </a:r>
          </a:p>
          <a:p>
            <a:pPr marL="914400" lvl="1" indent="-457200">
              <a:buFont typeface="Arial" panose="020B0604020202020204" pitchFamily="34" charset="0"/>
              <a:buChar char="•"/>
            </a:pPr>
            <a:r>
              <a:rPr lang="en-US" sz="2000" dirty="0"/>
              <a:t>Identifies factors that will be used to determine whether a transaction is contrary to the public interest</a:t>
            </a:r>
          </a:p>
          <a:p>
            <a:endParaRPr lang="en-US" sz="2000" dirty="0"/>
          </a:p>
          <a:p>
            <a:pPr marL="914400" lvl="1" indent="-457200">
              <a:buFont typeface="Arial" panose="020B0604020202020204" pitchFamily="34" charset="0"/>
              <a:buChar char="•"/>
            </a:pPr>
            <a:endParaRPr lang="en-US" dirty="0"/>
          </a:p>
        </p:txBody>
      </p:sp>
      <p:sp>
        <p:nvSpPr>
          <p:cNvPr id="6" name="Slide Number Placeholder 5">
            <a:extLst>
              <a:ext uri="{FF2B5EF4-FFF2-40B4-BE49-F238E27FC236}">
                <a16:creationId xmlns:a16="http://schemas.microsoft.com/office/drawing/2014/main" id="{EE0625E6-EF0B-4643-85A5-CCFA58CB3191}"/>
              </a:ext>
            </a:extLst>
          </p:cNvPr>
          <p:cNvSpPr>
            <a:spLocks noGrp="1"/>
          </p:cNvSpPr>
          <p:nvPr>
            <p:ph type="sldNum" sz="quarter" idx="4"/>
          </p:nvPr>
        </p:nvSpPr>
        <p:spPr/>
        <p:txBody>
          <a:bodyPr/>
          <a:lstStyle/>
          <a:p>
            <a:fld id="{294A09A9-5501-47C1-A89A-A340965A2BE2}" type="slidenum">
              <a:rPr lang="en-US" smtClean="0"/>
              <a:pPr/>
              <a:t>14</a:t>
            </a:fld>
            <a:endParaRPr lang="en-US" dirty="0"/>
          </a:p>
        </p:txBody>
      </p:sp>
    </p:spTree>
    <p:extLst>
      <p:ext uri="{BB962C8B-B14F-4D97-AF65-F5344CB8AC3E}">
        <p14:creationId xmlns:p14="http://schemas.microsoft.com/office/powerpoint/2010/main" val="1050456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0F24-EEDA-C80F-FE80-70364C0437E7}"/>
              </a:ext>
            </a:extLst>
          </p:cNvPr>
          <p:cNvSpPr>
            <a:spLocks noGrp="1"/>
          </p:cNvSpPr>
          <p:nvPr>
            <p:ph type="title"/>
          </p:nvPr>
        </p:nvSpPr>
        <p:spPr>
          <a:xfrm>
            <a:off x="1167492" y="136526"/>
            <a:ext cx="9779183" cy="908873"/>
          </a:xfrm>
        </p:spPr>
        <p:txBody>
          <a:bodyPr/>
          <a:lstStyle/>
          <a:p>
            <a:r>
              <a:rPr lang="en-US" sz="4000" dirty="0"/>
              <a:t>Additional </a:t>
            </a:r>
            <a:r>
              <a:rPr lang="en-US" sz="4000" dirty="0" err="1"/>
              <a:t>MDH</a:t>
            </a:r>
            <a:r>
              <a:rPr lang="en-US" sz="4000" dirty="0"/>
              <a:t> Reporting Requirements</a:t>
            </a:r>
          </a:p>
        </p:txBody>
      </p:sp>
      <p:sp>
        <p:nvSpPr>
          <p:cNvPr id="3" name="Content Placeholder 2">
            <a:extLst>
              <a:ext uri="{FF2B5EF4-FFF2-40B4-BE49-F238E27FC236}">
                <a16:creationId xmlns:a16="http://schemas.microsoft.com/office/drawing/2014/main" id="{108D0EFF-9E66-1AA1-4844-AD1EE2DC4168}"/>
              </a:ext>
            </a:extLst>
          </p:cNvPr>
          <p:cNvSpPr>
            <a:spLocks noGrp="1"/>
          </p:cNvSpPr>
          <p:nvPr>
            <p:ph idx="1"/>
          </p:nvPr>
        </p:nvSpPr>
        <p:spPr>
          <a:xfrm>
            <a:off x="1167493" y="1299411"/>
            <a:ext cx="9779182" cy="4084871"/>
          </a:xfrm>
        </p:spPr>
        <p:txBody>
          <a:bodyPr>
            <a:normAutofit/>
          </a:bodyPr>
          <a:lstStyle/>
          <a:p>
            <a:pPr marL="457200" indent="-457200">
              <a:buFont typeface="Arial" panose="020B0604020202020204" pitchFamily="34" charset="0"/>
              <a:buChar char="•"/>
            </a:pPr>
            <a:r>
              <a:rPr lang="en-US" sz="2000" dirty="0"/>
              <a:t>Effective January 1, 2024 (Minn. Stat. 145D.02)</a:t>
            </a:r>
          </a:p>
          <a:p>
            <a:pPr marL="457200" indent="-457200">
              <a:buFont typeface="Arial" panose="020B0604020202020204" pitchFamily="34" charset="0"/>
              <a:buChar char="•"/>
            </a:pPr>
            <a:r>
              <a:rPr lang="en-US" sz="2000" dirty="0"/>
              <a:t>Applies to transactions where: </a:t>
            </a:r>
          </a:p>
          <a:p>
            <a:pPr marL="914400" lvl="1" indent="-457200">
              <a:buFont typeface="Arial" panose="020B0604020202020204" pitchFamily="34" charset="0"/>
              <a:buChar char="•"/>
            </a:pPr>
            <a:r>
              <a:rPr lang="en-US" sz="2000" dirty="0"/>
              <a:t>the health care entity involved in the transaction has average revenue between </a:t>
            </a:r>
            <a:r>
              <a:rPr lang="en-US" sz="2000" b="1" u="sng" dirty="0"/>
              <a:t>$10M-$80M </a:t>
            </a:r>
            <a:r>
              <a:rPr lang="en-US" sz="2000" dirty="0"/>
              <a:t>per year; or</a:t>
            </a:r>
          </a:p>
          <a:p>
            <a:pPr marL="914400" lvl="1" indent="-457200">
              <a:buFont typeface="Arial" panose="020B0604020202020204" pitchFamily="34" charset="0"/>
              <a:buChar char="•"/>
            </a:pPr>
            <a:r>
              <a:rPr lang="en-US" sz="2000" dirty="0"/>
              <a:t>The transaction will result in an entity projected to have average revenue between </a:t>
            </a:r>
            <a:r>
              <a:rPr lang="en-US" sz="2000" b="1" u="sng" dirty="0"/>
              <a:t>$10M-$80M </a:t>
            </a:r>
            <a:r>
              <a:rPr lang="en-US" sz="2000" dirty="0"/>
              <a:t>per year once the entity is operating at full capacity. </a:t>
            </a:r>
          </a:p>
          <a:p>
            <a:pPr marL="457200" indent="-457200">
              <a:buFont typeface="Arial" panose="020B0604020202020204" pitchFamily="34" charset="0"/>
              <a:buChar char="•"/>
            </a:pPr>
            <a:r>
              <a:rPr lang="en-US" sz="2000" dirty="0"/>
              <a:t>Requires disclosure/submission of a subset of information</a:t>
            </a:r>
          </a:p>
          <a:p>
            <a:pPr marL="914400" lvl="1" indent="-457200">
              <a:buFont typeface="Arial" panose="020B0604020202020204" pitchFamily="34" charset="0"/>
              <a:buChar char="•"/>
            </a:pPr>
            <a:r>
              <a:rPr lang="en-US" sz="2000" dirty="0"/>
              <a:t>Information includes leadership and ownership structures; services provided; operating and nonoperating revenue for each entity by location for the last 3 years; terms of transaction agreement(s); plans to close facilities, reduce workforce, or reduce or eliminate services; etc.</a:t>
            </a:r>
          </a:p>
          <a:p>
            <a:pPr marL="914400" lvl="1" indent="-457200">
              <a:buFont typeface="Arial" panose="020B0604020202020204" pitchFamily="34" charset="0"/>
              <a:buChar char="•"/>
            </a:pPr>
            <a:r>
              <a:rPr lang="en-US" sz="2000" dirty="0"/>
              <a:t>Goal is data collection</a:t>
            </a:r>
          </a:p>
          <a:p>
            <a:pPr marL="914400" lvl="1" indent="-457200">
              <a:buFont typeface="Arial" panose="020B0604020202020204" pitchFamily="34" charset="0"/>
              <a:buChar char="•"/>
            </a:pPr>
            <a:endParaRPr lang="en-US" sz="1600" dirty="0"/>
          </a:p>
        </p:txBody>
      </p:sp>
      <p:sp>
        <p:nvSpPr>
          <p:cNvPr id="4" name="Date Placeholder 3">
            <a:extLst>
              <a:ext uri="{FF2B5EF4-FFF2-40B4-BE49-F238E27FC236}">
                <a16:creationId xmlns:a16="http://schemas.microsoft.com/office/drawing/2014/main" id="{A5C73D28-6FFD-663F-4821-8AD94227BB94}"/>
              </a:ext>
            </a:extLst>
          </p:cNvPr>
          <p:cNvSpPr>
            <a:spLocks noGrp="1"/>
          </p:cNvSpPr>
          <p:nvPr>
            <p:ph type="dt" sz="half" idx="2"/>
          </p:nvPr>
        </p:nvSpPr>
        <p:spPr/>
        <p:txBody>
          <a:bodyPr/>
          <a:lstStyle/>
          <a:p>
            <a:r>
              <a:rPr lang="en-US"/>
              <a:t>9/8/20XX</a:t>
            </a:r>
            <a:endParaRPr lang="en-US" dirty="0"/>
          </a:p>
        </p:txBody>
      </p:sp>
      <p:sp>
        <p:nvSpPr>
          <p:cNvPr id="5" name="Footer Placeholder 4">
            <a:extLst>
              <a:ext uri="{FF2B5EF4-FFF2-40B4-BE49-F238E27FC236}">
                <a16:creationId xmlns:a16="http://schemas.microsoft.com/office/drawing/2014/main" id="{8D4D5241-2DA0-AF84-B9BE-93E59DBF0931}"/>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F34F61F1-4AC8-9BEB-1D46-F0DDBD65B294}"/>
              </a:ext>
            </a:extLst>
          </p:cNvPr>
          <p:cNvSpPr>
            <a:spLocks noGrp="1"/>
          </p:cNvSpPr>
          <p:nvPr>
            <p:ph type="sldNum" sz="quarter" idx="4"/>
          </p:nvPr>
        </p:nvSpPr>
        <p:spPr/>
        <p:txBody>
          <a:bodyPr/>
          <a:lstStyle/>
          <a:p>
            <a:fld id="{294A09A9-5501-47C1-A89A-A340965A2BE2}" type="slidenum">
              <a:rPr lang="en-US" smtClean="0"/>
              <a:pPr/>
              <a:t>15</a:t>
            </a:fld>
            <a:endParaRPr lang="en-US" dirty="0"/>
          </a:p>
        </p:txBody>
      </p:sp>
    </p:spTree>
    <p:extLst>
      <p:ext uri="{BB962C8B-B14F-4D97-AF65-F5344CB8AC3E}">
        <p14:creationId xmlns:p14="http://schemas.microsoft.com/office/powerpoint/2010/main" val="3323450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58911-A0DD-08C1-9E5E-A59C7A9D3423}"/>
              </a:ext>
            </a:extLst>
          </p:cNvPr>
          <p:cNvSpPr>
            <a:spLocks noGrp="1"/>
          </p:cNvSpPr>
          <p:nvPr>
            <p:ph type="title"/>
          </p:nvPr>
        </p:nvSpPr>
        <p:spPr>
          <a:xfrm>
            <a:off x="1167492" y="136526"/>
            <a:ext cx="9779183" cy="1008880"/>
          </a:xfrm>
        </p:spPr>
        <p:txBody>
          <a:bodyPr/>
          <a:lstStyle/>
          <a:p>
            <a:r>
              <a:rPr lang="en-US" sz="4000" dirty="0"/>
              <a:t>Public Links/Resources</a:t>
            </a:r>
          </a:p>
        </p:txBody>
      </p:sp>
      <p:sp>
        <p:nvSpPr>
          <p:cNvPr id="3" name="Content Placeholder 2">
            <a:extLst>
              <a:ext uri="{FF2B5EF4-FFF2-40B4-BE49-F238E27FC236}">
                <a16:creationId xmlns:a16="http://schemas.microsoft.com/office/drawing/2014/main" id="{20EC547C-D8B6-F3DA-F22E-912DC28A2F10}"/>
              </a:ext>
            </a:extLst>
          </p:cNvPr>
          <p:cNvSpPr>
            <a:spLocks noGrp="1"/>
          </p:cNvSpPr>
          <p:nvPr>
            <p:ph idx="1"/>
          </p:nvPr>
        </p:nvSpPr>
        <p:spPr>
          <a:xfrm>
            <a:off x="1167493" y="1289785"/>
            <a:ext cx="9779182" cy="4094497"/>
          </a:xfrm>
        </p:spPr>
        <p:txBody>
          <a:bodyPr/>
          <a:lstStyle/>
          <a:p>
            <a:pPr marL="457200" indent="-457200">
              <a:buFont typeface="Arial" panose="020B0604020202020204" pitchFamily="34" charset="0"/>
              <a:buChar char="•"/>
            </a:pPr>
            <a:r>
              <a:rPr lang="en-US" sz="2000" dirty="0"/>
              <a:t>Attorney General public-facing webpage: </a:t>
            </a:r>
            <a:br>
              <a:rPr lang="en-US" sz="2000" dirty="0"/>
            </a:br>
            <a:r>
              <a:rPr lang="en-US" sz="2000" dirty="0">
                <a:hlinkClick r:id="rId2"/>
              </a:rPr>
              <a:t>www.ag.state.mn.us/Health-Care/Transactions/</a:t>
            </a:r>
            <a:r>
              <a:rPr lang="en-US" sz="2000" dirty="0"/>
              <a:t>  </a:t>
            </a:r>
          </a:p>
          <a:p>
            <a:pPr marL="457200" indent="-457200">
              <a:buFont typeface="Arial" panose="020B0604020202020204" pitchFamily="34" charset="0"/>
              <a:buChar char="•"/>
            </a:pPr>
            <a:r>
              <a:rPr lang="en-US" sz="2000" dirty="0"/>
              <a:t>Attorney General dedicated email: </a:t>
            </a:r>
            <a:br>
              <a:rPr lang="en-US" sz="2000" dirty="0"/>
            </a:br>
            <a:r>
              <a:rPr lang="en-US" sz="2000" dirty="0">
                <a:hlinkClick r:id="rId3"/>
              </a:rPr>
              <a:t>Health.Notices@ag.state.mn.us</a:t>
            </a:r>
            <a:r>
              <a:rPr lang="en-US" sz="2000" dirty="0"/>
              <a:t> </a:t>
            </a:r>
          </a:p>
          <a:p>
            <a:pPr marL="457200" indent="-457200">
              <a:buFont typeface="Arial" panose="020B0604020202020204" pitchFamily="34" charset="0"/>
              <a:buChar char="•"/>
            </a:pPr>
            <a:r>
              <a:rPr lang="en-US" sz="2000" dirty="0"/>
              <a:t>Minnesota Department of Health dedicated email: </a:t>
            </a:r>
            <a:r>
              <a:rPr lang="en-US" sz="2000" dirty="0">
                <a:hlinkClick r:id="rId4"/>
              </a:rPr>
              <a:t>health.hctransactions@state.mn.us</a:t>
            </a:r>
            <a:endParaRPr lang="en-US" sz="2000" dirty="0"/>
          </a:p>
          <a:p>
            <a:pPr marL="457200" indent="-457200">
              <a:buFont typeface="Arial" panose="020B0604020202020204" pitchFamily="34" charset="0"/>
              <a:buChar char="•"/>
            </a:pPr>
            <a:r>
              <a:rPr lang="en-US" sz="2000" dirty="0"/>
              <a:t>Community input form: </a:t>
            </a:r>
            <a:br>
              <a:rPr lang="en-US" sz="2000" dirty="0"/>
            </a:br>
            <a:r>
              <a:rPr lang="en-US" sz="2000" dirty="0">
                <a:hlinkClick r:id="rId5"/>
              </a:rPr>
              <a:t>www.ag.state.mn.us/Health-Care/Transactions/Input.asp</a:t>
            </a:r>
            <a:r>
              <a:rPr lang="en-US" sz="2000" dirty="0"/>
              <a:t>  </a:t>
            </a:r>
          </a:p>
          <a:p>
            <a:pPr marL="457200" indent="-4572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63EA9E8C-7F38-4E61-0C5A-2C9875C014E4}"/>
              </a:ext>
            </a:extLst>
          </p:cNvPr>
          <p:cNvSpPr>
            <a:spLocks noGrp="1"/>
          </p:cNvSpPr>
          <p:nvPr>
            <p:ph type="dt" sz="half" idx="2"/>
          </p:nvPr>
        </p:nvSpPr>
        <p:spPr/>
        <p:txBody>
          <a:bodyPr/>
          <a:lstStyle/>
          <a:p>
            <a:r>
              <a:rPr lang="en-US"/>
              <a:t>9/8/20XX</a:t>
            </a:r>
            <a:endParaRPr lang="en-US" dirty="0"/>
          </a:p>
        </p:txBody>
      </p:sp>
      <p:sp>
        <p:nvSpPr>
          <p:cNvPr id="5" name="Footer Placeholder 4">
            <a:extLst>
              <a:ext uri="{FF2B5EF4-FFF2-40B4-BE49-F238E27FC236}">
                <a16:creationId xmlns:a16="http://schemas.microsoft.com/office/drawing/2014/main" id="{9ECCFCF0-D203-8769-B56E-79CAA0ACC1AD}"/>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8A43E1F1-B679-2C07-3494-75D1F3E44FDC}"/>
              </a:ext>
            </a:extLst>
          </p:cNvPr>
          <p:cNvSpPr>
            <a:spLocks noGrp="1"/>
          </p:cNvSpPr>
          <p:nvPr>
            <p:ph type="sldNum" sz="quarter" idx="4"/>
          </p:nvPr>
        </p:nvSpPr>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24996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D5B8E-7CCC-A2A9-09A7-54158E342865}"/>
              </a:ext>
            </a:extLst>
          </p:cNvPr>
          <p:cNvSpPr>
            <a:spLocks noGrp="1"/>
          </p:cNvSpPr>
          <p:nvPr>
            <p:ph type="title"/>
          </p:nvPr>
        </p:nvSpPr>
        <p:spPr>
          <a:xfrm>
            <a:off x="1206408" y="384629"/>
            <a:ext cx="9779183" cy="1053421"/>
          </a:xfrm>
        </p:spPr>
        <p:txBody>
          <a:bodyPr/>
          <a:lstStyle/>
          <a:p>
            <a:r>
              <a:rPr lang="en-US" dirty="0"/>
              <a:t>2023 Legislative Session - General</a:t>
            </a:r>
          </a:p>
        </p:txBody>
      </p:sp>
      <p:sp>
        <p:nvSpPr>
          <p:cNvPr id="3" name="Content Placeholder 2">
            <a:extLst>
              <a:ext uri="{FF2B5EF4-FFF2-40B4-BE49-F238E27FC236}">
                <a16:creationId xmlns:a16="http://schemas.microsoft.com/office/drawing/2014/main" id="{7278AE93-D3F6-082A-0B07-672440027A26}"/>
              </a:ext>
            </a:extLst>
          </p:cNvPr>
          <p:cNvSpPr>
            <a:spLocks noGrp="1"/>
          </p:cNvSpPr>
          <p:nvPr>
            <p:ph idx="1"/>
          </p:nvPr>
        </p:nvSpPr>
        <p:spPr>
          <a:xfrm>
            <a:off x="914399" y="1589769"/>
            <a:ext cx="10363200" cy="4614861"/>
          </a:xfrm>
        </p:spPr>
        <p:txBody>
          <a:bodyPr/>
          <a:lstStyle/>
          <a:p>
            <a:pPr marL="457200" indent="-457200">
              <a:buFont typeface="Arial" panose="020B0604020202020204" pitchFamily="34" charset="0"/>
              <a:buChar char="•"/>
            </a:pPr>
            <a:r>
              <a:rPr lang="en-US" sz="2400" dirty="0"/>
              <a:t>DFL “Trifecta”</a:t>
            </a:r>
          </a:p>
          <a:p>
            <a:pPr marL="914400" lvl="1" indent="-457200">
              <a:buFont typeface="Arial" panose="020B0604020202020204" pitchFamily="34" charset="0"/>
              <a:buChar char="•"/>
            </a:pPr>
            <a:r>
              <a:rPr lang="en-US" sz="2200" dirty="0"/>
              <a:t>House 70-64</a:t>
            </a:r>
          </a:p>
          <a:p>
            <a:pPr marL="914400" lvl="1" indent="-457200">
              <a:buFont typeface="Arial" panose="020B0604020202020204" pitchFamily="34" charset="0"/>
              <a:buChar char="•"/>
            </a:pPr>
            <a:r>
              <a:rPr lang="en-US" sz="2200" dirty="0"/>
              <a:t>Senate 34-33</a:t>
            </a:r>
          </a:p>
          <a:p>
            <a:pPr marL="457200" indent="-457200">
              <a:buFont typeface="Arial" panose="020B0604020202020204" pitchFamily="34" charset="0"/>
              <a:buChar char="•"/>
            </a:pPr>
            <a:r>
              <a:rPr lang="en-US" sz="2400" dirty="0"/>
              <a:t>General Fund Surplus of $17.6B</a:t>
            </a:r>
          </a:p>
          <a:p>
            <a:pPr marL="914400" lvl="1" indent="-457200">
              <a:buFont typeface="Arial" panose="020B0604020202020204" pitchFamily="34" charset="0"/>
              <a:buChar char="•"/>
            </a:pPr>
            <a:r>
              <a:rPr lang="en-US" sz="2200" dirty="0"/>
              <a:t>$12B is one time funding</a:t>
            </a:r>
          </a:p>
          <a:p>
            <a:pPr marL="914400" lvl="1" indent="-457200">
              <a:buFont typeface="Arial" panose="020B0604020202020204" pitchFamily="34" charset="0"/>
              <a:buChar char="•"/>
            </a:pPr>
            <a:r>
              <a:rPr lang="en-US" sz="2200" dirty="0"/>
              <a:t>$5B is ongoing</a:t>
            </a:r>
          </a:p>
          <a:p>
            <a:pPr marL="457200" indent="-457200">
              <a:buFont typeface="Arial" panose="020B0604020202020204" pitchFamily="34" charset="0"/>
              <a:buChar char="•"/>
            </a:pPr>
            <a:r>
              <a:rPr lang="en-US" sz="2400" dirty="0"/>
              <a:t>Top DFL Agenda Initiatives</a:t>
            </a:r>
          </a:p>
          <a:p>
            <a:pPr marL="914400" lvl="1" indent="-457200">
              <a:buFont typeface="Arial" panose="020B0604020202020204" pitchFamily="34" charset="0"/>
              <a:buChar char="•"/>
            </a:pPr>
            <a:r>
              <a:rPr lang="en-US" sz="2200" dirty="0"/>
              <a:t>Paid Family Medical Leave</a:t>
            </a:r>
          </a:p>
          <a:p>
            <a:pPr marL="914400" lvl="1" indent="-457200">
              <a:buFont typeface="Arial" panose="020B0604020202020204" pitchFamily="34" charset="0"/>
              <a:buChar char="•"/>
            </a:pPr>
            <a:r>
              <a:rPr lang="en-US" sz="2200" dirty="0"/>
              <a:t>Investments in education, transportation, energy, infrastructure</a:t>
            </a:r>
          </a:p>
          <a:p>
            <a:pPr marL="914400" lvl="1" indent="-457200">
              <a:buFont typeface="Arial" panose="020B0604020202020204" pitchFamily="34" charset="0"/>
              <a:buChar char="•"/>
            </a:pPr>
            <a:r>
              <a:rPr lang="en-US" sz="2200" dirty="0"/>
              <a:t>Criminal Justice Reform</a:t>
            </a:r>
          </a:p>
          <a:p>
            <a:pPr marL="914400" lvl="1" indent="-457200">
              <a:buFont typeface="Arial" panose="020B0604020202020204" pitchFamily="34" charset="0"/>
              <a:buChar char="•"/>
            </a:pPr>
            <a:r>
              <a:rPr lang="en-US" sz="2200" dirty="0"/>
              <a:t>Reproductive Rights</a:t>
            </a:r>
          </a:p>
          <a:p>
            <a:pPr marL="914400" lvl="1" indent="-457200">
              <a:buFont typeface="Arial" panose="020B0604020202020204" pitchFamily="34" charset="0"/>
              <a:buChar char="•"/>
            </a:pPr>
            <a:r>
              <a:rPr lang="en-US" sz="2200" dirty="0"/>
              <a:t>Adult Use Marijuana</a:t>
            </a:r>
          </a:p>
          <a:p>
            <a:pPr marL="914400" lvl="1" indent="-457200">
              <a:buFont typeface="Arial" panose="020B0604020202020204" pitchFamily="34" charset="0"/>
              <a:buChar char="•"/>
            </a:pPr>
            <a:endParaRPr lang="en-US" dirty="0"/>
          </a:p>
        </p:txBody>
      </p:sp>
      <p:sp>
        <p:nvSpPr>
          <p:cNvPr id="6" name="Slide Number Placeholder 5">
            <a:extLst>
              <a:ext uri="{FF2B5EF4-FFF2-40B4-BE49-F238E27FC236}">
                <a16:creationId xmlns:a16="http://schemas.microsoft.com/office/drawing/2014/main" id="{666147F4-A26F-1951-51CE-167129B180CF}"/>
              </a:ext>
            </a:extLst>
          </p:cNvPr>
          <p:cNvSpPr>
            <a:spLocks noGrp="1"/>
          </p:cNvSpPr>
          <p:nvPr>
            <p:ph type="sldNum" sz="quarter" idx="4"/>
          </p:nvPr>
        </p:nvSpPr>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39860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FE67-489E-5F55-A3B3-28BD3D7CD117}"/>
              </a:ext>
            </a:extLst>
          </p:cNvPr>
          <p:cNvSpPr>
            <a:spLocks noGrp="1"/>
          </p:cNvSpPr>
          <p:nvPr>
            <p:ph type="title"/>
          </p:nvPr>
        </p:nvSpPr>
        <p:spPr>
          <a:xfrm>
            <a:off x="868820" y="654911"/>
            <a:ext cx="9779183" cy="883603"/>
          </a:xfrm>
        </p:spPr>
        <p:txBody>
          <a:bodyPr/>
          <a:lstStyle/>
          <a:p>
            <a:r>
              <a:rPr lang="en-US" sz="4400" dirty="0"/>
              <a:t>Legislative and Regulatory Oversight</a:t>
            </a:r>
          </a:p>
        </p:txBody>
      </p:sp>
      <p:sp>
        <p:nvSpPr>
          <p:cNvPr id="3" name="Content Placeholder 2">
            <a:extLst>
              <a:ext uri="{FF2B5EF4-FFF2-40B4-BE49-F238E27FC236}">
                <a16:creationId xmlns:a16="http://schemas.microsoft.com/office/drawing/2014/main" id="{4346DF8E-5B8D-71B6-7E12-8454FA13A5D0}"/>
              </a:ext>
            </a:extLst>
          </p:cNvPr>
          <p:cNvSpPr>
            <a:spLocks noGrp="1"/>
          </p:cNvSpPr>
          <p:nvPr>
            <p:ph idx="1"/>
          </p:nvPr>
        </p:nvSpPr>
        <p:spPr>
          <a:xfrm>
            <a:off x="570153" y="1538514"/>
            <a:ext cx="10376519" cy="4496526"/>
          </a:xfrm>
        </p:spPr>
        <p:txBody>
          <a:bodyPr>
            <a:normAutofit/>
          </a:bodyPr>
          <a:lstStyle/>
          <a:p>
            <a:pPr marL="342900" indent="-342900">
              <a:buFont typeface="Arial" panose="020B0604020202020204" pitchFamily="34" charset="0"/>
              <a:buChar char="•"/>
            </a:pPr>
            <a:r>
              <a:rPr lang="en-US" sz="2000" dirty="0"/>
              <a:t>Healthcare Delivery and Payment Review</a:t>
            </a:r>
          </a:p>
          <a:p>
            <a:pPr marL="800100" lvl="1" indent="-342900">
              <a:buFont typeface="Arial" panose="020B0604020202020204" pitchFamily="34" charset="0"/>
              <a:buChar char="•"/>
            </a:pPr>
            <a:r>
              <a:rPr lang="en-US" sz="1600" dirty="0"/>
              <a:t>Center for Health Care Affordability (CHCA) at MDH</a:t>
            </a:r>
          </a:p>
          <a:p>
            <a:pPr marL="1257300" lvl="2" indent="-342900">
              <a:buFont typeface="Arial" panose="020B0604020202020204" pitchFamily="34" charset="0"/>
              <a:buChar char="•"/>
            </a:pPr>
            <a:r>
              <a:rPr lang="en-US" sz="1600" dirty="0"/>
              <a:t>CHCA will research/analyze drivers of healthcare spending, and identify healthcare reforms to increase affordability</a:t>
            </a:r>
          </a:p>
          <a:p>
            <a:pPr marL="800100" lvl="1" indent="-342900">
              <a:buFont typeface="Arial" panose="020B0604020202020204" pitchFamily="34" charset="0"/>
              <a:buChar char="•"/>
            </a:pPr>
            <a:r>
              <a:rPr lang="en-US" sz="1600" dirty="0"/>
              <a:t>Minnesota Department of Health (MDH)</a:t>
            </a:r>
          </a:p>
          <a:p>
            <a:pPr marL="1257300" lvl="2" indent="-342900">
              <a:buFont typeface="Arial" panose="020B0604020202020204" pitchFamily="34" charset="0"/>
              <a:buChar char="•"/>
            </a:pPr>
            <a:r>
              <a:rPr lang="en-US" sz="1600" dirty="0"/>
              <a:t>Make recommendations to reduce volume/growth of administrative spending by healthcare organizations and review low value care</a:t>
            </a:r>
          </a:p>
          <a:p>
            <a:pPr marL="1257300" lvl="2" indent="-342900">
              <a:buFont typeface="Arial" panose="020B0604020202020204" pitchFamily="34" charset="0"/>
              <a:buChar char="•"/>
            </a:pPr>
            <a:r>
              <a:rPr lang="en-US" sz="1600" dirty="0"/>
              <a:t>Commissioners of Health, Human Services, and Commerce/coordinate efforts to reform healthcare delivery and payment systems</a:t>
            </a:r>
          </a:p>
          <a:p>
            <a:pPr marL="342900" indent="-342900">
              <a:buFont typeface="Arial" panose="020B0604020202020204" pitchFamily="34" charset="0"/>
              <a:buChar char="•"/>
            </a:pPr>
            <a:r>
              <a:rPr lang="en-US" sz="2000" dirty="0"/>
              <a:t>Price disclosure required</a:t>
            </a:r>
          </a:p>
          <a:p>
            <a:pPr marL="800100" lvl="1" indent="-342900">
              <a:buFont typeface="Arial" panose="020B0604020202020204" pitchFamily="34" charset="0"/>
              <a:buChar char="•"/>
            </a:pPr>
            <a:r>
              <a:rPr lang="en-US" sz="1600" dirty="0"/>
              <a:t>Healthcare providers must make available lists of current standard charges for all items and services</a:t>
            </a:r>
          </a:p>
          <a:p>
            <a:pPr marL="800100" lvl="1" indent="-342900">
              <a:buFont typeface="Arial" panose="020B0604020202020204" pitchFamily="34" charset="0"/>
              <a:buChar char="•"/>
            </a:pPr>
            <a:r>
              <a:rPr lang="en-US" sz="1600" dirty="0"/>
              <a:t>ASC must comply by January 1, 2025</a:t>
            </a:r>
          </a:p>
          <a:p>
            <a:pPr marL="800100" lvl="1" indent="-342900">
              <a:buFont typeface="Arial" panose="020B0604020202020204" pitchFamily="34" charset="0"/>
              <a:buChar char="•"/>
            </a:pPr>
            <a:r>
              <a:rPr lang="en-US" sz="1600" dirty="0"/>
              <a:t>Hospitals must comply by January 1, 2024</a:t>
            </a:r>
          </a:p>
          <a:p>
            <a:pPr marL="342900" indent="-342900">
              <a:buFont typeface="Arial" panose="020B0604020202020204" pitchFamily="34" charset="0"/>
              <a:buChar char="•"/>
            </a:pPr>
            <a:r>
              <a:rPr lang="en-US" sz="2000" dirty="0"/>
              <a:t>MDH data reporting and Attorney General oversight on mergers/acquisitions and sales of healthcare facilities</a:t>
            </a:r>
          </a:p>
        </p:txBody>
      </p:sp>
      <p:sp>
        <p:nvSpPr>
          <p:cNvPr id="6" name="Slide Number Placeholder 5">
            <a:extLst>
              <a:ext uri="{FF2B5EF4-FFF2-40B4-BE49-F238E27FC236}">
                <a16:creationId xmlns:a16="http://schemas.microsoft.com/office/drawing/2014/main" id="{4920B5AA-18D4-BD40-122E-2FA2BC6A57D7}"/>
              </a:ext>
            </a:extLst>
          </p:cNvPr>
          <p:cNvSpPr>
            <a:spLocks noGrp="1"/>
          </p:cNvSpPr>
          <p:nvPr>
            <p:ph type="sldNum" sz="quarter" idx="4"/>
          </p:nvPr>
        </p:nvSpPr>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346022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4237-25F0-4F24-B959-1214CDDFC963}"/>
              </a:ext>
            </a:extLst>
          </p:cNvPr>
          <p:cNvSpPr>
            <a:spLocks noGrp="1"/>
          </p:cNvSpPr>
          <p:nvPr>
            <p:ph type="title"/>
          </p:nvPr>
        </p:nvSpPr>
        <p:spPr>
          <a:xfrm>
            <a:off x="836021" y="136525"/>
            <a:ext cx="9779183" cy="994410"/>
          </a:xfrm>
        </p:spPr>
        <p:txBody>
          <a:bodyPr/>
          <a:lstStyle/>
          <a:p>
            <a:r>
              <a:rPr lang="en-US" dirty="0"/>
              <a:t>Insurance Related Changes</a:t>
            </a:r>
          </a:p>
        </p:txBody>
      </p:sp>
      <p:sp>
        <p:nvSpPr>
          <p:cNvPr id="3" name="Content Placeholder 2">
            <a:extLst>
              <a:ext uri="{FF2B5EF4-FFF2-40B4-BE49-F238E27FC236}">
                <a16:creationId xmlns:a16="http://schemas.microsoft.com/office/drawing/2014/main" id="{71A9D842-3CB0-A09D-F556-3F83935D34C1}"/>
              </a:ext>
            </a:extLst>
          </p:cNvPr>
          <p:cNvSpPr>
            <a:spLocks noGrp="1"/>
          </p:cNvSpPr>
          <p:nvPr>
            <p:ph idx="1"/>
          </p:nvPr>
        </p:nvSpPr>
        <p:spPr>
          <a:xfrm>
            <a:off x="480060" y="1223010"/>
            <a:ext cx="10241280" cy="5133340"/>
          </a:xfrm>
        </p:spPr>
        <p:txBody>
          <a:bodyPr/>
          <a:lstStyle/>
          <a:p>
            <a:pPr marL="457200" indent="-457200">
              <a:buFont typeface="Arial" panose="020B0604020202020204" pitchFamily="34" charset="0"/>
              <a:buChar char="•"/>
            </a:pPr>
            <a:r>
              <a:rPr lang="en-US" sz="1800" dirty="0"/>
              <a:t>Expansion of </a:t>
            </a:r>
            <a:r>
              <a:rPr lang="en-US" sz="1800" dirty="0" err="1"/>
              <a:t>MNCare</a:t>
            </a:r>
            <a:endParaRPr lang="en-US" sz="1800" dirty="0"/>
          </a:p>
          <a:p>
            <a:pPr marL="914400" lvl="1" indent="-457200">
              <a:buFont typeface="Arial" panose="020B0604020202020204" pitchFamily="34" charset="0"/>
              <a:buChar char="•"/>
            </a:pPr>
            <a:r>
              <a:rPr lang="en-US" sz="1600" dirty="0"/>
              <a:t>Expanded healthcare coverage through </a:t>
            </a:r>
            <a:r>
              <a:rPr lang="en-US" sz="1600" dirty="0" err="1"/>
              <a:t>MNCare</a:t>
            </a:r>
            <a:r>
              <a:rPr lang="en-US" sz="1600" dirty="0"/>
              <a:t> to some uninsured, undocumented Minnesotans</a:t>
            </a:r>
          </a:p>
          <a:p>
            <a:pPr marL="914400" lvl="1" indent="-457200">
              <a:buFont typeface="Arial" panose="020B0604020202020204" pitchFamily="34" charset="0"/>
              <a:buChar char="•"/>
            </a:pPr>
            <a:r>
              <a:rPr lang="en-US" sz="1600" dirty="0"/>
              <a:t>Study of </a:t>
            </a:r>
            <a:r>
              <a:rPr lang="en-US" sz="1600" dirty="0" err="1"/>
              <a:t>MNCare</a:t>
            </a:r>
            <a:r>
              <a:rPr lang="en-US" sz="1600" dirty="0"/>
              <a:t> as a “public option”</a:t>
            </a:r>
          </a:p>
          <a:p>
            <a:pPr marL="914400" lvl="1" indent="-457200">
              <a:buFont typeface="Arial" panose="020B0604020202020204" pitchFamily="34" charset="0"/>
              <a:buChar char="•"/>
            </a:pPr>
            <a:r>
              <a:rPr lang="en-US" sz="1600" dirty="0"/>
              <a:t>Review/recommendations due to the legislature in February of 2024</a:t>
            </a:r>
          </a:p>
          <a:p>
            <a:pPr marL="457200" indent="-457200">
              <a:buFont typeface="Arial" panose="020B0604020202020204" pitchFamily="34" charset="0"/>
              <a:buChar char="•"/>
            </a:pPr>
            <a:r>
              <a:rPr lang="en-US" sz="1800" dirty="0"/>
              <a:t>Universal Healthcare Study</a:t>
            </a:r>
          </a:p>
          <a:p>
            <a:pPr marL="914400" lvl="1" indent="-457200">
              <a:buFont typeface="Arial" panose="020B0604020202020204" pitchFamily="34" charset="0"/>
              <a:buChar char="•"/>
            </a:pPr>
            <a:r>
              <a:rPr lang="en-US" sz="1600" dirty="0"/>
              <a:t>Study for a universal healthcare plan, called “The MN Health Plan,” is due to the legislature by January 15, 2026</a:t>
            </a:r>
          </a:p>
          <a:p>
            <a:pPr marL="914400" lvl="1" indent="-457200">
              <a:buFont typeface="Arial" panose="020B0604020202020204" pitchFamily="34" charset="0"/>
              <a:buChar char="•"/>
            </a:pPr>
            <a:r>
              <a:rPr lang="en-US" sz="1600" dirty="0"/>
              <a:t>The study will look at the total spending and whether there are savings or additional costs under a universal healthcare system</a:t>
            </a:r>
            <a:endParaRPr lang="en-US" sz="1800" dirty="0"/>
          </a:p>
          <a:p>
            <a:pPr marL="457200" indent="-457200">
              <a:buFont typeface="Arial" panose="020B0604020202020204" pitchFamily="34" charset="0"/>
              <a:buChar char="•"/>
            </a:pPr>
            <a:r>
              <a:rPr lang="en-US" sz="1800" dirty="0"/>
              <a:t>Prohibiting excessive price increases on generic or off patent drugs</a:t>
            </a:r>
          </a:p>
          <a:p>
            <a:pPr marL="457200" indent="-457200">
              <a:buFont typeface="Arial" panose="020B0604020202020204" pitchFamily="34" charset="0"/>
              <a:buChar char="•"/>
            </a:pPr>
            <a:r>
              <a:rPr lang="en-US" sz="1800" dirty="0"/>
              <a:t>Creation of a Prescription Drug Affordability Board</a:t>
            </a:r>
          </a:p>
          <a:p>
            <a:pPr marL="457200" indent="-457200">
              <a:buFont typeface="Arial" panose="020B0604020202020204" pitchFamily="34" charset="0"/>
              <a:buChar char="•"/>
            </a:pPr>
            <a:r>
              <a:rPr lang="en-US" sz="1800" dirty="0"/>
              <a:t>Create safety and care requirements for specialty pharmacists that ship clinician administered drugs to a healthcare provider or pharmacy (“White Bagging”)</a:t>
            </a:r>
          </a:p>
          <a:p>
            <a:pPr marL="457200" indent="-457200">
              <a:buFont typeface="Arial" panose="020B0604020202020204" pitchFamily="34" charset="0"/>
              <a:buChar char="•"/>
            </a:pPr>
            <a:r>
              <a:rPr lang="en-US" sz="1800" dirty="0"/>
              <a:t>Requirement for health plans to cover “biomarker testing” to treat, diagnose and monitor illness or disease if the test provides clinical utility.</a:t>
            </a:r>
          </a:p>
          <a:p>
            <a:pPr marL="457200" indent="-457200">
              <a:buFont typeface="Arial" panose="020B0604020202020204" pitchFamily="34" charset="0"/>
              <a:buChar char="•"/>
            </a:pPr>
            <a:r>
              <a:rPr lang="en-US" sz="1800" dirty="0"/>
              <a:t>Creation of a statewide healthcare provider directory</a:t>
            </a:r>
          </a:p>
          <a:p>
            <a:pPr marL="457200" indent="-457200">
              <a:buFont typeface="Arial" panose="020B0604020202020204" pitchFamily="34" charset="0"/>
              <a:buChar char="•"/>
            </a:pPr>
            <a:r>
              <a:rPr lang="en-US" sz="1800" dirty="0"/>
              <a:t>Feasibility study on a proposal to offer free primary care to Minnesotans</a:t>
            </a:r>
          </a:p>
        </p:txBody>
      </p:sp>
      <p:sp>
        <p:nvSpPr>
          <p:cNvPr id="6" name="Slide Number Placeholder 5">
            <a:extLst>
              <a:ext uri="{FF2B5EF4-FFF2-40B4-BE49-F238E27FC236}">
                <a16:creationId xmlns:a16="http://schemas.microsoft.com/office/drawing/2014/main" id="{98566816-8DB4-278F-C3AC-D838C3027A14}"/>
              </a:ext>
            </a:extLst>
          </p:cNvPr>
          <p:cNvSpPr>
            <a:spLocks noGrp="1"/>
          </p:cNvSpPr>
          <p:nvPr>
            <p:ph type="sldNum" sz="quarter" idx="4"/>
          </p:nvPr>
        </p:nvSpPr>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127201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2CEC5-8D58-AD24-9F62-E8ECD328E5D6}"/>
              </a:ext>
            </a:extLst>
          </p:cNvPr>
          <p:cNvSpPr>
            <a:spLocks noGrp="1"/>
          </p:cNvSpPr>
          <p:nvPr>
            <p:ph type="title"/>
          </p:nvPr>
        </p:nvSpPr>
        <p:spPr>
          <a:xfrm>
            <a:off x="847452" y="97471"/>
            <a:ext cx="9779183" cy="1570038"/>
          </a:xfrm>
        </p:spPr>
        <p:txBody>
          <a:bodyPr/>
          <a:lstStyle/>
          <a:p>
            <a:r>
              <a:rPr lang="en-US" dirty="0"/>
              <a:t>State Programs Impacting Health Care</a:t>
            </a:r>
          </a:p>
        </p:txBody>
      </p:sp>
      <p:sp>
        <p:nvSpPr>
          <p:cNvPr id="6" name="Slide Number Placeholder 5">
            <a:extLst>
              <a:ext uri="{FF2B5EF4-FFF2-40B4-BE49-F238E27FC236}">
                <a16:creationId xmlns:a16="http://schemas.microsoft.com/office/drawing/2014/main" id="{744C1216-6A51-7FC7-1106-F73B57BFCE69}"/>
              </a:ext>
            </a:extLst>
          </p:cNvPr>
          <p:cNvSpPr>
            <a:spLocks noGrp="1"/>
          </p:cNvSpPr>
          <p:nvPr>
            <p:ph type="sldNum" sz="quarter" idx="4"/>
          </p:nvPr>
        </p:nvSpPr>
        <p:spPr/>
        <p:txBody>
          <a:bodyPr/>
          <a:lstStyle/>
          <a:p>
            <a:fld id="{294A09A9-5501-47C1-A89A-A340965A2BE2}" type="slidenum">
              <a:rPr lang="en-US" smtClean="0"/>
              <a:pPr/>
              <a:t>5</a:t>
            </a:fld>
            <a:endParaRPr lang="en-US" dirty="0"/>
          </a:p>
        </p:txBody>
      </p:sp>
      <p:sp>
        <p:nvSpPr>
          <p:cNvPr id="7" name="Content Placeholder 2">
            <a:extLst>
              <a:ext uri="{FF2B5EF4-FFF2-40B4-BE49-F238E27FC236}">
                <a16:creationId xmlns:a16="http://schemas.microsoft.com/office/drawing/2014/main" id="{A7BDC24B-3C9A-8DAF-3197-E502A697A046}"/>
              </a:ext>
            </a:extLst>
          </p:cNvPr>
          <p:cNvSpPr>
            <a:spLocks noGrp="1"/>
          </p:cNvSpPr>
          <p:nvPr>
            <p:ph idx="1"/>
          </p:nvPr>
        </p:nvSpPr>
        <p:spPr>
          <a:xfrm>
            <a:off x="586740" y="1794509"/>
            <a:ext cx="11311890" cy="4434841"/>
          </a:xfrm>
        </p:spPr>
        <p:txBody>
          <a:bodyPr/>
          <a:lstStyle/>
          <a:p>
            <a:pPr marL="342900" indent="-342900">
              <a:buFont typeface="Arial" panose="020B0604020202020204" pitchFamily="34" charset="0"/>
              <a:buChar char="•"/>
            </a:pPr>
            <a:r>
              <a:rPr lang="en-US" sz="2000" dirty="0"/>
              <a:t>Paid Family Medical Leave</a:t>
            </a:r>
          </a:p>
          <a:p>
            <a:pPr marL="800100" lvl="1" indent="-342900">
              <a:buFont typeface="Arial" panose="020B0604020202020204" pitchFamily="34" charset="0"/>
              <a:buChar char="•"/>
            </a:pPr>
            <a:r>
              <a:rPr lang="en-US" sz="1600" dirty="0"/>
              <a:t>Begins January 1, 2026</a:t>
            </a:r>
          </a:p>
          <a:p>
            <a:pPr marL="800100" lvl="1" indent="-342900">
              <a:buFont typeface="Arial" panose="020B0604020202020204" pitchFamily="34" charset="0"/>
              <a:buChar char="•"/>
            </a:pPr>
            <a:r>
              <a:rPr lang="en-US" sz="1600" dirty="0"/>
              <a:t>Requires up to 12 weeks for serious health conditions and up to 12 weeks for pregnancy, safety, and family care</a:t>
            </a:r>
          </a:p>
          <a:p>
            <a:pPr marL="800100" lvl="1" indent="-342900">
              <a:buFont typeface="Arial" panose="020B0604020202020204" pitchFamily="34" charset="0"/>
              <a:buChar char="•"/>
            </a:pPr>
            <a:r>
              <a:rPr lang="en-US" sz="1600" dirty="0"/>
              <a:t>Total of up to 20 weeks per year</a:t>
            </a:r>
          </a:p>
          <a:p>
            <a:pPr marL="342900" indent="-342900">
              <a:buFont typeface="Arial" panose="020B0604020202020204" pitchFamily="34" charset="0"/>
              <a:buChar char="•"/>
            </a:pPr>
            <a:r>
              <a:rPr lang="en-US" sz="2000" dirty="0"/>
              <a:t>Earned Sick and Safe Leave</a:t>
            </a:r>
          </a:p>
          <a:p>
            <a:pPr marL="800100" lvl="1" indent="-342900">
              <a:buFont typeface="Arial" panose="020B0604020202020204" pitchFamily="34" charset="0"/>
              <a:buChar char="•"/>
            </a:pPr>
            <a:r>
              <a:rPr lang="en-US" sz="1600" dirty="0"/>
              <a:t>Effective January 1, 2024</a:t>
            </a:r>
          </a:p>
          <a:p>
            <a:pPr marL="800100" lvl="1" indent="-342900">
              <a:buFont typeface="Arial" panose="020B0604020202020204" pitchFamily="34" charset="0"/>
              <a:buChar char="•"/>
            </a:pPr>
            <a:r>
              <a:rPr lang="en-US" sz="1600" dirty="0"/>
              <a:t>Entitles employees to 1 hour of sick/safe time for every 30 hours worked, with a cap on 48 hours earned a year</a:t>
            </a:r>
          </a:p>
          <a:p>
            <a:pPr marL="342900" indent="-342900">
              <a:buFont typeface="Arial" panose="020B0604020202020204" pitchFamily="34" charset="0"/>
              <a:buChar char="•"/>
            </a:pPr>
            <a:r>
              <a:rPr lang="en-US" sz="2000" dirty="0"/>
              <a:t>Mandatory Ergonomics Program</a:t>
            </a:r>
          </a:p>
          <a:p>
            <a:pPr marL="800100" lvl="1" indent="-342900">
              <a:buFont typeface="Arial" panose="020B0604020202020204" pitchFamily="34" charset="0"/>
              <a:buChar char="•"/>
            </a:pPr>
            <a:r>
              <a:rPr lang="en-US" sz="1600" dirty="0"/>
              <a:t>Effective January 1, 2024</a:t>
            </a:r>
          </a:p>
          <a:p>
            <a:pPr marL="800100" lvl="1" indent="-342900">
              <a:buFont typeface="Arial" panose="020B0604020202020204" pitchFamily="34" charset="0"/>
              <a:buChar char="•"/>
            </a:pPr>
            <a:r>
              <a:rPr lang="en-US" sz="1600" dirty="0"/>
              <a:t>Requires ASC (Healthcare Providers) to implement an effective written Ergonomics Program, establishing a plan to minimize risk in developing </a:t>
            </a:r>
            <a:r>
              <a:rPr lang="en-US" sz="1600" dirty="0" err="1"/>
              <a:t>muscoskeletal</a:t>
            </a:r>
            <a:r>
              <a:rPr lang="en-US" sz="1600" dirty="0"/>
              <a:t> disorders</a:t>
            </a:r>
            <a:endParaRPr lang="en-US" sz="2000" dirty="0"/>
          </a:p>
          <a:p>
            <a:pPr marL="342900" indent="-342900">
              <a:buFont typeface="Arial" panose="020B0604020202020204" pitchFamily="34" charset="0"/>
              <a:buChar char="•"/>
            </a:pPr>
            <a:r>
              <a:rPr lang="en-US" sz="2000" dirty="0"/>
              <a:t>Recreational Cannabis</a:t>
            </a:r>
          </a:p>
          <a:p>
            <a:pPr marL="800100" lvl="1" indent="-342900">
              <a:buFont typeface="Arial" panose="020B0604020202020204" pitchFamily="34" charset="0"/>
              <a:buChar char="•"/>
            </a:pPr>
            <a:r>
              <a:rPr lang="en-US" sz="1600" dirty="0"/>
              <a:t>As of August 1, 2023, possession of us to 2 lbs. at home and 2 oz. in public, is legal for adults 21 years or older</a:t>
            </a:r>
          </a:p>
          <a:p>
            <a:pPr marL="800100" lvl="1" indent="-342900">
              <a:buFont typeface="Arial" panose="020B0604020202020204" pitchFamily="34" charset="0"/>
              <a:buChar char="•"/>
            </a:pPr>
            <a:r>
              <a:rPr lang="en-US" sz="1600" dirty="0"/>
              <a:t>Establishes a regulatory framework comprised of 15 different licenses</a:t>
            </a:r>
          </a:p>
          <a:p>
            <a:pPr marL="800100" lvl="1" indent="-342900">
              <a:buFont typeface="Arial" panose="020B0604020202020204" pitchFamily="34" charset="0"/>
              <a:buChar char="•"/>
            </a:pPr>
            <a:r>
              <a:rPr lang="en-US" sz="1600" dirty="0"/>
              <a:t>Creates an Office of Cannabis Management</a:t>
            </a:r>
          </a:p>
        </p:txBody>
      </p:sp>
    </p:spTree>
    <p:extLst>
      <p:ext uri="{BB962C8B-B14F-4D97-AF65-F5344CB8AC3E}">
        <p14:creationId xmlns:p14="http://schemas.microsoft.com/office/powerpoint/2010/main" val="239854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54BA9-F1D4-2080-E61D-63ED32100674}"/>
              </a:ext>
            </a:extLst>
          </p:cNvPr>
          <p:cNvSpPr>
            <a:spLocks noGrp="1"/>
          </p:cNvSpPr>
          <p:nvPr>
            <p:ph type="title"/>
          </p:nvPr>
        </p:nvSpPr>
        <p:spPr/>
        <p:txBody>
          <a:bodyPr/>
          <a:lstStyle/>
          <a:p>
            <a:r>
              <a:rPr lang="en-US" dirty="0"/>
              <a:t>Legal Changes Impacting Healthcare Providers</a:t>
            </a:r>
          </a:p>
        </p:txBody>
      </p:sp>
      <p:sp>
        <p:nvSpPr>
          <p:cNvPr id="3" name="Content Placeholder 2">
            <a:extLst>
              <a:ext uri="{FF2B5EF4-FFF2-40B4-BE49-F238E27FC236}">
                <a16:creationId xmlns:a16="http://schemas.microsoft.com/office/drawing/2014/main" id="{61412C9C-D0CE-790B-26C2-526A69142210}"/>
              </a:ext>
            </a:extLst>
          </p:cNvPr>
          <p:cNvSpPr>
            <a:spLocks noGrp="1"/>
          </p:cNvSpPr>
          <p:nvPr>
            <p:ph idx="1"/>
          </p:nvPr>
        </p:nvSpPr>
        <p:spPr>
          <a:xfrm>
            <a:off x="468630" y="1741714"/>
            <a:ext cx="10778490" cy="4281716"/>
          </a:xfrm>
        </p:spPr>
        <p:txBody>
          <a:bodyPr>
            <a:normAutofit lnSpcReduction="10000"/>
          </a:bodyPr>
          <a:lstStyle/>
          <a:p>
            <a:pPr marL="342900" indent="-342900">
              <a:buFont typeface="Arial" panose="020B0604020202020204" pitchFamily="34" charset="0"/>
              <a:buChar char="•"/>
            </a:pPr>
            <a:r>
              <a:rPr lang="en-US" sz="2000" dirty="0"/>
              <a:t>Ban on Non-Compete Agreements</a:t>
            </a:r>
          </a:p>
          <a:p>
            <a:pPr marL="800100" lvl="1" indent="-342900">
              <a:buFont typeface="Arial" panose="020B0604020202020204" pitchFamily="34" charset="0"/>
              <a:buChar char="•"/>
            </a:pPr>
            <a:r>
              <a:rPr lang="en-US" sz="1600" dirty="0"/>
              <a:t>Effective July 1, 2023</a:t>
            </a:r>
          </a:p>
          <a:p>
            <a:pPr marL="800100" lvl="1" indent="-342900">
              <a:buFont typeface="Arial" panose="020B0604020202020204" pitchFamily="34" charset="0"/>
              <a:buChar char="•"/>
            </a:pPr>
            <a:r>
              <a:rPr lang="en-US" sz="1600" dirty="0"/>
              <a:t>Prohibits any post employments non-compete agreement with employee or independent contractor</a:t>
            </a:r>
          </a:p>
          <a:p>
            <a:pPr marL="800100" lvl="1" indent="-342900">
              <a:buFont typeface="Arial" panose="020B0604020202020204" pitchFamily="34" charset="0"/>
              <a:buChar char="•"/>
            </a:pPr>
            <a:r>
              <a:rPr lang="en-US" sz="1600" dirty="0"/>
              <a:t>There are two carveouts:</a:t>
            </a:r>
          </a:p>
          <a:p>
            <a:pPr marL="1257300" lvl="2" indent="-342900">
              <a:buFont typeface="Arial" panose="020B0604020202020204" pitchFamily="34" charset="0"/>
              <a:buChar char="•"/>
            </a:pPr>
            <a:r>
              <a:rPr lang="en-US" sz="1200" dirty="0"/>
              <a:t>Connection with sale of a business</a:t>
            </a:r>
          </a:p>
          <a:p>
            <a:pPr marL="1257300" lvl="2" indent="-342900">
              <a:buFont typeface="Arial" panose="020B0604020202020204" pitchFamily="34" charset="0"/>
              <a:buChar char="•"/>
            </a:pPr>
            <a:r>
              <a:rPr lang="en-US" sz="1200" dirty="0"/>
              <a:t>Anticipated dissolution of a business</a:t>
            </a:r>
          </a:p>
          <a:p>
            <a:pPr marL="800100" lvl="1" indent="-342900">
              <a:buFont typeface="Arial" panose="020B0604020202020204" pitchFamily="34" charset="0"/>
              <a:buChar char="•"/>
            </a:pPr>
            <a:r>
              <a:rPr lang="en-US" sz="1600" dirty="0"/>
              <a:t>Does not include a non-disclosure agreement or agreement to protect trade secrets</a:t>
            </a:r>
          </a:p>
          <a:p>
            <a:pPr marL="800100" lvl="1" indent="-342900">
              <a:buFont typeface="Arial" panose="020B0604020202020204" pitchFamily="34" charset="0"/>
              <a:buChar char="•"/>
            </a:pPr>
            <a:r>
              <a:rPr lang="en-US" sz="1600" dirty="0"/>
              <a:t>Does not include a no-solicitation agreement</a:t>
            </a:r>
          </a:p>
          <a:p>
            <a:pPr marL="800100" lvl="1" indent="-342900">
              <a:buFont typeface="Arial" panose="020B0604020202020204" pitchFamily="34" charset="0"/>
              <a:buChar char="•"/>
            </a:pPr>
            <a:r>
              <a:rPr lang="en-US" sz="1600" dirty="0"/>
              <a:t>Does not include agreement restricting ability to use client contact lists or customer solicitation</a:t>
            </a:r>
          </a:p>
          <a:p>
            <a:pPr marL="342900" indent="-342900">
              <a:buFont typeface="Arial" panose="020B0604020202020204" pitchFamily="34" charset="0"/>
              <a:buChar char="•"/>
            </a:pPr>
            <a:r>
              <a:rPr lang="en-US" sz="2000" dirty="0"/>
              <a:t>CANDOR – Communication and Optimal Resolution Process when unexpected events cause patient harm</a:t>
            </a:r>
            <a:endParaRPr lang="en-US" sz="1600" dirty="0"/>
          </a:p>
          <a:p>
            <a:pPr marL="800100" lvl="1" indent="-342900">
              <a:buFont typeface="Arial" panose="020B0604020202020204" pitchFamily="34" charset="0"/>
              <a:buChar char="•"/>
            </a:pPr>
            <a:r>
              <a:rPr lang="en-US" sz="1600" dirty="0"/>
              <a:t>Effective for healthcare events after 8/1/23</a:t>
            </a:r>
          </a:p>
          <a:p>
            <a:pPr marL="800100" lvl="1" indent="-342900">
              <a:buFont typeface="Arial" panose="020B0604020202020204" pitchFamily="34" charset="0"/>
              <a:buChar char="•"/>
            </a:pPr>
            <a:r>
              <a:rPr lang="en-US" sz="1600" dirty="0"/>
              <a:t>Sunsets on 6/30/31</a:t>
            </a:r>
          </a:p>
          <a:p>
            <a:pPr marL="800100" lvl="1" indent="-342900">
              <a:buFont typeface="Arial" panose="020B0604020202020204" pitchFamily="34" charset="0"/>
              <a:buChar char="•"/>
            </a:pPr>
            <a:r>
              <a:rPr lang="en-US" sz="1600" dirty="0"/>
              <a:t>Allows for candid conversations with communication “privileged” and not subject to discovery</a:t>
            </a:r>
          </a:p>
          <a:p>
            <a:pPr marL="800100" lvl="1" indent="-342900">
              <a:buFont typeface="Arial" panose="020B0604020202020204" pitchFamily="34" charset="0"/>
              <a:buChar char="•"/>
            </a:pPr>
            <a:r>
              <a:rPr lang="en-US" sz="1600" dirty="0"/>
              <a:t>Goal of helping advance settlement resolution</a:t>
            </a:r>
          </a:p>
        </p:txBody>
      </p:sp>
      <p:sp>
        <p:nvSpPr>
          <p:cNvPr id="6" name="Slide Number Placeholder 5">
            <a:extLst>
              <a:ext uri="{FF2B5EF4-FFF2-40B4-BE49-F238E27FC236}">
                <a16:creationId xmlns:a16="http://schemas.microsoft.com/office/drawing/2014/main" id="{D6000D12-052F-EC34-A4BA-B244080F9B23}"/>
              </a:ext>
            </a:extLst>
          </p:cNvPr>
          <p:cNvSpPr>
            <a:spLocks noGrp="1"/>
          </p:cNvSpPr>
          <p:nvPr>
            <p:ph type="sldNum" sz="quarter" idx="4"/>
          </p:nvPr>
        </p:nvSpPr>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55684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0A490-A3BB-2A68-BA65-D9F72E2585C3}"/>
              </a:ext>
            </a:extLst>
          </p:cNvPr>
          <p:cNvSpPr>
            <a:spLocks noGrp="1"/>
          </p:cNvSpPr>
          <p:nvPr>
            <p:ph type="title"/>
          </p:nvPr>
        </p:nvSpPr>
        <p:spPr>
          <a:xfrm>
            <a:off x="1167492" y="455453"/>
            <a:ext cx="9779183" cy="917894"/>
          </a:xfrm>
        </p:spPr>
        <p:txBody>
          <a:bodyPr/>
          <a:lstStyle/>
          <a:p>
            <a:r>
              <a:rPr lang="en-US" dirty="0"/>
              <a:t>2024 Legislative Session</a:t>
            </a:r>
          </a:p>
        </p:txBody>
      </p:sp>
      <p:sp>
        <p:nvSpPr>
          <p:cNvPr id="3" name="Content Placeholder 2">
            <a:extLst>
              <a:ext uri="{FF2B5EF4-FFF2-40B4-BE49-F238E27FC236}">
                <a16:creationId xmlns:a16="http://schemas.microsoft.com/office/drawing/2014/main" id="{426717CB-CA09-8BA7-087E-4199BA8C7C2E}"/>
              </a:ext>
            </a:extLst>
          </p:cNvPr>
          <p:cNvSpPr>
            <a:spLocks noGrp="1"/>
          </p:cNvSpPr>
          <p:nvPr>
            <p:ph idx="1"/>
          </p:nvPr>
        </p:nvSpPr>
        <p:spPr>
          <a:xfrm>
            <a:off x="1167492" y="1721801"/>
            <a:ext cx="10376807" cy="4233229"/>
          </a:xfrm>
        </p:spPr>
        <p:txBody>
          <a:bodyPr/>
          <a:lstStyle/>
          <a:p>
            <a:pPr marL="342900" indent="-342900">
              <a:buFont typeface="Arial" panose="020B0604020202020204" pitchFamily="34" charset="0"/>
              <a:buChar char="•"/>
            </a:pPr>
            <a:r>
              <a:rPr lang="en-US" sz="2000" dirty="0"/>
              <a:t>Session starts February 12, 2024</a:t>
            </a:r>
          </a:p>
          <a:p>
            <a:pPr marL="342900" indent="-342900">
              <a:buFont typeface="Arial" panose="020B0604020202020204" pitchFamily="34" charset="0"/>
              <a:buChar char="•"/>
            </a:pPr>
            <a:r>
              <a:rPr lang="en-US" sz="2000" dirty="0"/>
              <a:t>Non-Budget/Policy and Capital Bonding Session</a:t>
            </a:r>
          </a:p>
          <a:p>
            <a:pPr marL="342900" indent="-342900">
              <a:buFont typeface="Arial" panose="020B0604020202020204" pitchFamily="34" charset="0"/>
              <a:buChar char="•"/>
            </a:pPr>
            <a:r>
              <a:rPr lang="en-US" sz="2000" dirty="0"/>
              <a:t>Potential Issues in 2024</a:t>
            </a:r>
          </a:p>
          <a:p>
            <a:pPr marL="800100" lvl="1" indent="-342900">
              <a:buFont typeface="Arial" panose="020B0604020202020204" pitchFamily="34" charset="0"/>
              <a:buChar char="•"/>
            </a:pPr>
            <a:r>
              <a:rPr lang="en-US" sz="1600" dirty="0"/>
              <a:t>Prior Authorization Reform</a:t>
            </a:r>
          </a:p>
          <a:p>
            <a:pPr marL="800100" lvl="1" indent="-342900">
              <a:buFont typeface="Arial" panose="020B0604020202020204" pitchFamily="34" charset="0"/>
              <a:buChar char="•"/>
            </a:pPr>
            <a:r>
              <a:rPr lang="en-US" sz="1600" dirty="0"/>
              <a:t>Expansion of </a:t>
            </a:r>
            <a:r>
              <a:rPr lang="en-US" sz="1600" dirty="0" err="1"/>
              <a:t>MNCare</a:t>
            </a:r>
            <a:endParaRPr lang="en-US" sz="1600" dirty="0"/>
          </a:p>
          <a:p>
            <a:pPr marL="800100" lvl="1" indent="-342900">
              <a:buFont typeface="Arial" panose="020B0604020202020204" pitchFamily="34" charset="0"/>
              <a:buChar char="•"/>
            </a:pPr>
            <a:r>
              <a:rPr lang="en-US" sz="1600" dirty="0"/>
              <a:t>Universal Health Care Study (MN Health Care Plan)</a:t>
            </a:r>
          </a:p>
          <a:p>
            <a:pPr marL="800100" lvl="1" indent="-342900">
              <a:buFont typeface="Arial" panose="020B0604020202020204" pitchFamily="34" charset="0"/>
              <a:buChar char="•"/>
            </a:pPr>
            <a:r>
              <a:rPr lang="en-US" sz="1600" dirty="0"/>
              <a:t>Nurse staffing ratios/requirements</a:t>
            </a:r>
          </a:p>
          <a:p>
            <a:pPr marL="800100" lvl="1" indent="-342900">
              <a:buFont typeface="Arial" panose="020B0604020202020204" pitchFamily="34" charset="0"/>
              <a:buChar char="•"/>
            </a:pPr>
            <a:r>
              <a:rPr lang="en-US" sz="1600" dirty="0"/>
              <a:t>Scope of practice initiatives</a:t>
            </a:r>
          </a:p>
          <a:p>
            <a:pPr marL="800100" lvl="1" indent="-342900">
              <a:buFont typeface="Arial" panose="020B0604020202020204" pitchFamily="34" charset="0"/>
              <a:buChar char="•"/>
            </a:pPr>
            <a:r>
              <a:rPr lang="en-US" sz="1600" dirty="0"/>
              <a:t>Provider tax changes</a:t>
            </a:r>
          </a:p>
          <a:p>
            <a:pPr marL="800100" lvl="1" indent="-342900">
              <a:buFont typeface="Arial" panose="020B0604020202020204" pitchFamily="34" charset="0"/>
              <a:buChar char="•"/>
            </a:pPr>
            <a:r>
              <a:rPr lang="en-US" sz="1600" dirty="0"/>
              <a:t>Health care delivery and payment reform initiatives</a:t>
            </a:r>
          </a:p>
          <a:p>
            <a:pPr marL="800100" lvl="1" indent="-342900">
              <a:buFont typeface="Arial" panose="020B0604020202020204" pitchFamily="34" charset="0"/>
              <a:buChar char="•"/>
            </a:pPr>
            <a:r>
              <a:rPr lang="en-US" sz="1600" dirty="0"/>
              <a:t>Health care transactions overview and data gathering by MDH and the Attorney General</a:t>
            </a:r>
          </a:p>
        </p:txBody>
      </p:sp>
      <p:sp>
        <p:nvSpPr>
          <p:cNvPr id="6" name="Slide Number Placeholder 5">
            <a:extLst>
              <a:ext uri="{FF2B5EF4-FFF2-40B4-BE49-F238E27FC236}">
                <a16:creationId xmlns:a16="http://schemas.microsoft.com/office/drawing/2014/main" id="{97BAAA3F-B0BE-50E1-E01B-3EF0A527B562}"/>
              </a:ext>
            </a:extLst>
          </p:cNvPr>
          <p:cNvSpPr>
            <a:spLocks noGrp="1"/>
          </p:cNvSpPr>
          <p:nvPr>
            <p:ph type="sldNum" sz="quarter" idx="4"/>
          </p:nvPr>
        </p:nvSpPr>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132694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7138-954D-E3A0-6F5E-B95A2F8DD280}"/>
              </a:ext>
            </a:extLst>
          </p:cNvPr>
          <p:cNvSpPr>
            <a:spLocks noGrp="1"/>
          </p:cNvSpPr>
          <p:nvPr>
            <p:ph type="title"/>
          </p:nvPr>
        </p:nvSpPr>
        <p:spPr/>
        <p:txBody>
          <a:bodyPr/>
          <a:lstStyle/>
          <a:p>
            <a:r>
              <a:rPr lang="en-US" sz="4000" dirty="0"/>
              <a:t>Health Care Entity Transactions Reporting Law (HF402)</a:t>
            </a:r>
          </a:p>
        </p:txBody>
      </p:sp>
      <p:sp>
        <p:nvSpPr>
          <p:cNvPr id="3" name="Content Placeholder 2">
            <a:extLst>
              <a:ext uri="{FF2B5EF4-FFF2-40B4-BE49-F238E27FC236}">
                <a16:creationId xmlns:a16="http://schemas.microsoft.com/office/drawing/2014/main" id="{E7BFBE1A-6233-6B6F-560E-C34177A549ED}"/>
              </a:ext>
            </a:extLst>
          </p:cNvPr>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sz="2000" dirty="0"/>
              <a:t>Requires reporting of “</a:t>
            </a:r>
            <a:r>
              <a:rPr lang="en-US" sz="2000" b="1" u="sng" dirty="0"/>
              <a:t>Transactions</a:t>
            </a:r>
            <a:r>
              <a:rPr lang="en-US" sz="2000" dirty="0"/>
              <a:t>” where:</a:t>
            </a:r>
          </a:p>
          <a:p>
            <a:pPr marL="914400" lvl="1" indent="-457200">
              <a:buFont typeface="Arial" panose="020B0604020202020204" pitchFamily="34" charset="0"/>
              <a:buChar char="•"/>
            </a:pPr>
            <a:r>
              <a:rPr lang="en-US" sz="2000" dirty="0"/>
              <a:t>the “</a:t>
            </a:r>
            <a:r>
              <a:rPr lang="en-US" sz="2000" b="1" u="sng" dirty="0"/>
              <a:t>Health Care Entity</a:t>
            </a:r>
            <a:r>
              <a:rPr lang="en-US" sz="2000" dirty="0"/>
              <a:t>” involved in the transaction has average revenue of at least $</a:t>
            </a:r>
            <a:r>
              <a:rPr lang="en-US" sz="2000" b="1" u="sng" dirty="0"/>
              <a:t>80,000,000</a:t>
            </a:r>
            <a:r>
              <a:rPr lang="en-US" sz="2000" dirty="0"/>
              <a:t> per year; or</a:t>
            </a:r>
          </a:p>
          <a:p>
            <a:pPr marL="914400" lvl="1" indent="-457200">
              <a:spcAft>
                <a:spcPts val="1200"/>
              </a:spcAft>
              <a:buFont typeface="Arial" panose="020B0604020202020204" pitchFamily="34" charset="0"/>
              <a:buChar char="•"/>
            </a:pPr>
            <a:r>
              <a:rPr lang="en-US" altLang="en-US" sz="2000" dirty="0">
                <a:solidFill>
                  <a:schemeClr val="tx1"/>
                </a:solidFill>
              </a:rPr>
              <a:t>the “</a:t>
            </a:r>
            <a:r>
              <a:rPr lang="en-US" altLang="en-US" sz="2000" b="1" u="sng" dirty="0">
                <a:solidFill>
                  <a:schemeClr val="tx1"/>
                </a:solidFill>
              </a:rPr>
              <a:t>Transaction</a:t>
            </a:r>
            <a:r>
              <a:rPr lang="en-US" altLang="en-US" sz="2000" dirty="0">
                <a:solidFill>
                  <a:schemeClr val="tx1"/>
                </a:solidFill>
              </a:rPr>
              <a:t>” will result in an entity projected to have average revenue of at least </a:t>
            </a:r>
            <a:r>
              <a:rPr lang="en-US" altLang="en-US" sz="2000" b="1" u="sng" dirty="0">
                <a:solidFill>
                  <a:schemeClr val="tx1"/>
                </a:solidFill>
              </a:rPr>
              <a:t>$80,000,000 </a:t>
            </a:r>
            <a:r>
              <a:rPr lang="en-US" altLang="en-US" sz="2000" dirty="0">
                <a:solidFill>
                  <a:schemeClr val="tx1"/>
                </a:solidFill>
              </a:rPr>
              <a:t>per year once the entity is operating at full capacity</a:t>
            </a:r>
            <a:endParaRPr lang="en-US" sz="2000" dirty="0"/>
          </a:p>
          <a:p>
            <a:pPr marL="457200" indent="-457200">
              <a:buFont typeface="Arial" panose="020B0604020202020204" pitchFamily="34" charset="0"/>
              <a:buChar char="•"/>
            </a:pPr>
            <a:r>
              <a:rPr lang="en-US" sz="2000" dirty="0"/>
              <a:t>Notice must be provided at least 60 days before the proposed completion date of the transaction</a:t>
            </a:r>
          </a:p>
          <a:p>
            <a:pPr marL="914400" lvl="1" indent="-457200">
              <a:buFont typeface="Arial" panose="020B0604020202020204" pitchFamily="34" charset="0"/>
              <a:buChar char="•"/>
            </a:pPr>
            <a:r>
              <a:rPr lang="en-US" sz="2000" dirty="0"/>
              <a:t>Provided to Attorney General and the Commissioner</a:t>
            </a:r>
          </a:p>
          <a:p>
            <a:pPr marL="914400" lvl="1" indent="-457200">
              <a:buFont typeface="Arial" panose="020B0604020202020204" pitchFamily="34" charset="0"/>
              <a:buChar char="•"/>
            </a:pPr>
            <a:r>
              <a:rPr lang="en-US" sz="2000" dirty="0"/>
              <a:t>Notice period may be waived</a:t>
            </a:r>
          </a:p>
          <a:p>
            <a:pPr marL="914400" lvl="1" indent="-457200">
              <a:buFont typeface="Arial" panose="020B0604020202020204" pitchFamily="34" charset="0"/>
              <a:buChar char="•"/>
            </a:pPr>
            <a:r>
              <a:rPr lang="en-US" sz="2000" dirty="0"/>
              <a:t>The Attorney General may extend the notice and waiting period for an additional 90 days</a:t>
            </a:r>
          </a:p>
          <a:p>
            <a:pPr marL="914400" lvl="1" indent="-457200">
              <a:buFont typeface="Arial" panose="020B0604020202020204" pitchFamily="34" charset="0"/>
              <a:buChar char="•"/>
            </a:pPr>
            <a:endParaRPr lang="en-US" sz="1600" dirty="0"/>
          </a:p>
        </p:txBody>
      </p:sp>
      <p:sp>
        <p:nvSpPr>
          <p:cNvPr id="6" name="Slide Number Placeholder 5">
            <a:extLst>
              <a:ext uri="{FF2B5EF4-FFF2-40B4-BE49-F238E27FC236}">
                <a16:creationId xmlns:a16="http://schemas.microsoft.com/office/drawing/2014/main" id="{D4B6505A-9EB3-A284-F5F7-C88FADE8E7C6}"/>
              </a:ext>
            </a:extLst>
          </p:cNvPr>
          <p:cNvSpPr>
            <a:spLocks noGrp="1"/>
          </p:cNvSpPr>
          <p:nvPr>
            <p:ph type="sldNum" sz="quarter" idx="4"/>
          </p:nvPr>
        </p:nvSpPr>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3689390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61C8-0900-9612-5E4E-23233CC2B7E8}"/>
              </a:ext>
            </a:extLst>
          </p:cNvPr>
          <p:cNvSpPr>
            <a:spLocks noGrp="1"/>
          </p:cNvSpPr>
          <p:nvPr>
            <p:ph type="title"/>
          </p:nvPr>
        </p:nvSpPr>
        <p:spPr>
          <a:xfrm>
            <a:off x="1167492" y="136526"/>
            <a:ext cx="9779183" cy="826000"/>
          </a:xfrm>
        </p:spPr>
        <p:txBody>
          <a:bodyPr/>
          <a:lstStyle/>
          <a:p>
            <a:r>
              <a:rPr lang="en-US" dirty="0"/>
              <a:t>Key Terms</a:t>
            </a:r>
          </a:p>
        </p:txBody>
      </p:sp>
      <p:sp>
        <p:nvSpPr>
          <p:cNvPr id="3" name="Content Placeholder 2">
            <a:extLst>
              <a:ext uri="{FF2B5EF4-FFF2-40B4-BE49-F238E27FC236}">
                <a16:creationId xmlns:a16="http://schemas.microsoft.com/office/drawing/2014/main" id="{C6B2C4AD-7F44-0D4C-6582-870E61EFD751}"/>
              </a:ext>
            </a:extLst>
          </p:cNvPr>
          <p:cNvSpPr>
            <a:spLocks noGrp="1"/>
          </p:cNvSpPr>
          <p:nvPr>
            <p:ph idx="1"/>
          </p:nvPr>
        </p:nvSpPr>
        <p:spPr>
          <a:xfrm>
            <a:off x="1167493" y="1270535"/>
            <a:ext cx="9779182" cy="4113747"/>
          </a:xfrm>
        </p:spPr>
        <p:txBody>
          <a:bodyPr>
            <a:normAutofit/>
          </a:bodyPr>
          <a:lstStyle/>
          <a:p>
            <a:r>
              <a:rPr lang="en-US" sz="2000" b="1" u="sng" dirty="0"/>
              <a:t>Health care entity</a:t>
            </a:r>
            <a:r>
              <a:rPr lang="en-US" sz="2000" b="1" dirty="0"/>
              <a:t> </a:t>
            </a:r>
            <a:r>
              <a:rPr lang="en-US" sz="2000" dirty="0"/>
              <a:t>(Minn. Stat. 145D.01, Subd. 1 (e))</a:t>
            </a:r>
          </a:p>
          <a:p>
            <a:r>
              <a:rPr lang="en-US" sz="2000" dirty="0"/>
              <a:t>(1) a hospital;</a:t>
            </a:r>
          </a:p>
          <a:p>
            <a:r>
              <a:rPr lang="en-US" sz="2000" dirty="0"/>
              <a:t>(2) a hospital system;</a:t>
            </a:r>
          </a:p>
          <a:p>
            <a:r>
              <a:rPr lang="en-US" sz="2000" dirty="0"/>
              <a:t>(3) a captive professional entity;</a:t>
            </a:r>
          </a:p>
          <a:p>
            <a:r>
              <a:rPr lang="en-US" sz="2000" dirty="0"/>
              <a:t>(4) a medical foundation;</a:t>
            </a:r>
          </a:p>
          <a:p>
            <a:r>
              <a:rPr lang="en-US" sz="2000" dirty="0"/>
              <a:t>(5) a health care provider group practice;</a:t>
            </a:r>
          </a:p>
          <a:p>
            <a:r>
              <a:rPr lang="en-US" sz="2000" dirty="0"/>
              <a:t>(6) an entity organized or controlled by an entity listed in clauses (1) to (5); or</a:t>
            </a:r>
          </a:p>
          <a:p>
            <a:r>
              <a:rPr lang="en-US" sz="2000" dirty="0"/>
              <a:t>(7) an entity that owns or exercises control over an entity listed in clauses (1) to (5).</a:t>
            </a:r>
          </a:p>
        </p:txBody>
      </p:sp>
      <p:sp>
        <p:nvSpPr>
          <p:cNvPr id="6" name="Slide Number Placeholder 5">
            <a:extLst>
              <a:ext uri="{FF2B5EF4-FFF2-40B4-BE49-F238E27FC236}">
                <a16:creationId xmlns:a16="http://schemas.microsoft.com/office/drawing/2014/main" id="{5063E9B5-F74C-7D27-E8EE-D19100429946}"/>
              </a:ext>
            </a:extLst>
          </p:cNvPr>
          <p:cNvSpPr>
            <a:spLocks noGrp="1"/>
          </p:cNvSpPr>
          <p:nvPr>
            <p:ph type="sldNum" sz="quarter" idx="4"/>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653317066"/>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_Win32_SL_v3" id="{4076E796-F1D4-4536-92F3-AFC92AB14B6B}" vid="{57967FCE-8768-4968-B994-8B7812D48F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180a46f-af7e-4ff1-a24c-1b62590d18be" xsi:nil="true"/>
    <lcf76f155ced4ddcb4097134ff3c332f xmlns="068d0159-ae3b-42e3-83d1-f20cfebd243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1 6 " ? > < p r o p e r t i e s   x m l n s = " h t t p : / / w w w . i m a n a g e . c o m / w o r k / x m l s c h e m a " >  
     < d o c u m e n t i d > A C T I V E ! 6 2 5 6 6 2 3 5 . 1 < / d o c u m e n t i d >  
     < s e n d e r i d > R E I L A N J C < / s e n d e r i d >  
     < s e n d e r e m a i l > J U L I A . R E I L A N D @ L A T H R O P G P M . C O M < / s e n d e r e m a i l >  
     < l a s t m o d i f i e d > 2 0 2 3 - 1 0 - 0 4 T 1 7 : 0 5 : 0 7 . 0 0 0 0 0 0 0 - 0 5 : 0 0 < / l a s t m o d i f i e d >  
     < d a t a b a s e > A C T I V E < / d a t a b a s e >  
 < / 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F7BA25F9C11A64C9BEA25327273FA89" ma:contentTypeVersion="14" ma:contentTypeDescription="Create a new document." ma:contentTypeScope="" ma:versionID="f95e08d950e69974578ba318c2acd79e">
  <xsd:schema xmlns:xsd="http://www.w3.org/2001/XMLSchema" xmlns:xs="http://www.w3.org/2001/XMLSchema" xmlns:p="http://schemas.microsoft.com/office/2006/metadata/properties" xmlns:ns2="068d0159-ae3b-42e3-83d1-f20cfebd243a" xmlns:ns3="0180a46f-af7e-4ff1-a24c-1b62590d18be" targetNamespace="http://schemas.microsoft.com/office/2006/metadata/properties" ma:root="true" ma:fieldsID="ba340b5189788bab097ee03835fc4554" ns2:_="" ns3:_="">
    <xsd:import namespace="068d0159-ae3b-42e3-83d1-f20cfebd243a"/>
    <xsd:import namespace="0180a46f-af7e-4ff1-a24c-1b62590d18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d0159-ae3b-42e3-83d1-f20cfebd2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805b07c-4066-43c9-8718-516fb3c0f2f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80a46f-af7e-4ff1-a24c-1b62590d18b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8de2fd8-e373-4100-85bc-ae70114448bb}" ma:internalName="TaxCatchAll" ma:showField="CatchAllData" ma:web="0180a46f-af7e-4ff1-a24c-1b62590d18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25C03C-2AB9-472A-B845-6A8AF27BB7F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F28D935D-389D-40E1-8AE8-5A46931C4EC9}">
  <ds:schemaRefs>
    <ds:schemaRef ds:uri="http://schemas.microsoft.com/sharepoint/v3/contenttype/forms"/>
  </ds:schemaRefs>
</ds:datastoreItem>
</file>

<file path=customXml/itemProps3.xml><?xml version="1.0" encoding="utf-8"?>
<ds:datastoreItem xmlns:ds="http://schemas.openxmlformats.org/officeDocument/2006/customXml" ds:itemID="{7B6C4716-5ECC-4BD2-ABAF-6829222455AF}"/>
</file>

<file path=customXml/itemProps4.xml><?xml version="1.0" encoding="utf-8"?>
<ds:datastoreItem xmlns:ds="http://schemas.openxmlformats.org/officeDocument/2006/customXml" ds:itemID="{27B07BE5-FF6E-4AA1-A710-EC81AEF604E5}"/>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{3E7C3D3F-B2C5-46AF-9791-D97CF97D39BB}tf45331398_win32</Template>
  <TotalTime>500</TotalTime>
  <Words>2511</Words>
  <Application>Microsoft Office PowerPoint</Application>
  <PresentationFormat>Widescreen</PresentationFormat>
  <Paragraphs>203</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Source Sans Pro</vt:lpstr>
      <vt:lpstr>Tenorite</vt:lpstr>
      <vt:lpstr>Custom</vt:lpstr>
      <vt:lpstr>MNASCA Annual Education Conference</vt:lpstr>
      <vt:lpstr>2023 Legislative Session - General</vt:lpstr>
      <vt:lpstr>Legislative and Regulatory Oversight</vt:lpstr>
      <vt:lpstr>Insurance Related Changes</vt:lpstr>
      <vt:lpstr>State Programs Impacting Health Care</vt:lpstr>
      <vt:lpstr>Legal Changes Impacting Healthcare Providers</vt:lpstr>
      <vt:lpstr>2024 Legislative Session</vt:lpstr>
      <vt:lpstr>Health Care Entity Transactions Reporting Law (HF402)</vt:lpstr>
      <vt:lpstr>Key Terms</vt:lpstr>
      <vt:lpstr>Key Terms</vt:lpstr>
      <vt:lpstr>Disclosure Requirements (Subd. 2(c))</vt:lpstr>
      <vt:lpstr>Submission Requirements (Subd. 2(d))</vt:lpstr>
      <vt:lpstr>Reporting Procedure</vt:lpstr>
      <vt:lpstr>Other Notable Provisions</vt:lpstr>
      <vt:lpstr>Additional MDH Reporting Requirements</vt:lpstr>
      <vt:lpstr>Public Links/Resources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MNASCA Annual Education Conference</dc:title>
  <dc:creator>Grace Altier</dc:creator>
  <cp:lastModifiedBy>Reiland, Julia C.</cp:lastModifiedBy>
  <cp:revision>6</cp:revision>
  <dcterms:created xsi:type="dcterms:W3CDTF">2023-09-26T15:37:48Z</dcterms:created>
  <dcterms:modified xsi:type="dcterms:W3CDTF">2023-10-04T22:05:07Z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