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tags/tag10.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1.xml" ContentType="application/vnd.openxmlformats-officedocument.presentationml.tags+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2.xml" ContentType="application/vnd.openxmlformats-officedocument.presentationml.tags+xml"/>
  <Override PartName="/ppt/notesSlides/notesSlide5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1.xml" ContentType="application/vnd.openxmlformats-officedocument.presentationml.notesSlide+xml"/>
  <Override PartName="/ppt/tags/tag13.xml" ContentType="application/vnd.openxmlformats-officedocument.presentationml.tags+xml"/>
  <Override PartName="/ppt/notesSlides/notesSlide62.xml" ContentType="application/vnd.openxmlformats-officedocument.presentationml.notesSlide+xml"/>
  <Override PartName="/ppt/tags/tag14.xml" ContentType="application/vnd.openxmlformats-officedocument.presentationml.tags+xml"/>
  <Override PartName="/ppt/notesSlides/notesSlide63.xml" ContentType="application/vnd.openxmlformats-officedocument.presentationml.notesSlide+xml"/>
  <Override PartName="/ppt/tags/tag15.xml" ContentType="application/vnd.openxmlformats-officedocument.presentationml.tags+xml"/>
  <Override PartName="/ppt/notesSlides/notesSlide64.xml" ContentType="application/vnd.openxmlformats-officedocument.presentationml.notesSlide+xml"/>
  <Override PartName="/ppt/tags/tag16.xml" ContentType="application/vnd.openxmlformats-officedocument.presentationml.tags+xml"/>
  <Override PartName="/ppt/notesSlides/notesSlide65.xml" ContentType="application/vnd.openxmlformats-officedocument.presentationml.notesSlide+xml"/>
  <Override PartName="/ppt/tags/tag17.xml" ContentType="application/vnd.openxmlformats-officedocument.presentationml.tags+xml"/>
  <Override PartName="/ppt/notesSlides/notesSlide66.xml" ContentType="application/vnd.openxmlformats-officedocument.presentationml.notesSlide+xml"/>
  <Override PartName="/ppt/tags/tag18.xml" ContentType="application/vnd.openxmlformats-officedocument.presentationml.tags+xml"/>
  <Override PartName="/ppt/notesSlides/notesSlide67.xml" ContentType="application/vnd.openxmlformats-officedocument.presentationml.notesSlide+xml"/>
  <Override PartName="/ppt/tags/tag19.xml" ContentType="application/vnd.openxmlformats-officedocument.presentationml.tags+xml"/>
  <Override PartName="/ppt/notesSlides/notesSlide68.xml" ContentType="application/vnd.openxmlformats-officedocument.presentationml.notesSlide+xml"/>
  <Override PartName="/ppt/tags/tag20.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21.xml" ContentType="application/vnd.openxmlformats-officedocument.presentationml.tags+xml"/>
  <Override PartName="/ppt/notesSlides/notesSlide73.xml" ContentType="application/vnd.openxmlformats-officedocument.presentationml.notesSlide+xml"/>
  <Override PartName="/ppt/tags/tag22.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23.xml" ContentType="application/vnd.openxmlformats-officedocument.presentationml.tags+xml"/>
  <Override PartName="/ppt/notesSlides/notesSlide79.xml" ContentType="application/vnd.openxmlformats-officedocument.presentationml.notesSlide+xml"/>
  <Override PartName="/ppt/tags/tag24.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25.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26.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27.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4"/>
  </p:sldMasterIdLst>
  <p:notesMasterIdLst>
    <p:notesMasterId r:id="rId98"/>
  </p:notesMasterIdLst>
  <p:handoutMasterIdLst>
    <p:handoutMasterId r:id="rId99"/>
  </p:handoutMasterIdLst>
  <p:sldIdLst>
    <p:sldId id="276" r:id="rId5"/>
    <p:sldId id="261" r:id="rId6"/>
    <p:sldId id="278" r:id="rId7"/>
    <p:sldId id="279" r:id="rId8"/>
    <p:sldId id="280" r:id="rId9"/>
    <p:sldId id="953" r:id="rId10"/>
    <p:sldId id="968" r:id="rId11"/>
    <p:sldId id="967" r:id="rId12"/>
    <p:sldId id="972" r:id="rId13"/>
    <p:sldId id="973" r:id="rId14"/>
    <p:sldId id="970" r:id="rId15"/>
    <p:sldId id="339" r:id="rId16"/>
    <p:sldId id="975" r:id="rId17"/>
    <p:sldId id="992" r:id="rId18"/>
    <p:sldId id="1023" r:id="rId19"/>
    <p:sldId id="616" r:id="rId20"/>
    <p:sldId id="995" r:id="rId21"/>
    <p:sldId id="1027" r:id="rId22"/>
    <p:sldId id="1025" r:id="rId23"/>
    <p:sldId id="1026" r:id="rId24"/>
    <p:sldId id="638" r:id="rId25"/>
    <p:sldId id="1029" r:id="rId26"/>
    <p:sldId id="1028" r:id="rId27"/>
    <p:sldId id="1030" r:id="rId28"/>
    <p:sldId id="1031" r:id="rId29"/>
    <p:sldId id="1032" r:id="rId30"/>
    <p:sldId id="1033" r:id="rId31"/>
    <p:sldId id="1034" r:id="rId32"/>
    <p:sldId id="1035" r:id="rId33"/>
    <p:sldId id="1037" r:id="rId34"/>
    <p:sldId id="1036" r:id="rId35"/>
    <p:sldId id="1038" r:id="rId36"/>
    <p:sldId id="1040" r:id="rId37"/>
    <p:sldId id="1043" r:id="rId38"/>
    <p:sldId id="1044" r:id="rId39"/>
    <p:sldId id="1041" r:id="rId40"/>
    <p:sldId id="997" r:id="rId41"/>
    <p:sldId id="1045" r:id="rId42"/>
    <p:sldId id="1052" r:id="rId43"/>
    <p:sldId id="365" r:id="rId44"/>
    <p:sldId id="1046" r:id="rId45"/>
    <p:sldId id="1047" r:id="rId46"/>
    <p:sldId id="1049" r:id="rId47"/>
    <p:sldId id="1053" r:id="rId48"/>
    <p:sldId id="364" r:id="rId49"/>
    <p:sldId id="1011" r:id="rId50"/>
    <p:sldId id="1055" r:id="rId51"/>
    <p:sldId id="606" r:id="rId52"/>
    <p:sldId id="1056" r:id="rId53"/>
    <p:sldId id="1054" r:id="rId54"/>
    <p:sldId id="1058" r:id="rId55"/>
    <p:sldId id="1059" r:id="rId56"/>
    <p:sldId id="1062" r:id="rId57"/>
    <p:sldId id="1057" r:id="rId58"/>
    <p:sldId id="1060" r:id="rId59"/>
    <p:sldId id="1061" r:id="rId60"/>
    <p:sldId id="609" r:id="rId61"/>
    <p:sldId id="1067" r:id="rId62"/>
    <p:sldId id="799" r:id="rId63"/>
    <p:sldId id="623" r:id="rId64"/>
    <p:sldId id="1070" r:id="rId65"/>
    <p:sldId id="471" r:id="rId66"/>
    <p:sldId id="515" r:id="rId67"/>
    <p:sldId id="472" r:id="rId68"/>
    <p:sldId id="473" r:id="rId69"/>
    <p:sldId id="474" r:id="rId70"/>
    <p:sldId id="1072" r:id="rId71"/>
    <p:sldId id="475" r:id="rId72"/>
    <p:sldId id="477" r:id="rId73"/>
    <p:sldId id="1074" r:id="rId74"/>
    <p:sldId id="1073" r:id="rId75"/>
    <p:sldId id="586" r:id="rId76"/>
    <p:sldId id="959" r:id="rId77"/>
    <p:sldId id="961" r:id="rId78"/>
    <p:sldId id="587" r:id="rId79"/>
    <p:sldId id="1075" r:id="rId80"/>
    <p:sldId id="1076" r:id="rId81"/>
    <p:sldId id="590" r:id="rId82"/>
    <p:sldId id="1077" r:id="rId83"/>
    <p:sldId id="1078" r:id="rId84"/>
    <p:sldId id="1079" r:id="rId85"/>
    <p:sldId id="1017" r:id="rId86"/>
    <p:sldId id="1082" r:id="rId87"/>
    <p:sldId id="1083" r:id="rId88"/>
    <p:sldId id="313" r:id="rId89"/>
    <p:sldId id="964" r:id="rId90"/>
    <p:sldId id="958" r:id="rId91"/>
    <p:sldId id="965" r:id="rId92"/>
    <p:sldId id="1085" r:id="rId93"/>
    <p:sldId id="266" r:id="rId94"/>
    <p:sldId id="304" r:id="rId95"/>
    <p:sldId id="268" r:id="rId96"/>
    <p:sldId id="286" r:id="rId97"/>
  </p:sldIdLst>
  <p:sldSz cx="12192000" cy="6858000"/>
  <p:notesSz cx="6858000" cy="9144000"/>
  <p:custDataLst>
    <p:tags r:id="rId10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8L8m0BXwbU/GOjFlLSXVgA==" hashData="a54cLc/kkzTPMUU2q5M7Ly1RrQBxbcthr8Bx0dLTwU9ach0cMbCNS06akdtFnTBPD1jA7r+CyIpocHFldwqdGA=="/>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56C"/>
    <a:srgbClr val="4B90CD"/>
    <a:srgbClr val="064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72" autoAdjust="0"/>
  </p:normalViewPr>
  <p:slideViewPr>
    <p:cSldViewPr snapToGrid="0">
      <p:cViewPr varScale="1">
        <p:scale>
          <a:sx n="77" d="100"/>
          <a:sy n="77" d="100"/>
        </p:scale>
        <p:origin x="1200" y="90"/>
      </p:cViewPr>
      <p:guideLst/>
    </p:cSldViewPr>
  </p:slideViewPr>
  <p:notesTextViewPr>
    <p:cViewPr>
      <p:scale>
        <a:sx n="1" d="1"/>
        <a:sy n="1" d="1"/>
      </p:scale>
      <p:origin x="0" y="0"/>
    </p:cViewPr>
  </p:notesTextViewPr>
  <p:notesViewPr>
    <p:cSldViewPr snapToGrid="0">
      <p:cViewPr varScale="1">
        <p:scale>
          <a:sx n="78" d="100"/>
          <a:sy n="78" d="100"/>
        </p:scale>
        <p:origin x="204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gs" Target="tags/tag1.xml"/><Relationship Id="rId105"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es, Heide" userId="13c9e541-4897-4f16-afbe-cc0cf3765ee8" providerId="ADAL" clId="{D0A50C25-71B9-40FF-9387-98354DBBADA1}"/>
    <pc:docChg chg="modSld">
      <pc:chgData name="Ames, Heide" userId="13c9e541-4897-4f16-afbe-cc0cf3765ee8" providerId="ADAL" clId="{D0A50C25-71B9-40FF-9387-98354DBBADA1}" dt="2024-09-25T18:38:31.082" v="2"/>
      <pc:docMkLst>
        <pc:docMk/>
      </pc:docMkLst>
      <pc:sldChg chg="modAnim">
        <pc:chgData name="Ames, Heide" userId="13c9e541-4897-4f16-afbe-cc0cf3765ee8" providerId="ADAL" clId="{D0A50C25-71B9-40FF-9387-98354DBBADA1}" dt="2024-09-25T18:38:31.082" v="2"/>
        <pc:sldMkLst>
          <pc:docMk/>
          <pc:sldMk cId="3224707664" sldId="313"/>
        </pc:sldMkLst>
      </pc:sldChg>
    </pc:docChg>
  </pc:docChgLst>
  <pc:docChgLst>
    <pc:chgData name="Ames, Heide" userId="13c9e541-4897-4f16-afbe-cc0cf3765ee8" providerId="ADAL" clId="{8040B949-641D-4345-A755-020A46A27659}"/>
    <pc:docChg chg="custSel modSld">
      <pc:chgData name="Ames, Heide" userId="13c9e541-4897-4f16-afbe-cc0cf3765ee8" providerId="ADAL" clId="{8040B949-641D-4345-A755-020A46A27659}" dt="2024-09-25T14:23:39.898" v="5" actId="1076"/>
      <pc:docMkLst>
        <pc:docMk/>
      </pc:docMkLst>
      <pc:sldChg chg="addSp delSp modSp mod delAnim modAnim">
        <pc:chgData name="Ames, Heide" userId="13c9e541-4897-4f16-afbe-cc0cf3765ee8" providerId="ADAL" clId="{8040B949-641D-4345-A755-020A46A27659}" dt="2024-09-25T14:23:39.898" v="5" actId="1076"/>
        <pc:sldMkLst>
          <pc:docMk/>
          <pc:sldMk cId="3224707664" sldId="313"/>
        </pc:sldMkLst>
        <pc:picChg chg="add mod">
          <ac:chgData name="Ames, Heide" userId="13c9e541-4897-4f16-afbe-cc0cf3765ee8" providerId="ADAL" clId="{8040B949-641D-4345-A755-020A46A27659}" dt="2024-09-25T14:23:39.898" v="5" actId="1076"/>
          <ac:picMkLst>
            <pc:docMk/>
            <pc:sldMk cId="3224707664" sldId="313"/>
            <ac:picMk id="3" creationId="{EA6E72FA-E006-E26A-2539-56635770C8C9}"/>
          </ac:picMkLst>
        </pc:picChg>
        <pc:picChg chg="add mod">
          <ac:chgData name="Ames, Heide" userId="13c9e541-4897-4f16-afbe-cc0cf3765ee8" providerId="ADAL" clId="{8040B949-641D-4345-A755-020A46A27659}" dt="2024-09-25T14:23:36.648" v="4" actId="1076"/>
          <ac:picMkLst>
            <pc:docMk/>
            <pc:sldMk cId="3224707664" sldId="313"/>
            <ac:picMk id="4" creationId="{03562D4D-CF64-B686-4F14-943AE260A96C}"/>
          </ac:picMkLst>
        </pc:picChg>
        <pc:picChg chg="del mod">
          <ac:chgData name="Ames, Heide" userId="13c9e541-4897-4f16-afbe-cc0cf3765ee8" providerId="ADAL" clId="{8040B949-641D-4345-A755-020A46A27659}" dt="2024-09-25T14:23:28.138" v="2" actId="478"/>
          <ac:picMkLst>
            <pc:docMk/>
            <pc:sldMk cId="3224707664" sldId="313"/>
            <ac:picMk id="5" creationId="{1978D880-F829-4570-9C69-23D8A4DBDBF8}"/>
          </ac:picMkLst>
        </pc:picChg>
        <pc:picChg chg="del mod">
          <ac:chgData name="Ames, Heide" userId="13c9e541-4897-4f16-afbe-cc0cf3765ee8" providerId="ADAL" clId="{8040B949-641D-4345-A755-020A46A27659}" dt="2024-09-25T14:23:28.138" v="2" actId="478"/>
          <ac:picMkLst>
            <pc:docMk/>
            <pc:sldMk cId="3224707664" sldId="313"/>
            <ac:picMk id="6" creationId="{FBAB8015-E4EA-41DB-A280-3C6ECA526FC2}"/>
          </ac:picMkLst>
        </pc:picChg>
        <pc:picChg chg="add mod">
          <ac:chgData name="Ames, Heide" userId="13c9e541-4897-4f16-afbe-cc0cf3765ee8" providerId="ADAL" clId="{8040B949-641D-4345-A755-020A46A27659}" dt="2024-09-25T14:23:36.648" v="4" actId="1076"/>
          <ac:picMkLst>
            <pc:docMk/>
            <pc:sldMk cId="3224707664" sldId="313"/>
            <ac:picMk id="7" creationId="{29E51A1A-BF7D-E523-CB89-BD138AFA9BDC}"/>
          </ac:picMkLst>
        </pc:picChg>
        <pc:picChg chg="add mod">
          <ac:chgData name="Ames, Heide" userId="13c9e541-4897-4f16-afbe-cc0cf3765ee8" providerId="ADAL" clId="{8040B949-641D-4345-A755-020A46A27659}" dt="2024-09-25T14:23:36.648" v="4" actId="1076"/>
          <ac:picMkLst>
            <pc:docMk/>
            <pc:sldMk cId="3224707664" sldId="313"/>
            <ac:picMk id="8" creationId="{B77FE32C-6ADA-83FB-A962-B7C93F421C94}"/>
          </ac:picMkLst>
        </pc:picChg>
        <pc:picChg chg="del">
          <ac:chgData name="Ames, Heide" userId="13c9e541-4897-4f16-afbe-cc0cf3765ee8" providerId="ADAL" clId="{8040B949-641D-4345-A755-020A46A27659}" dt="2024-09-25T14:23:28.138" v="2" actId="478"/>
          <ac:picMkLst>
            <pc:docMk/>
            <pc:sldMk cId="3224707664" sldId="313"/>
            <ac:picMk id="9" creationId="{BC986636-A1C8-4BDE-B16C-23EDC301FE2D}"/>
          </ac:picMkLst>
        </pc:picChg>
        <pc:picChg chg="add mod">
          <ac:chgData name="Ames, Heide" userId="13c9e541-4897-4f16-afbe-cc0cf3765ee8" providerId="ADAL" clId="{8040B949-641D-4345-A755-020A46A27659}" dt="2024-09-25T14:23:36.648" v="4" actId="1076"/>
          <ac:picMkLst>
            <pc:docMk/>
            <pc:sldMk cId="3224707664" sldId="313"/>
            <ac:picMk id="10" creationId="{6081A701-9806-DD47-BE59-1D41041AE56D}"/>
          </ac:picMkLst>
        </pc:picChg>
        <pc:picChg chg="del">
          <ac:chgData name="Ames, Heide" userId="13c9e541-4897-4f16-afbe-cc0cf3765ee8" providerId="ADAL" clId="{8040B949-641D-4345-A755-020A46A27659}" dt="2024-09-25T14:23:28.138" v="2" actId="478"/>
          <ac:picMkLst>
            <pc:docMk/>
            <pc:sldMk cId="3224707664" sldId="313"/>
            <ac:picMk id="11" creationId="{82D9209D-AF5B-4507-B979-AE4615C7D557}"/>
          </ac:picMkLst>
        </pc:picChg>
        <pc:picChg chg="add mod">
          <ac:chgData name="Ames, Heide" userId="13c9e541-4897-4f16-afbe-cc0cf3765ee8" providerId="ADAL" clId="{8040B949-641D-4345-A755-020A46A27659}" dt="2024-09-25T14:23:36.648" v="4" actId="1076"/>
          <ac:picMkLst>
            <pc:docMk/>
            <pc:sldMk cId="3224707664" sldId="313"/>
            <ac:picMk id="12" creationId="{C9A0C773-8ADC-9091-1545-81FCFA6A4C86}"/>
          </ac:picMkLst>
        </pc:picChg>
        <pc:picChg chg="del">
          <ac:chgData name="Ames, Heide" userId="13c9e541-4897-4f16-afbe-cc0cf3765ee8" providerId="ADAL" clId="{8040B949-641D-4345-A755-020A46A27659}" dt="2024-09-25T14:23:28.138" v="2" actId="478"/>
          <ac:picMkLst>
            <pc:docMk/>
            <pc:sldMk cId="3224707664" sldId="313"/>
            <ac:picMk id="13" creationId="{80D13F53-8E27-47C9-AF36-9F98063A660E}"/>
          </ac:picMkLst>
        </pc:picChg>
        <pc:picChg chg="add mod">
          <ac:chgData name="Ames, Heide" userId="13c9e541-4897-4f16-afbe-cc0cf3765ee8" providerId="ADAL" clId="{8040B949-641D-4345-A755-020A46A27659}" dt="2024-09-25T14:23:36.648" v="4" actId="1076"/>
          <ac:picMkLst>
            <pc:docMk/>
            <pc:sldMk cId="3224707664" sldId="313"/>
            <ac:picMk id="14" creationId="{5F09D695-156E-D1BC-A284-90BF712739AE}"/>
          </ac:picMkLst>
        </pc:picChg>
        <pc:picChg chg="del mod">
          <ac:chgData name="Ames, Heide" userId="13c9e541-4897-4f16-afbe-cc0cf3765ee8" providerId="ADAL" clId="{8040B949-641D-4345-A755-020A46A27659}" dt="2024-09-25T14:23:28.138" v="2" actId="478"/>
          <ac:picMkLst>
            <pc:docMk/>
            <pc:sldMk cId="3224707664" sldId="313"/>
            <ac:picMk id="15" creationId="{4BC29372-2641-4F28-8060-0CE979D388B7}"/>
          </ac:picMkLst>
        </pc:picChg>
        <pc:picChg chg="add mod">
          <ac:chgData name="Ames, Heide" userId="13c9e541-4897-4f16-afbe-cc0cf3765ee8" providerId="ADAL" clId="{8040B949-641D-4345-A755-020A46A27659}" dt="2024-09-25T14:23:36.648" v="4" actId="1076"/>
          <ac:picMkLst>
            <pc:docMk/>
            <pc:sldMk cId="3224707664" sldId="313"/>
            <ac:picMk id="16" creationId="{EB432DC2-F455-74B4-1F3F-4726D5FF4A2F}"/>
          </ac:picMkLst>
        </pc:picChg>
        <pc:picChg chg="del mod">
          <ac:chgData name="Ames, Heide" userId="13c9e541-4897-4f16-afbe-cc0cf3765ee8" providerId="ADAL" clId="{8040B949-641D-4345-A755-020A46A27659}" dt="2024-09-25T14:23:28.138" v="2" actId="478"/>
          <ac:picMkLst>
            <pc:docMk/>
            <pc:sldMk cId="3224707664" sldId="313"/>
            <ac:picMk id="19" creationId="{00E0CCF0-3BAC-4096-B716-0756B68933A8}"/>
          </ac:picMkLst>
        </pc:picChg>
        <pc:picChg chg="del">
          <ac:chgData name="Ames, Heide" userId="13c9e541-4897-4f16-afbe-cc0cf3765ee8" providerId="ADAL" clId="{8040B949-641D-4345-A755-020A46A27659}" dt="2024-09-25T14:23:28.138" v="2" actId="478"/>
          <ac:picMkLst>
            <pc:docMk/>
            <pc:sldMk cId="3224707664" sldId="313"/>
            <ac:picMk id="21" creationId="{35F407A2-85BE-4A17-80BD-0A61C3553F2D}"/>
          </ac:picMkLst>
        </pc:picChg>
      </pc:sldChg>
      <pc:sldChg chg="modSp mod">
        <pc:chgData name="Ames, Heide" userId="13c9e541-4897-4f16-afbe-cc0cf3765ee8" providerId="ADAL" clId="{8040B949-641D-4345-A755-020A46A27659}" dt="2024-09-25T13:27:29.736" v="0" actId="171"/>
        <pc:sldMkLst>
          <pc:docMk/>
          <pc:sldMk cId="1946989854" sldId="477"/>
        </pc:sldMkLst>
        <pc:picChg chg="ord">
          <ac:chgData name="Ames, Heide" userId="13c9e541-4897-4f16-afbe-cc0cf3765ee8" providerId="ADAL" clId="{8040B949-641D-4345-A755-020A46A27659}" dt="2024-09-25T13:27:29.736" v="0" actId="171"/>
          <ac:picMkLst>
            <pc:docMk/>
            <pc:sldMk cId="1946989854" sldId="477"/>
            <ac:picMk id="4" creationId="{F302FA7E-6A97-4440-A760-6C15C9B50808}"/>
          </ac:picMkLst>
        </pc:picChg>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png"/><Relationship Id="rId4" Type="http://schemas.openxmlformats.org/officeDocument/2006/relationships/image" Target="../media/image89.jpeg"/></Relationships>
</file>

<file path=ppt/diagrams/_rels/data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image" Target="../media/image73.jpeg"/></Relationships>
</file>

<file path=ppt/diagrams/_rels/data17.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10.jpeg"/><Relationship Id="rId2" Type="http://schemas.openxmlformats.org/officeDocument/2006/relationships/image" Target="../media/image106.png"/><Relationship Id="rId1" Type="http://schemas.openxmlformats.org/officeDocument/2006/relationships/image" Target="../media/image105.png"/><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diagrams/_rels/data19.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_rels/data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jpeg"/></Relationships>
</file>

<file path=ppt/diagrams/_rels/data20.xml.rels><?xml version="1.0" encoding="UTF-8" standalone="yes"?>
<Relationships xmlns="http://schemas.openxmlformats.org/package/2006/relationships"><Relationship Id="rId3" Type="http://schemas.openxmlformats.org/officeDocument/2006/relationships/image" Target="../media/image123.png"/><Relationship Id="rId7" Type="http://schemas.microsoft.com/office/2007/relationships/hdphoto" Target="../media/hdphoto8.wdp"/><Relationship Id="rId2" Type="http://schemas.openxmlformats.org/officeDocument/2006/relationships/image" Target="../media/image122.png"/><Relationship Id="rId1" Type="http://schemas.openxmlformats.org/officeDocument/2006/relationships/image" Target="../media/image121.png"/><Relationship Id="rId6" Type="http://schemas.openxmlformats.org/officeDocument/2006/relationships/image" Target="../media/image125.png"/><Relationship Id="rId5" Type="http://schemas.openxmlformats.org/officeDocument/2006/relationships/image" Target="../media/image124.png"/><Relationship Id="rId4" Type="http://schemas.microsoft.com/office/2007/relationships/hdphoto" Target="../media/hdphoto7.wdp"/></Relationships>
</file>

<file path=ppt/diagrams/_rels/data2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svg"/><Relationship Id="rId1" Type="http://schemas.openxmlformats.org/officeDocument/2006/relationships/image" Target="../media/image168.png"/><Relationship Id="rId6" Type="http://schemas.openxmlformats.org/officeDocument/2006/relationships/image" Target="../media/image173.svg"/><Relationship Id="rId5" Type="http://schemas.openxmlformats.org/officeDocument/2006/relationships/image" Target="../media/image172.png"/><Relationship Id="rId4" Type="http://schemas.openxmlformats.org/officeDocument/2006/relationships/image" Target="../media/image171.svg"/></Relationships>
</file>

<file path=ppt/diagrams/_rels/data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71.jpeg"/></Relationships>
</file>

<file path=ppt/diagrams/_rels/data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png"/><Relationship Id="rId4" Type="http://schemas.openxmlformats.org/officeDocument/2006/relationships/image" Target="../media/image89.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image" Target="../media/image73.jpeg"/></Relationships>
</file>

<file path=ppt/diagrams/_rels/drawing17.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10.jpeg"/><Relationship Id="rId2" Type="http://schemas.openxmlformats.org/officeDocument/2006/relationships/image" Target="../media/image106.png"/><Relationship Id="rId1" Type="http://schemas.openxmlformats.org/officeDocument/2006/relationships/image" Target="../media/image105.png"/><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diagrams/_rels/drawing19.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_rels/drawing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jpeg"/></Relationships>
</file>

<file path=ppt/diagrams/_rels/drawing20.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4.png"/><Relationship Id="rId2" Type="http://schemas.openxmlformats.org/officeDocument/2006/relationships/image" Target="../media/image122.png"/><Relationship Id="rId1" Type="http://schemas.openxmlformats.org/officeDocument/2006/relationships/image" Target="../media/image121.png"/><Relationship Id="rId6" Type="http://schemas.microsoft.com/office/2007/relationships/hdphoto" Target="../media/hdphoto8.wdp"/><Relationship Id="rId5" Type="http://schemas.openxmlformats.org/officeDocument/2006/relationships/image" Target="../media/image125.png"/><Relationship Id="rId4" Type="http://schemas.microsoft.com/office/2007/relationships/hdphoto" Target="../media/hdphoto7.wdp"/></Relationships>
</file>

<file path=ppt/diagrams/_rels/drawing2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svg"/><Relationship Id="rId1" Type="http://schemas.openxmlformats.org/officeDocument/2006/relationships/image" Target="../media/image168.png"/><Relationship Id="rId6" Type="http://schemas.openxmlformats.org/officeDocument/2006/relationships/image" Target="../media/image173.svg"/><Relationship Id="rId5" Type="http://schemas.openxmlformats.org/officeDocument/2006/relationships/image" Target="../media/image172.png"/><Relationship Id="rId4" Type="http://schemas.openxmlformats.org/officeDocument/2006/relationships/image" Target="../media/image17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71.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CEEDCB-D240-4FA3-8A4D-B95996C2A9ED}"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6EF5A087-CFC1-4281-82CA-0D311B659775}">
      <dgm:prSet phldrT="[Text]" custT="1"/>
      <dgm:spPr>
        <a:gradFill rotWithShape="0">
          <a:gsLst>
            <a:gs pos="0">
              <a:srgbClr val="0EA0C3"/>
            </a:gs>
            <a:gs pos="80000">
              <a:srgbClr val="0187AD"/>
            </a:gs>
            <a:gs pos="100000">
              <a:srgbClr val="04788E"/>
            </a:gs>
          </a:gsLst>
        </a:gradFill>
        <a:ln>
          <a:solidFill>
            <a:srgbClr val="0290AD"/>
          </a:solidFill>
        </a:ln>
      </dgm:spPr>
      <dgm:t>
        <a:bodyPr/>
        <a:lstStyle/>
        <a:p>
          <a:r>
            <a:rPr lang="en-US" sz="2800" dirty="0"/>
            <a:t>Surveillance and Disease Reporting</a:t>
          </a:r>
        </a:p>
      </dgm:t>
    </dgm:pt>
    <dgm:pt modelId="{F09223DD-5937-4E79-B50E-5908EE01011D}" type="parTrans" cxnId="{CC0BB6D0-3188-40DD-BDE1-2882094AF5CC}">
      <dgm:prSet/>
      <dgm:spPr/>
      <dgm:t>
        <a:bodyPr/>
        <a:lstStyle/>
        <a:p>
          <a:endParaRPr lang="en-US" sz="2800"/>
        </a:p>
      </dgm:t>
    </dgm:pt>
    <dgm:pt modelId="{21E31B37-DCAC-4746-84E7-84B4C0C42071}" type="sibTrans" cxnId="{CC0BB6D0-3188-40DD-BDE1-2882094AF5CC}">
      <dgm:prSet/>
      <dgm:spPr/>
      <dgm:t>
        <a:bodyPr/>
        <a:lstStyle/>
        <a:p>
          <a:endParaRPr lang="en-US" sz="2800"/>
        </a:p>
      </dgm:t>
    </dgm:pt>
    <dgm:pt modelId="{FFD86BCB-826A-4579-9FE7-0CD54AC72B87}">
      <dgm:prSet custT="1"/>
      <dgm:spPr>
        <a:gradFill rotWithShape="0">
          <a:gsLst>
            <a:gs pos="0">
              <a:srgbClr val="0EA0C3"/>
            </a:gs>
            <a:gs pos="80000">
              <a:srgbClr val="0187AD"/>
            </a:gs>
            <a:gs pos="100000">
              <a:srgbClr val="04788E"/>
            </a:gs>
          </a:gsLst>
        </a:gradFill>
        <a:ln>
          <a:solidFill>
            <a:srgbClr val="0290AD"/>
          </a:solidFill>
        </a:ln>
      </dgm:spPr>
      <dgm:t>
        <a:bodyPr/>
        <a:lstStyle/>
        <a:p>
          <a:r>
            <a:rPr lang="en-US" sz="2800" dirty="0"/>
            <a:t>Hand Hygiene</a:t>
          </a:r>
        </a:p>
      </dgm:t>
    </dgm:pt>
    <dgm:pt modelId="{2927593F-2BA4-44D6-ABB0-F15AB9DF1B62}" type="parTrans" cxnId="{3E3FCA84-14BC-4F38-B014-37EF59EA93B6}">
      <dgm:prSet/>
      <dgm:spPr/>
      <dgm:t>
        <a:bodyPr/>
        <a:lstStyle/>
        <a:p>
          <a:endParaRPr lang="en-US" sz="2800"/>
        </a:p>
      </dgm:t>
    </dgm:pt>
    <dgm:pt modelId="{B6F709A3-6C27-49DE-A3FF-1212DA0E9F50}" type="sibTrans" cxnId="{3E3FCA84-14BC-4F38-B014-37EF59EA93B6}">
      <dgm:prSet/>
      <dgm:spPr/>
      <dgm:t>
        <a:bodyPr/>
        <a:lstStyle/>
        <a:p>
          <a:endParaRPr lang="en-US" sz="2800"/>
        </a:p>
      </dgm:t>
    </dgm:pt>
    <dgm:pt modelId="{EF4A62D0-AE2C-418C-B604-9DDB8A3434C7}">
      <dgm:prSet custT="1"/>
      <dgm:spPr>
        <a:gradFill rotWithShape="0">
          <a:gsLst>
            <a:gs pos="0">
              <a:srgbClr val="0EA0C3"/>
            </a:gs>
            <a:gs pos="80000">
              <a:srgbClr val="0187AD"/>
            </a:gs>
            <a:gs pos="100000">
              <a:srgbClr val="04788E"/>
            </a:gs>
          </a:gsLst>
        </a:gradFill>
        <a:ln>
          <a:solidFill>
            <a:srgbClr val="0290AD"/>
          </a:solidFill>
        </a:ln>
      </dgm:spPr>
      <dgm:t>
        <a:bodyPr/>
        <a:lstStyle/>
        <a:p>
          <a:r>
            <a:rPr lang="en-US" sz="2800" dirty="0"/>
            <a:t>PPE</a:t>
          </a:r>
        </a:p>
      </dgm:t>
    </dgm:pt>
    <dgm:pt modelId="{DFBE55BF-1CBB-4032-8353-82C965CAE2A0}" type="parTrans" cxnId="{5077BD7A-95A4-4B71-A20A-B12190D45EAF}">
      <dgm:prSet/>
      <dgm:spPr/>
      <dgm:t>
        <a:bodyPr/>
        <a:lstStyle/>
        <a:p>
          <a:endParaRPr lang="en-US" sz="2800"/>
        </a:p>
      </dgm:t>
    </dgm:pt>
    <dgm:pt modelId="{F703B85A-8E18-4B95-A405-D7EC79AA9590}" type="sibTrans" cxnId="{5077BD7A-95A4-4B71-A20A-B12190D45EAF}">
      <dgm:prSet/>
      <dgm:spPr/>
      <dgm:t>
        <a:bodyPr/>
        <a:lstStyle/>
        <a:p>
          <a:endParaRPr lang="en-US" sz="2800"/>
        </a:p>
      </dgm:t>
    </dgm:pt>
    <dgm:pt modelId="{64A5CFC2-2762-4E76-BA98-77B3610BA5EE}">
      <dgm:prSet custT="1"/>
      <dgm:spPr>
        <a:gradFill rotWithShape="0">
          <a:gsLst>
            <a:gs pos="0">
              <a:srgbClr val="0EA0C3"/>
            </a:gs>
            <a:gs pos="80000">
              <a:srgbClr val="0187AD"/>
            </a:gs>
            <a:gs pos="100000">
              <a:srgbClr val="04788E"/>
            </a:gs>
          </a:gsLst>
        </a:gradFill>
        <a:ln>
          <a:solidFill>
            <a:srgbClr val="0290AD"/>
          </a:solidFill>
        </a:ln>
      </dgm:spPr>
      <dgm:t>
        <a:bodyPr/>
        <a:lstStyle/>
        <a:p>
          <a:r>
            <a:rPr lang="en-US" sz="2800" dirty="0"/>
            <a:t>Injection Safety</a:t>
          </a:r>
        </a:p>
      </dgm:t>
    </dgm:pt>
    <dgm:pt modelId="{6A52F59E-BF2A-4F78-8998-90791B9F5FFD}" type="parTrans" cxnId="{C66F6400-A6A8-4BA0-B26E-E6D5F7144C88}">
      <dgm:prSet/>
      <dgm:spPr/>
      <dgm:t>
        <a:bodyPr/>
        <a:lstStyle/>
        <a:p>
          <a:endParaRPr lang="en-US" sz="2800"/>
        </a:p>
      </dgm:t>
    </dgm:pt>
    <dgm:pt modelId="{C2D2DC09-648D-4793-94DC-BA6E77038732}" type="sibTrans" cxnId="{C66F6400-A6A8-4BA0-B26E-E6D5F7144C88}">
      <dgm:prSet/>
      <dgm:spPr/>
      <dgm:t>
        <a:bodyPr/>
        <a:lstStyle/>
        <a:p>
          <a:endParaRPr lang="en-US" sz="2800"/>
        </a:p>
      </dgm:t>
    </dgm:pt>
    <dgm:pt modelId="{540A6875-B5F0-428C-9B35-AE2879DC8FD9}">
      <dgm:prSet custT="1"/>
      <dgm:spPr>
        <a:gradFill rotWithShape="0">
          <a:gsLst>
            <a:gs pos="0">
              <a:srgbClr val="0EA0C3"/>
            </a:gs>
            <a:gs pos="80000">
              <a:srgbClr val="0187AD"/>
            </a:gs>
            <a:gs pos="100000">
              <a:srgbClr val="04788E"/>
            </a:gs>
          </a:gsLst>
        </a:gradFill>
        <a:ln>
          <a:solidFill>
            <a:srgbClr val="0290AD"/>
          </a:solidFill>
        </a:ln>
      </dgm:spPr>
      <dgm:t>
        <a:bodyPr/>
        <a:lstStyle/>
        <a:p>
          <a:r>
            <a:rPr lang="en-US" sz="2800" dirty="0"/>
            <a:t>Respiratory/ Cough Hygiene</a:t>
          </a:r>
        </a:p>
      </dgm:t>
    </dgm:pt>
    <dgm:pt modelId="{8B891786-BC01-4CBA-A8C3-2558FDB576CA}" type="parTrans" cxnId="{B2B1CE8D-118B-4CA3-91A3-72779DB0DF94}">
      <dgm:prSet/>
      <dgm:spPr/>
      <dgm:t>
        <a:bodyPr/>
        <a:lstStyle/>
        <a:p>
          <a:endParaRPr lang="en-US" sz="2800"/>
        </a:p>
      </dgm:t>
    </dgm:pt>
    <dgm:pt modelId="{C042E3E1-EDC9-44E3-891B-A705895221A4}" type="sibTrans" cxnId="{B2B1CE8D-118B-4CA3-91A3-72779DB0DF94}">
      <dgm:prSet/>
      <dgm:spPr/>
      <dgm:t>
        <a:bodyPr/>
        <a:lstStyle/>
        <a:p>
          <a:endParaRPr lang="en-US" sz="2800"/>
        </a:p>
      </dgm:t>
    </dgm:pt>
    <dgm:pt modelId="{5B2948B5-FD82-46DA-98C0-042A1BED874E}">
      <dgm:prSet custT="1"/>
      <dgm:spPr>
        <a:gradFill rotWithShape="0">
          <a:gsLst>
            <a:gs pos="0">
              <a:srgbClr val="0EA0C3"/>
            </a:gs>
            <a:gs pos="80000">
              <a:srgbClr val="0187AD"/>
            </a:gs>
            <a:gs pos="100000">
              <a:srgbClr val="04788E"/>
            </a:gs>
          </a:gsLst>
        </a:gradFill>
        <a:ln>
          <a:solidFill>
            <a:srgbClr val="0290AD"/>
          </a:solidFill>
        </a:ln>
      </dgm:spPr>
      <dgm:t>
        <a:bodyPr/>
        <a:lstStyle/>
        <a:p>
          <a:r>
            <a:rPr lang="en-US" sz="2800" dirty="0"/>
            <a:t>Environmental Cleaning</a:t>
          </a:r>
        </a:p>
      </dgm:t>
    </dgm:pt>
    <dgm:pt modelId="{4025ABFA-1CD7-49DA-BB74-A9A78BF6AC0D}" type="parTrans" cxnId="{CA394683-B1A2-4F8D-B2C9-70B4022A80D8}">
      <dgm:prSet/>
      <dgm:spPr/>
      <dgm:t>
        <a:bodyPr/>
        <a:lstStyle/>
        <a:p>
          <a:endParaRPr lang="en-US" sz="2800"/>
        </a:p>
      </dgm:t>
    </dgm:pt>
    <dgm:pt modelId="{559FB090-AD30-4F23-881E-6AB2930D91CA}" type="sibTrans" cxnId="{CA394683-B1A2-4F8D-B2C9-70B4022A80D8}">
      <dgm:prSet/>
      <dgm:spPr/>
      <dgm:t>
        <a:bodyPr/>
        <a:lstStyle/>
        <a:p>
          <a:endParaRPr lang="en-US" sz="2800"/>
        </a:p>
      </dgm:t>
    </dgm:pt>
    <dgm:pt modelId="{5793D743-D7F8-40FD-91A3-A256B79578DF}">
      <dgm:prSet custT="1"/>
      <dgm:spPr>
        <a:gradFill rotWithShape="0">
          <a:gsLst>
            <a:gs pos="0">
              <a:srgbClr val="0EA0C3"/>
            </a:gs>
            <a:gs pos="80000">
              <a:srgbClr val="0187AD"/>
            </a:gs>
            <a:gs pos="100000">
              <a:srgbClr val="04788E"/>
            </a:gs>
          </a:gsLst>
        </a:gradFill>
        <a:ln>
          <a:solidFill>
            <a:srgbClr val="0290AD"/>
          </a:solidFill>
        </a:ln>
      </dgm:spPr>
      <dgm:t>
        <a:bodyPr/>
        <a:lstStyle/>
        <a:p>
          <a:r>
            <a:rPr lang="en-US" sz="2800" dirty="0"/>
            <a:t>Transmission based precautions</a:t>
          </a:r>
        </a:p>
      </dgm:t>
    </dgm:pt>
    <dgm:pt modelId="{71F83D85-C510-4A70-B110-B7000A05DBD4}" type="parTrans" cxnId="{93DAD83A-BB0F-4619-8BE2-D1E6DC3AD642}">
      <dgm:prSet/>
      <dgm:spPr/>
      <dgm:t>
        <a:bodyPr/>
        <a:lstStyle/>
        <a:p>
          <a:endParaRPr lang="en-US" sz="2800"/>
        </a:p>
      </dgm:t>
    </dgm:pt>
    <dgm:pt modelId="{616FBA0D-F8A8-4B06-8EE1-4D97E385AB70}" type="sibTrans" cxnId="{93DAD83A-BB0F-4619-8BE2-D1E6DC3AD642}">
      <dgm:prSet/>
      <dgm:spPr/>
      <dgm:t>
        <a:bodyPr/>
        <a:lstStyle/>
        <a:p>
          <a:endParaRPr lang="en-US" sz="2800"/>
        </a:p>
      </dgm:t>
    </dgm:pt>
    <dgm:pt modelId="{8366291B-5B87-4727-BB90-623789F7A599}">
      <dgm:prSet custT="1"/>
      <dgm:spPr>
        <a:gradFill rotWithShape="0">
          <a:gsLst>
            <a:gs pos="0">
              <a:srgbClr val="0EA0C3"/>
            </a:gs>
            <a:gs pos="80000">
              <a:srgbClr val="0187AD"/>
            </a:gs>
            <a:gs pos="100000">
              <a:srgbClr val="04788E"/>
            </a:gs>
          </a:gsLst>
        </a:gradFill>
        <a:ln>
          <a:solidFill>
            <a:srgbClr val="0290AD"/>
          </a:solidFill>
        </a:ln>
      </dgm:spPr>
      <dgm:t>
        <a:bodyPr/>
        <a:lstStyle/>
        <a:p>
          <a:r>
            <a:rPr lang="en-US" sz="2800" dirty="0"/>
            <a:t>Reprocessing of Medical Devices</a:t>
          </a:r>
        </a:p>
      </dgm:t>
    </dgm:pt>
    <dgm:pt modelId="{29BD8EE5-2069-4288-8BFA-24B4E0F74739}" type="parTrans" cxnId="{02CB2E1B-E356-4447-AB99-90BEFB592988}">
      <dgm:prSet/>
      <dgm:spPr/>
      <dgm:t>
        <a:bodyPr/>
        <a:lstStyle/>
        <a:p>
          <a:endParaRPr lang="en-US" sz="2800"/>
        </a:p>
      </dgm:t>
    </dgm:pt>
    <dgm:pt modelId="{6002116B-D3C2-4A53-A6A8-BF5CC03F5822}" type="sibTrans" cxnId="{02CB2E1B-E356-4447-AB99-90BEFB592988}">
      <dgm:prSet/>
      <dgm:spPr/>
      <dgm:t>
        <a:bodyPr/>
        <a:lstStyle/>
        <a:p>
          <a:endParaRPr lang="en-US" sz="2800"/>
        </a:p>
      </dgm:t>
    </dgm:pt>
    <dgm:pt modelId="{64E25609-6CEA-40EC-90AE-A1B6D1FA3F7E}" type="pres">
      <dgm:prSet presAssocID="{80CEEDCB-D240-4FA3-8A4D-B95996C2A9ED}" presName="diagram" presStyleCnt="0">
        <dgm:presLayoutVars>
          <dgm:dir/>
          <dgm:resizeHandles val="exact"/>
        </dgm:presLayoutVars>
      </dgm:prSet>
      <dgm:spPr/>
    </dgm:pt>
    <dgm:pt modelId="{8F33B4EA-5173-436E-9A1B-4FB5543A6F97}" type="pres">
      <dgm:prSet presAssocID="{6EF5A087-CFC1-4281-82CA-0D311B659775}" presName="node" presStyleLbl="node1" presStyleIdx="0" presStyleCnt="8">
        <dgm:presLayoutVars>
          <dgm:bulletEnabled val="1"/>
        </dgm:presLayoutVars>
      </dgm:prSet>
      <dgm:spPr/>
    </dgm:pt>
    <dgm:pt modelId="{6D07DAEF-51BE-4924-A01E-3B73057D73B0}" type="pres">
      <dgm:prSet presAssocID="{21E31B37-DCAC-4746-84E7-84B4C0C42071}" presName="sibTrans" presStyleCnt="0"/>
      <dgm:spPr/>
    </dgm:pt>
    <dgm:pt modelId="{0F6B0D01-AC9B-48D3-B42A-40D14003B9E8}" type="pres">
      <dgm:prSet presAssocID="{FFD86BCB-826A-4579-9FE7-0CD54AC72B87}" presName="node" presStyleLbl="node1" presStyleIdx="1" presStyleCnt="8">
        <dgm:presLayoutVars>
          <dgm:bulletEnabled val="1"/>
        </dgm:presLayoutVars>
      </dgm:prSet>
      <dgm:spPr/>
    </dgm:pt>
    <dgm:pt modelId="{E66EEFA1-DC91-4F0C-A186-E9A9728B26C0}" type="pres">
      <dgm:prSet presAssocID="{B6F709A3-6C27-49DE-A3FF-1212DA0E9F50}" presName="sibTrans" presStyleCnt="0"/>
      <dgm:spPr/>
    </dgm:pt>
    <dgm:pt modelId="{FD07F6C0-E53A-46EF-9768-D40132720A5C}" type="pres">
      <dgm:prSet presAssocID="{EF4A62D0-AE2C-418C-B604-9DDB8A3434C7}" presName="node" presStyleLbl="node1" presStyleIdx="2" presStyleCnt="8">
        <dgm:presLayoutVars>
          <dgm:bulletEnabled val="1"/>
        </dgm:presLayoutVars>
      </dgm:prSet>
      <dgm:spPr/>
    </dgm:pt>
    <dgm:pt modelId="{DB0E9562-A29D-4FDD-83C6-FFDFBD660063}" type="pres">
      <dgm:prSet presAssocID="{F703B85A-8E18-4B95-A405-D7EC79AA9590}" presName="sibTrans" presStyleCnt="0"/>
      <dgm:spPr/>
    </dgm:pt>
    <dgm:pt modelId="{65A77624-7BD0-4BDE-A3C9-16323EAD7F54}" type="pres">
      <dgm:prSet presAssocID="{64A5CFC2-2762-4E76-BA98-77B3610BA5EE}" presName="node" presStyleLbl="node1" presStyleIdx="3" presStyleCnt="8">
        <dgm:presLayoutVars>
          <dgm:bulletEnabled val="1"/>
        </dgm:presLayoutVars>
      </dgm:prSet>
      <dgm:spPr/>
    </dgm:pt>
    <dgm:pt modelId="{AC5027E5-819E-4144-BB58-C811817F8E3F}" type="pres">
      <dgm:prSet presAssocID="{C2D2DC09-648D-4793-94DC-BA6E77038732}" presName="sibTrans" presStyleCnt="0"/>
      <dgm:spPr/>
    </dgm:pt>
    <dgm:pt modelId="{561B624F-78FB-473F-BBC1-75B33BE7FC04}" type="pres">
      <dgm:prSet presAssocID="{540A6875-B5F0-428C-9B35-AE2879DC8FD9}" presName="node" presStyleLbl="node1" presStyleIdx="4" presStyleCnt="8">
        <dgm:presLayoutVars>
          <dgm:bulletEnabled val="1"/>
        </dgm:presLayoutVars>
      </dgm:prSet>
      <dgm:spPr/>
    </dgm:pt>
    <dgm:pt modelId="{A8C3D360-3FBA-4E4A-9A1B-CAA6AAA65497}" type="pres">
      <dgm:prSet presAssocID="{C042E3E1-EDC9-44E3-891B-A705895221A4}" presName="sibTrans" presStyleCnt="0"/>
      <dgm:spPr/>
    </dgm:pt>
    <dgm:pt modelId="{04C5CCD3-DD8F-4F53-B4CC-BB02620D16A4}" type="pres">
      <dgm:prSet presAssocID="{5B2948B5-FD82-46DA-98C0-042A1BED874E}" presName="node" presStyleLbl="node1" presStyleIdx="5" presStyleCnt="8">
        <dgm:presLayoutVars>
          <dgm:bulletEnabled val="1"/>
        </dgm:presLayoutVars>
      </dgm:prSet>
      <dgm:spPr/>
    </dgm:pt>
    <dgm:pt modelId="{16987FC2-A910-4CF9-8AC3-B36DED3A71CF}" type="pres">
      <dgm:prSet presAssocID="{559FB090-AD30-4F23-881E-6AB2930D91CA}" presName="sibTrans" presStyleCnt="0"/>
      <dgm:spPr/>
    </dgm:pt>
    <dgm:pt modelId="{B8A96D7A-9544-4A90-BC12-B14EF310BFFE}" type="pres">
      <dgm:prSet presAssocID="{5793D743-D7F8-40FD-91A3-A256B79578DF}" presName="node" presStyleLbl="node1" presStyleIdx="6" presStyleCnt="8">
        <dgm:presLayoutVars>
          <dgm:bulletEnabled val="1"/>
        </dgm:presLayoutVars>
      </dgm:prSet>
      <dgm:spPr/>
    </dgm:pt>
    <dgm:pt modelId="{CCAD9575-5BA2-4074-A154-59C353CBEB36}" type="pres">
      <dgm:prSet presAssocID="{616FBA0D-F8A8-4B06-8EE1-4D97E385AB70}" presName="sibTrans" presStyleCnt="0"/>
      <dgm:spPr/>
    </dgm:pt>
    <dgm:pt modelId="{80979DA6-4AC8-4CA1-A4DD-BB02EFFB7606}" type="pres">
      <dgm:prSet presAssocID="{8366291B-5B87-4727-BB90-623789F7A599}" presName="node" presStyleLbl="node1" presStyleIdx="7" presStyleCnt="8">
        <dgm:presLayoutVars>
          <dgm:bulletEnabled val="1"/>
        </dgm:presLayoutVars>
      </dgm:prSet>
      <dgm:spPr/>
    </dgm:pt>
  </dgm:ptLst>
  <dgm:cxnLst>
    <dgm:cxn modelId="{C66F6400-A6A8-4BA0-B26E-E6D5F7144C88}" srcId="{80CEEDCB-D240-4FA3-8A4D-B95996C2A9ED}" destId="{64A5CFC2-2762-4E76-BA98-77B3610BA5EE}" srcOrd="3" destOrd="0" parTransId="{6A52F59E-BF2A-4F78-8998-90791B9F5FFD}" sibTransId="{C2D2DC09-648D-4793-94DC-BA6E77038732}"/>
    <dgm:cxn modelId="{02CB2E1B-E356-4447-AB99-90BEFB592988}" srcId="{80CEEDCB-D240-4FA3-8A4D-B95996C2A9ED}" destId="{8366291B-5B87-4727-BB90-623789F7A599}" srcOrd="7" destOrd="0" parTransId="{29BD8EE5-2069-4288-8BFA-24B4E0F74739}" sibTransId="{6002116B-D3C2-4A53-A6A8-BF5CC03F5822}"/>
    <dgm:cxn modelId="{3AFAC91C-BF77-4472-8C37-68FE3C1AD76C}" type="presOf" srcId="{540A6875-B5F0-428C-9B35-AE2879DC8FD9}" destId="{561B624F-78FB-473F-BBC1-75B33BE7FC04}" srcOrd="0" destOrd="0" presId="urn:microsoft.com/office/officeart/2005/8/layout/default"/>
    <dgm:cxn modelId="{1DD69B21-E46A-43C0-B8BB-3C7D0CB6E205}" type="presOf" srcId="{FFD86BCB-826A-4579-9FE7-0CD54AC72B87}" destId="{0F6B0D01-AC9B-48D3-B42A-40D14003B9E8}" srcOrd="0" destOrd="0" presId="urn:microsoft.com/office/officeart/2005/8/layout/default"/>
    <dgm:cxn modelId="{042B8322-F308-4BD9-B6B5-186CDC4EA73B}" type="presOf" srcId="{5B2948B5-FD82-46DA-98C0-042A1BED874E}" destId="{04C5CCD3-DD8F-4F53-B4CC-BB02620D16A4}" srcOrd="0" destOrd="0" presId="urn:microsoft.com/office/officeart/2005/8/layout/default"/>
    <dgm:cxn modelId="{38C23038-5D25-45E5-8F7B-72EC58013025}" type="presOf" srcId="{64A5CFC2-2762-4E76-BA98-77B3610BA5EE}" destId="{65A77624-7BD0-4BDE-A3C9-16323EAD7F54}" srcOrd="0" destOrd="0" presId="urn:microsoft.com/office/officeart/2005/8/layout/default"/>
    <dgm:cxn modelId="{93DAD83A-BB0F-4619-8BE2-D1E6DC3AD642}" srcId="{80CEEDCB-D240-4FA3-8A4D-B95996C2A9ED}" destId="{5793D743-D7F8-40FD-91A3-A256B79578DF}" srcOrd="6" destOrd="0" parTransId="{71F83D85-C510-4A70-B110-B7000A05DBD4}" sibTransId="{616FBA0D-F8A8-4B06-8EE1-4D97E385AB70}"/>
    <dgm:cxn modelId="{A95DF06C-7F23-4E78-86B0-50CD0B3353BB}" type="presOf" srcId="{5793D743-D7F8-40FD-91A3-A256B79578DF}" destId="{B8A96D7A-9544-4A90-BC12-B14EF310BFFE}" srcOrd="0" destOrd="0" presId="urn:microsoft.com/office/officeart/2005/8/layout/default"/>
    <dgm:cxn modelId="{17D86174-A807-496C-BB4F-FC978165BD42}" type="presOf" srcId="{6EF5A087-CFC1-4281-82CA-0D311B659775}" destId="{8F33B4EA-5173-436E-9A1B-4FB5543A6F97}" srcOrd="0" destOrd="0" presId="urn:microsoft.com/office/officeart/2005/8/layout/default"/>
    <dgm:cxn modelId="{17457D56-8533-459C-BF87-B60027B96A36}" type="presOf" srcId="{EF4A62D0-AE2C-418C-B604-9DDB8A3434C7}" destId="{FD07F6C0-E53A-46EF-9768-D40132720A5C}" srcOrd="0" destOrd="0" presId="urn:microsoft.com/office/officeart/2005/8/layout/default"/>
    <dgm:cxn modelId="{5077BD7A-95A4-4B71-A20A-B12190D45EAF}" srcId="{80CEEDCB-D240-4FA3-8A4D-B95996C2A9ED}" destId="{EF4A62D0-AE2C-418C-B604-9DDB8A3434C7}" srcOrd="2" destOrd="0" parTransId="{DFBE55BF-1CBB-4032-8353-82C965CAE2A0}" sibTransId="{F703B85A-8E18-4B95-A405-D7EC79AA9590}"/>
    <dgm:cxn modelId="{CA394683-B1A2-4F8D-B2C9-70B4022A80D8}" srcId="{80CEEDCB-D240-4FA3-8A4D-B95996C2A9ED}" destId="{5B2948B5-FD82-46DA-98C0-042A1BED874E}" srcOrd="5" destOrd="0" parTransId="{4025ABFA-1CD7-49DA-BB74-A9A78BF6AC0D}" sibTransId="{559FB090-AD30-4F23-881E-6AB2930D91CA}"/>
    <dgm:cxn modelId="{3E3FCA84-14BC-4F38-B014-37EF59EA93B6}" srcId="{80CEEDCB-D240-4FA3-8A4D-B95996C2A9ED}" destId="{FFD86BCB-826A-4579-9FE7-0CD54AC72B87}" srcOrd="1" destOrd="0" parTransId="{2927593F-2BA4-44D6-ABB0-F15AB9DF1B62}" sibTransId="{B6F709A3-6C27-49DE-A3FF-1212DA0E9F50}"/>
    <dgm:cxn modelId="{B2B1CE8D-118B-4CA3-91A3-72779DB0DF94}" srcId="{80CEEDCB-D240-4FA3-8A4D-B95996C2A9ED}" destId="{540A6875-B5F0-428C-9B35-AE2879DC8FD9}" srcOrd="4" destOrd="0" parTransId="{8B891786-BC01-4CBA-A8C3-2558FDB576CA}" sibTransId="{C042E3E1-EDC9-44E3-891B-A705895221A4}"/>
    <dgm:cxn modelId="{89B45FBA-568E-483D-A9F1-D53432EE1406}" type="presOf" srcId="{8366291B-5B87-4727-BB90-623789F7A599}" destId="{80979DA6-4AC8-4CA1-A4DD-BB02EFFB7606}" srcOrd="0" destOrd="0" presId="urn:microsoft.com/office/officeart/2005/8/layout/default"/>
    <dgm:cxn modelId="{CC0BB6D0-3188-40DD-BDE1-2882094AF5CC}" srcId="{80CEEDCB-D240-4FA3-8A4D-B95996C2A9ED}" destId="{6EF5A087-CFC1-4281-82CA-0D311B659775}" srcOrd="0" destOrd="0" parTransId="{F09223DD-5937-4E79-B50E-5908EE01011D}" sibTransId="{21E31B37-DCAC-4746-84E7-84B4C0C42071}"/>
    <dgm:cxn modelId="{4F7248DC-1E84-459C-9E0A-BC354968D79A}" type="presOf" srcId="{80CEEDCB-D240-4FA3-8A4D-B95996C2A9ED}" destId="{64E25609-6CEA-40EC-90AE-A1B6D1FA3F7E}" srcOrd="0" destOrd="0" presId="urn:microsoft.com/office/officeart/2005/8/layout/default"/>
    <dgm:cxn modelId="{70E28B34-B925-4665-85A5-5C2C0AFEBDDB}" type="presParOf" srcId="{64E25609-6CEA-40EC-90AE-A1B6D1FA3F7E}" destId="{8F33B4EA-5173-436E-9A1B-4FB5543A6F97}" srcOrd="0" destOrd="0" presId="urn:microsoft.com/office/officeart/2005/8/layout/default"/>
    <dgm:cxn modelId="{CA203D3E-16BC-4225-92C0-9DFDD42751A9}" type="presParOf" srcId="{64E25609-6CEA-40EC-90AE-A1B6D1FA3F7E}" destId="{6D07DAEF-51BE-4924-A01E-3B73057D73B0}" srcOrd="1" destOrd="0" presId="urn:microsoft.com/office/officeart/2005/8/layout/default"/>
    <dgm:cxn modelId="{437D08CC-7A08-4D64-B2D1-FC19F81B0209}" type="presParOf" srcId="{64E25609-6CEA-40EC-90AE-A1B6D1FA3F7E}" destId="{0F6B0D01-AC9B-48D3-B42A-40D14003B9E8}" srcOrd="2" destOrd="0" presId="urn:microsoft.com/office/officeart/2005/8/layout/default"/>
    <dgm:cxn modelId="{48FE607B-5007-4C46-BB6E-23636F6AA339}" type="presParOf" srcId="{64E25609-6CEA-40EC-90AE-A1B6D1FA3F7E}" destId="{E66EEFA1-DC91-4F0C-A186-E9A9728B26C0}" srcOrd="3" destOrd="0" presId="urn:microsoft.com/office/officeart/2005/8/layout/default"/>
    <dgm:cxn modelId="{93F2DED8-432C-4565-9AA9-73A358202848}" type="presParOf" srcId="{64E25609-6CEA-40EC-90AE-A1B6D1FA3F7E}" destId="{FD07F6C0-E53A-46EF-9768-D40132720A5C}" srcOrd="4" destOrd="0" presId="urn:microsoft.com/office/officeart/2005/8/layout/default"/>
    <dgm:cxn modelId="{AC8352DC-6049-4381-90D1-063E7E68098F}" type="presParOf" srcId="{64E25609-6CEA-40EC-90AE-A1B6D1FA3F7E}" destId="{DB0E9562-A29D-4FDD-83C6-FFDFBD660063}" srcOrd="5" destOrd="0" presId="urn:microsoft.com/office/officeart/2005/8/layout/default"/>
    <dgm:cxn modelId="{EEB3844F-0871-4FE8-98CF-1B607FB46FFA}" type="presParOf" srcId="{64E25609-6CEA-40EC-90AE-A1B6D1FA3F7E}" destId="{65A77624-7BD0-4BDE-A3C9-16323EAD7F54}" srcOrd="6" destOrd="0" presId="urn:microsoft.com/office/officeart/2005/8/layout/default"/>
    <dgm:cxn modelId="{6B5DF45F-18DC-48AC-82BE-192A7342FBAF}" type="presParOf" srcId="{64E25609-6CEA-40EC-90AE-A1B6D1FA3F7E}" destId="{AC5027E5-819E-4144-BB58-C811817F8E3F}" srcOrd="7" destOrd="0" presId="urn:microsoft.com/office/officeart/2005/8/layout/default"/>
    <dgm:cxn modelId="{D62F5015-4FFA-4ABE-BE1C-770223EA8180}" type="presParOf" srcId="{64E25609-6CEA-40EC-90AE-A1B6D1FA3F7E}" destId="{561B624F-78FB-473F-BBC1-75B33BE7FC04}" srcOrd="8" destOrd="0" presId="urn:microsoft.com/office/officeart/2005/8/layout/default"/>
    <dgm:cxn modelId="{4683EAC9-7ACC-48AC-BA17-49027EB2D717}" type="presParOf" srcId="{64E25609-6CEA-40EC-90AE-A1B6D1FA3F7E}" destId="{A8C3D360-3FBA-4E4A-9A1B-CAA6AAA65497}" srcOrd="9" destOrd="0" presId="urn:microsoft.com/office/officeart/2005/8/layout/default"/>
    <dgm:cxn modelId="{A7444DF0-56A1-462B-AC6B-9C42AA63A44D}" type="presParOf" srcId="{64E25609-6CEA-40EC-90AE-A1B6D1FA3F7E}" destId="{04C5CCD3-DD8F-4F53-B4CC-BB02620D16A4}" srcOrd="10" destOrd="0" presId="urn:microsoft.com/office/officeart/2005/8/layout/default"/>
    <dgm:cxn modelId="{489E7513-7EB7-4E3B-9BD4-A5F421FE301B}" type="presParOf" srcId="{64E25609-6CEA-40EC-90AE-A1B6D1FA3F7E}" destId="{16987FC2-A910-4CF9-8AC3-B36DED3A71CF}" srcOrd="11" destOrd="0" presId="urn:microsoft.com/office/officeart/2005/8/layout/default"/>
    <dgm:cxn modelId="{CB02B9D2-436F-410B-AC15-FB9B9A1280BC}" type="presParOf" srcId="{64E25609-6CEA-40EC-90AE-A1B6D1FA3F7E}" destId="{B8A96D7A-9544-4A90-BC12-B14EF310BFFE}" srcOrd="12" destOrd="0" presId="urn:microsoft.com/office/officeart/2005/8/layout/default"/>
    <dgm:cxn modelId="{10C200AF-B28E-450D-B4DB-4446495A91CA}" type="presParOf" srcId="{64E25609-6CEA-40EC-90AE-A1B6D1FA3F7E}" destId="{CCAD9575-5BA2-4074-A154-59C353CBEB36}" srcOrd="13" destOrd="0" presId="urn:microsoft.com/office/officeart/2005/8/layout/default"/>
    <dgm:cxn modelId="{5FDEB948-D408-437A-8BFC-B54F7EEAC6EE}" type="presParOf" srcId="{64E25609-6CEA-40EC-90AE-A1B6D1FA3F7E}" destId="{80979DA6-4AC8-4CA1-A4DD-BB02EFFB760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765F7466-A7C4-4AF0-B763-84E2F62878A0}" type="doc">
      <dgm:prSet loTypeId="urn:microsoft.com/office/officeart/2008/layout/PictureStrips" loCatId="list" qsTypeId="urn:microsoft.com/office/officeart/2005/8/quickstyle/simple1" qsCatId="simple" csTypeId="urn:microsoft.com/office/officeart/2005/8/colors/accent5_2" csCatId="accent5" phldr="1"/>
      <dgm:spPr/>
      <dgm:t>
        <a:bodyPr/>
        <a:lstStyle/>
        <a:p>
          <a:endParaRPr lang="en-US"/>
        </a:p>
      </dgm:t>
    </dgm:pt>
    <dgm:pt modelId="{26D715CE-D7EE-4C37-BD0A-433A8483B8AB}">
      <dgm:prSet phldrT="[Text]" custT="1"/>
      <dgm:spPr>
        <a:ln>
          <a:solidFill>
            <a:srgbClr val="06456C"/>
          </a:solidFill>
        </a:ln>
      </dgm:spPr>
      <dgm:t>
        <a:bodyPr/>
        <a:lstStyle/>
        <a:p>
          <a:r>
            <a:rPr lang="en-US" sz="2800" dirty="0"/>
            <a:t>Non-toxic ink</a:t>
          </a:r>
        </a:p>
      </dgm:t>
    </dgm:pt>
    <dgm:pt modelId="{D271705E-E18C-4C42-BFF7-3ACD2BF4B309}" type="parTrans" cxnId="{65C42CA8-F7C0-49B8-B9C7-6B53A72B7D76}">
      <dgm:prSet/>
      <dgm:spPr/>
      <dgm:t>
        <a:bodyPr/>
        <a:lstStyle/>
        <a:p>
          <a:endParaRPr lang="en-US" sz="2800"/>
        </a:p>
      </dgm:t>
    </dgm:pt>
    <dgm:pt modelId="{5EED145B-EE12-4719-AD63-258572B0E453}" type="sibTrans" cxnId="{65C42CA8-F7C0-49B8-B9C7-6B53A72B7D76}">
      <dgm:prSet/>
      <dgm:spPr/>
      <dgm:t>
        <a:bodyPr/>
        <a:lstStyle/>
        <a:p>
          <a:endParaRPr lang="en-US" sz="2800"/>
        </a:p>
      </dgm:t>
    </dgm:pt>
    <dgm:pt modelId="{2899A5FC-93D7-4A5B-AE46-3FD97FD40E87}">
      <dgm:prSet phldrT="[Text]" custT="1"/>
      <dgm:spPr>
        <a:ln>
          <a:solidFill>
            <a:srgbClr val="06456C"/>
          </a:solidFill>
        </a:ln>
      </dgm:spPr>
      <dgm:t>
        <a:bodyPr/>
        <a:lstStyle/>
        <a:p>
          <a:r>
            <a:rPr lang="en-US" sz="2800" dirty="0"/>
            <a:t>Load label</a:t>
          </a:r>
        </a:p>
      </dgm:t>
    </dgm:pt>
    <dgm:pt modelId="{876C626A-4B88-4310-937C-314624E1B2C2}" type="parTrans" cxnId="{5B0BA0FF-CDEE-43ED-BDCE-5659ABE20476}">
      <dgm:prSet/>
      <dgm:spPr/>
      <dgm:t>
        <a:bodyPr/>
        <a:lstStyle/>
        <a:p>
          <a:endParaRPr lang="en-US" sz="2800"/>
        </a:p>
      </dgm:t>
    </dgm:pt>
    <dgm:pt modelId="{D4148232-A4F8-4C9E-B257-91646D6CED84}" type="sibTrans" cxnId="{5B0BA0FF-CDEE-43ED-BDCE-5659ABE20476}">
      <dgm:prSet/>
      <dgm:spPr/>
      <dgm:t>
        <a:bodyPr/>
        <a:lstStyle/>
        <a:p>
          <a:endParaRPr lang="en-US" sz="2800"/>
        </a:p>
      </dgm:t>
    </dgm:pt>
    <dgm:pt modelId="{A145B935-9EB8-4C5D-9265-14A6C60218F7}">
      <dgm:prSet phldrT="[Text]" custT="1"/>
      <dgm:spPr>
        <a:ln>
          <a:solidFill>
            <a:srgbClr val="06456C"/>
          </a:solidFill>
        </a:ln>
      </dgm:spPr>
      <dgm:t>
        <a:bodyPr/>
        <a:lstStyle/>
        <a:p>
          <a:r>
            <a:rPr lang="en-US" sz="2800" dirty="0"/>
            <a:t>Tamper arrow</a:t>
          </a:r>
        </a:p>
      </dgm:t>
    </dgm:pt>
    <dgm:pt modelId="{B5FED25F-911D-48BD-95EA-54063DCA844C}" type="parTrans" cxnId="{EB1015C5-EF5E-4059-B778-7EFCAA070635}">
      <dgm:prSet/>
      <dgm:spPr/>
      <dgm:t>
        <a:bodyPr/>
        <a:lstStyle/>
        <a:p>
          <a:endParaRPr lang="en-US" sz="2800"/>
        </a:p>
      </dgm:t>
    </dgm:pt>
    <dgm:pt modelId="{464EB90A-6EAF-4EA5-85B4-79729F77A84E}" type="sibTrans" cxnId="{EB1015C5-EF5E-4059-B778-7EFCAA070635}">
      <dgm:prSet/>
      <dgm:spPr/>
      <dgm:t>
        <a:bodyPr/>
        <a:lstStyle/>
        <a:p>
          <a:endParaRPr lang="en-US" sz="2800"/>
        </a:p>
      </dgm:t>
    </dgm:pt>
    <dgm:pt modelId="{82DCAF2B-6B69-474C-ABA9-A1089CBBD376}">
      <dgm:prSet custT="1"/>
      <dgm:spPr>
        <a:ln>
          <a:solidFill>
            <a:srgbClr val="06456C"/>
          </a:solidFill>
        </a:ln>
      </dgm:spPr>
      <dgm:t>
        <a:bodyPr/>
        <a:lstStyle/>
        <a:p>
          <a:r>
            <a:rPr lang="en-US" sz="2800" dirty="0"/>
            <a:t>Packaging tape</a:t>
          </a:r>
        </a:p>
      </dgm:t>
    </dgm:pt>
    <dgm:pt modelId="{F66F722C-0480-4BB3-A252-1BE0AA1EE194}" type="parTrans" cxnId="{94433676-AFC9-41EC-87C3-116CC74154CC}">
      <dgm:prSet/>
      <dgm:spPr/>
      <dgm:t>
        <a:bodyPr/>
        <a:lstStyle/>
        <a:p>
          <a:endParaRPr lang="en-US" sz="2800"/>
        </a:p>
      </dgm:t>
    </dgm:pt>
    <dgm:pt modelId="{B5067EED-10C9-4E30-A5D7-64162C80AF12}" type="sibTrans" cxnId="{94433676-AFC9-41EC-87C3-116CC74154CC}">
      <dgm:prSet/>
      <dgm:spPr/>
      <dgm:t>
        <a:bodyPr/>
        <a:lstStyle/>
        <a:p>
          <a:endParaRPr lang="en-US" sz="2800"/>
        </a:p>
      </dgm:t>
    </dgm:pt>
    <dgm:pt modelId="{B12D4ECB-468A-46B8-96AF-B8E147EE75E4}" type="pres">
      <dgm:prSet presAssocID="{765F7466-A7C4-4AF0-B763-84E2F62878A0}" presName="Name0" presStyleCnt="0">
        <dgm:presLayoutVars>
          <dgm:dir/>
          <dgm:resizeHandles val="exact"/>
        </dgm:presLayoutVars>
      </dgm:prSet>
      <dgm:spPr/>
    </dgm:pt>
    <dgm:pt modelId="{A3038F58-B0CA-4D27-9D56-55DB2FAE57AE}" type="pres">
      <dgm:prSet presAssocID="{26D715CE-D7EE-4C37-BD0A-433A8483B8AB}" presName="composite" presStyleCnt="0"/>
      <dgm:spPr/>
    </dgm:pt>
    <dgm:pt modelId="{EAD089BB-81CA-4D9F-9CDA-38E4BF62796D}" type="pres">
      <dgm:prSet presAssocID="{26D715CE-D7EE-4C37-BD0A-433A8483B8AB}" presName="rect1" presStyleLbl="trAlignAcc1" presStyleIdx="0" presStyleCnt="4">
        <dgm:presLayoutVars>
          <dgm:bulletEnabled val="1"/>
        </dgm:presLayoutVars>
      </dgm:prSet>
      <dgm:spPr/>
    </dgm:pt>
    <dgm:pt modelId="{3D76CDA2-25A2-49FA-86AB-CF1EB175F73D}" type="pres">
      <dgm:prSet presAssocID="{26D715CE-D7EE-4C37-BD0A-433A8483B8AB}"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1170106E-F9E6-406E-B2E9-6AEB8468D8AB}" type="pres">
      <dgm:prSet presAssocID="{5EED145B-EE12-4719-AD63-258572B0E453}" presName="sibTrans" presStyleCnt="0"/>
      <dgm:spPr/>
    </dgm:pt>
    <dgm:pt modelId="{1C6FBF70-066A-44D3-824F-CCED8D0CDCFD}" type="pres">
      <dgm:prSet presAssocID="{2899A5FC-93D7-4A5B-AE46-3FD97FD40E87}" presName="composite" presStyleCnt="0"/>
      <dgm:spPr/>
    </dgm:pt>
    <dgm:pt modelId="{61D17E10-12D6-4C6D-9892-A4F7E713B8B9}" type="pres">
      <dgm:prSet presAssocID="{2899A5FC-93D7-4A5B-AE46-3FD97FD40E87}" presName="rect1" presStyleLbl="trAlignAcc1" presStyleIdx="1" presStyleCnt="4">
        <dgm:presLayoutVars>
          <dgm:bulletEnabled val="1"/>
        </dgm:presLayoutVars>
      </dgm:prSet>
      <dgm:spPr/>
    </dgm:pt>
    <dgm:pt modelId="{086A8D56-4675-45FC-B1DA-C9BEE4BAE3B6}" type="pres">
      <dgm:prSet presAssocID="{2899A5FC-93D7-4A5B-AE46-3FD97FD40E87}" presName="rect2" presStyleLbl="fgImgPlace1" presStyleIdx="1" presStyleCnt="4"/>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5123D846-F225-4EA0-B02C-8E2EA41B0C31}" type="pres">
      <dgm:prSet presAssocID="{D4148232-A4F8-4C9E-B257-91646D6CED84}" presName="sibTrans" presStyleCnt="0"/>
      <dgm:spPr/>
    </dgm:pt>
    <dgm:pt modelId="{0C01EF06-4097-4133-9D42-18308EB5FA60}" type="pres">
      <dgm:prSet presAssocID="{A145B935-9EB8-4C5D-9265-14A6C60218F7}" presName="composite" presStyleCnt="0"/>
      <dgm:spPr/>
    </dgm:pt>
    <dgm:pt modelId="{4602369D-422A-44C2-9AB9-544134AC87A3}" type="pres">
      <dgm:prSet presAssocID="{A145B935-9EB8-4C5D-9265-14A6C60218F7}" presName="rect1" presStyleLbl="trAlignAcc1" presStyleIdx="2" presStyleCnt="4">
        <dgm:presLayoutVars>
          <dgm:bulletEnabled val="1"/>
        </dgm:presLayoutVars>
      </dgm:prSet>
      <dgm:spPr/>
    </dgm:pt>
    <dgm:pt modelId="{CBEB9261-A9FE-4A89-9281-C94203EEBE45}" type="pres">
      <dgm:prSet presAssocID="{A145B935-9EB8-4C5D-9265-14A6C60218F7}" presName="rect2"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1ECDC914-B25F-472C-9242-36285900F520}" type="pres">
      <dgm:prSet presAssocID="{464EB90A-6EAF-4EA5-85B4-79729F77A84E}" presName="sibTrans" presStyleCnt="0"/>
      <dgm:spPr/>
    </dgm:pt>
    <dgm:pt modelId="{8FC64284-E1E5-431D-B9BF-D94BA56B7F4E}" type="pres">
      <dgm:prSet presAssocID="{82DCAF2B-6B69-474C-ABA9-A1089CBBD376}" presName="composite" presStyleCnt="0"/>
      <dgm:spPr/>
    </dgm:pt>
    <dgm:pt modelId="{2149367F-7BD1-4751-81C0-0949A22E1BEF}" type="pres">
      <dgm:prSet presAssocID="{82DCAF2B-6B69-474C-ABA9-A1089CBBD376}" presName="rect1" presStyleLbl="trAlignAcc1" presStyleIdx="3" presStyleCnt="4">
        <dgm:presLayoutVars>
          <dgm:bulletEnabled val="1"/>
        </dgm:presLayoutVars>
      </dgm:prSet>
      <dgm:spPr/>
    </dgm:pt>
    <dgm:pt modelId="{F9BCAF73-4E0D-4898-9F1E-674542D58430}" type="pres">
      <dgm:prSet presAssocID="{82DCAF2B-6B69-474C-ABA9-A1089CBBD376}" presName="rect2" presStyleLbl="fgImgPlace1" presStyleIdx="3" presStyleCnt="4"/>
      <dgm:spPr>
        <a:blipFill>
          <a:blip xmlns:r="http://schemas.openxmlformats.org/officeDocument/2006/relationships" r:embed="rId4">
            <a:extLst>
              <a:ext uri="{28A0092B-C50C-407E-A947-70E740481C1C}">
                <a14:useLocalDpi xmlns:a14="http://schemas.microsoft.com/office/drawing/2010/main"/>
              </a:ext>
            </a:extLst>
          </a:blip>
          <a:srcRect/>
          <a:stretch>
            <a:fillRect/>
          </a:stretch>
        </a:blipFill>
      </dgm:spPr>
    </dgm:pt>
  </dgm:ptLst>
  <dgm:cxnLst>
    <dgm:cxn modelId="{5C5E7C2A-EAA1-4536-B402-E34F4155729D}" type="presOf" srcId="{765F7466-A7C4-4AF0-B763-84E2F62878A0}" destId="{B12D4ECB-468A-46B8-96AF-B8E147EE75E4}" srcOrd="0" destOrd="0" presId="urn:microsoft.com/office/officeart/2008/layout/PictureStrips"/>
    <dgm:cxn modelId="{FC06ED45-B051-4958-80AF-C5F6722F76CA}" type="presOf" srcId="{2899A5FC-93D7-4A5B-AE46-3FD97FD40E87}" destId="{61D17E10-12D6-4C6D-9892-A4F7E713B8B9}" srcOrd="0" destOrd="0" presId="urn:microsoft.com/office/officeart/2008/layout/PictureStrips"/>
    <dgm:cxn modelId="{94433676-AFC9-41EC-87C3-116CC74154CC}" srcId="{765F7466-A7C4-4AF0-B763-84E2F62878A0}" destId="{82DCAF2B-6B69-474C-ABA9-A1089CBBD376}" srcOrd="3" destOrd="0" parTransId="{F66F722C-0480-4BB3-A252-1BE0AA1EE194}" sibTransId="{B5067EED-10C9-4E30-A5D7-64162C80AF12}"/>
    <dgm:cxn modelId="{1FA84E86-FF27-4998-9DC0-26E6BE312B72}" type="presOf" srcId="{A145B935-9EB8-4C5D-9265-14A6C60218F7}" destId="{4602369D-422A-44C2-9AB9-544134AC87A3}" srcOrd="0" destOrd="0" presId="urn:microsoft.com/office/officeart/2008/layout/PictureStrips"/>
    <dgm:cxn modelId="{65C42CA8-F7C0-49B8-B9C7-6B53A72B7D76}" srcId="{765F7466-A7C4-4AF0-B763-84E2F62878A0}" destId="{26D715CE-D7EE-4C37-BD0A-433A8483B8AB}" srcOrd="0" destOrd="0" parTransId="{D271705E-E18C-4C42-BFF7-3ACD2BF4B309}" sibTransId="{5EED145B-EE12-4719-AD63-258572B0E453}"/>
    <dgm:cxn modelId="{95C1DFAC-7BFB-4F33-B805-56C380A49C6D}" type="presOf" srcId="{82DCAF2B-6B69-474C-ABA9-A1089CBBD376}" destId="{2149367F-7BD1-4751-81C0-0949A22E1BEF}" srcOrd="0" destOrd="0" presId="urn:microsoft.com/office/officeart/2008/layout/PictureStrips"/>
    <dgm:cxn modelId="{F18C2ABB-A2AD-4CAE-888F-23AB4E43F9C6}" type="presOf" srcId="{26D715CE-D7EE-4C37-BD0A-433A8483B8AB}" destId="{EAD089BB-81CA-4D9F-9CDA-38E4BF62796D}" srcOrd="0" destOrd="0" presId="urn:microsoft.com/office/officeart/2008/layout/PictureStrips"/>
    <dgm:cxn modelId="{EB1015C5-EF5E-4059-B778-7EFCAA070635}" srcId="{765F7466-A7C4-4AF0-B763-84E2F62878A0}" destId="{A145B935-9EB8-4C5D-9265-14A6C60218F7}" srcOrd="2" destOrd="0" parTransId="{B5FED25F-911D-48BD-95EA-54063DCA844C}" sibTransId="{464EB90A-6EAF-4EA5-85B4-79729F77A84E}"/>
    <dgm:cxn modelId="{5B0BA0FF-CDEE-43ED-BDCE-5659ABE20476}" srcId="{765F7466-A7C4-4AF0-B763-84E2F62878A0}" destId="{2899A5FC-93D7-4A5B-AE46-3FD97FD40E87}" srcOrd="1" destOrd="0" parTransId="{876C626A-4B88-4310-937C-314624E1B2C2}" sibTransId="{D4148232-A4F8-4C9E-B257-91646D6CED84}"/>
    <dgm:cxn modelId="{A0AA85B7-76B8-493E-B614-E61802355BF1}" type="presParOf" srcId="{B12D4ECB-468A-46B8-96AF-B8E147EE75E4}" destId="{A3038F58-B0CA-4D27-9D56-55DB2FAE57AE}" srcOrd="0" destOrd="0" presId="urn:microsoft.com/office/officeart/2008/layout/PictureStrips"/>
    <dgm:cxn modelId="{D174AA20-79F7-4C17-B8AF-7B4FEC205A51}" type="presParOf" srcId="{A3038F58-B0CA-4D27-9D56-55DB2FAE57AE}" destId="{EAD089BB-81CA-4D9F-9CDA-38E4BF62796D}" srcOrd="0" destOrd="0" presId="urn:microsoft.com/office/officeart/2008/layout/PictureStrips"/>
    <dgm:cxn modelId="{AC58D1D4-961C-49C9-A5C4-A3243120B809}" type="presParOf" srcId="{A3038F58-B0CA-4D27-9D56-55DB2FAE57AE}" destId="{3D76CDA2-25A2-49FA-86AB-CF1EB175F73D}" srcOrd="1" destOrd="0" presId="urn:microsoft.com/office/officeart/2008/layout/PictureStrips"/>
    <dgm:cxn modelId="{477E4883-6C87-4B3E-829F-C09AA3CF07EE}" type="presParOf" srcId="{B12D4ECB-468A-46B8-96AF-B8E147EE75E4}" destId="{1170106E-F9E6-406E-B2E9-6AEB8468D8AB}" srcOrd="1" destOrd="0" presId="urn:microsoft.com/office/officeart/2008/layout/PictureStrips"/>
    <dgm:cxn modelId="{DA4AA3DB-C74B-41BF-8A80-26AEAE9FDA1A}" type="presParOf" srcId="{B12D4ECB-468A-46B8-96AF-B8E147EE75E4}" destId="{1C6FBF70-066A-44D3-824F-CCED8D0CDCFD}" srcOrd="2" destOrd="0" presId="urn:microsoft.com/office/officeart/2008/layout/PictureStrips"/>
    <dgm:cxn modelId="{653A96B3-12D9-4F91-B943-6B73E1501C34}" type="presParOf" srcId="{1C6FBF70-066A-44D3-824F-CCED8D0CDCFD}" destId="{61D17E10-12D6-4C6D-9892-A4F7E713B8B9}" srcOrd="0" destOrd="0" presId="urn:microsoft.com/office/officeart/2008/layout/PictureStrips"/>
    <dgm:cxn modelId="{2E212EAB-9E83-45CC-85D1-590C23DCE57D}" type="presParOf" srcId="{1C6FBF70-066A-44D3-824F-CCED8D0CDCFD}" destId="{086A8D56-4675-45FC-B1DA-C9BEE4BAE3B6}" srcOrd="1" destOrd="0" presId="urn:microsoft.com/office/officeart/2008/layout/PictureStrips"/>
    <dgm:cxn modelId="{8381FA24-4809-4C46-AE12-BF80E812C0BD}" type="presParOf" srcId="{B12D4ECB-468A-46B8-96AF-B8E147EE75E4}" destId="{5123D846-F225-4EA0-B02C-8E2EA41B0C31}" srcOrd="3" destOrd="0" presId="urn:microsoft.com/office/officeart/2008/layout/PictureStrips"/>
    <dgm:cxn modelId="{53FC5CAA-6B89-415B-8F90-4C682854E0D2}" type="presParOf" srcId="{B12D4ECB-468A-46B8-96AF-B8E147EE75E4}" destId="{0C01EF06-4097-4133-9D42-18308EB5FA60}" srcOrd="4" destOrd="0" presId="urn:microsoft.com/office/officeart/2008/layout/PictureStrips"/>
    <dgm:cxn modelId="{7145DACA-DB64-489C-A0A2-E9DDFBDD5CE8}" type="presParOf" srcId="{0C01EF06-4097-4133-9D42-18308EB5FA60}" destId="{4602369D-422A-44C2-9AB9-544134AC87A3}" srcOrd="0" destOrd="0" presId="urn:microsoft.com/office/officeart/2008/layout/PictureStrips"/>
    <dgm:cxn modelId="{D0ECAF4D-3BCE-4031-9829-DF6A4B35A72D}" type="presParOf" srcId="{0C01EF06-4097-4133-9D42-18308EB5FA60}" destId="{CBEB9261-A9FE-4A89-9281-C94203EEBE45}" srcOrd="1" destOrd="0" presId="urn:microsoft.com/office/officeart/2008/layout/PictureStrips"/>
    <dgm:cxn modelId="{5866D038-CB4F-44E3-AA86-73496499ACD5}" type="presParOf" srcId="{B12D4ECB-468A-46B8-96AF-B8E147EE75E4}" destId="{1ECDC914-B25F-472C-9242-36285900F520}" srcOrd="5" destOrd="0" presId="urn:microsoft.com/office/officeart/2008/layout/PictureStrips"/>
    <dgm:cxn modelId="{33B32D40-0619-4820-9618-49C08CA560B2}" type="presParOf" srcId="{B12D4ECB-468A-46B8-96AF-B8E147EE75E4}" destId="{8FC64284-E1E5-431D-B9BF-D94BA56B7F4E}" srcOrd="6" destOrd="0" presId="urn:microsoft.com/office/officeart/2008/layout/PictureStrips"/>
    <dgm:cxn modelId="{1BAEE2D1-4D6D-4925-AA2D-80A6B3A5AE21}" type="presParOf" srcId="{8FC64284-E1E5-431D-B9BF-D94BA56B7F4E}" destId="{2149367F-7BD1-4751-81C0-0949A22E1BEF}" srcOrd="0" destOrd="0" presId="urn:microsoft.com/office/officeart/2008/layout/PictureStrips"/>
    <dgm:cxn modelId="{E4467F27-FB77-422B-9DC8-F447A0C5F678}" type="presParOf" srcId="{8FC64284-E1E5-431D-B9BF-D94BA56B7F4E}" destId="{F9BCAF73-4E0D-4898-9F1E-674542D58430}"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BEE6CA2-5852-4E4C-BE39-F79F04563EEE}" type="doc">
      <dgm:prSet loTypeId="urn:microsoft.com/office/officeart/2005/8/layout/hProcess9" loCatId="process" qsTypeId="urn:microsoft.com/office/officeart/2005/8/quickstyle/simple1" qsCatId="simple" csTypeId="urn:microsoft.com/office/officeart/2005/8/colors/accent1_2" csCatId="accent1" phldr="1"/>
      <dgm:spPr/>
    </dgm:pt>
    <dgm:pt modelId="{5791DB6B-4883-414A-8D7A-C4CBDCE2FF21}">
      <dgm:prSet phldrT="[Text]" custT="1"/>
      <dgm:spPr>
        <a:solidFill>
          <a:srgbClr val="0187AD"/>
        </a:solidFill>
      </dgm:spPr>
      <dgm:t>
        <a:bodyPr/>
        <a:lstStyle/>
        <a:p>
          <a:r>
            <a:rPr lang="en-US" sz="2800" b="1" dirty="0"/>
            <a:t>Sterilization</a:t>
          </a:r>
        </a:p>
      </dgm:t>
    </dgm:pt>
    <dgm:pt modelId="{09E1EB17-5D26-41D6-94AC-9D25400497EE}" type="parTrans" cxnId="{2D0F7A90-7828-439E-898E-7EC3BD2D49DF}">
      <dgm:prSet/>
      <dgm:spPr/>
      <dgm:t>
        <a:bodyPr/>
        <a:lstStyle/>
        <a:p>
          <a:endParaRPr lang="en-US" sz="2800"/>
        </a:p>
      </dgm:t>
    </dgm:pt>
    <dgm:pt modelId="{FE567EA1-C324-486B-8E20-2504EC99F945}" type="sibTrans" cxnId="{2D0F7A90-7828-439E-898E-7EC3BD2D49DF}">
      <dgm:prSet/>
      <dgm:spPr/>
      <dgm:t>
        <a:bodyPr/>
        <a:lstStyle/>
        <a:p>
          <a:endParaRPr lang="en-US" sz="2800"/>
        </a:p>
      </dgm:t>
    </dgm:pt>
    <dgm:pt modelId="{1D6D4C82-306B-4897-8CCC-58F1F172026C}">
      <dgm:prSet phldrT="[Text]" custT="1"/>
      <dgm:spPr>
        <a:solidFill>
          <a:srgbClr val="0187AD"/>
        </a:solidFill>
      </dgm:spPr>
      <dgm:t>
        <a:bodyPr/>
        <a:lstStyle/>
        <a:p>
          <a:r>
            <a:rPr lang="en-US" sz="2800" b="1" dirty="0"/>
            <a:t>Release &amp; Storage</a:t>
          </a:r>
        </a:p>
      </dgm:t>
    </dgm:pt>
    <dgm:pt modelId="{62A1825D-2C25-4FA7-A081-F6A9C8B6E365}" type="parTrans" cxnId="{240ECC3D-8523-4529-BF41-8954776C2C06}">
      <dgm:prSet/>
      <dgm:spPr/>
      <dgm:t>
        <a:bodyPr/>
        <a:lstStyle/>
        <a:p>
          <a:endParaRPr lang="en-US"/>
        </a:p>
      </dgm:t>
    </dgm:pt>
    <dgm:pt modelId="{B2D3E9AF-7886-46EA-B5DA-767BF918FAAC}" type="sibTrans" cxnId="{240ECC3D-8523-4529-BF41-8954776C2C06}">
      <dgm:prSet/>
      <dgm:spPr/>
      <dgm:t>
        <a:bodyPr/>
        <a:lstStyle/>
        <a:p>
          <a:endParaRPr lang="en-US"/>
        </a:p>
      </dgm:t>
    </dgm:pt>
    <dgm:pt modelId="{8582CADC-B88C-493B-A967-921C99B87665}">
      <dgm:prSet phldrT="[Text]" custT="1"/>
      <dgm:spPr>
        <a:solidFill>
          <a:srgbClr val="0187AD"/>
        </a:solidFill>
      </dgm:spPr>
      <dgm:t>
        <a:bodyPr/>
        <a:lstStyle/>
        <a:p>
          <a:r>
            <a:rPr lang="en-US" sz="2800" b="1" dirty="0"/>
            <a:t>Loading</a:t>
          </a:r>
        </a:p>
      </dgm:t>
    </dgm:pt>
    <dgm:pt modelId="{DC4D3D02-FB44-42DE-BBC1-46477FF84A6D}" type="parTrans" cxnId="{61528D4E-D7DD-464F-AC8A-1BB02975A6AC}">
      <dgm:prSet/>
      <dgm:spPr/>
      <dgm:t>
        <a:bodyPr/>
        <a:lstStyle/>
        <a:p>
          <a:endParaRPr lang="en-US"/>
        </a:p>
      </dgm:t>
    </dgm:pt>
    <dgm:pt modelId="{B1B25FC9-EEBA-4591-B284-753135A19B37}" type="sibTrans" cxnId="{61528D4E-D7DD-464F-AC8A-1BB02975A6AC}">
      <dgm:prSet/>
      <dgm:spPr/>
      <dgm:t>
        <a:bodyPr/>
        <a:lstStyle/>
        <a:p>
          <a:endParaRPr lang="en-US"/>
        </a:p>
      </dgm:t>
    </dgm:pt>
    <dgm:pt modelId="{14836B3A-7911-44FA-807B-18B4CC83CD6C}" type="pres">
      <dgm:prSet presAssocID="{4BEE6CA2-5852-4E4C-BE39-F79F04563EEE}" presName="CompostProcess" presStyleCnt="0">
        <dgm:presLayoutVars>
          <dgm:dir/>
          <dgm:resizeHandles val="exact"/>
        </dgm:presLayoutVars>
      </dgm:prSet>
      <dgm:spPr/>
    </dgm:pt>
    <dgm:pt modelId="{43C0BB13-B2F5-437A-B482-4CEBD558EF26}" type="pres">
      <dgm:prSet presAssocID="{4BEE6CA2-5852-4E4C-BE39-F79F04563EEE}" presName="arrow" presStyleLbl="bgShp" presStyleIdx="0" presStyleCnt="1" custScaleX="117647" custLinFactNeighborX="12115" custLinFactNeighborY="8803"/>
      <dgm:spPr>
        <a:solidFill>
          <a:srgbClr val="0187AD">
            <a:alpha val="50000"/>
          </a:srgbClr>
        </a:solidFill>
      </dgm:spPr>
    </dgm:pt>
    <dgm:pt modelId="{E57CA1AE-DE8E-41CC-BD85-B49BF405D139}" type="pres">
      <dgm:prSet presAssocID="{4BEE6CA2-5852-4E4C-BE39-F79F04563EEE}" presName="linearProcess" presStyleCnt="0"/>
      <dgm:spPr/>
    </dgm:pt>
    <dgm:pt modelId="{7157051B-FC3D-46C9-90A5-902D3904E380}" type="pres">
      <dgm:prSet presAssocID="{8582CADC-B88C-493B-A967-921C99B87665}" presName="textNode" presStyleLbl="node1" presStyleIdx="0" presStyleCnt="3" custScaleX="97222" custScaleY="101017">
        <dgm:presLayoutVars>
          <dgm:bulletEnabled val="1"/>
        </dgm:presLayoutVars>
      </dgm:prSet>
      <dgm:spPr/>
    </dgm:pt>
    <dgm:pt modelId="{406C20F9-5BC0-46CD-B8F3-CE5BBE00E1EF}" type="pres">
      <dgm:prSet presAssocID="{B1B25FC9-EEBA-4591-B284-753135A19B37}" presName="sibTrans" presStyleCnt="0"/>
      <dgm:spPr/>
    </dgm:pt>
    <dgm:pt modelId="{873CFB4A-4B53-40A7-AFA4-7BDEFD0FACA5}" type="pres">
      <dgm:prSet presAssocID="{5791DB6B-4883-414A-8D7A-C4CBDCE2FF21}" presName="textNode" presStyleLbl="node1" presStyleIdx="1" presStyleCnt="3" custScaleX="97222" custScaleY="101017" custLinFactNeighborX="-68167">
        <dgm:presLayoutVars>
          <dgm:bulletEnabled val="1"/>
        </dgm:presLayoutVars>
      </dgm:prSet>
      <dgm:spPr/>
    </dgm:pt>
    <dgm:pt modelId="{C228E34D-6045-4918-90F3-59B32655CAA5}" type="pres">
      <dgm:prSet presAssocID="{FE567EA1-C324-486B-8E20-2504EC99F945}" presName="sibTrans" presStyleCnt="0"/>
      <dgm:spPr/>
    </dgm:pt>
    <dgm:pt modelId="{B0BF3520-7949-4A0E-9437-CA5194BCAF21}" type="pres">
      <dgm:prSet presAssocID="{1D6D4C82-306B-4897-8CCC-58F1F172026C}" presName="textNode" presStyleLbl="node1" presStyleIdx="2" presStyleCnt="3" custScaleX="97222" custScaleY="101017" custLinFactX="-4030" custLinFactNeighborX="-100000">
        <dgm:presLayoutVars>
          <dgm:bulletEnabled val="1"/>
        </dgm:presLayoutVars>
      </dgm:prSet>
      <dgm:spPr/>
    </dgm:pt>
  </dgm:ptLst>
  <dgm:cxnLst>
    <dgm:cxn modelId="{3DCA1A06-261B-4736-BF5B-9C07B83549FD}" type="presOf" srcId="{4BEE6CA2-5852-4E4C-BE39-F79F04563EEE}" destId="{14836B3A-7911-44FA-807B-18B4CC83CD6C}" srcOrd="0" destOrd="0" presId="urn:microsoft.com/office/officeart/2005/8/layout/hProcess9"/>
    <dgm:cxn modelId="{240ECC3D-8523-4529-BF41-8954776C2C06}" srcId="{4BEE6CA2-5852-4E4C-BE39-F79F04563EEE}" destId="{1D6D4C82-306B-4897-8CCC-58F1F172026C}" srcOrd="2" destOrd="0" parTransId="{62A1825D-2C25-4FA7-A081-F6A9C8B6E365}" sibTransId="{B2D3E9AF-7886-46EA-B5DA-767BF918FAAC}"/>
    <dgm:cxn modelId="{07CDA447-5B54-410D-88C1-E8A2FEEAE938}" type="presOf" srcId="{8582CADC-B88C-493B-A967-921C99B87665}" destId="{7157051B-FC3D-46C9-90A5-902D3904E380}" srcOrd="0" destOrd="0" presId="urn:microsoft.com/office/officeart/2005/8/layout/hProcess9"/>
    <dgm:cxn modelId="{DCB53D6A-558A-4176-BA6C-6E88200BB781}" type="presOf" srcId="{5791DB6B-4883-414A-8D7A-C4CBDCE2FF21}" destId="{873CFB4A-4B53-40A7-AFA4-7BDEFD0FACA5}" srcOrd="0" destOrd="0" presId="urn:microsoft.com/office/officeart/2005/8/layout/hProcess9"/>
    <dgm:cxn modelId="{61528D4E-D7DD-464F-AC8A-1BB02975A6AC}" srcId="{4BEE6CA2-5852-4E4C-BE39-F79F04563EEE}" destId="{8582CADC-B88C-493B-A967-921C99B87665}" srcOrd="0" destOrd="0" parTransId="{DC4D3D02-FB44-42DE-BBC1-46477FF84A6D}" sibTransId="{B1B25FC9-EEBA-4591-B284-753135A19B37}"/>
    <dgm:cxn modelId="{C1E72675-0FBB-4570-8749-F7DFB6EB4BCE}" type="presOf" srcId="{1D6D4C82-306B-4897-8CCC-58F1F172026C}" destId="{B0BF3520-7949-4A0E-9437-CA5194BCAF21}" srcOrd="0" destOrd="0" presId="urn:microsoft.com/office/officeart/2005/8/layout/hProcess9"/>
    <dgm:cxn modelId="{2D0F7A90-7828-439E-898E-7EC3BD2D49DF}" srcId="{4BEE6CA2-5852-4E4C-BE39-F79F04563EEE}" destId="{5791DB6B-4883-414A-8D7A-C4CBDCE2FF21}" srcOrd="1" destOrd="0" parTransId="{09E1EB17-5D26-41D6-94AC-9D25400497EE}" sibTransId="{FE567EA1-C324-486B-8E20-2504EC99F945}"/>
    <dgm:cxn modelId="{B6136BC4-22D2-45A1-B0B2-E49434D9297A}" type="presParOf" srcId="{14836B3A-7911-44FA-807B-18B4CC83CD6C}" destId="{43C0BB13-B2F5-437A-B482-4CEBD558EF26}" srcOrd="0" destOrd="0" presId="urn:microsoft.com/office/officeart/2005/8/layout/hProcess9"/>
    <dgm:cxn modelId="{59BC90A4-A47E-4228-B18E-040EEF99A856}" type="presParOf" srcId="{14836B3A-7911-44FA-807B-18B4CC83CD6C}" destId="{E57CA1AE-DE8E-41CC-BD85-B49BF405D139}" srcOrd="1" destOrd="0" presId="urn:microsoft.com/office/officeart/2005/8/layout/hProcess9"/>
    <dgm:cxn modelId="{A8DE5642-459F-4A27-BC8E-C7877DCA4612}" type="presParOf" srcId="{E57CA1AE-DE8E-41CC-BD85-B49BF405D139}" destId="{7157051B-FC3D-46C9-90A5-902D3904E380}" srcOrd="0" destOrd="0" presId="urn:microsoft.com/office/officeart/2005/8/layout/hProcess9"/>
    <dgm:cxn modelId="{237598A5-1A2D-4C5A-9CA5-40CCA108CE8D}" type="presParOf" srcId="{E57CA1AE-DE8E-41CC-BD85-B49BF405D139}" destId="{406C20F9-5BC0-46CD-B8F3-CE5BBE00E1EF}" srcOrd="1" destOrd="0" presId="urn:microsoft.com/office/officeart/2005/8/layout/hProcess9"/>
    <dgm:cxn modelId="{F275A9B8-F30B-42C2-8C44-CF19961B89ED}" type="presParOf" srcId="{E57CA1AE-DE8E-41CC-BD85-B49BF405D139}" destId="{873CFB4A-4B53-40A7-AFA4-7BDEFD0FACA5}" srcOrd="2" destOrd="0" presId="urn:microsoft.com/office/officeart/2005/8/layout/hProcess9"/>
    <dgm:cxn modelId="{B22FA804-E0D6-4B19-A548-2E14A4B3AEF1}" type="presParOf" srcId="{E57CA1AE-DE8E-41CC-BD85-B49BF405D139}" destId="{C228E34D-6045-4918-90F3-59B32655CAA5}" srcOrd="3" destOrd="0" presId="urn:microsoft.com/office/officeart/2005/8/layout/hProcess9"/>
    <dgm:cxn modelId="{FBE24C36-D338-43FA-8B4C-545D100E56D8}" type="presParOf" srcId="{E57CA1AE-DE8E-41CC-BD85-B49BF405D139}" destId="{B0BF3520-7949-4A0E-9437-CA5194BCAF2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FAB9243-B01A-4AE2-9043-53089F509A8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A0CE81F3-3A67-423C-8BD0-1F4D97525DAE}">
      <dgm:prSet phldrT="[Text]" custT="1"/>
      <dgm:spPr>
        <a:solidFill>
          <a:srgbClr val="04788E"/>
        </a:solidFill>
      </dgm:spPr>
      <dgm:t>
        <a:bodyPr/>
        <a:lstStyle/>
        <a:p>
          <a:r>
            <a:rPr lang="en-US" sz="2400" b="1" dirty="0"/>
            <a:t>Sterilization</a:t>
          </a:r>
        </a:p>
      </dgm:t>
    </dgm:pt>
    <dgm:pt modelId="{3A41558E-B824-450F-B1D7-F7E2A881CFCF}" type="parTrans" cxnId="{9AC2E936-64AA-4348-861D-4AAE5D558B8F}">
      <dgm:prSet/>
      <dgm:spPr/>
      <dgm:t>
        <a:bodyPr/>
        <a:lstStyle/>
        <a:p>
          <a:endParaRPr lang="en-US"/>
        </a:p>
      </dgm:t>
    </dgm:pt>
    <dgm:pt modelId="{DD3D0F60-CA85-4346-B6F3-21C7687777B2}" type="sibTrans" cxnId="{9AC2E936-64AA-4348-861D-4AAE5D558B8F}">
      <dgm:prSet/>
      <dgm:spPr/>
      <dgm:t>
        <a:bodyPr/>
        <a:lstStyle/>
        <a:p>
          <a:endParaRPr lang="en-US"/>
        </a:p>
      </dgm:t>
    </dgm:pt>
    <dgm:pt modelId="{19485071-DFCF-4CDC-800D-625B336E9B36}">
      <dgm:prSet phldrT="[Text]" custT="1"/>
      <dgm:spPr>
        <a:solidFill>
          <a:srgbClr val="04788E"/>
        </a:solidFill>
      </dgm:spPr>
      <dgm:t>
        <a:bodyPr/>
        <a:lstStyle/>
        <a:p>
          <a:r>
            <a:rPr lang="en-US" sz="2400" b="1" dirty="0"/>
            <a:t>Loading, Product ID,  Traceability</a:t>
          </a:r>
        </a:p>
      </dgm:t>
    </dgm:pt>
    <dgm:pt modelId="{F9C0DB34-06D5-4AC2-86D5-15B677147BE0}" type="parTrans" cxnId="{129C0D52-6CBC-4F84-9877-87D2013D3A49}">
      <dgm:prSet/>
      <dgm:spPr/>
      <dgm:t>
        <a:bodyPr/>
        <a:lstStyle/>
        <a:p>
          <a:endParaRPr lang="en-US"/>
        </a:p>
      </dgm:t>
    </dgm:pt>
    <dgm:pt modelId="{B003CE97-3256-4B97-A990-596F1F5748CE}" type="sibTrans" cxnId="{129C0D52-6CBC-4F84-9877-87D2013D3A49}">
      <dgm:prSet/>
      <dgm:spPr>
        <a:solidFill>
          <a:srgbClr val="04788E">
            <a:alpha val="60000"/>
          </a:srgbClr>
        </a:solidFill>
      </dgm:spPr>
      <dgm:t>
        <a:bodyPr/>
        <a:lstStyle/>
        <a:p>
          <a:endParaRPr lang="en-US"/>
        </a:p>
      </dgm:t>
    </dgm:pt>
    <dgm:pt modelId="{59EC32F8-6E54-43A1-968E-98BC2BB0DB03}">
      <dgm:prSet phldrT="[Text]" custT="1"/>
      <dgm:spPr>
        <a:solidFill>
          <a:srgbClr val="04788E"/>
        </a:solidFill>
      </dgm:spPr>
      <dgm:t>
        <a:bodyPr/>
        <a:lstStyle/>
        <a:p>
          <a:r>
            <a:rPr lang="en-US" sz="2400" b="1" dirty="0"/>
            <a:t>Testing and Monitoring</a:t>
          </a:r>
        </a:p>
      </dgm:t>
    </dgm:pt>
    <dgm:pt modelId="{79E6E995-EC30-41CC-A5CB-286932C1BFC2}" type="parTrans" cxnId="{C745A443-6778-4099-9619-4AB45D5BCCE7}">
      <dgm:prSet/>
      <dgm:spPr/>
      <dgm:t>
        <a:bodyPr/>
        <a:lstStyle/>
        <a:p>
          <a:endParaRPr lang="en-US"/>
        </a:p>
      </dgm:t>
    </dgm:pt>
    <dgm:pt modelId="{B5C8F892-66D5-4BFD-B1B7-7AC2BDA2A937}" type="sibTrans" cxnId="{C745A443-6778-4099-9619-4AB45D5BCCE7}">
      <dgm:prSet/>
      <dgm:spPr>
        <a:solidFill>
          <a:srgbClr val="04788E">
            <a:alpha val="60000"/>
          </a:srgbClr>
        </a:solidFill>
      </dgm:spPr>
      <dgm:t>
        <a:bodyPr/>
        <a:lstStyle/>
        <a:p>
          <a:endParaRPr lang="en-US"/>
        </a:p>
      </dgm:t>
    </dgm:pt>
    <dgm:pt modelId="{4FF6528E-8451-4BC1-A578-5B3346EF957E}">
      <dgm:prSet phldrT="[Text]" custT="1"/>
      <dgm:spPr>
        <a:solidFill>
          <a:srgbClr val="04788E"/>
        </a:solidFill>
      </dgm:spPr>
      <dgm:t>
        <a:bodyPr/>
        <a:lstStyle/>
        <a:p>
          <a:r>
            <a:rPr lang="en-US" sz="2400" b="1" dirty="0"/>
            <a:t>Load Release, Failures</a:t>
          </a:r>
        </a:p>
      </dgm:t>
    </dgm:pt>
    <dgm:pt modelId="{DFAFA96D-544B-44D2-9E0F-6E13F2555688}" type="parTrans" cxnId="{CF186D55-53BF-4E64-BAEE-E5F41DE4AF57}">
      <dgm:prSet/>
      <dgm:spPr/>
      <dgm:t>
        <a:bodyPr/>
        <a:lstStyle/>
        <a:p>
          <a:endParaRPr lang="en-US"/>
        </a:p>
      </dgm:t>
    </dgm:pt>
    <dgm:pt modelId="{A7F67221-3AEF-4DAF-B86D-E89E51612FAD}" type="sibTrans" cxnId="{CF186D55-53BF-4E64-BAEE-E5F41DE4AF57}">
      <dgm:prSet/>
      <dgm:spPr>
        <a:solidFill>
          <a:srgbClr val="04788E">
            <a:alpha val="60000"/>
          </a:srgbClr>
        </a:solidFill>
      </dgm:spPr>
      <dgm:t>
        <a:bodyPr/>
        <a:lstStyle/>
        <a:p>
          <a:endParaRPr lang="en-US"/>
        </a:p>
      </dgm:t>
    </dgm:pt>
    <dgm:pt modelId="{674B9946-1B70-4711-8B29-EA1A0990AEF2}">
      <dgm:prSet phldrT="[Text]" custT="1"/>
      <dgm:spPr>
        <a:solidFill>
          <a:srgbClr val="04788E"/>
        </a:solidFill>
      </dgm:spPr>
      <dgm:t>
        <a:bodyPr/>
        <a:lstStyle/>
        <a:p>
          <a:r>
            <a:rPr lang="en-US" sz="2400" b="1" dirty="0"/>
            <a:t>Preventative Maintenance</a:t>
          </a:r>
        </a:p>
      </dgm:t>
    </dgm:pt>
    <dgm:pt modelId="{3E3553B8-F356-4583-B5EA-DF79B87F4A41}" type="parTrans" cxnId="{6AF52194-7873-4EF7-BE80-98EECD3704DF}">
      <dgm:prSet/>
      <dgm:spPr/>
      <dgm:t>
        <a:bodyPr/>
        <a:lstStyle/>
        <a:p>
          <a:endParaRPr lang="en-US"/>
        </a:p>
      </dgm:t>
    </dgm:pt>
    <dgm:pt modelId="{93AA34D7-D829-4B46-B243-05AC0692ED7D}" type="sibTrans" cxnId="{6AF52194-7873-4EF7-BE80-98EECD3704DF}">
      <dgm:prSet/>
      <dgm:spPr>
        <a:solidFill>
          <a:srgbClr val="04788E">
            <a:alpha val="60000"/>
          </a:srgbClr>
        </a:solidFill>
      </dgm:spPr>
      <dgm:t>
        <a:bodyPr/>
        <a:lstStyle/>
        <a:p>
          <a:endParaRPr lang="en-US"/>
        </a:p>
      </dgm:t>
    </dgm:pt>
    <dgm:pt modelId="{921D2251-1F64-47F7-949E-C613D368604D}" type="pres">
      <dgm:prSet presAssocID="{EFAB9243-B01A-4AE2-9043-53089F509A80}" presName="Name0" presStyleCnt="0">
        <dgm:presLayoutVars>
          <dgm:chMax val="1"/>
          <dgm:dir/>
          <dgm:animLvl val="ctr"/>
          <dgm:resizeHandles val="exact"/>
        </dgm:presLayoutVars>
      </dgm:prSet>
      <dgm:spPr/>
    </dgm:pt>
    <dgm:pt modelId="{24042AFF-A8C8-4180-867C-2E4E61B4409B}" type="pres">
      <dgm:prSet presAssocID="{A0CE81F3-3A67-423C-8BD0-1F4D97525DAE}" presName="centerShape" presStyleLbl="node0" presStyleIdx="0" presStyleCnt="1" custScaleX="165383"/>
      <dgm:spPr/>
    </dgm:pt>
    <dgm:pt modelId="{821FF115-F54B-4CCF-B751-20D38343BAE6}" type="pres">
      <dgm:prSet presAssocID="{19485071-DFCF-4CDC-800D-625B336E9B36}" presName="node" presStyleLbl="node1" presStyleIdx="0" presStyleCnt="4" custScaleX="228796">
        <dgm:presLayoutVars>
          <dgm:bulletEnabled val="1"/>
        </dgm:presLayoutVars>
      </dgm:prSet>
      <dgm:spPr/>
    </dgm:pt>
    <dgm:pt modelId="{1CC7EBA7-AE31-42F4-853B-2E07B06002C9}" type="pres">
      <dgm:prSet presAssocID="{19485071-DFCF-4CDC-800D-625B336E9B36}" presName="dummy" presStyleCnt="0"/>
      <dgm:spPr/>
    </dgm:pt>
    <dgm:pt modelId="{5DD18E25-503E-470C-83FA-4A02765205C5}" type="pres">
      <dgm:prSet presAssocID="{B003CE97-3256-4B97-A990-596F1F5748CE}" presName="sibTrans" presStyleLbl="sibTrans2D1" presStyleIdx="0" presStyleCnt="4"/>
      <dgm:spPr/>
    </dgm:pt>
    <dgm:pt modelId="{D777A993-0565-4890-8545-B460FC19549D}" type="pres">
      <dgm:prSet presAssocID="{59EC32F8-6E54-43A1-968E-98BC2BB0DB03}" presName="node" presStyleLbl="node1" presStyleIdx="1" presStyleCnt="4" custScaleX="229544" custRadScaleRad="158501" custRadScaleInc="2472">
        <dgm:presLayoutVars>
          <dgm:bulletEnabled val="1"/>
        </dgm:presLayoutVars>
      </dgm:prSet>
      <dgm:spPr/>
    </dgm:pt>
    <dgm:pt modelId="{71D7C832-B98C-4FED-A9A7-4549425EF23E}" type="pres">
      <dgm:prSet presAssocID="{59EC32F8-6E54-43A1-968E-98BC2BB0DB03}" presName="dummy" presStyleCnt="0"/>
      <dgm:spPr/>
    </dgm:pt>
    <dgm:pt modelId="{9238CEFE-D3DD-4FC5-A8C3-3ECCD7002520}" type="pres">
      <dgm:prSet presAssocID="{B5C8F892-66D5-4BFD-B1B7-7AC2BDA2A937}" presName="sibTrans" presStyleLbl="sibTrans2D1" presStyleIdx="1" presStyleCnt="4"/>
      <dgm:spPr/>
    </dgm:pt>
    <dgm:pt modelId="{17D19457-59FF-4950-A0B0-371305C78742}" type="pres">
      <dgm:prSet presAssocID="{4FF6528E-8451-4BC1-A578-5B3346EF957E}" presName="node" presStyleLbl="node1" presStyleIdx="2" presStyleCnt="4" custScaleX="225754" custRadScaleRad="97216" custRadScaleInc="5106">
        <dgm:presLayoutVars>
          <dgm:bulletEnabled val="1"/>
        </dgm:presLayoutVars>
      </dgm:prSet>
      <dgm:spPr/>
    </dgm:pt>
    <dgm:pt modelId="{60DD9274-EE51-48DE-B18E-CE223F5A919C}" type="pres">
      <dgm:prSet presAssocID="{4FF6528E-8451-4BC1-A578-5B3346EF957E}" presName="dummy" presStyleCnt="0"/>
      <dgm:spPr/>
    </dgm:pt>
    <dgm:pt modelId="{873D203A-2FAB-42EB-B97A-431988CA96CB}" type="pres">
      <dgm:prSet presAssocID="{A7F67221-3AEF-4DAF-B86D-E89E51612FAD}" presName="sibTrans" presStyleLbl="sibTrans2D1" presStyleIdx="2" presStyleCnt="4"/>
      <dgm:spPr/>
    </dgm:pt>
    <dgm:pt modelId="{4D632216-87E5-45F4-8A03-0B39EAA1EA14}" type="pres">
      <dgm:prSet presAssocID="{674B9946-1B70-4711-8B29-EA1A0990AEF2}" presName="node" presStyleLbl="node1" presStyleIdx="3" presStyleCnt="4" custScaleX="221264" custRadScaleRad="158767" custRadScaleInc="1769">
        <dgm:presLayoutVars>
          <dgm:bulletEnabled val="1"/>
        </dgm:presLayoutVars>
      </dgm:prSet>
      <dgm:spPr/>
    </dgm:pt>
    <dgm:pt modelId="{8AB87CEF-D0C4-440A-A687-184B18B4F02B}" type="pres">
      <dgm:prSet presAssocID="{674B9946-1B70-4711-8B29-EA1A0990AEF2}" presName="dummy" presStyleCnt="0"/>
      <dgm:spPr/>
    </dgm:pt>
    <dgm:pt modelId="{C2624EC9-AB4A-4F78-916D-99F509450A03}" type="pres">
      <dgm:prSet presAssocID="{93AA34D7-D829-4B46-B243-05AC0692ED7D}" presName="sibTrans" presStyleLbl="sibTrans2D1" presStyleIdx="3" presStyleCnt="4" custLinFactNeighborY="-72"/>
      <dgm:spPr/>
    </dgm:pt>
  </dgm:ptLst>
  <dgm:cxnLst>
    <dgm:cxn modelId="{FE7A8308-90AA-4537-B5AF-F99C446D1D55}" type="presOf" srcId="{B5C8F892-66D5-4BFD-B1B7-7AC2BDA2A937}" destId="{9238CEFE-D3DD-4FC5-A8C3-3ECCD7002520}" srcOrd="0" destOrd="0" presId="urn:microsoft.com/office/officeart/2005/8/layout/radial6"/>
    <dgm:cxn modelId="{9AC2E936-64AA-4348-861D-4AAE5D558B8F}" srcId="{EFAB9243-B01A-4AE2-9043-53089F509A80}" destId="{A0CE81F3-3A67-423C-8BD0-1F4D97525DAE}" srcOrd="0" destOrd="0" parTransId="{3A41558E-B824-450F-B1D7-F7E2A881CFCF}" sibTransId="{DD3D0F60-CA85-4346-B6F3-21C7687777B2}"/>
    <dgm:cxn modelId="{732FC240-3268-45B2-9822-34DBC8128305}" type="presOf" srcId="{674B9946-1B70-4711-8B29-EA1A0990AEF2}" destId="{4D632216-87E5-45F4-8A03-0B39EAA1EA14}" srcOrd="0" destOrd="0" presId="urn:microsoft.com/office/officeart/2005/8/layout/radial6"/>
    <dgm:cxn modelId="{190B965B-9C46-438D-AF00-FB812ADD206A}" type="presOf" srcId="{59EC32F8-6E54-43A1-968E-98BC2BB0DB03}" destId="{D777A993-0565-4890-8545-B460FC19549D}" srcOrd="0" destOrd="0" presId="urn:microsoft.com/office/officeart/2005/8/layout/radial6"/>
    <dgm:cxn modelId="{36481043-F1F4-4807-9519-EAB463DA5693}" type="presOf" srcId="{19485071-DFCF-4CDC-800D-625B336E9B36}" destId="{821FF115-F54B-4CCF-B751-20D38343BAE6}" srcOrd="0" destOrd="0" presId="urn:microsoft.com/office/officeart/2005/8/layout/radial6"/>
    <dgm:cxn modelId="{C745A443-6778-4099-9619-4AB45D5BCCE7}" srcId="{A0CE81F3-3A67-423C-8BD0-1F4D97525DAE}" destId="{59EC32F8-6E54-43A1-968E-98BC2BB0DB03}" srcOrd="1" destOrd="0" parTransId="{79E6E995-EC30-41CC-A5CB-286932C1BFC2}" sibTransId="{B5C8F892-66D5-4BFD-B1B7-7AC2BDA2A937}"/>
    <dgm:cxn modelId="{94BE036B-9A1B-441F-A57A-5F722F49BE2A}" type="presOf" srcId="{EFAB9243-B01A-4AE2-9043-53089F509A80}" destId="{921D2251-1F64-47F7-949E-C613D368604D}" srcOrd="0" destOrd="0" presId="urn:microsoft.com/office/officeart/2005/8/layout/radial6"/>
    <dgm:cxn modelId="{129C0D52-6CBC-4F84-9877-87D2013D3A49}" srcId="{A0CE81F3-3A67-423C-8BD0-1F4D97525DAE}" destId="{19485071-DFCF-4CDC-800D-625B336E9B36}" srcOrd="0" destOrd="0" parTransId="{F9C0DB34-06D5-4AC2-86D5-15B677147BE0}" sibTransId="{B003CE97-3256-4B97-A990-596F1F5748CE}"/>
    <dgm:cxn modelId="{CF186D55-53BF-4E64-BAEE-E5F41DE4AF57}" srcId="{A0CE81F3-3A67-423C-8BD0-1F4D97525DAE}" destId="{4FF6528E-8451-4BC1-A578-5B3346EF957E}" srcOrd="2" destOrd="0" parTransId="{DFAFA96D-544B-44D2-9E0F-6E13F2555688}" sibTransId="{A7F67221-3AEF-4DAF-B86D-E89E51612FAD}"/>
    <dgm:cxn modelId="{0590B580-8DCD-42C8-BA5C-FB2A6896A441}" type="presOf" srcId="{93AA34D7-D829-4B46-B243-05AC0692ED7D}" destId="{C2624EC9-AB4A-4F78-916D-99F509450A03}" srcOrd="0" destOrd="0" presId="urn:microsoft.com/office/officeart/2005/8/layout/radial6"/>
    <dgm:cxn modelId="{6AF52194-7873-4EF7-BE80-98EECD3704DF}" srcId="{A0CE81F3-3A67-423C-8BD0-1F4D97525DAE}" destId="{674B9946-1B70-4711-8B29-EA1A0990AEF2}" srcOrd="3" destOrd="0" parTransId="{3E3553B8-F356-4583-B5EA-DF79B87F4A41}" sibTransId="{93AA34D7-D829-4B46-B243-05AC0692ED7D}"/>
    <dgm:cxn modelId="{7E0896CF-ACFE-4F9A-8CE7-763CE5C928AC}" type="presOf" srcId="{A0CE81F3-3A67-423C-8BD0-1F4D97525DAE}" destId="{24042AFF-A8C8-4180-867C-2E4E61B4409B}" srcOrd="0" destOrd="0" presId="urn:microsoft.com/office/officeart/2005/8/layout/radial6"/>
    <dgm:cxn modelId="{925966D8-2C2C-4F8F-89BB-C644A1420D4D}" type="presOf" srcId="{4FF6528E-8451-4BC1-A578-5B3346EF957E}" destId="{17D19457-59FF-4950-A0B0-371305C78742}" srcOrd="0" destOrd="0" presId="urn:microsoft.com/office/officeart/2005/8/layout/radial6"/>
    <dgm:cxn modelId="{DCF0C9DB-01BE-4C20-A877-683878450AE4}" type="presOf" srcId="{A7F67221-3AEF-4DAF-B86D-E89E51612FAD}" destId="{873D203A-2FAB-42EB-B97A-431988CA96CB}" srcOrd="0" destOrd="0" presId="urn:microsoft.com/office/officeart/2005/8/layout/radial6"/>
    <dgm:cxn modelId="{288E0BF2-2996-466F-AF10-A51A25A40A20}" type="presOf" srcId="{B003CE97-3256-4B97-A990-596F1F5748CE}" destId="{5DD18E25-503E-470C-83FA-4A02765205C5}" srcOrd="0" destOrd="0" presId="urn:microsoft.com/office/officeart/2005/8/layout/radial6"/>
    <dgm:cxn modelId="{9BAE71FC-91DD-4798-AE02-A92C477CCC73}" type="presParOf" srcId="{921D2251-1F64-47F7-949E-C613D368604D}" destId="{24042AFF-A8C8-4180-867C-2E4E61B4409B}" srcOrd="0" destOrd="0" presId="urn:microsoft.com/office/officeart/2005/8/layout/radial6"/>
    <dgm:cxn modelId="{55682C70-5A97-48CE-88BA-1ACDAC747428}" type="presParOf" srcId="{921D2251-1F64-47F7-949E-C613D368604D}" destId="{821FF115-F54B-4CCF-B751-20D38343BAE6}" srcOrd="1" destOrd="0" presId="urn:microsoft.com/office/officeart/2005/8/layout/radial6"/>
    <dgm:cxn modelId="{A07EAE51-9572-428D-9382-87F9BDA7B4FF}" type="presParOf" srcId="{921D2251-1F64-47F7-949E-C613D368604D}" destId="{1CC7EBA7-AE31-42F4-853B-2E07B06002C9}" srcOrd="2" destOrd="0" presId="urn:microsoft.com/office/officeart/2005/8/layout/radial6"/>
    <dgm:cxn modelId="{1F74D963-929C-4C2E-AAF2-0F579C6D40E7}" type="presParOf" srcId="{921D2251-1F64-47F7-949E-C613D368604D}" destId="{5DD18E25-503E-470C-83FA-4A02765205C5}" srcOrd="3" destOrd="0" presId="urn:microsoft.com/office/officeart/2005/8/layout/radial6"/>
    <dgm:cxn modelId="{B070CAD7-B501-4B0F-91B5-A9D59D2E417F}" type="presParOf" srcId="{921D2251-1F64-47F7-949E-C613D368604D}" destId="{D777A993-0565-4890-8545-B460FC19549D}" srcOrd="4" destOrd="0" presId="urn:microsoft.com/office/officeart/2005/8/layout/radial6"/>
    <dgm:cxn modelId="{A869AC99-9760-4FD3-BA14-1C6878EAA123}" type="presParOf" srcId="{921D2251-1F64-47F7-949E-C613D368604D}" destId="{71D7C832-B98C-4FED-A9A7-4549425EF23E}" srcOrd="5" destOrd="0" presId="urn:microsoft.com/office/officeart/2005/8/layout/radial6"/>
    <dgm:cxn modelId="{B806ED77-766C-4029-94B1-E5E5E18F9C8B}" type="presParOf" srcId="{921D2251-1F64-47F7-949E-C613D368604D}" destId="{9238CEFE-D3DD-4FC5-A8C3-3ECCD7002520}" srcOrd="6" destOrd="0" presId="urn:microsoft.com/office/officeart/2005/8/layout/radial6"/>
    <dgm:cxn modelId="{078C45A2-9116-43A3-BA05-87CD9650E6E3}" type="presParOf" srcId="{921D2251-1F64-47F7-949E-C613D368604D}" destId="{17D19457-59FF-4950-A0B0-371305C78742}" srcOrd="7" destOrd="0" presId="urn:microsoft.com/office/officeart/2005/8/layout/radial6"/>
    <dgm:cxn modelId="{9C231E56-54BA-4475-9605-1FDCCDABAAF9}" type="presParOf" srcId="{921D2251-1F64-47F7-949E-C613D368604D}" destId="{60DD9274-EE51-48DE-B18E-CE223F5A919C}" srcOrd="8" destOrd="0" presId="urn:microsoft.com/office/officeart/2005/8/layout/radial6"/>
    <dgm:cxn modelId="{0DD60AF4-5958-4D24-BBF8-E155703B7AAF}" type="presParOf" srcId="{921D2251-1F64-47F7-949E-C613D368604D}" destId="{873D203A-2FAB-42EB-B97A-431988CA96CB}" srcOrd="9" destOrd="0" presId="urn:microsoft.com/office/officeart/2005/8/layout/radial6"/>
    <dgm:cxn modelId="{F248B7C2-CBDD-416A-8A19-88D48BF9B55F}" type="presParOf" srcId="{921D2251-1F64-47F7-949E-C613D368604D}" destId="{4D632216-87E5-45F4-8A03-0B39EAA1EA14}" srcOrd="10" destOrd="0" presId="urn:microsoft.com/office/officeart/2005/8/layout/radial6"/>
    <dgm:cxn modelId="{91ED9CAD-52DE-42D8-A129-92DCC362F6BC}" type="presParOf" srcId="{921D2251-1F64-47F7-949E-C613D368604D}" destId="{8AB87CEF-D0C4-440A-A687-184B18B4F02B}" srcOrd="11" destOrd="0" presId="urn:microsoft.com/office/officeart/2005/8/layout/radial6"/>
    <dgm:cxn modelId="{2E013524-C3E0-4B1A-85B7-E3F7538458FC}" type="presParOf" srcId="{921D2251-1F64-47F7-949E-C613D368604D}" destId="{C2624EC9-AB4A-4F78-916D-99F509450A0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8DFDCA-5879-42E1-B1A1-713E3B05BA3B}" type="doc">
      <dgm:prSet loTypeId="urn:microsoft.com/office/officeart/2005/8/layout/pList2" loCatId="list" qsTypeId="urn:microsoft.com/office/officeart/2005/8/quickstyle/simple1" qsCatId="simple" csTypeId="urn:microsoft.com/office/officeart/2005/8/colors/accent1_2" csCatId="accent1" phldr="1"/>
      <dgm:spPr/>
    </dgm:pt>
    <dgm:pt modelId="{4F9B0BB4-7142-46F3-B3E6-547B775FBD8B}">
      <dgm:prSet phldrT="[Text]" custT="1"/>
      <dgm:spPr>
        <a:solidFill>
          <a:srgbClr val="04788E"/>
        </a:solidFill>
      </dgm:spPr>
      <dgm:t>
        <a:bodyPr/>
        <a:lstStyle/>
        <a:p>
          <a:r>
            <a:rPr lang="en-US" sz="3200" dirty="0"/>
            <a:t>Steam</a:t>
          </a:r>
        </a:p>
      </dgm:t>
    </dgm:pt>
    <dgm:pt modelId="{5CEFECF7-50B5-40C5-BC95-14ECFED9BE33}" type="parTrans" cxnId="{31EA9E1D-C3FF-43DA-9C4E-6BD24FE0992E}">
      <dgm:prSet/>
      <dgm:spPr/>
      <dgm:t>
        <a:bodyPr/>
        <a:lstStyle/>
        <a:p>
          <a:endParaRPr lang="en-US"/>
        </a:p>
      </dgm:t>
    </dgm:pt>
    <dgm:pt modelId="{9C456D1E-FC72-4E3F-A674-C08F6844C863}" type="sibTrans" cxnId="{31EA9E1D-C3FF-43DA-9C4E-6BD24FE0992E}">
      <dgm:prSet/>
      <dgm:spPr/>
      <dgm:t>
        <a:bodyPr/>
        <a:lstStyle/>
        <a:p>
          <a:endParaRPr lang="en-US"/>
        </a:p>
      </dgm:t>
    </dgm:pt>
    <dgm:pt modelId="{9046BCF8-6CC5-49F5-889D-019425744394}">
      <dgm:prSet phldrT="[Text]" custT="1"/>
      <dgm:spPr>
        <a:solidFill>
          <a:srgbClr val="04788E"/>
        </a:solidFill>
      </dgm:spPr>
      <dgm:t>
        <a:bodyPr/>
        <a:lstStyle/>
        <a:p>
          <a:r>
            <a:rPr lang="en-US" sz="3200" dirty="0"/>
            <a:t>Vaporized Hydrogen Peroxide</a:t>
          </a:r>
        </a:p>
      </dgm:t>
    </dgm:pt>
    <dgm:pt modelId="{EB4E45EF-F4A2-47FD-B5FF-8E56DC9D9032}" type="parTrans" cxnId="{9C54DC6A-3590-4219-B49F-D8D664C30590}">
      <dgm:prSet/>
      <dgm:spPr/>
      <dgm:t>
        <a:bodyPr/>
        <a:lstStyle/>
        <a:p>
          <a:endParaRPr lang="en-US"/>
        </a:p>
      </dgm:t>
    </dgm:pt>
    <dgm:pt modelId="{077E753C-14C9-4EA6-A870-7BC1E7A10B33}" type="sibTrans" cxnId="{9C54DC6A-3590-4219-B49F-D8D664C30590}">
      <dgm:prSet/>
      <dgm:spPr/>
      <dgm:t>
        <a:bodyPr/>
        <a:lstStyle/>
        <a:p>
          <a:endParaRPr lang="en-US"/>
        </a:p>
      </dgm:t>
    </dgm:pt>
    <dgm:pt modelId="{452BC1E6-8305-4524-AAA4-D984716CCB6B}">
      <dgm:prSet phldrT="[Text]" custT="1"/>
      <dgm:spPr>
        <a:solidFill>
          <a:srgbClr val="04788E"/>
        </a:solidFill>
      </dgm:spPr>
      <dgm:t>
        <a:bodyPr/>
        <a:lstStyle/>
        <a:p>
          <a:r>
            <a:rPr lang="en-US" sz="3200" dirty="0"/>
            <a:t>Ethylene Oxide</a:t>
          </a:r>
        </a:p>
      </dgm:t>
    </dgm:pt>
    <dgm:pt modelId="{F1EC27A7-0C1F-4A4A-9FEC-0E98F9D069D5}" type="parTrans" cxnId="{7BC99482-6C5F-4E88-8CA4-B0324944F4B7}">
      <dgm:prSet/>
      <dgm:spPr/>
      <dgm:t>
        <a:bodyPr/>
        <a:lstStyle/>
        <a:p>
          <a:endParaRPr lang="en-US"/>
        </a:p>
      </dgm:t>
    </dgm:pt>
    <dgm:pt modelId="{872414F2-DDA0-4DA8-A323-EFEA9FC3DB86}" type="sibTrans" cxnId="{7BC99482-6C5F-4E88-8CA4-B0324944F4B7}">
      <dgm:prSet/>
      <dgm:spPr/>
      <dgm:t>
        <a:bodyPr/>
        <a:lstStyle/>
        <a:p>
          <a:endParaRPr lang="en-US"/>
        </a:p>
      </dgm:t>
    </dgm:pt>
    <dgm:pt modelId="{14389EDA-18E9-4EAF-A5A7-2402D9D097A1}" type="pres">
      <dgm:prSet presAssocID="{038DFDCA-5879-42E1-B1A1-713E3B05BA3B}" presName="Name0" presStyleCnt="0">
        <dgm:presLayoutVars>
          <dgm:dir/>
          <dgm:resizeHandles val="exact"/>
        </dgm:presLayoutVars>
      </dgm:prSet>
      <dgm:spPr/>
    </dgm:pt>
    <dgm:pt modelId="{0B16554F-2239-451F-89F2-B508D378C35C}" type="pres">
      <dgm:prSet presAssocID="{038DFDCA-5879-42E1-B1A1-713E3B05BA3B}" presName="bkgdShp" presStyleLbl="alignAccFollowNode1" presStyleIdx="0" presStyleCnt="1"/>
      <dgm:spPr>
        <a:solidFill>
          <a:srgbClr val="04788E">
            <a:alpha val="60000"/>
          </a:srgbClr>
        </a:solidFill>
      </dgm:spPr>
    </dgm:pt>
    <dgm:pt modelId="{B8A5FB43-538B-4493-BDE3-E417FC9C38E3}" type="pres">
      <dgm:prSet presAssocID="{038DFDCA-5879-42E1-B1A1-713E3B05BA3B}" presName="linComp" presStyleCnt="0"/>
      <dgm:spPr/>
    </dgm:pt>
    <dgm:pt modelId="{EA14B4C8-58A8-4450-8DC5-9A4E582421FE}" type="pres">
      <dgm:prSet presAssocID="{4F9B0BB4-7142-46F3-B3E6-547B775FBD8B}" presName="compNode" presStyleCnt="0"/>
      <dgm:spPr/>
    </dgm:pt>
    <dgm:pt modelId="{C1B7CB38-0EA9-4A7F-886E-BF3C34421DDA}" type="pres">
      <dgm:prSet presAssocID="{4F9B0BB4-7142-46F3-B3E6-547B775FBD8B}" presName="node" presStyleLbl="node1" presStyleIdx="0" presStyleCnt="3">
        <dgm:presLayoutVars>
          <dgm:bulletEnabled val="1"/>
        </dgm:presLayoutVars>
      </dgm:prSet>
      <dgm:spPr/>
    </dgm:pt>
    <dgm:pt modelId="{917F1C29-B863-4FE9-8998-67E0EC0F14E6}" type="pres">
      <dgm:prSet presAssocID="{4F9B0BB4-7142-46F3-B3E6-547B775FBD8B}" presName="invisiNode" presStyleLbl="node1" presStyleIdx="0" presStyleCnt="3"/>
      <dgm:spPr/>
    </dgm:pt>
    <dgm:pt modelId="{30AB78DA-5E37-4601-93A2-8E123C9C6B4C}" type="pres">
      <dgm:prSet presAssocID="{4F9B0BB4-7142-46F3-B3E6-547B775FBD8B}" presName="imagNode" presStyleLbl="fgImgPlace1" presStyleIdx="0" presStyleCnt="3"/>
      <dgm:spPr>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2444BF99-8425-4061-A996-D0BD80B168D2}" type="pres">
      <dgm:prSet presAssocID="{9C456D1E-FC72-4E3F-A674-C08F6844C863}" presName="sibTrans" presStyleLbl="sibTrans2D1" presStyleIdx="0" presStyleCnt="0"/>
      <dgm:spPr/>
    </dgm:pt>
    <dgm:pt modelId="{EB1A2319-ED7B-40E4-BB82-32A65C455888}" type="pres">
      <dgm:prSet presAssocID="{9046BCF8-6CC5-49F5-889D-019425744394}" presName="compNode" presStyleCnt="0"/>
      <dgm:spPr/>
    </dgm:pt>
    <dgm:pt modelId="{15CED9F9-FF3B-4FD5-BD71-422166005EBF}" type="pres">
      <dgm:prSet presAssocID="{9046BCF8-6CC5-49F5-889D-019425744394}" presName="node" presStyleLbl="node1" presStyleIdx="1" presStyleCnt="3">
        <dgm:presLayoutVars>
          <dgm:bulletEnabled val="1"/>
        </dgm:presLayoutVars>
      </dgm:prSet>
      <dgm:spPr/>
    </dgm:pt>
    <dgm:pt modelId="{9D908DD6-F74B-4C1D-B075-F1B3569DFFF4}" type="pres">
      <dgm:prSet presAssocID="{9046BCF8-6CC5-49F5-889D-019425744394}" presName="invisiNode" presStyleLbl="node1" presStyleIdx="1" presStyleCnt="3"/>
      <dgm:spPr/>
    </dgm:pt>
    <dgm:pt modelId="{4C3BEEBB-D3EC-4FF9-8CF5-671058E253BB}" type="pres">
      <dgm:prSet presAssocID="{9046BCF8-6CC5-49F5-889D-019425744394}" presName="imagNode" presStyleLbl="fgImgPlace1" presStyleIdx="1" presStyleCnt="3"/>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536"/>
          </a:stretch>
        </a:blipFill>
      </dgm:spPr>
    </dgm:pt>
    <dgm:pt modelId="{3F2F1AF9-43BE-41F8-A3F5-D66620B21244}" type="pres">
      <dgm:prSet presAssocID="{077E753C-14C9-4EA6-A870-7BC1E7A10B33}" presName="sibTrans" presStyleLbl="sibTrans2D1" presStyleIdx="0" presStyleCnt="0"/>
      <dgm:spPr/>
    </dgm:pt>
    <dgm:pt modelId="{C6CD8223-07B8-4093-B4B0-C8974B0C83D0}" type="pres">
      <dgm:prSet presAssocID="{452BC1E6-8305-4524-AAA4-D984716CCB6B}" presName="compNode" presStyleCnt="0"/>
      <dgm:spPr/>
    </dgm:pt>
    <dgm:pt modelId="{27FA1197-F092-4BD9-BAA4-8218B2461892}" type="pres">
      <dgm:prSet presAssocID="{452BC1E6-8305-4524-AAA4-D984716CCB6B}" presName="node" presStyleLbl="node1" presStyleIdx="2" presStyleCnt="3">
        <dgm:presLayoutVars>
          <dgm:bulletEnabled val="1"/>
        </dgm:presLayoutVars>
      </dgm:prSet>
      <dgm:spPr/>
    </dgm:pt>
    <dgm:pt modelId="{504DE941-951F-4CC1-8948-7E45387CD1B5}" type="pres">
      <dgm:prSet presAssocID="{452BC1E6-8305-4524-AAA4-D984716CCB6B}" presName="invisiNode" presStyleLbl="node1" presStyleIdx="2" presStyleCnt="3"/>
      <dgm:spPr/>
    </dgm:pt>
    <dgm:pt modelId="{3AAE676B-300A-4377-A836-DFCAA49D9CFD}" type="pres">
      <dgm:prSet presAssocID="{452BC1E6-8305-4524-AAA4-D984716CCB6B}" presName="imagNode"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a:ext>
            </a:extLst>
          </a:blip>
          <a:srcRect/>
          <a:stretch>
            <a:fillRect/>
          </a:stretch>
        </a:blipFill>
      </dgm:spPr>
    </dgm:pt>
  </dgm:ptLst>
  <dgm:cxnLst>
    <dgm:cxn modelId="{31EA9E1D-C3FF-43DA-9C4E-6BD24FE0992E}" srcId="{038DFDCA-5879-42E1-B1A1-713E3B05BA3B}" destId="{4F9B0BB4-7142-46F3-B3E6-547B775FBD8B}" srcOrd="0" destOrd="0" parTransId="{5CEFECF7-50B5-40C5-BC95-14ECFED9BE33}" sibTransId="{9C456D1E-FC72-4E3F-A674-C08F6844C863}"/>
    <dgm:cxn modelId="{F829C833-7BF9-4AB8-B545-ECD97719D7E2}" type="presOf" srcId="{077E753C-14C9-4EA6-A870-7BC1E7A10B33}" destId="{3F2F1AF9-43BE-41F8-A3F5-D66620B21244}" srcOrd="0" destOrd="0" presId="urn:microsoft.com/office/officeart/2005/8/layout/pList2"/>
    <dgm:cxn modelId="{B8B26138-B6E0-46C9-90BD-4C645CD35B3C}" type="presOf" srcId="{038DFDCA-5879-42E1-B1A1-713E3B05BA3B}" destId="{14389EDA-18E9-4EAF-A5A7-2402D9D097A1}" srcOrd="0" destOrd="0" presId="urn:microsoft.com/office/officeart/2005/8/layout/pList2"/>
    <dgm:cxn modelId="{9C54DC6A-3590-4219-B49F-D8D664C30590}" srcId="{038DFDCA-5879-42E1-B1A1-713E3B05BA3B}" destId="{9046BCF8-6CC5-49F5-889D-019425744394}" srcOrd="1" destOrd="0" parTransId="{EB4E45EF-F4A2-47FD-B5FF-8E56DC9D9032}" sibTransId="{077E753C-14C9-4EA6-A870-7BC1E7A10B33}"/>
    <dgm:cxn modelId="{9DE4ED77-2449-4CFB-B546-21C3B85C15A0}" type="presOf" srcId="{452BC1E6-8305-4524-AAA4-D984716CCB6B}" destId="{27FA1197-F092-4BD9-BAA4-8218B2461892}" srcOrd="0" destOrd="0" presId="urn:microsoft.com/office/officeart/2005/8/layout/pList2"/>
    <dgm:cxn modelId="{7BC99482-6C5F-4E88-8CA4-B0324944F4B7}" srcId="{038DFDCA-5879-42E1-B1A1-713E3B05BA3B}" destId="{452BC1E6-8305-4524-AAA4-D984716CCB6B}" srcOrd="2" destOrd="0" parTransId="{F1EC27A7-0C1F-4A4A-9FEC-0E98F9D069D5}" sibTransId="{872414F2-DDA0-4DA8-A323-EFEA9FC3DB86}"/>
    <dgm:cxn modelId="{CA6F7198-2BF6-42C7-B415-A77A24D66E32}" type="presOf" srcId="{9C456D1E-FC72-4E3F-A674-C08F6844C863}" destId="{2444BF99-8425-4061-A996-D0BD80B168D2}" srcOrd="0" destOrd="0" presId="urn:microsoft.com/office/officeart/2005/8/layout/pList2"/>
    <dgm:cxn modelId="{117552F3-FC00-4544-88C5-322236A03E79}" type="presOf" srcId="{9046BCF8-6CC5-49F5-889D-019425744394}" destId="{15CED9F9-FF3B-4FD5-BD71-422166005EBF}" srcOrd="0" destOrd="0" presId="urn:microsoft.com/office/officeart/2005/8/layout/pList2"/>
    <dgm:cxn modelId="{D9CB8CFE-0F1D-4765-A07F-185EFBD0300A}" type="presOf" srcId="{4F9B0BB4-7142-46F3-B3E6-547B775FBD8B}" destId="{C1B7CB38-0EA9-4A7F-886E-BF3C34421DDA}" srcOrd="0" destOrd="0" presId="urn:microsoft.com/office/officeart/2005/8/layout/pList2"/>
    <dgm:cxn modelId="{BFAD0AAC-7E35-46C3-83F4-6343CE538C45}" type="presParOf" srcId="{14389EDA-18E9-4EAF-A5A7-2402D9D097A1}" destId="{0B16554F-2239-451F-89F2-B508D378C35C}" srcOrd="0" destOrd="0" presId="urn:microsoft.com/office/officeart/2005/8/layout/pList2"/>
    <dgm:cxn modelId="{27B8B513-F8E6-451D-995C-3DEE3041EDDD}" type="presParOf" srcId="{14389EDA-18E9-4EAF-A5A7-2402D9D097A1}" destId="{B8A5FB43-538B-4493-BDE3-E417FC9C38E3}" srcOrd="1" destOrd="0" presId="urn:microsoft.com/office/officeart/2005/8/layout/pList2"/>
    <dgm:cxn modelId="{6EE949FF-DFEA-495C-A89D-3AA767B78D95}" type="presParOf" srcId="{B8A5FB43-538B-4493-BDE3-E417FC9C38E3}" destId="{EA14B4C8-58A8-4450-8DC5-9A4E582421FE}" srcOrd="0" destOrd="0" presId="urn:microsoft.com/office/officeart/2005/8/layout/pList2"/>
    <dgm:cxn modelId="{9EC293EB-B25D-43F6-9AFC-F47DD11CFA9D}" type="presParOf" srcId="{EA14B4C8-58A8-4450-8DC5-9A4E582421FE}" destId="{C1B7CB38-0EA9-4A7F-886E-BF3C34421DDA}" srcOrd="0" destOrd="0" presId="urn:microsoft.com/office/officeart/2005/8/layout/pList2"/>
    <dgm:cxn modelId="{BC16AE39-5105-418E-A885-FFBF01824CA6}" type="presParOf" srcId="{EA14B4C8-58A8-4450-8DC5-9A4E582421FE}" destId="{917F1C29-B863-4FE9-8998-67E0EC0F14E6}" srcOrd="1" destOrd="0" presId="urn:microsoft.com/office/officeart/2005/8/layout/pList2"/>
    <dgm:cxn modelId="{6684B8AA-6834-4F44-985C-20B68FDAA0E7}" type="presParOf" srcId="{EA14B4C8-58A8-4450-8DC5-9A4E582421FE}" destId="{30AB78DA-5E37-4601-93A2-8E123C9C6B4C}" srcOrd="2" destOrd="0" presId="urn:microsoft.com/office/officeart/2005/8/layout/pList2"/>
    <dgm:cxn modelId="{1B6FC886-AC61-433B-BA3F-6C66766C5BA5}" type="presParOf" srcId="{B8A5FB43-538B-4493-BDE3-E417FC9C38E3}" destId="{2444BF99-8425-4061-A996-D0BD80B168D2}" srcOrd="1" destOrd="0" presId="urn:microsoft.com/office/officeart/2005/8/layout/pList2"/>
    <dgm:cxn modelId="{4CC93C58-4887-4C1F-9860-07780089BA7C}" type="presParOf" srcId="{B8A5FB43-538B-4493-BDE3-E417FC9C38E3}" destId="{EB1A2319-ED7B-40E4-BB82-32A65C455888}" srcOrd="2" destOrd="0" presId="urn:microsoft.com/office/officeart/2005/8/layout/pList2"/>
    <dgm:cxn modelId="{8231AA54-F8A7-42B3-814A-0717B6740ECD}" type="presParOf" srcId="{EB1A2319-ED7B-40E4-BB82-32A65C455888}" destId="{15CED9F9-FF3B-4FD5-BD71-422166005EBF}" srcOrd="0" destOrd="0" presId="urn:microsoft.com/office/officeart/2005/8/layout/pList2"/>
    <dgm:cxn modelId="{FCFC2960-A049-40E0-9E8E-1B4AD31101AF}" type="presParOf" srcId="{EB1A2319-ED7B-40E4-BB82-32A65C455888}" destId="{9D908DD6-F74B-4C1D-B075-F1B3569DFFF4}" srcOrd="1" destOrd="0" presId="urn:microsoft.com/office/officeart/2005/8/layout/pList2"/>
    <dgm:cxn modelId="{E5DC2560-E295-44E3-8D19-24A527BA8E91}" type="presParOf" srcId="{EB1A2319-ED7B-40E4-BB82-32A65C455888}" destId="{4C3BEEBB-D3EC-4FF9-8CF5-671058E253BB}" srcOrd="2" destOrd="0" presId="urn:microsoft.com/office/officeart/2005/8/layout/pList2"/>
    <dgm:cxn modelId="{DBDE6EA2-52F2-4FBC-AE95-47ED5C68DB4C}" type="presParOf" srcId="{B8A5FB43-538B-4493-BDE3-E417FC9C38E3}" destId="{3F2F1AF9-43BE-41F8-A3F5-D66620B21244}" srcOrd="3" destOrd="0" presId="urn:microsoft.com/office/officeart/2005/8/layout/pList2"/>
    <dgm:cxn modelId="{F954C7E5-BF84-430B-8710-335564AE47BE}" type="presParOf" srcId="{B8A5FB43-538B-4493-BDE3-E417FC9C38E3}" destId="{C6CD8223-07B8-4093-B4B0-C8974B0C83D0}" srcOrd="4" destOrd="0" presId="urn:microsoft.com/office/officeart/2005/8/layout/pList2"/>
    <dgm:cxn modelId="{B8368285-0210-4849-BFE4-97B03EF360B0}" type="presParOf" srcId="{C6CD8223-07B8-4093-B4B0-C8974B0C83D0}" destId="{27FA1197-F092-4BD9-BAA4-8218B2461892}" srcOrd="0" destOrd="0" presId="urn:microsoft.com/office/officeart/2005/8/layout/pList2"/>
    <dgm:cxn modelId="{19D06590-099B-4EBD-8782-E62FAFCAAEBF}" type="presParOf" srcId="{C6CD8223-07B8-4093-B4B0-C8974B0C83D0}" destId="{504DE941-951F-4CC1-8948-7E45387CD1B5}" srcOrd="1" destOrd="0" presId="urn:microsoft.com/office/officeart/2005/8/layout/pList2"/>
    <dgm:cxn modelId="{A34CC527-8982-4FA4-A89F-D72E823E4C80}" type="presParOf" srcId="{C6CD8223-07B8-4093-B4B0-C8974B0C83D0}" destId="{3AAE676B-300A-4377-A836-DFCAA49D9CFD}"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D903701-5A81-494F-920A-F9E3BA07FDB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CCE071D-0518-4B0D-92B4-0F95823480B2}">
      <dgm:prSet phldrT="[Text]" custT="1"/>
      <dgm:spPr>
        <a:solidFill>
          <a:srgbClr val="04788E"/>
        </a:solidFill>
      </dgm:spPr>
      <dgm:t>
        <a:bodyPr/>
        <a:lstStyle/>
        <a:p>
          <a:r>
            <a:rPr lang="en-US" sz="2400" dirty="0"/>
            <a:t>Gravity</a:t>
          </a:r>
        </a:p>
      </dgm:t>
    </dgm:pt>
    <dgm:pt modelId="{55776E4F-5828-40D3-AF9A-AE3050A92CC5}" type="parTrans" cxnId="{327DB0DE-F101-4F7B-BCA4-E119749E962B}">
      <dgm:prSet/>
      <dgm:spPr/>
      <dgm:t>
        <a:bodyPr/>
        <a:lstStyle/>
        <a:p>
          <a:endParaRPr lang="en-US"/>
        </a:p>
      </dgm:t>
    </dgm:pt>
    <dgm:pt modelId="{1CA6EB3B-BC2D-4298-A9A2-7D2914CB0477}" type="sibTrans" cxnId="{327DB0DE-F101-4F7B-BCA4-E119749E962B}">
      <dgm:prSet/>
      <dgm:spPr/>
      <dgm:t>
        <a:bodyPr/>
        <a:lstStyle/>
        <a:p>
          <a:endParaRPr lang="en-US"/>
        </a:p>
      </dgm:t>
    </dgm:pt>
    <dgm:pt modelId="{45A2AD92-14EA-4DB3-A846-6EB7E5930FFF}">
      <dgm:prSet phldrT="[Text]" custT="1"/>
      <dgm:spPr>
        <a:solidFill>
          <a:srgbClr val="04788E"/>
        </a:solidFill>
      </dgm:spPr>
      <dgm:t>
        <a:bodyPr/>
        <a:lstStyle/>
        <a:p>
          <a:r>
            <a:rPr lang="en-US" sz="2400" dirty="0"/>
            <a:t>Prevacuum</a:t>
          </a:r>
        </a:p>
      </dgm:t>
    </dgm:pt>
    <dgm:pt modelId="{78603E3C-E45A-471D-8287-A3E9AB4D76E0}" type="parTrans" cxnId="{45BC549D-B8D1-45BE-8A17-3124FAEE82B0}">
      <dgm:prSet/>
      <dgm:spPr/>
      <dgm:t>
        <a:bodyPr/>
        <a:lstStyle/>
        <a:p>
          <a:endParaRPr lang="en-US"/>
        </a:p>
      </dgm:t>
    </dgm:pt>
    <dgm:pt modelId="{042A9009-0E1A-4A3C-BE5B-BB395EC91A12}" type="sibTrans" cxnId="{45BC549D-B8D1-45BE-8A17-3124FAEE82B0}">
      <dgm:prSet/>
      <dgm:spPr/>
      <dgm:t>
        <a:bodyPr/>
        <a:lstStyle/>
        <a:p>
          <a:endParaRPr lang="en-US"/>
        </a:p>
      </dgm:t>
    </dgm:pt>
    <dgm:pt modelId="{5920388E-7BCB-4797-81E3-3AE0A1349C79}">
      <dgm:prSet phldrT="[Text]" custT="1"/>
      <dgm:spPr>
        <a:solidFill>
          <a:srgbClr val="04788E"/>
        </a:solidFill>
      </dgm:spPr>
      <dgm:t>
        <a:bodyPr/>
        <a:lstStyle/>
        <a:p>
          <a:r>
            <a:rPr lang="en-US" sz="2400" dirty="0"/>
            <a:t>Steam-Flush Pressure-Pulse (SFPP)</a:t>
          </a:r>
        </a:p>
      </dgm:t>
    </dgm:pt>
    <dgm:pt modelId="{9585420C-A363-4E29-B218-59AD58E7D5AF}" type="parTrans" cxnId="{924F4EB3-0E00-47FE-B594-81024C7FADD1}">
      <dgm:prSet/>
      <dgm:spPr/>
      <dgm:t>
        <a:bodyPr/>
        <a:lstStyle/>
        <a:p>
          <a:endParaRPr lang="en-US"/>
        </a:p>
      </dgm:t>
    </dgm:pt>
    <dgm:pt modelId="{52CE25AA-F746-4513-BB89-1CC89577D4AE}" type="sibTrans" cxnId="{924F4EB3-0E00-47FE-B594-81024C7FADD1}">
      <dgm:prSet/>
      <dgm:spPr/>
      <dgm:t>
        <a:bodyPr/>
        <a:lstStyle/>
        <a:p>
          <a:endParaRPr lang="en-US"/>
        </a:p>
      </dgm:t>
    </dgm:pt>
    <dgm:pt modelId="{49BF88D7-4B97-45D6-AD78-B4A16770B016}">
      <dgm:prSet custT="1"/>
      <dgm:spPr/>
      <dgm:t>
        <a:bodyPr/>
        <a:lstStyle/>
        <a:p>
          <a:r>
            <a:rPr lang="en-US" sz="2400" dirty="0"/>
            <a:t>30 min exposure at 250°F</a:t>
          </a:r>
        </a:p>
      </dgm:t>
    </dgm:pt>
    <dgm:pt modelId="{897C6A29-1D16-4733-B119-3D8E0EF72828}" type="parTrans" cxnId="{EECCA6F3-0691-4FF6-90C0-8C81FC0FFE5E}">
      <dgm:prSet/>
      <dgm:spPr/>
      <dgm:t>
        <a:bodyPr/>
        <a:lstStyle/>
        <a:p>
          <a:endParaRPr lang="en-US"/>
        </a:p>
      </dgm:t>
    </dgm:pt>
    <dgm:pt modelId="{A652418F-9BCC-4A51-B67B-EBAD04ADB880}" type="sibTrans" cxnId="{EECCA6F3-0691-4FF6-90C0-8C81FC0FFE5E}">
      <dgm:prSet/>
      <dgm:spPr/>
      <dgm:t>
        <a:bodyPr/>
        <a:lstStyle/>
        <a:p>
          <a:endParaRPr lang="en-US"/>
        </a:p>
      </dgm:t>
    </dgm:pt>
    <dgm:pt modelId="{F4D49A14-4896-4F18-B736-E93B885CF452}">
      <dgm:prSet custT="1"/>
      <dgm:spPr/>
      <dgm:t>
        <a:bodyPr/>
        <a:lstStyle/>
        <a:p>
          <a:r>
            <a:rPr lang="en-US" sz="2400" dirty="0"/>
            <a:t>4 min exposure at 270°F</a:t>
          </a:r>
        </a:p>
      </dgm:t>
    </dgm:pt>
    <dgm:pt modelId="{7D95CB22-355C-486F-B669-81D6B6E4940F}" type="parTrans" cxnId="{C1E71295-02AC-44B5-9768-4881B9A6907B}">
      <dgm:prSet/>
      <dgm:spPr/>
      <dgm:t>
        <a:bodyPr/>
        <a:lstStyle/>
        <a:p>
          <a:endParaRPr lang="en-US"/>
        </a:p>
      </dgm:t>
    </dgm:pt>
    <dgm:pt modelId="{E7BE573E-40F9-421F-BFCD-A1778B1C04E7}" type="sibTrans" cxnId="{C1E71295-02AC-44B5-9768-4881B9A6907B}">
      <dgm:prSet/>
      <dgm:spPr/>
      <dgm:t>
        <a:bodyPr/>
        <a:lstStyle/>
        <a:p>
          <a:endParaRPr lang="en-US"/>
        </a:p>
      </dgm:t>
    </dgm:pt>
    <dgm:pt modelId="{981D2E10-E485-4282-8CF9-2D64A631DF05}">
      <dgm:prSet custT="1"/>
      <dgm:spPr/>
      <dgm:t>
        <a:bodyPr/>
        <a:lstStyle/>
        <a:p>
          <a:r>
            <a:rPr lang="en-US" sz="2400" dirty="0"/>
            <a:t>4 min exposure at 270°F</a:t>
          </a:r>
        </a:p>
      </dgm:t>
    </dgm:pt>
    <dgm:pt modelId="{7CE3B995-DC7A-4683-8607-769A02002089}" type="parTrans" cxnId="{D50BC1A0-AF1A-48E6-ADD4-779B5763FDF9}">
      <dgm:prSet/>
      <dgm:spPr/>
      <dgm:t>
        <a:bodyPr/>
        <a:lstStyle/>
        <a:p>
          <a:endParaRPr lang="en-US"/>
        </a:p>
      </dgm:t>
    </dgm:pt>
    <dgm:pt modelId="{ECB53B70-A6C7-4BF0-ACBC-07D6E6C002B0}" type="sibTrans" cxnId="{D50BC1A0-AF1A-48E6-ADD4-779B5763FDF9}">
      <dgm:prSet/>
      <dgm:spPr/>
      <dgm:t>
        <a:bodyPr/>
        <a:lstStyle/>
        <a:p>
          <a:endParaRPr lang="en-US"/>
        </a:p>
      </dgm:t>
    </dgm:pt>
    <dgm:pt modelId="{F6EFE409-8F7D-48D4-8A8C-34160C0C8DC0}">
      <dgm:prSet custT="1"/>
      <dgm:spPr/>
      <dgm:t>
        <a:bodyPr/>
        <a:lstStyle/>
        <a:p>
          <a:r>
            <a:rPr lang="en-US" sz="2400" dirty="0"/>
            <a:t>15 min exposure at 270°F</a:t>
          </a:r>
        </a:p>
      </dgm:t>
    </dgm:pt>
    <dgm:pt modelId="{A9B5DA17-229C-4AF9-875D-7E17C49DA42E}" type="parTrans" cxnId="{F5015CC2-6181-4006-82F8-535278138E2C}">
      <dgm:prSet/>
      <dgm:spPr/>
      <dgm:t>
        <a:bodyPr/>
        <a:lstStyle/>
        <a:p>
          <a:endParaRPr lang="en-US"/>
        </a:p>
      </dgm:t>
    </dgm:pt>
    <dgm:pt modelId="{F3177B03-F549-4693-AE32-6CD8997D60DF}" type="sibTrans" cxnId="{F5015CC2-6181-4006-82F8-535278138E2C}">
      <dgm:prSet/>
      <dgm:spPr/>
      <dgm:t>
        <a:bodyPr/>
        <a:lstStyle/>
        <a:p>
          <a:endParaRPr lang="en-US"/>
        </a:p>
      </dgm:t>
    </dgm:pt>
    <dgm:pt modelId="{14642227-849C-4BB2-9812-1BB5AF4248F0}">
      <dgm:prSet custT="1"/>
      <dgm:spPr/>
      <dgm:t>
        <a:bodyPr/>
        <a:lstStyle/>
        <a:p>
          <a:r>
            <a:rPr lang="en-US" sz="2400" dirty="0"/>
            <a:t>3 min exposure at 275°F</a:t>
          </a:r>
        </a:p>
      </dgm:t>
    </dgm:pt>
    <dgm:pt modelId="{D8B83528-4689-4486-B3B0-F1AAD7A0F91E}" type="parTrans" cxnId="{E0F65B69-06CA-4672-96CD-4F5ED67A9151}">
      <dgm:prSet/>
      <dgm:spPr/>
      <dgm:t>
        <a:bodyPr/>
        <a:lstStyle/>
        <a:p>
          <a:endParaRPr lang="en-US"/>
        </a:p>
      </dgm:t>
    </dgm:pt>
    <dgm:pt modelId="{ED153FE7-ECFF-46F8-901D-B9F0305E7BD0}" type="sibTrans" cxnId="{E0F65B69-06CA-4672-96CD-4F5ED67A9151}">
      <dgm:prSet/>
      <dgm:spPr/>
      <dgm:t>
        <a:bodyPr/>
        <a:lstStyle/>
        <a:p>
          <a:endParaRPr lang="en-US"/>
        </a:p>
      </dgm:t>
    </dgm:pt>
    <dgm:pt modelId="{E1A80845-E9C6-48D4-90FA-82583C83C4F7}">
      <dgm:prSet custT="1"/>
      <dgm:spPr/>
      <dgm:t>
        <a:bodyPr/>
        <a:lstStyle/>
        <a:p>
          <a:r>
            <a:rPr lang="en-US" sz="2400" dirty="0"/>
            <a:t>3 min exposure at 275°F</a:t>
          </a:r>
        </a:p>
      </dgm:t>
    </dgm:pt>
    <dgm:pt modelId="{602408C3-4237-4F10-A62E-EBFDDC107ADB}" type="parTrans" cxnId="{93494319-FCA1-4AF9-87D1-7DDE34F93BD9}">
      <dgm:prSet/>
      <dgm:spPr/>
      <dgm:t>
        <a:bodyPr/>
        <a:lstStyle/>
        <a:p>
          <a:endParaRPr lang="en-US"/>
        </a:p>
      </dgm:t>
    </dgm:pt>
    <dgm:pt modelId="{21600D8E-05F6-474E-8E25-E20DDA60C51B}" type="sibTrans" cxnId="{93494319-FCA1-4AF9-87D1-7DDE34F93BD9}">
      <dgm:prSet/>
      <dgm:spPr/>
      <dgm:t>
        <a:bodyPr/>
        <a:lstStyle/>
        <a:p>
          <a:endParaRPr lang="en-US"/>
        </a:p>
      </dgm:t>
    </dgm:pt>
    <dgm:pt modelId="{AEDD4C04-DA14-445B-890F-A84CDF75CC01}" type="pres">
      <dgm:prSet presAssocID="{5D903701-5A81-494F-920A-F9E3BA07FDB6}" presName="linear" presStyleCnt="0">
        <dgm:presLayoutVars>
          <dgm:dir/>
          <dgm:animLvl val="lvl"/>
          <dgm:resizeHandles val="exact"/>
        </dgm:presLayoutVars>
      </dgm:prSet>
      <dgm:spPr/>
    </dgm:pt>
    <dgm:pt modelId="{686F35EB-A78E-451E-B813-FE867866B843}" type="pres">
      <dgm:prSet presAssocID="{6CCE071D-0518-4B0D-92B4-0F95823480B2}" presName="parentLin" presStyleCnt="0"/>
      <dgm:spPr/>
    </dgm:pt>
    <dgm:pt modelId="{373FF1EF-C7BA-4E4A-BFB3-E61A5256EBAC}" type="pres">
      <dgm:prSet presAssocID="{6CCE071D-0518-4B0D-92B4-0F95823480B2}" presName="parentLeftMargin" presStyleLbl="node1" presStyleIdx="0" presStyleCnt="3"/>
      <dgm:spPr/>
    </dgm:pt>
    <dgm:pt modelId="{775867C0-D6CC-4D75-A86D-AA8418D081B9}" type="pres">
      <dgm:prSet presAssocID="{6CCE071D-0518-4B0D-92B4-0F95823480B2}" presName="parentText" presStyleLbl="node1" presStyleIdx="0" presStyleCnt="3" custScaleY="123902">
        <dgm:presLayoutVars>
          <dgm:chMax val="0"/>
          <dgm:bulletEnabled val="1"/>
        </dgm:presLayoutVars>
      </dgm:prSet>
      <dgm:spPr/>
    </dgm:pt>
    <dgm:pt modelId="{1F0BBA9E-A4CB-4A85-998E-792D3476539B}" type="pres">
      <dgm:prSet presAssocID="{6CCE071D-0518-4B0D-92B4-0F95823480B2}" presName="negativeSpace" presStyleCnt="0"/>
      <dgm:spPr/>
    </dgm:pt>
    <dgm:pt modelId="{ACB479E9-6C17-433B-A7B5-9790B7A78CD8}" type="pres">
      <dgm:prSet presAssocID="{6CCE071D-0518-4B0D-92B4-0F95823480B2}" presName="childText" presStyleLbl="conFgAcc1" presStyleIdx="0" presStyleCnt="3">
        <dgm:presLayoutVars>
          <dgm:bulletEnabled val="1"/>
        </dgm:presLayoutVars>
      </dgm:prSet>
      <dgm:spPr/>
    </dgm:pt>
    <dgm:pt modelId="{2748CBB6-6D40-4734-8EC0-5FA6728C200E}" type="pres">
      <dgm:prSet presAssocID="{1CA6EB3B-BC2D-4298-A9A2-7D2914CB0477}" presName="spaceBetweenRectangles" presStyleCnt="0"/>
      <dgm:spPr/>
    </dgm:pt>
    <dgm:pt modelId="{07DE50CF-3965-4DE9-8806-88A08A496235}" type="pres">
      <dgm:prSet presAssocID="{45A2AD92-14EA-4DB3-A846-6EB7E5930FFF}" presName="parentLin" presStyleCnt="0"/>
      <dgm:spPr/>
    </dgm:pt>
    <dgm:pt modelId="{E5ABC752-C2C6-488F-A8EE-FB1470385E34}" type="pres">
      <dgm:prSet presAssocID="{45A2AD92-14EA-4DB3-A846-6EB7E5930FFF}" presName="parentLeftMargin" presStyleLbl="node1" presStyleIdx="0" presStyleCnt="3"/>
      <dgm:spPr/>
    </dgm:pt>
    <dgm:pt modelId="{439FA5CD-6A67-4615-9CC9-CC7B8F7EEB8C}" type="pres">
      <dgm:prSet presAssocID="{45A2AD92-14EA-4DB3-A846-6EB7E5930FFF}" presName="parentText" presStyleLbl="node1" presStyleIdx="1" presStyleCnt="3" custScaleY="123902">
        <dgm:presLayoutVars>
          <dgm:chMax val="0"/>
          <dgm:bulletEnabled val="1"/>
        </dgm:presLayoutVars>
      </dgm:prSet>
      <dgm:spPr/>
    </dgm:pt>
    <dgm:pt modelId="{5FC8764F-A22C-431D-8941-067D6E10205B}" type="pres">
      <dgm:prSet presAssocID="{45A2AD92-14EA-4DB3-A846-6EB7E5930FFF}" presName="negativeSpace" presStyleCnt="0"/>
      <dgm:spPr/>
    </dgm:pt>
    <dgm:pt modelId="{76A71394-0FC1-44F2-8CF2-9FE581604110}" type="pres">
      <dgm:prSet presAssocID="{45A2AD92-14EA-4DB3-A846-6EB7E5930FFF}" presName="childText" presStyleLbl="conFgAcc1" presStyleIdx="1" presStyleCnt="3">
        <dgm:presLayoutVars>
          <dgm:bulletEnabled val="1"/>
        </dgm:presLayoutVars>
      </dgm:prSet>
      <dgm:spPr/>
    </dgm:pt>
    <dgm:pt modelId="{2DAF7E2A-43B9-4A54-9FC1-8783F45C7510}" type="pres">
      <dgm:prSet presAssocID="{042A9009-0E1A-4A3C-BE5B-BB395EC91A12}" presName="spaceBetweenRectangles" presStyleCnt="0"/>
      <dgm:spPr/>
    </dgm:pt>
    <dgm:pt modelId="{C0115DF4-2684-4A75-9E48-C94527C5E8FC}" type="pres">
      <dgm:prSet presAssocID="{5920388E-7BCB-4797-81E3-3AE0A1349C79}" presName="parentLin" presStyleCnt="0"/>
      <dgm:spPr/>
    </dgm:pt>
    <dgm:pt modelId="{FD060FF0-06ED-4DF5-B6B3-80B7FC717276}" type="pres">
      <dgm:prSet presAssocID="{5920388E-7BCB-4797-81E3-3AE0A1349C79}" presName="parentLeftMargin" presStyleLbl="node1" presStyleIdx="1" presStyleCnt="3"/>
      <dgm:spPr/>
    </dgm:pt>
    <dgm:pt modelId="{18844285-6CAA-4C03-83A9-16061B75BF0E}" type="pres">
      <dgm:prSet presAssocID="{5920388E-7BCB-4797-81E3-3AE0A1349C79}" presName="parentText" presStyleLbl="node1" presStyleIdx="2" presStyleCnt="3" custScaleY="123902">
        <dgm:presLayoutVars>
          <dgm:chMax val="0"/>
          <dgm:bulletEnabled val="1"/>
        </dgm:presLayoutVars>
      </dgm:prSet>
      <dgm:spPr/>
    </dgm:pt>
    <dgm:pt modelId="{8B9FA6FB-704C-4B3C-A5B0-5EA4C392D587}" type="pres">
      <dgm:prSet presAssocID="{5920388E-7BCB-4797-81E3-3AE0A1349C79}" presName="negativeSpace" presStyleCnt="0"/>
      <dgm:spPr/>
    </dgm:pt>
    <dgm:pt modelId="{66D5089C-2978-4855-8DB8-AD9E4D868DB7}" type="pres">
      <dgm:prSet presAssocID="{5920388E-7BCB-4797-81E3-3AE0A1349C79}" presName="childText" presStyleLbl="conFgAcc1" presStyleIdx="2" presStyleCnt="3">
        <dgm:presLayoutVars>
          <dgm:bulletEnabled val="1"/>
        </dgm:presLayoutVars>
      </dgm:prSet>
      <dgm:spPr/>
    </dgm:pt>
  </dgm:ptLst>
  <dgm:cxnLst>
    <dgm:cxn modelId="{93494319-FCA1-4AF9-87D1-7DDE34F93BD9}" srcId="{5920388E-7BCB-4797-81E3-3AE0A1349C79}" destId="{E1A80845-E9C6-48D4-90FA-82583C83C4F7}" srcOrd="1" destOrd="0" parTransId="{602408C3-4237-4F10-A62E-EBFDDC107ADB}" sibTransId="{21600D8E-05F6-474E-8E25-E20DDA60C51B}"/>
    <dgm:cxn modelId="{85A9F519-E23D-4867-A24C-FD7D28553CA6}" type="presOf" srcId="{5920388E-7BCB-4797-81E3-3AE0A1349C79}" destId="{FD060FF0-06ED-4DF5-B6B3-80B7FC717276}" srcOrd="0" destOrd="0" presId="urn:microsoft.com/office/officeart/2005/8/layout/list1"/>
    <dgm:cxn modelId="{ACDB1A1D-E561-4337-9666-A7BE429D90B8}" type="presOf" srcId="{F6EFE409-8F7D-48D4-8A8C-34160C0C8DC0}" destId="{ACB479E9-6C17-433B-A7B5-9790B7A78CD8}" srcOrd="0" destOrd="1" presId="urn:microsoft.com/office/officeart/2005/8/layout/list1"/>
    <dgm:cxn modelId="{0349DF5E-98E2-433E-998E-48D4DF6AFE5F}" type="presOf" srcId="{5920388E-7BCB-4797-81E3-3AE0A1349C79}" destId="{18844285-6CAA-4C03-83A9-16061B75BF0E}" srcOrd="1" destOrd="0" presId="urn:microsoft.com/office/officeart/2005/8/layout/list1"/>
    <dgm:cxn modelId="{0E07C068-EA12-4785-843C-8D8FA7B896AC}" type="presOf" srcId="{45A2AD92-14EA-4DB3-A846-6EB7E5930FFF}" destId="{439FA5CD-6A67-4615-9CC9-CC7B8F7EEB8C}" srcOrd="1" destOrd="0" presId="urn:microsoft.com/office/officeart/2005/8/layout/list1"/>
    <dgm:cxn modelId="{E0F65B69-06CA-4672-96CD-4F5ED67A9151}" srcId="{45A2AD92-14EA-4DB3-A846-6EB7E5930FFF}" destId="{14642227-849C-4BB2-9812-1BB5AF4248F0}" srcOrd="1" destOrd="0" parTransId="{D8B83528-4689-4486-B3B0-F1AAD7A0F91E}" sibTransId="{ED153FE7-ECFF-46F8-901D-B9F0305E7BD0}"/>
    <dgm:cxn modelId="{CB4CC254-D182-476A-8B22-543100DFCD7D}" type="presOf" srcId="{981D2E10-E485-4282-8CF9-2D64A631DF05}" destId="{66D5089C-2978-4855-8DB8-AD9E4D868DB7}" srcOrd="0" destOrd="0" presId="urn:microsoft.com/office/officeart/2005/8/layout/list1"/>
    <dgm:cxn modelId="{1E63EB74-4E49-44DF-8A7B-D6306E843894}" type="presOf" srcId="{F4D49A14-4896-4F18-B736-E93B885CF452}" destId="{76A71394-0FC1-44F2-8CF2-9FE581604110}" srcOrd="0" destOrd="0" presId="urn:microsoft.com/office/officeart/2005/8/layout/list1"/>
    <dgm:cxn modelId="{C1E71295-02AC-44B5-9768-4881B9A6907B}" srcId="{45A2AD92-14EA-4DB3-A846-6EB7E5930FFF}" destId="{F4D49A14-4896-4F18-B736-E93B885CF452}" srcOrd="0" destOrd="0" parTransId="{7D95CB22-355C-486F-B669-81D6B6E4940F}" sibTransId="{E7BE573E-40F9-421F-BFCD-A1778B1C04E7}"/>
    <dgm:cxn modelId="{0147CF95-4276-4021-AD3F-37688BB34024}" type="presOf" srcId="{E1A80845-E9C6-48D4-90FA-82583C83C4F7}" destId="{66D5089C-2978-4855-8DB8-AD9E4D868DB7}" srcOrd="0" destOrd="1" presId="urn:microsoft.com/office/officeart/2005/8/layout/list1"/>
    <dgm:cxn modelId="{45BC549D-B8D1-45BE-8A17-3124FAEE82B0}" srcId="{5D903701-5A81-494F-920A-F9E3BA07FDB6}" destId="{45A2AD92-14EA-4DB3-A846-6EB7E5930FFF}" srcOrd="1" destOrd="0" parTransId="{78603E3C-E45A-471D-8287-A3E9AB4D76E0}" sibTransId="{042A9009-0E1A-4A3C-BE5B-BB395EC91A12}"/>
    <dgm:cxn modelId="{D50BC1A0-AF1A-48E6-ADD4-779B5763FDF9}" srcId="{5920388E-7BCB-4797-81E3-3AE0A1349C79}" destId="{981D2E10-E485-4282-8CF9-2D64A631DF05}" srcOrd="0" destOrd="0" parTransId="{7CE3B995-DC7A-4683-8607-769A02002089}" sibTransId="{ECB53B70-A6C7-4BF0-ACBC-07D6E6C002B0}"/>
    <dgm:cxn modelId="{924F4EB3-0E00-47FE-B594-81024C7FADD1}" srcId="{5D903701-5A81-494F-920A-F9E3BA07FDB6}" destId="{5920388E-7BCB-4797-81E3-3AE0A1349C79}" srcOrd="2" destOrd="0" parTransId="{9585420C-A363-4E29-B218-59AD58E7D5AF}" sibTransId="{52CE25AA-F746-4513-BB89-1CC89577D4AE}"/>
    <dgm:cxn modelId="{09021EB8-E1DB-4F6A-9A83-304D8D191F92}" type="presOf" srcId="{5D903701-5A81-494F-920A-F9E3BA07FDB6}" destId="{AEDD4C04-DA14-445B-890F-A84CDF75CC01}" srcOrd="0" destOrd="0" presId="urn:microsoft.com/office/officeart/2005/8/layout/list1"/>
    <dgm:cxn modelId="{F5015CC2-6181-4006-82F8-535278138E2C}" srcId="{6CCE071D-0518-4B0D-92B4-0F95823480B2}" destId="{F6EFE409-8F7D-48D4-8A8C-34160C0C8DC0}" srcOrd="1" destOrd="0" parTransId="{A9B5DA17-229C-4AF9-875D-7E17C49DA42E}" sibTransId="{F3177B03-F549-4693-AE32-6CD8997D60DF}"/>
    <dgm:cxn modelId="{327DB0DE-F101-4F7B-BCA4-E119749E962B}" srcId="{5D903701-5A81-494F-920A-F9E3BA07FDB6}" destId="{6CCE071D-0518-4B0D-92B4-0F95823480B2}" srcOrd="0" destOrd="0" parTransId="{55776E4F-5828-40D3-AF9A-AE3050A92CC5}" sibTransId="{1CA6EB3B-BC2D-4298-A9A2-7D2914CB0477}"/>
    <dgm:cxn modelId="{58DED0E0-3EF0-4AAC-B111-863A1E7EC53E}" type="presOf" srcId="{45A2AD92-14EA-4DB3-A846-6EB7E5930FFF}" destId="{E5ABC752-C2C6-488F-A8EE-FB1470385E34}" srcOrd="0" destOrd="0" presId="urn:microsoft.com/office/officeart/2005/8/layout/list1"/>
    <dgm:cxn modelId="{2E2550EC-EEFB-4564-A3D5-929C12D2A7A3}" type="presOf" srcId="{49BF88D7-4B97-45D6-AD78-B4A16770B016}" destId="{ACB479E9-6C17-433B-A7B5-9790B7A78CD8}" srcOrd="0" destOrd="0" presId="urn:microsoft.com/office/officeart/2005/8/layout/list1"/>
    <dgm:cxn modelId="{4A707CF2-E538-4407-8D81-9AD7B45B5453}" type="presOf" srcId="{6CCE071D-0518-4B0D-92B4-0F95823480B2}" destId="{775867C0-D6CC-4D75-A86D-AA8418D081B9}" srcOrd="1" destOrd="0" presId="urn:microsoft.com/office/officeart/2005/8/layout/list1"/>
    <dgm:cxn modelId="{EECCA6F3-0691-4FF6-90C0-8C81FC0FFE5E}" srcId="{6CCE071D-0518-4B0D-92B4-0F95823480B2}" destId="{49BF88D7-4B97-45D6-AD78-B4A16770B016}" srcOrd="0" destOrd="0" parTransId="{897C6A29-1D16-4733-B119-3D8E0EF72828}" sibTransId="{A652418F-9BCC-4A51-B67B-EBAD04ADB880}"/>
    <dgm:cxn modelId="{2A758CF5-F89C-4738-9555-D30FC0BED079}" type="presOf" srcId="{14642227-849C-4BB2-9812-1BB5AF4248F0}" destId="{76A71394-0FC1-44F2-8CF2-9FE581604110}" srcOrd="0" destOrd="1" presId="urn:microsoft.com/office/officeart/2005/8/layout/list1"/>
    <dgm:cxn modelId="{15E266FF-F2A4-40CE-BF79-7836DCE8F233}" type="presOf" srcId="{6CCE071D-0518-4B0D-92B4-0F95823480B2}" destId="{373FF1EF-C7BA-4E4A-BFB3-E61A5256EBAC}" srcOrd="0" destOrd="0" presId="urn:microsoft.com/office/officeart/2005/8/layout/list1"/>
    <dgm:cxn modelId="{FE0B086D-EC21-4130-A490-11A13A9780F2}" type="presParOf" srcId="{AEDD4C04-DA14-445B-890F-A84CDF75CC01}" destId="{686F35EB-A78E-451E-B813-FE867866B843}" srcOrd="0" destOrd="0" presId="urn:microsoft.com/office/officeart/2005/8/layout/list1"/>
    <dgm:cxn modelId="{BB857775-447A-42FB-BE4B-2A58C9213542}" type="presParOf" srcId="{686F35EB-A78E-451E-B813-FE867866B843}" destId="{373FF1EF-C7BA-4E4A-BFB3-E61A5256EBAC}" srcOrd="0" destOrd="0" presId="urn:microsoft.com/office/officeart/2005/8/layout/list1"/>
    <dgm:cxn modelId="{B869E250-B403-4876-BEA4-8E88FB7842AB}" type="presParOf" srcId="{686F35EB-A78E-451E-B813-FE867866B843}" destId="{775867C0-D6CC-4D75-A86D-AA8418D081B9}" srcOrd="1" destOrd="0" presId="urn:microsoft.com/office/officeart/2005/8/layout/list1"/>
    <dgm:cxn modelId="{FC655EEE-61B1-4F4A-9D6A-E025A0CE2D12}" type="presParOf" srcId="{AEDD4C04-DA14-445B-890F-A84CDF75CC01}" destId="{1F0BBA9E-A4CB-4A85-998E-792D3476539B}" srcOrd="1" destOrd="0" presId="urn:microsoft.com/office/officeart/2005/8/layout/list1"/>
    <dgm:cxn modelId="{FC3CFF3C-6882-441C-832D-1E8E5B17FBA4}" type="presParOf" srcId="{AEDD4C04-DA14-445B-890F-A84CDF75CC01}" destId="{ACB479E9-6C17-433B-A7B5-9790B7A78CD8}" srcOrd="2" destOrd="0" presId="urn:microsoft.com/office/officeart/2005/8/layout/list1"/>
    <dgm:cxn modelId="{8108B115-415B-4ED1-B803-003569DEDEEE}" type="presParOf" srcId="{AEDD4C04-DA14-445B-890F-A84CDF75CC01}" destId="{2748CBB6-6D40-4734-8EC0-5FA6728C200E}" srcOrd="3" destOrd="0" presId="urn:microsoft.com/office/officeart/2005/8/layout/list1"/>
    <dgm:cxn modelId="{50B69F13-F680-4F9F-B475-31EFCF949314}" type="presParOf" srcId="{AEDD4C04-DA14-445B-890F-A84CDF75CC01}" destId="{07DE50CF-3965-4DE9-8806-88A08A496235}" srcOrd="4" destOrd="0" presId="urn:microsoft.com/office/officeart/2005/8/layout/list1"/>
    <dgm:cxn modelId="{B2369869-57F2-477E-828B-8A78D15A12F9}" type="presParOf" srcId="{07DE50CF-3965-4DE9-8806-88A08A496235}" destId="{E5ABC752-C2C6-488F-A8EE-FB1470385E34}" srcOrd="0" destOrd="0" presId="urn:microsoft.com/office/officeart/2005/8/layout/list1"/>
    <dgm:cxn modelId="{BA176D37-A7D6-4D10-98E0-0228F8252680}" type="presParOf" srcId="{07DE50CF-3965-4DE9-8806-88A08A496235}" destId="{439FA5CD-6A67-4615-9CC9-CC7B8F7EEB8C}" srcOrd="1" destOrd="0" presId="urn:microsoft.com/office/officeart/2005/8/layout/list1"/>
    <dgm:cxn modelId="{9EE8849C-4101-47A0-93C7-7F045680FAD6}" type="presParOf" srcId="{AEDD4C04-DA14-445B-890F-A84CDF75CC01}" destId="{5FC8764F-A22C-431D-8941-067D6E10205B}" srcOrd="5" destOrd="0" presId="urn:microsoft.com/office/officeart/2005/8/layout/list1"/>
    <dgm:cxn modelId="{41A42809-06A6-4ED1-A16F-DB903385F6E7}" type="presParOf" srcId="{AEDD4C04-DA14-445B-890F-A84CDF75CC01}" destId="{76A71394-0FC1-44F2-8CF2-9FE581604110}" srcOrd="6" destOrd="0" presId="urn:microsoft.com/office/officeart/2005/8/layout/list1"/>
    <dgm:cxn modelId="{B7D33909-850E-49F9-8B4C-B1FDFF00DC60}" type="presParOf" srcId="{AEDD4C04-DA14-445B-890F-A84CDF75CC01}" destId="{2DAF7E2A-43B9-4A54-9FC1-8783F45C7510}" srcOrd="7" destOrd="0" presId="urn:microsoft.com/office/officeart/2005/8/layout/list1"/>
    <dgm:cxn modelId="{3CFD9E32-5CE9-4975-888E-84AB56A66CED}" type="presParOf" srcId="{AEDD4C04-DA14-445B-890F-A84CDF75CC01}" destId="{C0115DF4-2684-4A75-9E48-C94527C5E8FC}" srcOrd="8" destOrd="0" presId="urn:microsoft.com/office/officeart/2005/8/layout/list1"/>
    <dgm:cxn modelId="{3ED3477A-78DD-473B-A406-D22B2EBFB2CE}" type="presParOf" srcId="{C0115DF4-2684-4A75-9E48-C94527C5E8FC}" destId="{FD060FF0-06ED-4DF5-B6B3-80B7FC717276}" srcOrd="0" destOrd="0" presId="urn:microsoft.com/office/officeart/2005/8/layout/list1"/>
    <dgm:cxn modelId="{4C5829F3-EFA7-43AC-9FF2-F1399B031ED1}" type="presParOf" srcId="{C0115DF4-2684-4A75-9E48-C94527C5E8FC}" destId="{18844285-6CAA-4C03-83A9-16061B75BF0E}" srcOrd="1" destOrd="0" presId="urn:microsoft.com/office/officeart/2005/8/layout/list1"/>
    <dgm:cxn modelId="{67EB1605-8405-4F1E-8C02-82E20AE38B5F}" type="presParOf" srcId="{AEDD4C04-DA14-445B-890F-A84CDF75CC01}" destId="{8B9FA6FB-704C-4B3C-A5B0-5EA4C392D587}" srcOrd="9" destOrd="0" presId="urn:microsoft.com/office/officeart/2005/8/layout/list1"/>
    <dgm:cxn modelId="{B9470E03-2C49-412B-8E1E-16922AEA4DAC}" type="presParOf" srcId="{AEDD4C04-DA14-445B-890F-A84CDF75CC01}" destId="{66D5089C-2978-4855-8DB8-AD9E4D868DB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4A84459-9408-4AA6-A8CD-BA5578748DB6}"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09C78E08-0CBB-40CB-B4BB-1B31E3EA1A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Decontamination</a:t>
          </a:r>
        </a:p>
      </dgm:t>
    </dgm:pt>
    <dgm:pt modelId="{0F8A35D7-9770-448D-B659-3513CFC7136D}" type="parTrans" cxnId="{4E0B7B25-2037-4A0E-89C9-3EBE781B8EB6}">
      <dgm:prSet/>
      <dgm:spPr/>
      <dgm:t>
        <a:bodyPr/>
        <a:lstStyle/>
        <a:p>
          <a:endParaRPr lang="en-US" sz="2800"/>
        </a:p>
      </dgm:t>
    </dgm:pt>
    <dgm:pt modelId="{A8D1F973-2E2C-48EB-9C7B-0CCC9A665843}" type="sibTrans" cxnId="{4E0B7B25-2037-4A0E-89C9-3EBE781B8EB6}">
      <dgm:prSet/>
      <dgm:spPr/>
      <dgm:t>
        <a:bodyPr/>
        <a:lstStyle/>
        <a:p>
          <a:endParaRPr lang="en-US" sz="2800"/>
        </a:p>
      </dgm:t>
    </dgm:pt>
    <dgm:pt modelId="{4B00617B-B367-4725-AF31-2F77F74A038E}">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IUSS Container</a:t>
          </a:r>
        </a:p>
      </dgm:t>
    </dgm:pt>
    <dgm:pt modelId="{9842E9B2-C309-4406-B256-2F3B7F51C014}" type="parTrans" cxnId="{3DEEBFC2-05A0-4D33-B284-697658928AFF}">
      <dgm:prSet/>
      <dgm:spPr/>
      <dgm:t>
        <a:bodyPr/>
        <a:lstStyle/>
        <a:p>
          <a:endParaRPr lang="en-US" sz="2800"/>
        </a:p>
      </dgm:t>
    </dgm:pt>
    <dgm:pt modelId="{EB51A0BF-9A54-465F-A3AE-0EBADB3C8DCB}" type="sibTrans" cxnId="{3DEEBFC2-05A0-4D33-B284-697658928AFF}">
      <dgm:prSet/>
      <dgm:spPr/>
      <dgm:t>
        <a:bodyPr/>
        <a:lstStyle/>
        <a:p>
          <a:endParaRPr lang="en-US" sz="2800"/>
        </a:p>
      </dgm:t>
    </dgm:pt>
    <dgm:pt modelId="{757E13B5-1720-4588-A0A0-3BAFABC3F761}">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IUSS Cycle</a:t>
          </a:r>
        </a:p>
      </dgm:t>
    </dgm:pt>
    <dgm:pt modelId="{4124A1B2-284A-47C5-AF17-BD1D5B75839D}" type="parTrans" cxnId="{261CA34E-FA82-4220-B0A3-47A22B0A8E6E}">
      <dgm:prSet/>
      <dgm:spPr/>
      <dgm:t>
        <a:bodyPr/>
        <a:lstStyle/>
        <a:p>
          <a:endParaRPr lang="en-US" sz="2800"/>
        </a:p>
      </dgm:t>
    </dgm:pt>
    <dgm:pt modelId="{B72BC202-38E3-4FBD-8C5F-CA0430C64E2B}" type="sibTrans" cxnId="{261CA34E-FA82-4220-B0A3-47A22B0A8E6E}">
      <dgm:prSet/>
      <dgm:spPr/>
      <dgm:t>
        <a:bodyPr/>
        <a:lstStyle/>
        <a:p>
          <a:endParaRPr lang="en-US" sz="2800"/>
        </a:p>
      </dgm:t>
    </dgm:pt>
    <dgm:pt modelId="{94C636FC-D887-4B36-AEEE-3BBB5D9F6230}" type="pres">
      <dgm:prSet presAssocID="{E4A84459-9408-4AA6-A8CD-BA5578748DB6}" presName="Name0" presStyleCnt="0">
        <dgm:presLayoutVars>
          <dgm:chMax val="7"/>
          <dgm:chPref val="7"/>
          <dgm:dir/>
          <dgm:animLvl val="lvl"/>
        </dgm:presLayoutVars>
      </dgm:prSet>
      <dgm:spPr/>
    </dgm:pt>
    <dgm:pt modelId="{C557C330-6468-4FCD-A982-168CFE48BC8D}" type="pres">
      <dgm:prSet presAssocID="{09C78E08-0CBB-40CB-B4BB-1B31E3EA1A74}" presName="Accent1" presStyleCnt="0"/>
      <dgm:spPr/>
    </dgm:pt>
    <dgm:pt modelId="{3A1F987F-8DD0-4222-AD53-6ED0FFCBF6CF}" type="pres">
      <dgm:prSet presAssocID="{09C78E08-0CBB-40CB-B4BB-1B31E3EA1A74}" presName="Accent" presStyleLbl="node1" presStyleIdx="0" presStyleCnt="3"/>
      <dgm:spPr/>
    </dgm:pt>
    <dgm:pt modelId="{BC200BF5-D787-4251-AA70-173B229BD576}" type="pres">
      <dgm:prSet presAssocID="{09C78E08-0CBB-40CB-B4BB-1B31E3EA1A74}" presName="Parent1" presStyleLbl="revTx" presStyleIdx="0" presStyleCnt="3" custScaleX="190795" custScaleY="63614">
        <dgm:presLayoutVars>
          <dgm:chMax val="1"/>
          <dgm:chPref val="1"/>
          <dgm:bulletEnabled val="1"/>
        </dgm:presLayoutVars>
      </dgm:prSet>
      <dgm:spPr/>
    </dgm:pt>
    <dgm:pt modelId="{43AE1FFC-9E4C-47C6-B3D0-B5CAA5A744FD}" type="pres">
      <dgm:prSet presAssocID="{4B00617B-B367-4725-AF31-2F77F74A038E}" presName="Accent2" presStyleCnt="0"/>
      <dgm:spPr/>
    </dgm:pt>
    <dgm:pt modelId="{72CFCAB9-2390-459F-9634-4F14C8F0D12A}" type="pres">
      <dgm:prSet presAssocID="{4B00617B-B367-4725-AF31-2F77F74A038E}" presName="Accent" presStyleLbl="node1" presStyleIdx="1" presStyleCnt="3"/>
      <dgm:spPr/>
    </dgm:pt>
    <dgm:pt modelId="{27FABB14-758A-48CB-A2CB-43799D7EC457}" type="pres">
      <dgm:prSet presAssocID="{4B00617B-B367-4725-AF31-2F77F74A038E}" presName="Parent2" presStyleLbl="revTx" presStyleIdx="1" presStyleCnt="3" custScaleX="190795" custScaleY="63614">
        <dgm:presLayoutVars>
          <dgm:chMax val="1"/>
          <dgm:chPref val="1"/>
          <dgm:bulletEnabled val="1"/>
        </dgm:presLayoutVars>
      </dgm:prSet>
      <dgm:spPr/>
    </dgm:pt>
    <dgm:pt modelId="{2CAB3EB6-C021-45BD-825C-EEF9F8737161}" type="pres">
      <dgm:prSet presAssocID="{757E13B5-1720-4588-A0A0-3BAFABC3F761}" presName="Accent3" presStyleCnt="0"/>
      <dgm:spPr/>
    </dgm:pt>
    <dgm:pt modelId="{328CC9E3-E042-481C-A4FB-57C6EDDB487C}" type="pres">
      <dgm:prSet presAssocID="{757E13B5-1720-4588-A0A0-3BAFABC3F761}" presName="Accent" presStyleLbl="node1" presStyleIdx="2" presStyleCnt="3"/>
      <dgm:spPr/>
    </dgm:pt>
    <dgm:pt modelId="{CDAAE4D8-0256-462D-AFC1-628EE73DCD9D}" type="pres">
      <dgm:prSet presAssocID="{757E13B5-1720-4588-A0A0-3BAFABC3F761}" presName="Parent3" presStyleLbl="revTx" presStyleIdx="2" presStyleCnt="3" custScaleX="190795" custScaleY="63614">
        <dgm:presLayoutVars>
          <dgm:chMax val="1"/>
          <dgm:chPref val="1"/>
          <dgm:bulletEnabled val="1"/>
        </dgm:presLayoutVars>
      </dgm:prSet>
      <dgm:spPr/>
    </dgm:pt>
  </dgm:ptLst>
  <dgm:cxnLst>
    <dgm:cxn modelId="{C4970312-EAAE-47A3-8736-9B5077AD05A5}" type="presOf" srcId="{757E13B5-1720-4588-A0A0-3BAFABC3F761}" destId="{CDAAE4D8-0256-462D-AFC1-628EE73DCD9D}" srcOrd="0" destOrd="0" presId="urn:microsoft.com/office/officeart/2009/layout/CircleArrowProcess"/>
    <dgm:cxn modelId="{FD2E3E22-1F1D-40F9-8C88-895CC3AF82C4}" type="presOf" srcId="{4B00617B-B367-4725-AF31-2F77F74A038E}" destId="{27FABB14-758A-48CB-A2CB-43799D7EC457}" srcOrd="0" destOrd="0" presId="urn:microsoft.com/office/officeart/2009/layout/CircleArrowProcess"/>
    <dgm:cxn modelId="{4E0B7B25-2037-4A0E-89C9-3EBE781B8EB6}" srcId="{E4A84459-9408-4AA6-A8CD-BA5578748DB6}" destId="{09C78E08-0CBB-40CB-B4BB-1B31E3EA1A74}" srcOrd="0" destOrd="0" parTransId="{0F8A35D7-9770-448D-B659-3513CFC7136D}" sibTransId="{A8D1F973-2E2C-48EB-9C7B-0CCC9A665843}"/>
    <dgm:cxn modelId="{8116DF36-D51E-4FD3-9CF3-FB92A5AF5453}" type="presOf" srcId="{09C78E08-0CBB-40CB-B4BB-1B31E3EA1A74}" destId="{BC200BF5-D787-4251-AA70-173B229BD576}" srcOrd="0" destOrd="0" presId="urn:microsoft.com/office/officeart/2009/layout/CircleArrowProcess"/>
    <dgm:cxn modelId="{261CA34E-FA82-4220-B0A3-47A22B0A8E6E}" srcId="{E4A84459-9408-4AA6-A8CD-BA5578748DB6}" destId="{757E13B5-1720-4588-A0A0-3BAFABC3F761}" srcOrd="2" destOrd="0" parTransId="{4124A1B2-284A-47C5-AF17-BD1D5B75839D}" sibTransId="{B72BC202-38E3-4FBD-8C5F-CA0430C64E2B}"/>
    <dgm:cxn modelId="{655DCF84-0E19-4893-9982-E8D4C03172A8}" type="presOf" srcId="{E4A84459-9408-4AA6-A8CD-BA5578748DB6}" destId="{94C636FC-D887-4B36-AEEE-3BBB5D9F6230}" srcOrd="0" destOrd="0" presId="urn:microsoft.com/office/officeart/2009/layout/CircleArrowProcess"/>
    <dgm:cxn modelId="{3DEEBFC2-05A0-4D33-B284-697658928AFF}" srcId="{E4A84459-9408-4AA6-A8CD-BA5578748DB6}" destId="{4B00617B-B367-4725-AF31-2F77F74A038E}" srcOrd="1" destOrd="0" parTransId="{9842E9B2-C309-4406-B256-2F3B7F51C014}" sibTransId="{EB51A0BF-9A54-465F-A3AE-0EBADB3C8DCB}"/>
    <dgm:cxn modelId="{6BE8EF63-7FB5-431A-8DDA-9CB6468C6630}" type="presParOf" srcId="{94C636FC-D887-4B36-AEEE-3BBB5D9F6230}" destId="{C557C330-6468-4FCD-A982-168CFE48BC8D}" srcOrd="0" destOrd="0" presId="urn:microsoft.com/office/officeart/2009/layout/CircleArrowProcess"/>
    <dgm:cxn modelId="{FFD2C898-E5A0-473A-AB1C-70921A3E4714}" type="presParOf" srcId="{C557C330-6468-4FCD-A982-168CFE48BC8D}" destId="{3A1F987F-8DD0-4222-AD53-6ED0FFCBF6CF}" srcOrd="0" destOrd="0" presId="urn:microsoft.com/office/officeart/2009/layout/CircleArrowProcess"/>
    <dgm:cxn modelId="{768E4587-9D0A-4100-9D04-690760FCCAAC}" type="presParOf" srcId="{94C636FC-D887-4B36-AEEE-3BBB5D9F6230}" destId="{BC200BF5-D787-4251-AA70-173B229BD576}" srcOrd="1" destOrd="0" presId="urn:microsoft.com/office/officeart/2009/layout/CircleArrowProcess"/>
    <dgm:cxn modelId="{2E70B62F-CCE4-439C-B25D-20C5B06030B2}" type="presParOf" srcId="{94C636FC-D887-4B36-AEEE-3BBB5D9F6230}" destId="{43AE1FFC-9E4C-47C6-B3D0-B5CAA5A744FD}" srcOrd="2" destOrd="0" presId="urn:microsoft.com/office/officeart/2009/layout/CircleArrowProcess"/>
    <dgm:cxn modelId="{CA456BC1-23E6-4A05-8F56-90D8FFE1F21A}" type="presParOf" srcId="{43AE1FFC-9E4C-47C6-B3D0-B5CAA5A744FD}" destId="{72CFCAB9-2390-459F-9634-4F14C8F0D12A}" srcOrd="0" destOrd="0" presId="urn:microsoft.com/office/officeart/2009/layout/CircleArrowProcess"/>
    <dgm:cxn modelId="{90130197-2253-44A2-B95D-08C6EEA5720E}" type="presParOf" srcId="{94C636FC-D887-4B36-AEEE-3BBB5D9F6230}" destId="{27FABB14-758A-48CB-A2CB-43799D7EC457}" srcOrd="3" destOrd="0" presId="urn:microsoft.com/office/officeart/2009/layout/CircleArrowProcess"/>
    <dgm:cxn modelId="{F3DB3475-CD38-44C4-AE97-076E7A93D186}" type="presParOf" srcId="{94C636FC-D887-4B36-AEEE-3BBB5D9F6230}" destId="{2CAB3EB6-C021-45BD-825C-EEF9F8737161}" srcOrd="4" destOrd="0" presId="urn:microsoft.com/office/officeart/2009/layout/CircleArrowProcess"/>
    <dgm:cxn modelId="{E0F8ACD3-C2CB-407A-B279-C3802412ADAF}" type="presParOf" srcId="{2CAB3EB6-C021-45BD-825C-EEF9F8737161}" destId="{328CC9E3-E042-481C-A4FB-57C6EDDB487C}" srcOrd="0" destOrd="0" presId="urn:microsoft.com/office/officeart/2009/layout/CircleArrowProcess"/>
    <dgm:cxn modelId="{9C4A4024-A8D9-481F-A983-1D5FDCB7C331}" type="presParOf" srcId="{94C636FC-D887-4B36-AEEE-3BBB5D9F6230}" destId="{CDAAE4D8-0256-462D-AFC1-628EE73DCD9D}"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D903701-5A81-494F-920A-F9E3BA07FDB6}"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6CCE071D-0518-4B0D-92B4-0F95823480B2}">
      <dgm:prSet phldrT="[Text]" custT="1"/>
      <dgm:spPr>
        <a:solidFill>
          <a:srgbClr val="04788E"/>
        </a:solidFill>
      </dgm:spPr>
      <dgm:t>
        <a:bodyPr/>
        <a:lstStyle/>
        <a:p>
          <a:r>
            <a:rPr lang="en-US" sz="2400" dirty="0"/>
            <a:t>Lumen Cycles</a:t>
          </a:r>
        </a:p>
      </dgm:t>
    </dgm:pt>
    <dgm:pt modelId="{55776E4F-5828-40D3-AF9A-AE3050A92CC5}" type="parTrans" cxnId="{327DB0DE-F101-4F7B-BCA4-E119749E962B}">
      <dgm:prSet/>
      <dgm:spPr/>
      <dgm:t>
        <a:bodyPr/>
        <a:lstStyle/>
        <a:p>
          <a:endParaRPr lang="en-US"/>
        </a:p>
      </dgm:t>
    </dgm:pt>
    <dgm:pt modelId="{1CA6EB3B-BC2D-4298-A9A2-7D2914CB0477}" type="sibTrans" cxnId="{327DB0DE-F101-4F7B-BCA4-E119749E962B}">
      <dgm:prSet/>
      <dgm:spPr/>
      <dgm:t>
        <a:bodyPr/>
        <a:lstStyle/>
        <a:p>
          <a:endParaRPr lang="en-US"/>
        </a:p>
      </dgm:t>
    </dgm:pt>
    <dgm:pt modelId="{45A2AD92-14EA-4DB3-A846-6EB7E5930FFF}">
      <dgm:prSet phldrT="[Text]" custT="1"/>
      <dgm:spPr>
        <a:solidFill>
          <a:srgbClr val="04788E"/>
        </a:solidFill>
      </dgm:spPr>
      <dgm:t>
        <a:bodyPr/>
        <a:lstStyle/>
        <a:p>
          <a:r>
            <a:rPr lang="en-US" sz="2400" dirty="0"/>
            <a:t>Non Lumen Cycles</a:t>
          </a:r>
        </a:p>
      </dgm:t>
    </dgm:pt>
    <dgm:pt modelId="{78603E3C-E45A-471D-8287-A3E9AB4D76E0}" type="parTrans" cxnId="{45BC549D-B8D1-45BE-8A17-3124FAEE82B0}">
      <dgm:prSet/>
      <dgm:spPr/>
      <dgm:t>
        <a:bodyPr/>
        <a:lstStyle/>
        <a:p>
          <a:endParaRPr lang="en-US"/>
        </a:p>
      </dgm:t>
    </dgm:pt>
    <dgm:pt modelId="{042A9009-0E1A-4A3C-BE5B-BB395EC91A12}" type="sibTrans" cxnId="{45BC549D-B8D1-45BE-8A17-3124FAEE82B0}">
      <dgm:prSet/>
      <dgm:spPr/>
      <dgm:t>
        <a:bodyPr/>
        <a:lstStyle/>
        <a:p>
          <a:endParaRPr lang="en-US"/>
        </a:p>
      </dgm:t>
    </dgm:pt>
    <dgm:pt modelId="{5920388E-7BCB-4797-81E3-3AE0A1349C79}">
      <dgm:prSet phldrT="[Text]" custT="1"/>
      <dgm:spPr>
        <a:solidFill>
          <a:srgbClr val="04788E"/>
        </a:solidFill>
      </dgm:spPr>
      <dgm:t>
        <a:bodyPr/>
        <a:lstStyle/>
        <a:p>
          <a:r>
            <a:rPr lang="en-US" sz="2400" dirty="0"/>
            <a:t>Flexible Cycles</a:t>
          </a:r>
        </a:p>
      </dgm:t>
    </dgm:pt>
    <dgm:pt modelId="{9585420C-A363-4E29-B218-59AD58E7D5AF}" type="parTrans" cxnId="{924F4EB3-0E00-47FE-B594-81024C7FADD1}">
      <dgm:prSet/>
      <dgm:spPr/>
      <dgm:t>
        <a:bodyPr/>
        <a:lstStyle/>
        <a:p>
          <a:endParaRPr lang="en-US"/>
        </a:p>
      </dgm:t>
    </dgm:pt>
    <dgm:pt modelId="{52CE25AA-F746-4513-BB89-1CC89577D4AE}" type="sibTrans" cxnId="{924F4EB3-0E00-47FE-B594-81024C7FADD1}">
      <dgm:prSet/>
      <dgm:spPr/>
      <dgm:t>
        <a:bodyPr/>
        <a:lstStyle/>
        <a:p>
          <a:endParaRPr lang="en-US"/>
        </a:p>
      </dgm:t>
    </dgm:pt>
    <dgm:pt modelId="{49BF88D7-4B97-45D6-AD78-B4A16770B016}">
      <dgm:prSet custT="1"/>
      <dgm:spPr>
        <a:ln>
          <a:solidFill>
            <a:srgbClr val="04788E"/>
          </a:solidFill>
        </a:ln>
      </dgm:spPr>
      <dgm:t>
        <a:bodyPr/>
        <a:lstStyle/>
        <a:p>
          <a:r>
            <a:rPr lang="en-US" sz="2400" dirty="0"/>
            <a:t>Lumen or cannulated devices</a:t>
          </a:r>
        </a:p>
      </dgm:t>
    </dgm:pt>
    <dgm:pt modelId="{897C6A29-1D16-4733-B119-3D8E0EF72828}" type="parTrans" cxnId="{EECCA6F3-0691-4FF6-90C0-8C81FC0FFE5E}">
      <dgm:prSet/>
      <dgm:spPr/>
      <dgm:t>
        <a:bodyPr/>
        <a:lstStyle/>
        <a:p>
          <a:endParaRPr lang="en-US"/>
        </a:p>
      </dgm:t>
    </dgm:pt>
    <dgm:pt modelId="{A652418F-9BCC-4A51-B67B-EBAD04ADB880}" type="sibTrans" cxnId="{EECCA6F3-0691-4FF6-90C0-8C81FC0FFE5E}">
      <dgm:prSet/>
      <dgm:spPr/>
      <dgm:t>
        <a:bodyPr/>
        <a:lstStyle/>
        <a:p>
          <a:endParaRPr lang="en-US"/>
        </a:p>
      </dgm:t>
    </dgm:pt>
    <dgm:pt modelId="{F4D49A14-4896-4F18-B736-E93B885CF452}">
      <dgm:prSet custT="1"/>
      <dgm:spPr>
        <a:ln>
          <a:solidFill>
            <a:srgbClr val="04788E"/>
          </a:solidFill>
        </a:ln>
      </dgm:spPr>
      <dgm:t>
        <a:bodyPr/>
        <a:lstStyle/>
        <a:p>
          <a:r>
            <a:rPr lang="en-US" sz="2400" dirty="0"/>
            <a:t>No lumens or cannulation</a:t>
          </a:r>
        </a:p>
      </dgm:t>
    </dgm:pt>
    <dgm:pt modelId="{7D95CB22-355C-486F-B669-81D6B6E4940F}" type="parTrans" cxnId="{C1E71295-02AC-44B5-9768-4881B9A6907B}">
      <dgm:prSet/>
      <dgm:spPr/>
      <dgm:t>
        <a:bodyPr/>
        <a:lstStyle/>
        <a:p>
          <a:endParaRPr lang="en-US"/>
        </a:p>
      </dgm:t>
    </dgm:pt>
    <dgm:pt modelId="{E7BE573E-40F9-421F-BFCD-A1778B1C04E7}" type="sibTrans" cxnId="{C1E71295-02AC-44B5-9768-4881B9A6907B}">
      <dgm:prSet/>
      <dgm:spPr/>
      <dgm:t>
        <a:bodyPr/>
        <a:lstStyle/>
        <a:p>
          <a:endParaRPr lang="en-US"/>
        </a:p>
      </dgm:t>
    </dgm:pt>
    <dgm:pt modelId="{981D2E10-E485-4282-8CF9-2D64A631DF05}">
      <dgm:prSet custT="1"/>
      <dgm:spPr>
        <a:ln>
          <a:solidFill>
            <a:srgbClr val="04788E"/>
          </a:solidFill>
        </a:ln>
      </dgm:spPr>
      <dgm:t>
        <a:bodyPr/>
        <a:lstStyle/>
        <a:p>
          <a:r>
            <a:rPr lang="en-US" sz="2400" dirty="0"/>
            <a:t>Flexible endoscopes</a:t>
          </a:r>
        </a:p>
      </dgm:t>
    </dgm:pt>
    <dgm:pt modelId="{7CE3B995-DC7A-4683-8607-769A02002089}" type="parTrans" cxnId="{D50BC1A0-AF1A-48E6-ADD4-779B5763FDF9}">
      <dgm:prSet/>
      <dgm:spPr/>
      <dgm:t>
        <a:bodyPr/>
        <a:lstStyle/>
        <a:p>
          <a:endParaRPr lang="en-US"/>
        </a:p>
      </dgm:t>
    </dgm:pt>
    <dgm:pt modelId="{ECB53B70-A6C7-4BF0-ACBC-07D6E6C002B0}" type="sibTrans" cxnId="{D50BC1A0-AF1A-48E6-ADD4-779B5763FDF9}">
      <dgm:prSet/>
      <dgm:spPr/>
      <dgm:t>
        <a:bodyPr/>
        <a:lstStyle/>
        <a:p>
          <a:endParaRPr lang="en-US"/>
        </a:p>
      </dgm:t>
    </dgm:pt>
    <dgm:pt modelId="{2D13220F-0ADB-4FCC-8551-1974498D9B05}">
      <dgm:prSet custT="1"/>
      <dgm:spPr>
        <a:ln>
          <a:solidFill>
            <a:srgbClr val="04788E"/>
          </a:solidFill>
        </a:ln>
      </dgm:spPr>
      <dgm:t>
        <a:bodyPr/>
        <a:lstStyle/>
        <a:p>
          <a:r>
            <a:rPr lang="en-US" sz="2400" dirty="0"/>
            <a:t>Mixed loads</a:t>
          </a:r>
        </a:p>
      </dgm:t>
    </dgm:pt>
    <dgm:pt modelId="{F02CF52F-6D00-4283-AA8E-3BB41FC4C9BE}" type="parTrans" cxnId="{6EF203A6-4CCF-4C5A-90A7-E38B57A4CD8C}">
      <dgm:prSet/>
      <dgm:spPr/>
      <dgm:t>
        <a:bodyPr/>
        <a:lstStyle/>
        <a:p>
          <a:endParaRPr lang="en-US"/>
        </a:p>
      </dgm:t>
    </dgm:pt>
    <dgm:pt modelId="{93AC4202-0C7E-48D6-8C87-307C109F57FB}" type="sibTrans" cxnId="{6EF203A6-4CCF-4C5A-90A7-E38B57A4CD8C}">
      <dgm:prSet/>
      <dgm:spPr/>
      <dgm:t>
        <a:bodyPr/>
        <a:lstStyle/>
        <a:p>
          <a:endParaRPr lang="en-US"/>
        </a:p>
      </dgm:t>
    </dgm:pt>
    <dgm:pt modelId="{3895F712-CBB3-427A-9C46-3117F7408EA1}">
      <dgm:prSet custT="1"/>
      <dgm:spPr>
        <a:ln>
          <a:solidFill>
            <a:srgbClr val="04788E"/>
          </a:solidFill>
        </a:ln>
      </dgm:spPr>
      <dgm:t>
        <a:bodyPr/>
        <a:lstStyle/>
        <a:p>
          <a:r>
            <a:rPr lang="en-US" sz="2400" dirty="0"/>
            <a:t>Mixed loads</a:t>
          </a:r>
        </a:p>
      </dgm:t>
    </dgm:pt>
    <dgm:pt modelId="{B2A2A743-B62E-4A12-919C-F30299193193}" type="parTrans" cxnId="{D54A38DF-D7FD-4ADE-8EAB-01D22EED2D4E}">
      <dgm:prSet/>
      <dgm:spPr/>
      <dgm:t>
        <a:bodyPr/>
        <a:lstStyle/>
        <a:p>
          <a:endParaRPr lang="en-US"/>
        </a:p>
      </dgm:t>
    </dgm:pt>
    <dgm:pt modelId="{7F8952F8-1A45-4D3F-9D48-9672499C1770}" type="sibTrans" cxnId="{D54A38DF-D7FD-4ADE-8EAB-01D22EED2D4E}">
      <dgm:prSet/>
      <dgm:spPr/>
      <dgm:t>
        <a:bodyPr/>
        <a:lstStyle/>
        <a:p>
          <a:endParaRPr lang="en-US"/>
        </a:p>
      </dgm:t>
    </dgm:pt>
    <dgm:pt modelId="{AEDD4C04-DA14-445B-890F-A84CDF75CC01}" type="pres">
      <dgm:prSet presAssocID="{5D903701-5A81-494F-920A-F9E3BA07FDB6}" presName="linear" presStyleCnt="0">
        <dgm:presLayoutVars>
          <dgm:dir/>
          <dgm:animLvl val="lvl"/>
          <dgm:resizeHandles val="exact"/>
        </dgm:presLayoutVars>
      </dgm:prSet>
      <dgm:spPr/>
    </dgm:pt>
    <dgm:pt modelId="{686F35EB-A78E-451E-B813-FE867866B843}" type="pres">
      <dgm:prSet presAssocID="{6CCE071D-0518-4B0D-92B4-0F95823480B2}" presName="parentLin" presStyleCnt="0"/>
      <dgm:spPr/>
    </dgm:pt>
    <dgm:pt modelId="{373FF1EF-C7BA-4E4A-BFB3-E61A5256EBAC}" type="pres">
      <dgm:prSet presAssocID="{6CCE071D-0518-4B0D-92B4-0F95823480B2}" presName="parentLeftMargin" presStyleLbl="node1" presStyleIdx="0" presStyleCnt="3"/>
      <dgm:spPr/>
    </dgm:pt>
    <dgm:pt modelId="{775867C0-D6CC-4D75-A86D-AA8418D081B9}" type="pres">
      <dgm:prSet presAssocID="{6CCE071D-0518-4B0D-92B4-0F95823480B2}" presName="parentText" presStyleLbl="node1" presStyleIdx="0" presStyleCnt="3" custScaleY="80936">
        <dgm:presLayoutVars>
          <dgm:chMax val="0"/>
          <dgm:bulletEnabled val="1"/>
        </dgm:presLayoutVars>
      </dgm:prSet>
      <dgm:spPr/>
    </dgm:pt>
    <dgm:pt modelId="{1F0BBA9E-A4CB-4A85-998E-792D3476539B}" type="pres">
      <dgm:prSet presAssocID="{6CCE071D-0518-4B0D-92B4-0F95823480B2}" presName="negativeSpace" presStyleCnt="0"/>
      <dgm:spPr/>
    </dgm:pt>
    <dgm:pt modelId="{ACB479E9-6C17-433B-A7B5-9790B7A78CD8}" type="pres">
      <dgm:prSet presAssocID="{6CCE071D-0518-4B0D-92B4-0F95823480B2}" presName="childText" presStyleLbl="conFgAcc1" presStyleIdx="0" presStyleCnt="3">
        <dgm:presLayoutVars>
          <dgm:bulletEnabled val="1"/>
        </dgm:presLayoutVars>
      </dgm:prSet>
      <dgm:spPr/>
    </dgm:pt>
    <dgm:pt modelId="{2748CBB6-6D40-4734-8EC0-5FA6728C200E}" type="pres">
      <dgm:prSet presAssocID="{1CA6EB3B-BC2D-4298-A9A2-7D2914CB0477}" presName="spaceBetweenRectangles" presStyleCnt="0"/>
      <dgm:spPr/>
    </dgm:pt>
    <dgm:pt modelId="{07DE50CF-3965-4DE9-8806-88A08A496235}" type="pres">
      <dgm:prSet presAssocID="{45A2AD92-14EA-4DB3-A846-6EB7E5930FFF}" presName="parentLin" presStyleCnt="0"/>
      <dgm:spPr/>
    </dgm:pt>
    <dgm:pt modelId="{E5ABC752-C2C6-488F-A8EE-FB1470385E34}" type="pres">
      <dgm:prSet presAssocID="{45A2AD92-14EA-4DB3-A846-6EB7E5930FFF}" presName="parentLeftMargin" presStyleLbl="node1" presStyleIdx="0" presStyleCnt="3"/>
      <dgm:spPr/>
    </dgm:pt>
    <dgm:pt modelId="{439FA5CD-6A67-4615-9CC9-CC7B8F7EEB8C}" type="pres">
      <dgm:prSet presAssocID="{45A2AD92-14EA-4DB3-A846-6EB7E5930FFF}" presName="parentText" presStyleLbl="node1" presStyleIdx="1" presStyleCnt="3" custScaleY="80936">
        <dgm:presLayoutVars>
          <dgm:chMax val="0"/>
          <dgm:bulletEnabled val="1"/>
        </dgm:presLayoutVars>
      </dgm:prSet>
      <dgm:spPr/>
    </dgm:pt>
    <dgm:pt modelId="{5FC8764F-A22C-431D-8941-067D6E10205B}" type="pres">
      <dgm:prSet presAssocID="{45A2AD92-14EA-4DB3-A846-6EB7E5930FFF}" presName="negativeSpace" presStyleCnt="0"/>
      <dgm:spPr/>
    </dgm:pt>
    <dgm:pt modelId="{76A71394-0FC1-44F2-8CF2-9FE581604110}" type="pres">
      <dgm:prSet presAssocID="{45A2AD92-14EA-4DB3-A846-6EB7E5930FFF}" presName="childText" presStyleLbl="conFgAcc1" presStyleIdx="1" presStyleCnt="3">
        <dgm:presLayoutVars>
          <dgm:bulletEnabled val="1"/>
        </dgm:presLayoutVars>
      </dgm:prSet>
      <dgm:spPr/>
    </dgm:pt>
    <dgm:pt modelId="{2DAF7E2A-43B9-4A54-9FC1-8783F45C7510}" type="pres">
      <dgm:prSet presAssocID="{042A9009-0E1A-4A3C-BE5B-BB395EC91A12}" presName="spaceBetweenRectangles" presStyleCnt="0"/>
      <dgm:spPr/>
    </dgm:pt>
    <dgm:pt modelId="{C0115DF4-2684-4A75-9E48-C94527C5E8FC}" type="pres">
      <dgm:prSet presAssocID="{5920388E-7BCB-4797-81E3-3AE0A1349C79}" presName="parentLin" presStyleCnt="0"/>
      <dgm:spPr/>
    </dgm:pt>
    <dgm:pt modelId="{FD060FF0-06ED-4DF5-B6B3-80B7FC717276}" type="pres">
      <dgm:prSet presAssocID="{5920388E-7BCB-4797-81E3-3AE0A1349C79}" presName="parentLeftMargin" presStyleLbl="node1" presStyleIdx="1" presStyleCnt="3"/>
      <dgm:spPr/>
    </dgm:pt>
    <dgm:pt modelId="{18844285-6CAA-4C03-83A9-16061B75BF0E}" type="pres">
      <dgm:prSet presAssocID="{5920388E-7BCB-4797-81E3-3AE0A1349C79}" presName="parentText" presStyleLbl="node1" presStyleIdx="2" presStyleCnt="3" custScaleY="80936">
        <dgm:presLayoutVars>
          <dgm:chMax val="0"/>
          <dgm:bulletEnabled val="1"/>
        </dgm:presLayoutVars>
      </dgm:prSet>
      <dgm:spPr/>
    </dgm:pt>
    <dgm:pt modelId="{8B9FA6FB-704C-4B3C-A5B0-5EA4C392D587}" type="pres">
      <dgm:prSet presAssocID="{5920388E-7BCB-4797-81E3-3AE0A1349C79}" presName="negativeSpace" presStyleCnt="0"/>
      <dgm:spPr/>
    </dgm:pt>
    <dgm:pt modelId="{66D5089C-2978-4855-8DB8-AD9E4D868DB7}" type="pres">
      <dgm:prSet presAssocID="{5920388E-7BCB-4797-81E3-3AE0A1349C79}" presName="childText" presStyleLbl="conFgAcc1" presStyleIdx="2" presStyleCnt="3">
        <dgm:presLayoutVars>
          <dgm:bulletEnabled val="1"/>
        </dgm:presLayoutVars>
      </dgm:prSet>
      <dgm:spPr/>
    </dgm:pt>
  </dgm:ptLst>
  <dgm:cxnLst>
    <dgm:cxn modelId="{C2945306-1C02-4AF3-92AB-2850C7E077F7}" type="presOf" srcId="{2D13220F-0ADB-4FCC-8551-1974498D9B05}" destId="{ACB479E9-6C17-433B-A7B5-9790B7A78CD8}" srcOrd="0" destOrd="1" presId="urn:microsoft.com/office/officeart/2005/8/layout/list1"/>
    <dgm:cxn modelId="{85A9F519-E23D-4867-A24C-FD7D28553CA6}" type="presOf" srcId="{5920388E-7BCB-4797-81E3-3AE0A1349C79}" destId="{FD060FF0-06ED-4DF5-B6B3-80B7FC717276}" srcOrd="0" destOrd="0" presId="urn:microsoft.com/office/officeart/2005/8/layout/list1"/>
    <dgm:cxn modelId="{0349DF5E-98E2-433E-998E-48D4DF6AFE5F}" type="presOf" srcId="{5920388E-7BCB-4797-81E3-3AE0A1349C79}" destId="{18844285-6CAA-4C03-83A9-16061B75BF0E}" srcOrd="1" destOrd="0" presId="urn:microsoft.com/office/officeart/2005/8/layout/list1"/>
    <dgm:cxn modelId="{0E07C068-EA12-4785-843C-8D8FA7B896AC}" type="presOf" srcId="{45A2AD92-14EA-4DB3-A846-6EB7E5930FFF}" destId="{439FA5CD-6A67-4615-9CC9-CC7B8F7EEB8C}" srcOrd="1" destOrd="0" presId="urn:microsoft.com/office/officeart/2005/8/layout/list1"/>
    <dgm:cxn modelId="{CB4CC254-D182-476A-8B22-543100DFCD7D}" type="presOf" srcId="{981D2E10-E485-4282-8CF9-2D64A631DF05}" destId="{66D5089C-2978-4855-8DB8-AD9E4D868DB7}" srcOrd="0" destOrd="0" presId="urn:microsoft.com/office/officeart/2005/8/layout/list1"/>
    <dgm:cxn modelId="{1E63EB74-4E49-44DF-8A7B-D6306E843894}" type="presOf" srcId="{F4D49A14-4896-4F18-B736-E93B885CF452}" destId="{76A71394-0FC1-44F2-8CF2-9FE581604110}" srcOrd="0" destOrd="0" presId="urn:microsoft.com/office/officeart/2005/8/layout/list1"/>
    <dgm:cxn modelId="{C1E71295-02AC-44B5-9768-4881B9A6907B}" srcId="{45A2AD92-14EA-4DB3-A846-6EB7E5930FFF}" destId="{F4D49A14-4896-4F18-B736-E93B885CF452}" srcOrd="0" destOrd="0" parTransId="{7D95CB22-355C-486F-B669-81D6B6E4940F}" sibTransId="{E7BE573E-40F9-421F-BFCD-A1778B1C04E7}"/>
    <dgm:cxn modelId="{45BC549D-B8D1-45BE-8A17-3124FAEE82B0}" srcId="{5D903701-5A81-494F-920A-F9E3BA07FDB6}" destId="{45A2AD92-14EA-4DB3-A846-6EB7E5930FFF}" srcOrd="1" destOrd="0" parTransId="{78603E3C-E45A-471D-8287-A3E9AB4D76E0}" sibTransId="{042A9009-0E1A-4A3C-BE5B-BB395EC91A12}"/>
    <dgm:cxn modelId="{D50BC1A0-AF1A-48E6-ADD4-779B5763FDF9}" srcId="{5920388E-7BCB-4797-81E3-3AE0A1349C79}" destId="{981D2E10-E485-4282-8CF9-2D64A631DF05}" srcOrd="0" destOrd="0" parTransId="{7CE3B995-DC7A-4683-8607-769A02002089}" sibTransId="{ECB53B70-A6C7-4BF0-ACBC-07D6E6C002B0}"/>
    <dgm:cxn modelId="{6EF203A6-4CCF-4C5A-90A7-E38B57A4CD8C}" srcId="{6CCE071D-0518-4B0D-92B4-0F95823480B2}" destId="{2D13220F-0ADB-4FCC-8551-1974498D9B05}" srcOrd="1" destOrd="0" parTransId="{F02CF52F-6D00-4283-AA8E-3BB41FC4C9BE}" sibTransId="{93AC4202-0C7E-48D6-8C87-307C109F57FB}"/>
    <dgm:cxn modelId="{924F4EB3-0E00-47FE-B594-81024C7FADD1}" srcId="{5D903701-5A81-494F-920A-F9E3BA07FDB6}" destId="{5920388E-7BCB-4797-81E3-3AE0A1349C79}" srcOrd="2" destOrd="0" parTransId="{9585420C-A363-4E29-B218-59AD58E7D5AF}" sibTransId="{52CE25AA-F746-4513-BB89-1CC89577D4AE}"/>
    <dgm:cxn modelId="{8AD83DB5-E751-490F-A03E-E07C3D543D29}" type="presOf" srcId="{3895F712-CBB3-427A-9C46-3117F7408EA1}" destId="{66D5089C-2978-4855-8DB8-AD9E4D868DB7}" srcOrd="0" destOrd="1" presId="urn:microsoft.com/office/officeart/2005/8/layout/list1"/>
    <dgm:cxn modelId="{09021EB8-E1DB-4F6A-9A83-304D8D191F92}" type="presOf" srcId="{5D903701-5A81-494F-920A-F9E3BA07FDB6}" destId="{AEDD4C04-DA14-445B-890F-A84CDF75CC01}" srcOrd="0" destOrd="0" presId="urn:microsoft.com/office/officeart/2005/8/layout/list1"/>
    <dgm:cxn modelId="{327DB0DE-F101-4F7B-BCA4-E119749E962B}" srcId="{5D903701-5A81-494F-920A-F9E3BA07FDB6}" destId="{6CCE071D-0518-4B0D-92B4-0F95823480B2}" srcOrd="0" destOrd="0" parTransId="{55776E4F-5828-40D3-AF9A-AE3050A92CC5}" sibTransId="{1CA6EB3B-BC2D-4298-A9A2-7D2914CB0477}"/>
    <dgm:cxn modelId="{D54A38DF-D7FD-4ADE-8EAB-01D22EED2D4E}" srcId="{5920388E-7BCB-4797-81E3-3AE0A1349C79}" destId="{3895F712-CBB3-427A-9C46-3117F7408EA1}" srcOrd="1" destOrd="0" parTransId="{B2A2A743-B62E-4A12-919C-F30299193193}" sibTransId="{7F8952F8-1A45-4D3F-9D48-9672499C1770}"/>
    <dgm:cxn modelId="{58DED0E0-3EF0-4AAC-B111-863A1E7EC53E}" type="presOf" srcId="{45A2AD92-14EA-4DB3-A846-6EB7E5930FFF}" destId="{E5ABC752-C2C6-488F-A8EE-FB1470385E34}" srcOrd="0" destOrd="0" presId="urn:microsoft.com/office/officeart/2005/8/layout/list1"/>
    <dgm:cxn modelId="{2E2550EC-EEFB-4564-A3D5-929C12D2A7A3}" type="presOf" srcId="{49BF88D7-4B97-45D6-AD78-B4A16770B016}" destId="{ACB479E9-6C17-433B-A7B5-9790B7A78CD8}" srcOrd="0" destOrd="0" presId="urn:microsoft.com/office/officeart/2005/8/layout/list1"/>
    <dgm:cxn modelId="{4A707CF2-E538-4407-8D81-9AD7B45B5453}" type="presOf" srcId="{6CCE071D-0518-4B0D-92B4-0F95823480B2}" destId="{775867C0-D6CC-4D75-A86D-AA8418D081B9}" srcOrd="1" destOrd="0" presId="urn:microsoft.com/office/officeart/2005/8/layout/list1"/>
    <dgm:cxn modelId="{EECCA6F3-0691-4FF6-90C0-8C81FC0FFE5E}" srcId="{6CCE071D-0518-4B0D-92B4-0F95823480B2}" destId="{49BF88D7-4B97-45D6-AD78-B4A16770B016}" srcOrd="0" destOrd="0" parTransId="{897C6A29-1D16-4733-B119-3D8E0EF72828}" sibTransId="{A652418F-9BCC-4A51-B67B-EBAD04ADB880}"/>
    <dgm:cxn modelId="{15E266FF-F2A4-40CE-BF79-7836DCE8F233}" type="presOf" srcId="{6CCE071D-0518-4B0D-92B4-0F95823480B2}" destId="{373FF1EF-C7BA-4E4A-BFB3-E61A5256EBAC}" srcOrd="0" destOrd="0" presId="urn:microsoft.com/office/officeart/2005/8/layout/list1"/>
    <dgm:cxn modelId="{FE0B086D-EC21-4130-A490-11A13A9780F2}" type="presParOf" srcId="{AEDD4C04-DA14-445B-890F-A84CDF75CC01}" destId="{686F35EB-A78E-451E-B813-FE867866B843}" srcOrd="0" destOrd="0" presId="urn:microsoft.com/office/officeart/2005/8/layout/list1"/>
    <dgm:cxn modelId="{BB857775-447A-42FB-BE4B-2A58C9213542}" type="presParOf" srcId="{686F35EB-A78E-451E-B813-FE867866B843}" destId="{373FF1EF-C7BA-4E4A-BFB3-E61A5256EBAC}" srcOrd="0" destOrd="0" presId="urn:microsoft.com/office/officeart/2005/8/layout/list1"/>
    <dgm:cxn modelId="{B869E250-B403-4876-BEA4-8E88FB7842AB}" type="presParOf" srcId="{686F35EB-A78E-451E-B813-FE867866B843}" destId="{775867C0-D6CC-4D75-A86D-AA8418D081B9}" srcOrd="1" destOrd="0" presId="urn:microsoft.com/office/officeart/2005/8/layout/list1"/>
    <dgm:cxn modelId="{FC655EEE-61B1-4F4A-9D6A-E025A0CE2D12}" type="presParOf" srcId="{AEDD4C04-DA14-445B-890F-A84CDF75CC01}" destId="{1F0BBA9E-A4CB-4A85-998E-792D3476539B}" srcOrd="1" destOrd="0" presId="urn:microsoft.com/office/officeart/2005/8/layout/list1"/>
    <dgm:cxn modelId="{FC3CFF3C-6882-441C-832D-1E8E5B17FBA4}" type="presParOf" srcId="{AEDD4C04-DA14-445B-890F-A84CDF75CC01}" destId="{ACB479E9-6C17-433B-A7B5-9790B7A78CD8}" srcOrd="2" destOrd="0" presId="urn:microsoft.com/office/officeart/2005/8/layout/list1"/>
    <dgm:cxn modelId="{8108B115-415B-4ED1-B803-003569DEDEEE}" type="presParOf" srcId="{AEDD4C04-DA14-445B-890F-A84CDF75CC01}" destId="{2748CBB6-6D40-4734-8EC0-5FA6728C200E}" srcOrd="3" destOrd="0" presId="urn:microsoft.com/office/officeart/2005/8/layout/list1"/>
    <dgm:cxn modelId="{50B69F13-F680-4F9F-B475-31EFCF949314}" type="presParOf" srcId="{AEDD4C04-DA14-445B-890F-A84CDF75CC01}" destId="{07DE50CF-3965-4DE9-8806-88A08A496235}" srcOrd="4" destOrd="0" presId="urn:microsoft.com/office/officeart/2005/8/layout/list1"/>
    <dgm:cxn modelId="{B2369869-57F2-477E-828B-8A78D15A12F9}" type="presParOf" srcId="{07DE50CF-3965-4DE9-8806-88A08A496235}" destId="{E5ABC752-C2C6-488F-A8EE-FB1470385E34}" srcOrd="0" destOrd="0" presId="urn:microsoft.com/office/officeart/2005/8/layout/list1"/>
    <dgm:cxn modelId="{BA176D37-A7D6-4D10-98E0-0228F8252680}" type="presParOf" srcId="{07DE50CF-3965-4DE9-8806-88A08A496235}" destId="{439FA5CD-6A67-4615-9CC9-CC7B8F7EEB8C}" srcOrd="1" destOrd="0" presId="urn:microsoft.com/office/officeart/2005/8/layout/list1"/>
    <dgm:cxn modelId="{9EE8849C-4101-47A0-93C7-7F045680FAD6}" type="presParOf" srcId="{AEDD4C04-DA14-445B-890F-A84CDF75CC01}" destId="{5FC8764F-A22C-431D-8941-067D6E10205B}" srcOrd="5" destOrd="0" presId="urn:microsoft.com/office/officeart/2005/8/layout/list1"/>
    <dgm:cxn modelId="{41A42809-06A6-4ED1-A16F-DB903385F6E7}" type="presParOf" srcId="{AEDD4C04-DA14-445B-890F-A84CDF75CC01}" destId="{76A71394-0FC1-44F2-8CF2-9FE581604110}" srcOrd="6" destOrd="0" presId="urn:microsoft.com/office/officeart/2005/8/layout/list1"/>
    <dgm:cxn modelId="{B7D33909-850E-49F9-8B4C-B1FDFF00DC60}" type="presParOf" srcId="{AEDD4C04-DA14-445B-890F-A84CDF75CC01}" destId="{2DAF7E2A-43B9-4A54-9FC1-8783F45C7510}" srcOrd="7" destOrd="0" presId="urn:microsoft.com/office/officeart/2005/8/layout/list1"/>
    <dgm:cxn modelId="{3CFD9E32-5CE9-4975-888E-84AB56A66CED}" type="presParOf" srcId="{AEDD4C04-DA14-445B-890F-A84CDF75CC01}" destId="{C0115DF4-2684-4A75-9E48-C94527C5E8FC}" srcOrd="8" destOrd="0" presId="urn:microsoft.com/office/officeart/2005/8/layout/list1"/>
    <dgm:cxn modelId="{3ED3477A-78DD-473B-A406-D22B2EBFB2CE}" type="presParOf" srcId="{C0115DF4-2684-4A75-9E48-C94527C5E8FC}" destId="{FD060FF0-06ED-4DF5-B6B3-80B7FC717276}" srcOrd="0" destOrd="0" presId="urn:microsoft.com/office/officeart/2005/8/layout/list1"/>
    <dgm:cxn modelId="{4C5829F3-EFA7-43AC-9FF2-F1399B031ED1}" type="presParOf" srcId="{C0115DF4-2684-4A75-9E48-C94527C5E8FC}" destId="{18844285-6CAA-4C03-83A9-16061B75BF0E}" srcOrd="1" destOrd="0" presId="urn:microsoft.com/office/officeart/2005/8/layout/list1"/>
    <dgm:cxn modelId="{67EB1605-8405-4F1E-8C02-82E20AE38B5F}" type="presParOf" srcId="{AEDD4C04-DA14-445B-890F-A84CDF75CC01}" destId="{8B9FA6FB-704C-4B3C-A5B0-5EA4C392D587}" srcOrd="9" destOrd="0" presId="urn:microsoft.com/office/officeart/2005/8/layout/list1"/>
    <dgm:cxn modelId="{B9470E03-2C49-412B-8E1E-16922AEA4DAC}" type="presParOf" srcId="{AEDD4C04-DA14-445B-890F-A84CDF75CC01}" destId="{66D5089C-2978-4855-8DB8-AD9E4D868DB7}" srcOrd="10"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2EE2776-D003-4A59-B081-1767DABB3BC8}"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410A9BB7-C31F-4E43-81CB-06370FDA0430}">
      <dgm:prSet phldrT="[Text]" custT="1"/>
      <dgm:spPr/>
      <dgm:t>
        <a:bodyPr/>
        <a:lstStyle/>
        <a:p>
          <a:r>
            <a:rPr lang="en-US" sz="2800" dirty="0"/>
            <a:t>External chemical indicators</a:t>
          </a:r>
        </a:p>
      </dgm:t>
    </dgm:pt>
    <dgm:pt modelId="{5DEFC373-908F-4AE4-AB40-BD2CC1E3B745}" type="parTrans" cxnId="{1351D1D8-A288-4FA0-9247-54FDEE5862C8}">
      <dgm:prSet/>
      <dgm:spPr/>
      <dgm:t>
        <a:bodyPr/>
        <a:lstStyle/>
        <a:p>
          <a:endParaRPr lang="en-US"/>
        </a:p>
      </dgm:t>
    </dgm:pt>
    <dgm:pt modelId="{5AE8D613-3F65-4DF1-B1E1-8789F6495C45}" type="sibTrans" cxnId="{1351D1D8-A288-4FA0-9247-54FDEE5862C8}">
      <dgm:prSet/>
      <dgm:spPr/>
      <dgm:t>
        <a:bodyPr/>
        <a:lstStyle/>
        <a:p>
          <a:endParaRPr lang="en-US"/>
        </a:p>
      </dgm:t>
    </dgm:pt>
    <dgm:pt modelId="{E0D2CA17-BDBF-4351-8F3E-79449CB80B47}">
      <dgm:prSet phldrT="[Text]" custT="1"/>
      <dgm:spPr/>
      <dgm:t>
        <a:bodyPr/>
        <a:lstStyle/>
        <a:p>
          <a:r>
            <a:rPr lang="en-US" sz="2800" dirty="0"/>
            <a:t>Process challenge device</a:t>
          </a:r>
        </a:p>
      </dgm:t>
    </dgm:pt>
    <dgm:pt modelId="{B0D58275-FDE6-402D-970A-21908FC4F69F}" type="parTrans" cxnId="{FBEB4C96-9A74-4303-80FD-64F6B1B7B38F}">
      <dgm:prSet/>
      <dgm:spPr/>
      <dgm:t>
        <a:bodyPr/>
        <a:lstStyle/>
        <a:p>
          <a:endParaRPr lang="en-US"/>
        </a:p>
      </dgm:t>
    </dgm:pt>
    <dgm:pt modelId="{2DEF921F-9E27-4437-A520-2BE24C48DA3A}" type="sibTrans" cxnId="{FBEB4C96-9A74-4303-80FD-64F6B1B7B38F}">
      <dgm:prSet/>
      <dgm:spPr/>
      <dgm:t>
        <a:bodyPr/>
        <a:lstStyle/>
        <a:p>
          <a:endParaRPr lang="en-US"/>
        </a:p>
      </dgm:t>
    </dgm:pt>
    <dgm:pt modelId="{BC997A87-064D-4F96-8D92-5B01D949B671}">
      <dgm:prSet phldrT="[Text]" custT="1"/>
      <dgm:spPr/>
      <dgm:t>
        <a:bodyPr/>
        <a:lstStyle/>
        <a:p>
          <a:r>
            <a:rPr lang="en-US" sz="2800" dirty="0"/>
            <a:t>Internal chemical indicators</a:t>
          </a:r>
        </a:p>
      </dgm:t>
    </dgm:pt>
    <dgm:pt modelId="{60D16F67-8500-45D2-A678-143EB6D18296}" type="parTrans" cxnId="{73B52AB3-2D41-453B-8CC6-8D6F9AA3C4E0}">
      <dgm:prSet/>
      <dgm:spPr/>
      <dgm:t>
        <a:bodyPr/>
        <a:lstStyle/>
        <a:p>
          <a:endParaRPr lang="en-US"/>
        </a:p>
      </dgm:t>
    </dgm:pt>
    <dgm:pt modelId="{8321821D-7F38-4042-9DE3-57236CB87D0C}" type="sibTrans" cxnId="{73B52AB3-2D41-453B-8CC6-8D6F9AA3C4E0}">
      <dgm:prSet/>
      <dgm:spPr/>
      <dgm:t>
        <a:bodyPr/>
        <a:lstStyle/>
        <a:p>
          <a:endParaRPr lang="en-US"/>
        </a:p>
      </dgm:t>
    </dgm:pt>
    <dgm:pt modelId="{C1D51E3B-27EB-4717-9568-DAC44601A820}">
      <dgm:prSet custT="1"/>
      <dgm:spPr/>
      <dgm:t>
        <a:bodyPr/>
        <a:lstStyle/>
        <a:p>
          <a:r>
            <a:rPr lang="en-US" sz="2800" dirty="0"/>
            <a:t>Cycle print out</a:t>
          </a:r>
        </a:p>
      </dgm:t>
    </dgm:pt>
    <dgm:pt modelId="{45E5759D-116A-4EEC-B76B-2145BE09F44C}" type="parTrans" cxnId="{92989A85-2487-4AFE-B523-70F754527BEF}">
      <dgm:prSet/>
      <dgm:spPr/>
      <dgm:t>
        <a:bodyPr/>
        <a:lstStyle/>
        <a:p>
          <a:endParaRPr lang="en-US"/>
        </a:p>
      </dgm:t>
    </dgm:pt>
    <dgm:pt modelId="{9ED8B004-7E34-45B6-991D-D77D7F2A5CEC}" type="sibTrans" cxnId="{92989A85-2487-4AFE-B523-70F754527BEF}">
      <dgm:prSet/>
      <dgm:spPr/>
      <dgm:t>
        <a:bodyPr/>
        <a:lstStyle/>
        <a:p>
          <a:endParaRPr lang="en-US"/>
        </a:p>
      </dgm:t>
    </dgm:pt>
    <dgm:pt modelId="{8166EDC5-9F37-46F0-8945-C57D9DF68DBD}">
      <dgm:prSet custT="1"/>
      <dgm:spPr/>
      <dgm:t>
        <a:bodyPr/>
        <a:lstStyle/>
        <a:p>
          <a:r>
            <a:rPr lang="en-US" sz="2800" dirty="0"/>
            <a:t>Biological indicators</a:t>
          </a:r>
        </a:p>
      </dgm:t>
    </dgm:pt>
    <dgm:pt modelId="{38092B1F-2028-40B2-873D-721228B2B7A9}" type="parTrans" cxnId="{83A0013C-D234-435A-B0B4-95679AE6AF8B}">
      <dgm:prSet/>
      <dgm:spPr/>
      <dgm:t>
        <a:bodyPr/>
        <a:lstStyle/>
        <a:p>
          <a:endParaRPr lang="en-US"/>
        </a:p>
      </dgm:t>
    </dgm:pt>
    <dgm:pt modelId="{0270E44D-09CC-4531-902C-29C1F4DF98D2}" type="sibTrans" cxnId="{83A0013C-D234-435A-B0B4-95679AE6AF8B}">
      <dgm:prSet/>
      <dgm:spPr/>
      <dgm:t>
        <a:bodyPr/>
        <a:lstStyle/>
        <a:p>
          <a:endParaRPr lang="en-US"/>
        </a:p>
      </dgm:t>
    </dgm:pt>
    <dgm:pt modelId="{468632AE-6321-4D57-A386-24E2BC74081C}">
      <dgm:prSet phldrT="[Text]" custT="1"/>
      <dgm:spPr/>
      <dgm:t>
        <a:bodyPr/>
        <a:lstStyle/>
        <a:p>
          <a:r>
            <a:rPr lang="en-US" sz="2800" dirty="0"/>
            <a:t>Special tests</a:t>
          </a:r>
        </a:p>
      </dgm:t>
    </dgm:pt>
    <dgm:pt modelId="{A1E94015-ABA6-49E4-9C5D-6B4CC484B380}" type="parTrans" cxnId="{66E55DD1-5B9A-47F5-984D-49ACB687768E}">
      <dgm:prSet/>
      <dgm:spPr/>
      <dgm:t>
        <a:bodyPr/>
        <a:lstStyle/>
        <a:p>
          <a:endParaRPr lang="en-US"/>
        </a:p>
      </dgm:t>
    </dgm:pt>
    <dgm:pt modelId="{9379157C-9E43-41C9-9CD5-A8A2EF9E47F7}" type="sibTrans" cxnId="{66E55DD1-5B9A-47F5-984D-49ACB687768E}">
      <dgm:prSet/>
      <dgm:spPr/>
      <dgm:t>
        <a:bodyPr/>
        <a:lstStyle/>
        <a:p>
          <a:endParaRPr lang="en-US"/>
        </a:p>
      </dgm:t>
    </dgm:pt>
    <dgm:pt modelId="{2F84B7B4-38D2-4B30-B9CF-20D71F4A2AF9}" type="pres">
      <dgm:prSet presAssocID="{F2EE2776-D003-4A59-B081-1767DABB3BC8}" presName="Name0" presStyleCnt="0">
        <dgm:presLayoutVars>
          <dgm:dir/>
          <dgm:resizeHandles val="exact"/>
        </dgm:presLayoutVars>
      </dgm:prSet>
      <dgm:spPr/>
    </dgm:pt>
    <dgm:pt modelId="{538D786A-883E-40FC-8F69-8F9EB9938E40}" type="pres">
      <dgm:prSet presAssocID="{C1D51E3B-27EB-4717-9568-DAC44601A820}" presName="composite" presStyleCnt="0"/>
      <dgm:spPr/>
    </dgm:pt>
    <dgm:pt modelId="{9E641D3A-4C6B-4A07-A5AF-BF134B9EB168}" type="pres">
      <dgm:prSet presAssocID="{C1D51E3B-27EB-4717-9568-DAC44601A820}" presName="rect1" presStyleLbl="trAlignAcc1" presStyleIdx="0" presStyleCnt="6">
        <dgm:presLayoutVars>
          <dgm:bulletEnabled val="1"/>
        </dgm:presLayoutVars>
      </dgm:prSet>
      <dgm:spPr/>
    </dgm:pt>
    <dgm:pt modelId="{90537F79-589D-4A82-BC52-B3A6CF5E37C8}" type="pres">
      <dgm:prSet presAssocID="{C1D51E3B-27EB-4717-9568-DAC44601A820}"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2B4B9FFE-E231-4394-9A21-499130F6FB22}" type="pres">
      <dgm:prSet presAssocID="{9ED8B004-7E34-45B6-991D-D77D7F2A5CEC}" presName="sibTrans" presStyleCnt="0"/>
      <dgm:spPr/>
    </dgm:pt>
    <dgm:pt modelId="{E710656C-3544-4C17-ACAB-A3F81BD9FE90}" type="pres">
      <dgm:prSet presAssocID="{410A9BB7-C31F-4E43-81CB-06370FDA0430}" presName="composite" presStyleCnt="0"/>
      <dgm:spPr/>
    </dgm:pt>
    <dgm:pt modelId="{83320DC4-E1CB-4882-B115-900F9D9A31A0}" type="pres">
      <dgm:prSet presAssocID="{410A9BB7-C31F-4E43-81CB-06370FDA0430}" presName="rect1" presStyleLbl="trAlignAcc1" presStyleIdx="1" presStyleCnt="6">
        <dgm:presLayoutVars>
          <dgm:bulletEnabled val="1"/>
        </dgm:presLayoutVars>
      </dgm:prSet>
      <dgm:spPr/>
    </dgm:pt>
    <dgm:pt modelId="{4678EAEE-4F34-40C6-80BC-7E927598CC3C}" type="pres">
      <dgm:prSet presAssocID="{410A9BB7-C31F-4E43-81CB-06370FDA0430}" presName="rect2" presStyleLbl="fgImgPlace1" presStyleIdx="1" presStyleCnt="6"/>
      <dgm:spPr>
        <a:blipFill>
          <a:blip xmlns:r="http://schemas.openxmlformats.org/officeDocument/2006/relationships"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l="-67000" r="-67000"/>
          </a:stretch>
        </a:blipFill>
      </dgm:spPr>
    </dgm:pt>
    <dgm:pt modelId="{877C26E3-0E35-40DC-BB04-87F8BBD4026C}" type="pres">
      <dgm:prSet presAssocID="{5AE8D613-3F65-4DF1-B1E1-8789F6495C45}" presName="sibTrans" presStyleCnt="0"/>
      <dgm:spPr/>
    </dgm:pt>
    <dgm:pt modelId="{A720AD6B-1584-4E9E-806E-2EA152FD49C4}" type="pres">
      <dgm:prSet presAssocID="{BC997A87-064D-4F96-8D92-5B01D949B671}" presName="composite" presStyleCnt="0"/>
      <dgm:spPr/>
    </dgm:pt>
    <dgm:pt modelId="{8C7110E6-B3AD-4953-9A62-8280E1C173A8}" type="pres">
      <dgm:prSet presAssocID="{BC997A87-064D-4F96-8D92-5B01D949B671}" presName="rect1" presStyleLbl="trAlignAcc1" presStyleIdx="2" presStyleCnt="6">
        <dgm:presLayoutVars>
          <dgm:bulletEnabled val="1"/>
        </dgm:presLayoutVars>
      </dgm:prSet>
      <dgm:spPr/>
    </dgm:pt>
    <dgm:pt modelId="{75BDA08C-6B25-48C9-B04A-E45F2AD7E28A}" type="pres">
      <dgm:prSet presAssocID="{BC997A87-064D-4F96-8D92-5B01D949B671}" presName="rect2" presStyleLbl="fgImgPlace1" presStyleIdx="2" presStyleCnt="6"/>
      <dgm:spPr>
        <a:blipFill dpi="0" rotWithShape="1">
          <a:blip xmlns:r="http://schemas.openxmlformats.org/officeDocument/2006/relationships" r:embed="rId4">
            <a:extLst>
              <a:ext uri="{28A0092B-C50C-407E-A947-70E740481C1C}">
                <a14:useLocalDpi xmlns:a14="http://schemas.microsoft.com/office/drawing/2010/main"/>
              </a:ext>
            </a:extLst>
          </a:blip>
          <a:srcRect/>
          <a:stretch>
            <a:fillRect/>
          </a:stretch>
        </a:blipFill>
      </dgm:spPr>
    </dgm:pt>
    <dgm:pt modelId="{0E804E22-555A-4BBF-B514-CE7198317EBF}" type="pres">
      <dgm:prSet presAssocID="{8321821D-7F38-4042-9DE3-57236CB87D0C}" presName="sibTrans" presStyleCnt="0"/>
      <dgm:spPr/>
    </dgm:pt>
    <dgm:pt modelId="{D2612B75-F568-41BB-BC8A-3A1A889284E3}" type="pres">
      <dgm:prSet presAssocID="{8166EDC5-9F37-46F0-8945-C57D9DF68DBD}" presName="composite" presStyleCnt="0"/>
      <dgm:spPr/>
    </dgm:pt>
    <dgm:pt modelId="{E0089D31-2B35-4547-B642-6A4D1E1DACD7}" type="pres">
      <dgm:prSet presAssocID="{8166EDC5-9F37-46F0-8945-C57D9DF68DBD}" presName="rect1" presStyleLbl="trAlignAcc1" presStyleIdx="3" presStyleCnt="6">
        <dgm:presLayoutVars>
          <dgm:bulletEnabled val="1"/>
        </dgm:presLayoutVars>
      </dgm:prSet>
      <dgm:spPr/>
    </dgm:pt>
    <dgm:pt modelId="{003BEB9D-03DC-4E82-AE6A-FDC9F5A7BAE4}" type="pres">
      <dgm:prSet presAssocID="{8166EDC5-9F37-46F0-8945-C57D9DF68DBD}" presName="rect2" presStyleLbl="fgImgPlace1" presStyleIdx="3" presStyleCnt="6"/>
      <dgm:spPr>
        <a:blipFill>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E3A6CDE8-3A96-4A89-8CE5-87B0852A21CF}" type="pres">
      <dgm:prSet presAssocID="{0270E44D-09CC-4531-902C-29C1F4DF98D2}" presName="sibTrans" presStyleCnt="0"/>
      <dgm:spPr/>
    </dgm:pt>
    <dgm:pt modelId="{E7A8A6BE-F97E-4246-9C0E-41468610BADD}" type="pres">
      <dgm:prSet presAssocID="{E0D2CA17-BDBF-4351-8F3E-79449CB80B47}" presName="composite" presStyleCnt="0"/>
      <dgm:spPr/>
    </dgm:pt>
    <dgm:pt modelId="{6A60BB8D-B974-40CE-B349-415495DB3A2E}" type="pres">
      <dgm:prSet presAssocID="{E0D2CA17-BDBF-4351-8F3E-79449CB80B47}" presName="rect1" presStyleLbl="trAlignAcc1" presStyleIdx="4" presStyleCnt="6">
        <dgm:presLayoutVars>
          <dgm:bulletEnabled val="1"/>
        </dgm:presLayoutVars>
      </dgm:prSet>
      <dgm:spPr/>
    </dgm:pt>
    <dgm:pt modelId="{6684DA63-D866-47B8-A0F2-33C0FF381998}" type="pres">
      <dgm:prSet presAssocID="{E0D2CA17-BDBF-4351-8F3E-79449CB80B47}" presName="rect2" presStyleLbl="fgImgPlace1" presStyleIdx="4" presStyleCnt="6" custScaleY="103953"/>
      <dgm:spPr>
        <a:blipFill dpi="0" rotWithShape="1">
          <a:blip xmlns:r="http://schemas.openxmlformats.org/officeDocument/2006/relationships" r:embed="rId6">
            <a:extLst>
              <a:ext uri="{28A0092B-C50C-407E-A947-70E740481C1C}">
                <a14:useLocalDpi xmlns:a14="http://schemas.microsoft.com/office/drawing/2010/main"/>
              </a:ext>
            </a:extLst>
          </a:blip>
          <a:srcRect/>
          <a:stretch>
            <a:fillRect t="1602" b="3892"/>
          </a:stretch>
        </a:blipFill>
      </dgm:spPr>
    </dgm:pt>
    <dgm:pt modelId="{38A14122-DEC3-41D1-BCCD-6ACB177DC8B9}" type="pres">
      <dgm:prSet presAssocID="{2DEF921F-9E27-4437-A520-2BE24C48DA3A}" presName="sibTrans" presStyleCnt="0"/>
      <dgm:spPr/>
    </dgm:pt>
    <dgm:pt modelId="{D4E3C869-EA3F-4623-8598-479300CFE752}" type="pres">
      <dgm:prSet presAssocID="{468632AE-6321-4D57-A386-24E2BC74081C}" presName="composite" presStyleCnt="0"/>
      <dgm:spPr/>
    </dgm:pt>
    <dgm:pt modelId="{A9905C3E-B12C-4550-9240-7B8FEC6D986C}" type="pres">
      <dgm:prSet presAssocID="{468632AE-6321-4D57-A386-24E2BC74081C}" presName="rect1" presStyleLbl="trAlignAcc1" presStyleIdx="5" presStyleCnt="6">
        <dgm:presLayoutVars>
          <dgm:bulletEnabled val="1"/>
        </dgm:presLayoutVars>
      </dgm:prSet>
      <dgm:spPr/>
    </dgm:pt>
    <dgm:pt modelId="{CA332784-748B-4BB7-A151-9E2D28A6A8B1}" type="pres">
      <dgm:prSet presAssocID="{468632AE-6321-4D57-A386-24E2BC74081C}" presName="rect2" presStyleLbl="fgImgPlace1" presStyleIdx="5" presStyleCnt="6" custLinFactNeighborY="635"/>
      <dgm:spPr>
        <a:blipFill dpi="0" rotWithShape="1">
          <a:blip xmlns:r="http://schemas.openxmlformats.org/officeDocument/2006/relationships" r:embed="rId7">
            <a:extLst>
              <a:ext uri="{28A0092B-C50C-407E-A947-70E740481C1C}">
                <a14:useLocalDpi xmlns:a14="http://schemas.microsoft.com/office/drawing/2010/main"/>
              </a:ext>
            </a:extLst>
          </a:blip>
          <a:srcRect/>
          <a:stretch>
            <a:fillRect t="6193" b="3673"/>
          </a:stretch>
        </a:blipFill>
      </dgm:spPr>
    </dgm:pt>
  </dgm:ptLst>
  <dgm:cxnLst>
    <dgm:cxn modelId="{2A442114-DA09-446E-9B89-FC3FE63BDA3A}" type="presOf" srcId="{E0D2CA17-BDBF-4351-8F3E-79449CB80B47}" destId="{6A60BB8D-B974-40CE-B349-415495DB3A2E}" srcOrd="0" destOrd="0" presId="urn:microsoft.com/office/officeart/2008/layout/PictureStrips"/>
    <dgm:cxn modelId="{DF5FC818-BC29-4B83-AB12-BAF860E86FB0}" type="presOf" srcId="{410A9BB7-C31F-4E43-81CB-06370FDA0430}" destId="{83320DC4-E1CB-4882-B115-900F9D9A31A0}" srcOrd="0" destOrd="0" presId="urn:microsoft.com/office/officeart/2008/layout/PictureStrips"/>
    <dgm:cxn modelId="{1EB0692C-6314-4742-BE3F-10FF661BE39C}" type="presOf" srcId="{C1D51E3B-27EB-4717-9568-DAC44601A820}" destId="{9E641D3A-4C6B-4A07-A5AF-BF134B9EB168}" srcOrd="0" destOrd="0" presId="urn:microsoft.com/office/officeart/2008/layout/PictureStrips"/>
    <dgm:cxn modelId="{83A0013C-D234-435A-B0B4-95679AE6AF8B}" srcId="{F2EE2776-D003-4A59-B081-1767DABB3BC8}" destId="{8166EDC5-9F37-46F0-8945-C57D9DF68DBD}" srcOrd="3" destOrd="0" parTransId="{38092B1F-2028-40B2-873D-721228B2B7A9}" sibTransId="{0270E44D-09CC-4531-902C-29C1F4DF98D2}"/>
    <dgm:cxn modelId="{885E243D-1E42-4705-9A46-A5BE86BDB08A}" type="presOf" srcId="{8166EDC5-9F37-46F0-8945-C57D9DF68DBD}" destId="{E0089D31-2B35-4547-B642-6A4D1E1DACD7}" srcOrd="0" destOrd="0" presId="urn:microsoft.com/office/officeart/2008/layout/PictureStrips"/>
    <dgm:cxn modelId="{9312996D-9E84-4F89-A4DF-CFCD080EC802}" type="presOf" srcId="{BC997A87-064D-4F96-8D92-5B01D949B671}" destId="{8C7110E6-B3AD-4953-9A62-8280E1C173A8}" srcOrd="0" destOrd="0" presId="urn:microsoft.com/office/officeart/2008/layout/PictureStrips"/>
    <dgm:cxn modelId="{92989A85-2487-4AFE-B523-70F754527BEF}" srcId="{F2EE2776-D003-4A59-B081-1767DABB3BC8}" destId="{C1D51E3B-27EB-4717-9568-DAC44601A820}" srcOrd="0" destOrd="0" parTransId="{45E5759D-116A-4EEC-B76B-2145BE09F44C}" sibTransId="{9ED8B004-7E34-45B6-991D-D77D7F2A5CEC}"/>
    <dgm:cxn modelId="{ACEA3587-75E9-4CC0-B1D3-E82B5439C94B}" type="presOf" srcId="{468632AE-6321-4D57-A386-24E2BC74081C}" destId="{A9905C3E-B12C-4550-9240-7B8FEC6D986C}" srcOrd="0" destOrd="0" presId="urn:microsoft.com/office/officeart/2008/layout/PictureStrips"/>
    <dgm:cxn modelId="{FC43C98E-28A7-45AB-8F02-EC157F917C8F}" type="presOf" srcId="{F2EE2776-D003-4A59-B081-1767DABB3BC8}" destId="{2F84B7B4-38D2-4B30-B9CF-20D71F4A2AF9}" srcOrd="0" destOrd="0" presId="urn:microsoft.com/office/officeart/2008/layout/PictureStrips"/>
    <dgm:cxn modelId="{FBEB4C96-9A74-4303-80FD-64F6B1B7B38F}" srcId="{F2EE2776-D003-4A59-B081-1767DABB3BC8}" destId="{E0D2CA17-BDBF-4351-8F3E-79449CB80B47}" srcOrd="4" destOrd="0" parTransId="{B0D58275-FDE6-402D-970A-21908FC4F69F}" sibTransId="{2DEF921F-9E27-4437-A520-2BE24C48DA3A}"/>
    <dgm:cxn modelId="{73B52AB3-2D41-453B-8CC6-8D6F9AA3C4E0}" srcId="{F2EE2776-D003-4A59-B081-1767DABB3BC8}" destId="{BC997A87-064D-4F96-8D92-5B01D949B671}" srcOrd="2" destOrd="0" parTransId="{60D16F67-8500-45D2-A678-143EB6D18296}" sibTransId="{8321821D-7F38-4042-9DE3-57236CB87D0C}"/>
    <dgm:cxn modelId="{66E55DD1-5B9A-47F5-984D-49ACB687768E}" srcId="{F2EE2776-D003-4A59-B081-1767DABB3BC8}" destId="{468632AE-6321-4D57-A386-24E2BC74081C}" srcOrd="5" destOrd="0" parTransId="{A1E94015-ABA6-49E4-9C5D-6B4CC484B380}" sibTransId="{9379157C-9E43-41C9-9CD5-A8A2EF9E47F7}"/>
    <dgm:cxn modelId="{1351D1D8-A288-4FA0-9247-54FDEE5862C8}" srcId="{F2EE2776-D003-4A59-B081-1767DABB3BC8}" destId="{410A9BB7-C31F-4E43-81CB-06370FDA0430}" srcOrd="1" destOrd="0" parTransId="{5DEFC373-908F-4AE4-AB40-BD2CC1E3B745}" sibTransId="{5AE8D613-3F65-4DF1-B1E1-8789F6495C45}"/>
    <dgm:cxn modelId="{0B59641D-D8B6-4B6E-AAFB-B23DC212FE16}" type="presParOf" srcId="{2F84B7B4-38D2-4B30-B9CF-20D71F4A2AF9}" destId="{538D786A-883E-40FC-8F69-8F9EB9938E40}" srcOrd="0" destOrd="0" presId="urn:microsoft.com/office/officeart/2008/layout/PictureStrips"/>
    <dgm:cxn modelId="{E7CECFD7-C79A-4BF0-AF4C-AEC1BCD7896B}" type="presParOf" srcId="{538D786A-883E-40FC-8F69-8F9EB9938E40}" destId="{9E641D3A-4C6B-4A07-A5AF-BF134B9EB168}" srcOrd="0" destOrd="0" presId="urn:microsoft.com/office/officeart/2008/layout/PictureStrips"/>
    <dgm:cxn modelId="{9271323C-FEED-4F19-B75A-E659C6456B06}" type="presParOf" srcId="{538D786A-883E-40FC-8F69-8F9EB9938E40}" destId="{90537F79-589D-4A82-BC52-B3A6CF5E37C8}" srcOrd="1" destOrd="0" presId="urn:microsoft.com/office/officeart/2008/layout/PictureStrips"/>
    <dgm:cxn modelId="{F57660DD-17D1-4C08-A6C8-3B35C696B06C}" type="presParOf" srcId="{2F84B7B4-38D2-4B30-B9CF-20D71F4A2AF9}" destId="{2B4B9FFE-E231-4394-9A21-499130F6FB22}" srcOrd="1" destOrd="0" presId="urn:microsoft.com/office/officeart/2008/layout/PictureStrips"/>
    <dgm:cxn modelId="{93DBF75A-909B-478E-B428-6C52E788D1AF}" type="presParOf" srcId="{2F84B7B4-38D2-4B30-B9CF-20D71F4A2AF9}" destId="{E710656C-3544-4C17-ACAB-A3F81BD9FE90}" srcOrd="2" destOrd="0" presId="urn:microsoft.com/office/officeart/2008/layout/PictureStrips"/>
    <dgm:cxn modelId="{EA78067D-D6D3-4997-8726-D51EDEC426E5}" type="presParOf" srcId="{E710656C-3544-4C17-ACAB-A3F81BD9FE90}" destId="{83320DC4-E1CB-4882-B115-900F9D9A31A0}" srcOrd="0" destOrd="0" presId="urn:microsoft.com/office/officeart/2008/layout/PictureStrips"/>
    <dgm:cxn modelId="{3457405A-6534-429A-A961-0DBA42E49F7A}" type="presParOf" srcId="{E710656C-3544-4C17-ACAB-A3F81BD9FE90}" destId="{4678EAEE-4F34-40C6-80BC-7E927598CC3C}" srcOrd="1" destOrd="0" presId="urn:microsoft.com/office/officeart/2008/layout/PictureStrips"/>
    <dgm:cxn modelId="{98E4F66D-92C6-4866-926A-9BD70607BA4A}" type="presParOf" srcId="{2F84B7B4-38D2-4B30-B9CF-20D71F4A2AF9}" destId="{877C26E3-0E35-40DC-BB04-87F8BBD4026C}" srcOrd="3" destOrd="0" presId="urn:microsoft.com/office/officeart/2008/layout/PictureStrips"/>
    <dgm:cxn modelId="{3E4DF41E-710D-48BC-B69F-C1F0179A6115}" type="presParOf" srcId="{2F84B7B4-38D2-4B30-B9CF-20D71F4A2AF9}" destId="{A720AD6B-1584-4E9E-806E-2EA152FD49C4}" srcOrd="4" destOrd="0" presId="urn:microsoft.com/office/officeart/2008/layout/PictureStrips"/>
    <dgm:cxn modelId="{EFE59FE8-BA48-46AD-A503-E5D3D7EFA927}" type="presParOf" srcId="{A720AD6B-1584-4E9E-806E-2EA152FD49C4}" destId="{8C7110E6-B3AD-4953-9A62-8280E1C173A8}" srcOrd="0" destOrd="0" presId="urn:microsoft.com/office/officeart/2008/layout/PictureStrips"/>
    <dgm:cxn modelId="{61AE1A82-7182-474E-AA56-0229051A2160}" type="presParOf" srcId="{A720AD6B-1584-4E9E-806E-2EA152FD49C4}" destId="{75BDA08C-6B25-48C9-B04A-E45F2AD7E28A}" srcOrd="1" destOrd="0" presId="urn:microsoft.com/office/officeart/2008/layout/PictureStrips"/>
    <dgm:cxn modelId="{BA6647A5-57EE-4B6C-B1FE-25B4B3CAAFBD}" type="presParOf" srcId="{2F84B7B4-38D2-4B30-B9CF-20D71F4A2AF9}" destId="{0E804E22-555A-4BBF-B514-CE7198317EBF}" srcOrd="5" destOrd="0" presId="urn:microsoft.com/office/officeart/2008/layout/PictureStrips"/>
    <dgm:cxn modelId="{E6BF145B-9DFB-4AF3-9203-67E7CA1EE8EE}" type="presParOf" srcId="{2F84B7B4-38D2-4B30-B9CF-20D71F4A2AF9}" destId="{D2612B75-F568-41BB-BC8A-3A1A889284E3}" srcOrd="6" destOrd="0" presId="urn:microsoft.com/office/officeart/2008/layout/PictureStrips"/>
    <dgm:cxn modelId="{9D033FBA-548E-4BBC-8A53-C3DF3A7550FF}" type="presParOf" srcId="{D2612B75-F568-41BB-BC8A-3A1A889284E3}" destId="{E0089D31-2B35-4547-B642-6A4D1E1DACD7}" srcOrd="0" destOrd="0" presId="urn:microsoft.com/office/officeart/2008/layout/PictureStrips"/>
    <dgm:cxn modelId="{454491AF-DE37-4B13-A816-75C84848BB9D}" type="presParOf" srcId="{D2612B75-F568-41BB-BC8A-3A1A889284E3}" destId="{003BEB9D-03DC-4E82-AE6A-FDC9F5A7BAE4}" srcOrd="1" destOrd="0" presId="urn:microsoft.com/office/officeart/2008/layout/PictureStrips"/>
    <dgm:cxn modelId="{FDD0359A-801D-4B9B-84C9-087F775181BC}" type="presParOf" srcId="{2F84B7B4-38D2-4B30-B9CF-20D71F4A2AF9}" destId="{E3A6CDE8-3A96-4A89-8CE5-87B0852A21CF}" srcOrd="7" destOrd="0" presId="urn:microsoft.com/office/officeart/2008/layout/PictureStrips"/>
    <dgm:cxn modelId="{8406866E-0FDC-4CFE-AFF3-8362636F0B7A}" type="presParOf" srcId="{2F84B7B4-38D2-4B30-B9CF-20D71F4A2AF9}" destId="{E7A8A6BE-F97E-4246-9C0E-41468610BADD}" srcOrd="8" destOrd="0" presId="urn:microsoft.com/office/officeart/2008/layout/PictureStrips"/>
    <dgm:cxn modelId="{A73E971F-6B0C-4AF0-909A-757686573B54}" type="presParOf" srcId="{E7A8A6BE-F97E-4246-9C0E-41468610BADD}" destId="{6A60BB8D-B974-40CE-B349-415495DB3A2E}" srcOrd="0" destOrd="0" presId="urn:microsoft.com/office/officeart/2008/layout/PictureStrips"/>
    <dgm:cxn modelId="{920D9B39-B6C2-4B36-BD0E-B0710F72ABDF}" type="presParOf" srcId="{E7A8A6BE-F97E-4246-9C0E-41468610BADD}" destId="{6684DA63-D866-47B8-A0F2-33C0FF381998}" srcOrd="1" destOrd="0" presId="urn:microsoft.com/office/officeart/2008/layout/PictureStrips"/>
    <dgm:cxn modelId="{247C1615-E3E5-4784-B0F1-824BFF66E0A5}" type="presParOf" srcId="{2F84B7B4-38D2-4B30-B9CF-20D71F4A2AF9}" destId="{38A14122-DEC3-41D1-BCCD-6ACB177DC8B9}" srcOrd="9" destOrd="0" presId="urn:microsoft.com/office/officeart/2008/layout/PictureStrips"/>
    <dgm:cxn modelId="{BC8C8FF5-10B6-4383-9497-526476AE13FA}" type="presParOf" srcId="{2F84B7B4-38D2-4B30-B9CF-20D71F4A2AF9}" destId="{D4E3C869-EA3F-4623-8598-479300CFE752}" srcOrd="10" destOrd="0" presId="urn:microsoft.com/office/officeart/2008/layout/PictureStrips"/>
    <dgm:cxn modelId="{AFE7AA3A-6706-4446-A63C-FF5FF3FF4805}" type="presParOf" srcId="{D4E3C869-EA3F-4623-8598-479300CFE752}" destId="{A9905C3E-B12C-4550-9240-7B8FEC6D986C}" srcOrd="0" destOrd="0" presId="urn:microsoft.com/office/officeart/2008/layout/PictureStrips"/>
    <dgm:cxn modelId="{00187909-EC67-4743-82EF-EFDD55004934}" type="presParOf" srcId="{D4E3C869-EA3F-4623-8598-479300CFE752}" destId="{CA332784-748B-4BB7-A151-9E2D28A6A8B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3C77EA1-9A1C-4540-80F5-DF3603DCE462}" type="doc">
      <dgm:prSet loTypeId="urn:microsoft.com/office/officeart/2008/layout/VerticalCurvedList" loCatId="list" qsTypeId="urn:microsoft.com/office/officeart/2005/8/quickstyle/simple5" qsCatId="simple" csTypeId="urn:microsoft.com/office/officeart/2005/8/colors/accent1_2" csCatId="accent1" phldr="1"/>
      <dgm:spPr/>
      <dgm:t>
        <a:bodyPr/>
        <a:lstStyle/>
        <a:p>
          <a:endParaRPr lang="en-US"/>
        </a:p>
      </dgm:t>
    </dgm:pt>
    <dgm:pt modelId="{F8E02513-A2A4-409E-B1DB-C0C123376CFB}">
      <dgm:prSet phldrT="[Text]" custT="1"/>
      <dgm:spPr>
        <a:solidFill>
          <a:srgbClr val="04788E"/>
        </a:solidFill>
      </dgm:spPr>
      <dgm:t>
        <a:bodyPr/>
        <a:lstStyle/>
        <a:p>
          <a:pPr marL="91440"/>
          <a:r>
            <a:rPr lang="en-US" sz="2800" dirty="0"/>
            <a:t>Qualification</a:t>
          </a:r>
        </a:p>
      </dgm:t>
    </dgm:pt>
    <dgm:pt modelId="{CDE83221-1F68-486F-AAB0-DCB75032659B}" type="parTrans" cxnId="{72966706-CEC4-46CD-8D1D-9769B205E7F9}">
      <dgm:prSet/>
      <dgm:spPr/>
      <dgm:t>
        <a:bodyPr/>
        <a:lstStyle/>
        <a:p>
          <a:endParaRPr lang="en-US" sz="2800"/>
        </a:p>
      </dgm:t>
    </dgm:pt>
    <dgm:pt modelId="{723866F6-D094-4054-B449-24BF25165E67}" type="sibTrans" cxnId="{72966706-CEC4-46CD-8D1D-9769B205E7F9}">
      <dgm:prSet/>
      <dgm:spPr/>
      <dgm:t>
        <a:bodyPr/>
        <a:lstStyle/>
        <a:p>
          <a:endParaRPr lang="en-US" sz="2800"/>
        </a:p>
      </dgm:t>
    </dgm:pt>
    <dgm:pt modelId="{B1846F5B-0162-439B-81F9-BB1DA174840B}">
      <dgm:prSet phldrT="[Text]" custT="1"/>
      <dgm:spPr>
        <a:solidFill>
          <a:srgbClr val="04788E"/>
        </a:solidFill>
      </dgm:spPr>
      <dgm:t>
        <a:bodyPr/>
        <a:lstStyle/>
        <a:p>
          <a:pPr marL="91440"/>
          <a:r>
            <a:rPr lang="en-US" sz="2800" dirty="0"/>
            <a:t>Load release</a:t>
          </a:r>
        </a:p>
      </dgm:t>
    </dgm:pt>
    <dgm:pt modelId="{B84E1100-BF1F-4C1B-84E7-09FBEE8D35C1}" type="parTrans" cxnId="{E734E6DB-607E-4904-84C7-440E32AF9B4D}">
      <dgm:prSet/>
      <dgm:spPr/>
      <dgm:t>
        <a:bodyPr/>
        <a:lstStyle/>
        <a:p>
          <a:endParaRPr lang="en-US" sz="2800"/>
        </a:p>
      </dgm:t>
    </dgm:pt>
    <dgm:pt modelId="{937B861C-9B40-45F4-BA9F-C193E439B81C}" type="sibTrans" cxnId="{E734E6DB-607E-4904-84C7-440E32AF9B4D}">
      <dgm:prSet/>
      <dgm:spPr/>
      <dgm:t>
        <a:bodyPr/>
        <a:lstStyle/>
        <a:p>
          <a:endParaRPr lang="en-US" sz="2800"/>
        </a:p>
      </dgm:t>
    </dgm:pt>
    <dgm:pt modelId="{910CBA8A-AACB-4E70-8CE9-98D3E8CE65FD}">
      <dgm:prSet phldrT="[Text]" custT="1"/>
      <dgm:spPr>
        <a:solidFill>
          <a:srgbClr val="04788E"/>
        </a:solidFill>
      </dgm:spPr>
      <dgm:t>
        <a:bodyPr/>
        <a:lstStyle/>
        <a:p>
          <a:pPr marL="91440"/>
          <a:r>
            <a:rPr lang="en-US" sz="2800" dirty="0"/>
            <a:t>Routine monitoring </a:t>
          </a:r>
        </a:p>
      </dgm:t>
    </dgm:pt>
    <dgm:pt modelId="{C4B565CA-D734-4AF1-8978-4669B9B3BF4A}" type="parTrans" cxnId="{71654DE7-8EEA-4A43-BD8B-C3D28F715ED2}">
      <dgm:prSet/>
      <dgm:spPr/>
      <dgm:t>
        <a:bodyPr/>
        <a:lstStyle/>
        <a:p>
          <a:endParaRPr lang="en-US"/>
        </a:p>
      </dgm:t>
    </dgm:pt>
    <dgm:pt modelId="{815E0F9C-E475-4153-AD2F-945E86FD750E}" type="sibTrans" cxnId="{71654DE7-8EEA-4A43-BD8B-C3D28F715ED2}">
      <dgm:prSet/>
      <dgm:spPr/>
      <dgm:t>
        <a:bodyPr/>
        <a:lstStyle/>
        <a:p>
          <a:endParaRPr lang="en-US"/>
        </a:p>
      </dgm:t>
    </dgm:pt>
    <dgm:pt modelId="{019FA4C0-E506-4C64-A9AB-D2B7824330BF}">
      <dgm:prSet phldrT="[Text]" custT="1"/>
      <dgm:spPr>
        <a:solidFill>
          <a:srgbClr val="04788E"/>
        </a:solidFill>
      </dgm:spPr>
      <dgm:t>
        <a:bodyPr/>
        <a:lstStyle/>
        <a:p>
          <a:pPr marL="91440"/>
          <a:r>
            <a:rPr lang="en-US" sz="2800" dirty="0"/>
            <a:t>Package release</a:t>
          </a:r>
        </a:p>
      </dgm:t>
    </dgm:pt>
    <dgm:pt modelId="{E35FBE51-55DD-45CC-8EE8-698867636984}" type="parTrans" cxnId="{838160C4-2D39-4DED-A66B-9D45055B1AE7}">
      <dgm:prSet/>
      <dgm:spPr/>
      <dgm:t>
        <a:bodyPr/>
        <a:lstStyle/>
        <a:p>
          <a:endParaRPr lang="en-US"/>
        </a:p>
      </dgm:t>
    </dgm:pt>
    <dgm:pt modelId="{B17DB76A-65FB-4A78-B2F4-96FEBD0E8917}" type="sibTrans" cxnId="{838160C4-2D39-4DED-A66B-9D45055B1AE7}">
      <dgm:prSet/>
      <dgm:spPr/>
      <dgm:t>
        <a:bodyPr/>
        <a:lstStyle/>
        <a:p>
          <a:endParaRPr lang="en-US"/>
        </a:p>
      </dgm:t>
    </dgm:pt>
    <dgm:pt modelId="{13CF53BA-DB41-46DE-BE6E-7886415FC6D4}">
      <dgm:prSet phldrT="[Text]" custT="1"/>
      <dgm:spPr>
        <a:solidFill>
          <a:srgbClr val="04788E"/>
        </a:solidFill>
      </dgm:spPr>
      <dgm:t>
        <a:bodyPr/>
        <a:lstStyle/>
        <a:p>
          <a:pPr marL="91440"/>
          <a:r>
            <a:rPr lang="en-US" sz="2800" dirty="0"/>
            <a:t>Product quality assurance testing</a:t>
          </a:r>
        </a:p>
      </dgm:t>
    </dgm:pt>
    <dgm:pt modelId="{A706BDE1-13B8-4ABC-9EFF-658F25ACB6DB}" type="parTrans" cxnId="{12162132-E96B-487B-BF8C-F6C8D7142F1D}">
      <dgm:prSet/>
      <dgm:spPr/>
      <dgm:t>
        <a:bodyPr/>
        <a:lstStyle/>
        <a:p>
          <a:endParaRPr lang="en-US"/>
        </a:p>
      </dgm:t>
    </dgm:pt>
    <dgm:pt modelId="{99AA619D-76B0-46F1-A2BE-6C003CD1A7F8}" type="sibTrans" cxnId="{12162132-E96B-487B-BF8C-F6C8D7142F1D}">
      <dgm:prSet/>
      <dgm:spPr/>
      <dgm:t>
        <a:bodyPr/>
        <a:lstStyle/>
        <a:p>
          <a:endParaRPr lang="en-US"/>
        </a:p>
      </dgm:t>
    </dgm:pt>
    <dgm:pt modelId="{3556ABBF-E3D3-4D01-94F4-0AC1E0FA5360}" type="pres">
      <dgm:prSet presAssocID="{73C77EA1-9A1C-4540-80F5-DF3603DCE462}" presName="Name0" presStyleCnt="0">
        <dgm:presLayoutVars>
          <dgm:chMax val="7"/>
          <dgm:chPref val="7"/>
          <dgm:dir/>
        </dgm:presLayoutVars>
      </dgm:prSet>
      <dgm:spPr/>
    </dgm:pt>
    <dgm:pt modelId="{2D849857-EE38-4628-B293-BEA13355B626}" type="pres">
      <dgm:prSet presAssocID="{73C77EA1-9A1C-4540-80F5-DF3603DCE462}" presName="Name1" presStyleCnt="0"/>
      <dgm:spPr/>
    </dgm:pt>
    <dgm:pt modelId="{6B24E56A-0CCB-4C96-BA2B-EF4D3FEC920E}" type="pres">
      <dgm:prSet presAssocID="{73C77EA1-9A1C-4540-80F5-DF3603DCE462}" presName="cycle" presStyleCnt="0"/>
      <dgm:spPr/>
    </dgm:pt>
    <dgm:pt modelId="{990879A0-61EF-4C5E-BF50-32D436495134}" type="pres">
      <dgm:prSet presAssocID="{73C77EA1-9A1C-4540-80F5-DF3603DCE462}" presName="srcNode" presStyleLbl="node1" presStyleIdx="0" presStyleCnt="5"/>
      <dgm:spPr/>
    </dgm:pt>
    <dgm:pt modelId="{FF351E85-A9B1-4C60-8CF7-54DD65CCA6BB}" type="pres">
      <dgm:prSet presAssocID="{73C77EA1-9A1C-4540-80F5-DF3603DCE462}" presName="conn" presStyleLbl="parChTrans1D2" presStyleIdx="0" presStyleCnt="1"/>
      <dgm:spPr/>
    </dgm:pt>
    <dgm:pt modelId="{86D83FC1-E774-41DB-A76E-1D3ED1D468D1}" type="pres">
      <dgm:prSet presAssocID="{73C77EA1-9A1C-4540-80F5-DF3603DCE462}" presName="extraNode" presStyleLbl="node1" presStyleIdx="0" presStyleCnt="5"/>
      <dgm:spPr/>
    </dgm:pt>
    <dgm:pt modelId="{FA9F0C4A-CDB2-4B71-AD75-E39194400D4A}" type="pres">
      <dgm:prSet presAssocID="{73C77EA1-9A1C-4540-80F5-DF3603DCE462}" presName="dstNode" presStyleLbl="node1" presStyleIdx="0" presStyleCnt="5"/>
      <dgm:spPr/>
    </dgm:pt>
    <dgm:pt modelId="{F8F6FF64-6606-4818-9EEA-F5D46F2D65C3}" type="pres">
      <dgm:prSet presAssocID="{F8E02513-A2A4-409E-B1DB-C0C123376CFB}" presName="text_1" presStyleLbl="node1" presStyleIdx="0" presStyleCnt="5">
        <dgm:presLayoutVars>
          <dgm:bulletEnabled val="1"/>
        </dgm:presLayoutVars>
      </dgm:prSet>
      <dgm:spPr/>
    </dgm:pt>
    <dgm:pt modelId="{B94FF4F6-407E-47B2-A22B-0B1577F0A735}" type="pres">
      <dgm:prSet presAssocID="{F8E02513-A2A4-409E-B1DB-C0C123376CFB}" presName="accent_1" presStyleCnt="0"/>
      <dgm:spPr/>
    </dgm:pt>
    <dgm:pt modelId="{FF8D520F-542C-42B3-8057-8216580A3B34}" type="pres">
      <dgm:prSet presAssocID="{F8E02513-A2A4-409E-B1DB-C0C123376CFB}" presName="accentRepeatNode" presStyleLbl="solidFgAcc1" presStyleIdx="0" presStyleCnt="5"/>
      <dgm:spPr>
        <a:ln>
          <a:solidFill>
            <a:srgbClr val="7674A3"/>
          </a:solidFill>
        </a:ln>
      </dgm:spPr>
    </dgm:pt>
    <dgm:pt modelId="{5A86893E-9529-48AE-AB23-F5EF95D520D6}" type="pres">
      <dgm:prSet presAssocID="{910CBA8A-AACB-4E70-8CE9-98D3E8CE65FD}" presName="text_2" presStyleLbl="node1" presStyleIdx="1" presStyleCnt="5">
        <dgm:presLayoutVars>
          <dgm:bulletEnabled val="1"/>
        </dgm:presLayoutVars>
      </dgm:prSet>
      <dgm:spPr/>
    </dgm:pt>
    <dgm:pt modelId="{B0646790-073F-4BE2-BFF3-08AA841F1CF4}" type="pres">
      <dgm:prSet presAssocID="{910CBA8A-AACB-4E70-8CE9-98D3E8CE65FD}" presName="accent_2" presStyleCnt="0"/>
      <dgm:spPr/>
    </dgm:pt>
    <dgm:pt modelId="{E417A67C-4976-4D05-88EB-42AD5182FE3E}" type="pres">
      <dgm:prSet presAssocID="{910CBA8A-AACB-4E70-8CE9-98D3E8CE65FD}" presName="accentRepeatNode" presStyleLbl="solidFgAcc1" presStyleIdx="1" presStyleCnt="5"/>
      <dgm:spPr>
        <a:ln>
          <a:solidFill>
            <a:srgbClr val="7674A3"/>
          </a:solidFill>
        </a:ln>
      </dgm:spPr>
    </dgm:pt>
    <dgm:pt modelId="{04446C1A-2EEE-4384-AD2E-70D083D7D0C5}" type="pres">
      <dgm:prSet presAssocID="{B1846F5B-0162-439B-81F9-BB1DA174840B}" presName="text_3" presStyleLbl="node1" presStyleIdx="2" presStyleCnt="5">
        <dgm:presLayoutVars>
          <dgm:bulletEnabled val="1"/>
        </dgm:presLayoutVars>
      </dgm:prSet>
      <dgm:spPr/>
    </dgm:pt>
    <dgm:pt modelId="{B8A5E8FE-4D0A-4B69-8EDD-5D58294B64F7}" type="pres">
      <dgm:prSet presAssocID="{B1846F5B-0162-439B-81F9-BB1DA174840B}" presName="accent_3" presStyleCnt="0"/>
      <dgm:spPr/>
    </dgm:pt>
    <dgm:pt modelId="{5B66C107-68DF-4BD6-BC93-F65A3DE1B6B4}" type="pres">
      <dgm:prSet presAssocID="{B1846F5B-0162-439B-81F9-BB1DA174840B}" presName="accentRepeatNode" presStyleLbl="solidFgAcc1" presStyleIdx="2" presStyleCnt="5"/>
      <dgm:spPr>
        <a:ln>
          <a:solidFill>
            <a:srgbClr val="7674A3"/>
          </a:solidFill>
        </a:ln>
      </dgm:spPr>
    </dgm:pt>
    <dgm:pt modelId="{0196FD88-C329-447C-8512-F91209D8E9FE}" type="pres">
      <dgm:prSet presAssocID="{019FA4C0-E506-4C64-A9AB-D2B7824330BF}" presName="text_4" presStyleLbl="node1" presStyleIdx="3" presStyleCnt="5">
        <dgm:presLayoutVars>
          <dgm:bulletEnabled val="1"/>
        </dgm:presLayoutVars>
      </dgm:prSet>
      <dgm:spPr/>
    </dgm:pt>
    <dgm:pt modelId="{9E2FC25E-46A7-4FEB-959C-C42167FB94E1}" type="pres">
      <dgm:prSet presAssocID="{019FA4C0-E506-4C64-A9AB-D2B7824330BF}" presName="accent_4" presStyleCnt="0"/>
      <dgm:spPr/>
    </dgm:pt>
    <dgm:pt modelId="{B146B8C7-EDB7-486A-ADC4-0CCC6748DD29}" type="pres">
      <dgm:prSet presAssocID="{019FA4C0-E506-4C64-A9AB-D2B7824330BF}" presName="accentRepeatNode" presStyleLbl="solidFgAcc1" presStyleIdx="3" presStyleCnt="5"/>
      <dgm:spPr>
        <a:ln>
          <a:solidFill>
            <a:srgbClr val="7674A3"/>
          </a:solidFill>
        </a:ln>
      </dgm:spPr>
    </dgm:pt>
    <dgm:pt modelId="{259C70EA-464E-464D-B31E-EEED621836B0}" type="pres">
      <dgm:prSet presAssocID="{13CF53BA-DB41-46DE-BE6E-7886415FC6D4}" presName="text_5" presStyleLbl="node1" presStyleIdx="4" presStyleCnt="5">
        <dgm:presLayoutVars>
          <dgm:bulletEnabled val="1"/>
        </dgm:presLayoutVars>
      </dgm:prSet>
      <dgm:spPr/>
    </dgm:pt>
    <dgm:pt modelId="{EC199885-59E9-424B-90BC-92CF3D0F4962}" type="pres">
      <dgm:prSet presAssocID="{13CF53BA-DB41-46DE-BE6E-7886415FC6D4}" presName="accent_5" presStyleCnt="0"/>
      <dgm:spPr/>
    </dgm:pt>
    <dgm:pt modelId="{38ABC969-81D9-4A86-95E3-38B521E73B07}" type="pres">
      <dgm:prSet presAssocID="{13CF53BA-DB41-46DE-BE6E-7886415FC6D4}" presName="accentRepeatNode" presStyleLbl="solidFgAcc1" presStyleIdx="4" presStyleCnt="5"/>
      <dgm:spPr/>
    </dgm:pt>
  </dgm:ptLst>
  <dgm:cxnLst>
    <dgm:cxn modelId="{72966706-CEC4-46CD-8D1D-9769B205E7F9}" srcId="{73C77EA1-9A1C-4540-80F5-DF3603DCE462}" destId="{F8E02513-A2A4-409E-B1DB-C0C123376CFB}" srcOrd="0" destOrd="0" parTransId="{CDE83221-1F68-486F-AAB0-DCB75032659B}" sibTransId="{723866F6-D094-4054-B449-24BF25165E67}"/>
    <dgm:cxn modelId="{12162132-E96B-487B-BF8C-F6C8D7142F1D}" srcId="{73C77EA1-9A1C-4540-80F5-DF3603DCE462}" destId="{13CF53BA-DB41-46DE-BE6E-7886415FC6D4}" srcOrd="4" destOrd="0" parTransId="{A706BDE1-13B8-4ABC-9EFF-658F25ACB6DB}" sibTransId="{99AA619D-76B0-46F1-A2BE-6C003CD1A7F8}"/>
    <dgm:cxn modelId="{7459E453-B61E-4D1E-862D-1ABCBA7572DF}" type="presOf" srcId="{F8E02513-A2A4-409E-B1DB-C0C123376CFB}" destId="{F8F6FF64-6606-4818-9EEA-F5D46F2D65C3}" srcOrd="0" destOrd="0" presId="urn:microsoft.com/office/officeart/2008/layout/VerticalCurvedList"/>
    <dgm:cxn modelId="{D20F2F97-AB8F-49BA-9978-58F32494517B}" type="presOf" srcId="{019FA4C0-E506-4C64-A9AB-D2B7824330BF}" destId="{0196FD88-C329-447C-8512-F91209D8E9FE}" srcOrd="0" destOrd="0" presId="urn:microsoft.com/office/officeart/2008/layout/VerticalCurvedList"/>
    <dgm:cxn modelId="{9FE9BB99-C306-42EB-9765-6F3FD6E9210F}" type="presOf" srcId="{910CBA8A-AACB-4E70-8CE9-98D3E8CE65FD}" destId="{5A86893E-9529-48AE-AB23-F5EF95D520D6}" srcOrd="0" destOrd="0" presId="urn:microsoft.com/office/officeart/2008/layout/VerticalCurvedList"/>
    <dgm:cxn modelId="{838160C4-2D39-4DED-A66B-9D45055B1AE7}" srcId="{73C77EA1-9A1C-4540-80F5-DF3603DCE462}" destId="{019FA4C0-E506-4C64-A9AB-D2B7824330BF}" srcOrd="3" destOrd="0" parTransId="{E35FBE51-55DD-45CC-8EE8-698867636984}" sibTransId="{B17DB76A-65FB-4A78-B2F4-96FEBD0E8917}"/>
    <dgm:cxn modelId="{DD1B93D0-E3BE-49C7-8997-498298A8FC8F}" type="presOf" srcId="{B1846F5B-0162-439B-81F9-BB1DA174840B}" destId="{04446C1A-2EEE-4384-AD2E-70D083D7D0C5}" srcOrd="0" destOrd="0" presId="urn:microsoft.com/office/officeart/2008/layout/VerticalCurvedList"/>
    <dgm:cxn modelId="{E734E6DB-607E-4904-84C7-440E32AF9B4D}" srcId="{73C77EA1-9A1C-4540-80F5-DF3603DCE462}" destId="{B1846F5B-0162-439B-81F9-BB1DA174840B}" srcOrd="2" destOrd="0" parTransId="{B84E1100-BF1F-4C1B-84E7-09FBEE8D35C1}" sibTransId="{937B861C-9B40-45F4-BA9F-C193E439B81C}"/>
    <dgm:cxn modelId="{B8C8E9DB-0EF6-4BA2-BDDC-838118E2EFB1}" type="presOf" srcId="{13CF53BA-DB41-46DE-BE6E-7886415FC6D4}" destId="{259C70EA-464E-464D-B31E-EEED621836B0}" srcOrd="0" destOrd="0" presId="urn:microsoft.com/office/officeart/2008/layout/VerticalCurvedList"/>
    <dgm:cxn modelId="{204C7AE3-2449-4E91-A702-50B257130A59}" type="presOf" srcId="{723866F6-D094-4054-B449-24BF25165E67}" destId="{FF351E85-A9B1-4C60-8CF7-54DD65CCA6BB}" srcOrd="0" destOrd="0" presId="urn:microsoft.com/office/officeart/2008/layout/VerticalCurvedList"/>
    <dgm:cxn modelId="{71654DE7-8EEA-4A43-BD8B-C3D28F715ED2}" srcId="{73C77EA1-9A1C-4540-80F5-DF3603DCE462}" destId="{910CBA8A-AACB-4E70-8CE9-98D3E8CE65FD}" srcOrd="1" destOrd="0" parTransId="{C4B565CA-D734-4AF1-8978-4669B9B3BF4A}" sibTransId="{815E0F9C-E475-4153-AD2F-945E86FD750E}"/>
    <dgm:cxn modelId="{96742EE8-9215-4D61-B9C6-000CBAC7BB15}" type="presOf" srcId="{73C77EA1-9A1C-4540-80F5-DF3603DCE462}" destId="{3556ABBF-E3D3-4D01-94F4-0AC1E0FA5360}" srcOrd="0" destOrd="0" presId="urn:microsoft.com/office/officeart/2008/layout/VerticalCurvedList"/>
    <dgm:cxn modelId="{1B4B4876-7980-4AE6-A676-56FFBA04318B}" type="presParOf" srcId="{3556ABBF-E3D3-4D01-94F4-0AC1E0FA5360}" destId="{2D849857-EE38-4628-B293-BEA13355B626}" srcOrd="0" destOrd="0" presId="urn:microsoft.com/office/officeart/2008/layout/VerticalCurvedList"/>
    <dgm:cxn modelId="{E62D9DF4-6028-402F-8C02-DD7A6C513CBB}" type="presParOf" srcId="{2D849857-EE38-4628-B293-BEA13355B626}" destId="{6B24E56A-0CCB-4C96-BA2B-EF4D3FEC920E}" srcOrd="0" destOrd="0" presId="urn:microsoft.com/office/officeart/2008/layout/VerticalCurvedList"/>
    <dgm:cxn modelId="{DF5DCBD2-7CFD-486B-BBB9-9BA4EF5141CE}" type="presParOf" srcId="{6B24E56A-0CCB-4C96-BA2B-EF4D3FEC920E}" destId="{990879A0-61EF-4C5E-BF50-32D436495134}" srcOrd="0" destOrd="0" presId="urn:microsoft.com/office/officeart/2008/layout/VerticalCurvedList"/>
    <dgm:cxn modelId="{D59032E2-4610-4352-A891-04A0E05B4B6D}" type="presParOf" srcId="{6B24E56A-0CCB-4C96-BA2B-EF4D3FEC920E}" destId="{FF351E85-A9B1-4C60-8CF7-54DD65CCA6BB}" srcOrd="1" destOrd="0" presId="urn:microsoft.com/office/officeart/2008/layout/VerticalCurvedList"/>
    <dgm:cxn modelId="{39C541E2-FE33-4BA2-BDD3-2AEC8EBD8801}" type="presParOf" srcId="{6B24E56A-0CCB-4C96-BA2B-EF4D3FEC920E}" destId="{86D83FC1-E774-41DB-A76E-1D3ED1D468D1}" srcOrd="2" destOrd="0" presId="urn:microsoft.com/office/officeart/2008/layout/VerticalCurvedList"/>
    <dgm:cxn modelId="{918A073B-B128-4040-A0D9-00D310852FA3}" type="presParOf" srcId="{6B24E56A-0CCB-4C96-BA2B-EF4D3FEC920E}" destId="{FA9F0C4A-CDB2-4B71-AD75-E39194400D4A}" srcOrd="3" destOrd="0" presId="urn:microsoft.com/office/officeart/2008/layout/VerticalCurvedList"/>
    <dgm:cxn modelId="{1EB3B796-47F0-428B-A938-F5C25DA9B7A3}" type="presParOf" srcId="{2D849857-EE38-4628-B293-BEA13355B626}" destId="{F8F6FF64-6606-4818-9EEA-F5D46F2D65C3}" srcOrd="1" destOrd="0" presId="urn:microsoft.com/office/officeart/2008/layout/VerticalCurvedList"/>
    <dgm:cxn modelId="{568DE067-29C9-4A6E-8952-373D3DD664DC}" type="presParOf" srcId="{2D849857-EE38-4628-B293-BEA13355B626}" destId="{B94FF4F6-407E-47B2-A22B-0B1577F0A735}" srcOrd="2" destOrd="0" presId="urn:microsoft.com/office/officeart/2008/layout/VerticalCurvedList"/>
    <dgm:cxn modelId="{846DCD02-7F97-450F-9931-D5BDF3D4C216}" type="presParOf" srcId="{B94FF4F6-407E-47B2-A22B-0B1577F0A735}" destId="{FF8D520F-542C-42B3-8057-8216580A3B34}" srcOrd="0" destOrd="0" presId="urn:microsoft.com/office/officeart/2008/layout/VerticalCurvedList"/>
    <dgm:cxn modelId="{2844892B-C4AB-411C-8E49-1BC92D80D611}" type="presParOf" srcId="{2D849857-EE38-4628-B293-BEA13355B626}" destId="{5A86893E-9529-48AE-AB23-F5EF95D520D6}" srcOrd="3" destOrd="0" presId="urn:microsoft.com/office/officeart/2008/layout/VerticalCurvedList"/>
    <dgm:cxn modelId="{6AD099C8-BB27-4E89-94CC-D994FB5B227F}" type="presParOf" srcId="{2D849857-EE38-4628-B293-BEA13355B626}" destId="{B0646790-073F-4BE2-BFF3-08AA841F1CF4}" srcOrd="4" destOrd="0" presId="urn:microsoft.com/office/officeart/2008/layout/VerticalCurvedList"/>
    <dgm:cxn modelId="{7220D15B-87F6-4980-ABDA-A623D271CF06}" type="presParOf" srcId="{B0646790-073F-4BE2-BFF3-08AA841F1CF4}" destId="{E417A67C-4976-4D05-88EB-42AD5182FE3E}" srcOrd="0" destOrd="0" presId="urn:microsoft.com/office/officeart/2008/layout/VerticalCurvedList"/>
    <dgm:cxn modelId="{CAEF22D2-48CE-4401-8CDF-ADDC0BA84F45}" type="presParOf" srcId="{2D849857-EE38-4628-B293-BEA13355B626}" destId="{04446C1A-2EEE-4384-AD2E-70D083D7D0C5}" srcOrd="5" destOrd="0" presId="urn:microsoft.com/office/officeart/2008/layout/VerticalCurvedList"/>
    <dgm:cxn modelId="{30D462BE-1BC8-4A13-973E-BA841662C159}" type="presParOf" srcId="{2D849857-EE38-4628-B293-BEA13355B626}" destId="{B8A5E8FE-4D0A-4B69-8EDD-5D58294B64F7}" srcOrd="6" destOrd="0" presId="urn:microsoft.com/office/officeart/2008/layout/VerticalCurvedList"/>
    <dgm:cxn modelId="{63E8DDF7-3833-40AD-BDE3-6BC100E21B87}" type="presParOf" srcId="{B8A5E8FE-4D0A-4B69-8EDD-5D58294B64F7}" destId="{5B66C107-68DF-4BD6-BC93-F65A3DE1B6B4}" srcOrd="0" destOrd="0" presId="urn:microsoft.com/office/officeart/2008/layout/VerticalCurvedList"/>
    <dgm:cxn modelId="{8D3B74F8-7DA5-4D7B-8359-B711193571E6}" type="presParOf" srcId="{2D849857-EE38-4628-B293-BEA13355B626}" destId="{0196FD88-C329-447C-8512-F91209D8E9FE}" srcOrd="7" destOrd="0" presId="urn:microsoft.com/office/officeart/2008/layout/VerticalCurvedList"/>
    <dgm:cxn modelId="{D04DAAB6-D6A9-4341-A963-BB062EC7E616}" type="presParOf" srcId="{2D849857-EE38-4628-B293-BEA13355B626}" destId="{9E2FC25E-46A7-4FEB-959C-C42167FB94E1}" srcOrd="8" destOrd="0" presId="urn:microsoft.com/office/officeart/2008/layout/VerticalCurvedList"/>
    <dgm:cxn modelId="{29686741-8A61-4669-AD6A-D01A37100BE6}" type="presParOf" srcId="{9E2FC25E-46A7-4FEB-959C-C42167FB94E1}" destId="{B146B8C7-EDB7-486A-ADC4-0CCC6748DD29}" srcOrd="0" destOrd="0" presId="urn:microsoft.com/office/officeart/2008/layout/VerticalCurvedList"/>
    <dgm:cxn modelId="{E20F25C2-AA29-4F7F-81FA-E2F313AFA6D1}" type="presParOf" srcId="{2D849857-EE38-4628-B293-BEA13355B626}" destId="{259C70EA-464E-464D-B31E-EEED621836B0}" srcOrd="9" destOrd="0" presId="urn:microsoft.com/office/officeart/2008/layout/VerticalCurvedList"/>
    <dgm:cxn modelId="{1C1F41AF-246A-4DA5-870A-B46419CDEBF4}" type="presParOf" srcId="{2D849857-EE38-4628-B293-BEA13355B626}" destId="{EC199885-59E9-424B-90BC-92CF3D0F4962}" srcOrd="10" destOrd="0" presId="urn:microsoft.com/office/officeart/2008/layout/VerticalCurvedList"/>
    <dgm:cxn modelId="{B756AD6A-601B-4C3A-B33C-17E3D22E044E}" type="presParOf" srcId="{EC199885-59E9-424B-90BC-92CF3D0F4962}" destId="{38ABC969-81D9-4A86-95E3-38B521E73B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892A32B-9F18-4752-9A4A-08BDC886A71B}"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B0A9534-5324-4AF2-877B-382AB9A072D7}">
      <dgm:prSet custT="1"/>
      <dgm:spPr/>
      <dgm:t>
        <a:bodyPr/>
        <a:lstStyle/>
        <a:p>
          <a:pPr>
            <a:lnSpc>
              <a:spcPct val="100000"/>
            </a:lnSpc>
            <a:defRPr cap="all"/>
          </a:pPr>
          <a:r>
            <a:rPr lang="en-US" sz="2800" cap="none" baseline="0" dirty="0"/>
            <a:t>Installation</a:t>
          </a:r>
        </a:p>
      </dgm:t>
    </dgm:pt>
    <dgm:pt modelId="{FFCD0E86-A70E-4C3F-8402-0CE98C333617}" type="parTrans" cxnId="{118BE246-EC9E-489F-A80E-ACF292675CC6}">
      <dgm:prSet/>
      <dgm:spPr/>
      <dgm:t>
        <a:bodyPr/>
        <a:lstStyle/>
        <a:p>
          <a:endParaRPr lang="en-US" sz="2800" cap="none" baseline="0"/>
        </a:p>
      </dgm:t>
    </dgm:pt>
    <dgm:pt modelId="{2F68395B-1FB4-4D9B-AE5C-53410FDCD26D}" type="sibTrans" cxnId="{118BE246-EC9E-489F-A80E-ACF292675CC6}">
      <dgm:prSet/>
      <dgm:spPr/>
      <dgm:t>
        <a:bodyPr/>
        <a:lstStyle/>
        <a:p>
          <a:endParaRPr lang="en-US" sz="2800" cap="none" baseline="0"/>
        </a:p>
      </dgm:t>
    </dgm:pt>
    <dgm:pt modelId="{7C06E656-D8B8-4B13-B91F-18D4197B3E7E}">
      <dgm:prSet custT="1"/>
      <dgm:spPr/>
      <dgm:t>
        <a:bodyPr/>
        <a:lstStyle/>
        <a:p>
          <a:pPr>
            <a:lnSpc>
              <a:spcPct val="100000"/>
            </a:lnSpc>
            <a:defRPr cap="all"/>
          </a:pPr>
          <a:r>
            <a:rPr lang="en-US" sz="2800" cap="none" baseline="0" dirty="0"/>
            <a:t>Relocation and changes in utilities</a:t>
          </a:r>
        </a:p>
      </dgm:t>
    </dgm:pt>
    <dgm:pt modelId="{24B7D091-D26C-4D63-BDBD-26BD4587E14A}" type="parTrans" cxnId="{53D5B8C6-BCFD-4E42-9C53-F15096AEA8FC}">
      <dgm:prSet/>
      <dgm:spPr/>
      <dgm:t>
        <a:bodyPr/>
        <a:lstStyle/>
        <a:p>
          <a:endParaRPr lang="en-US" sz="2800" cap="none" baseline="0"/>
        </a:p>
      </dgm:t>
    </dgm:pt>
    <dgm:pt modelId="{6CF34C31-B724-4FB3-854D-7CA8A9083BE0}" type="sibTrans" cxnId="{53D5B8C6-BCFD-4E42-9C53-F15096AEA8FC}">
      <dgm:prSet/>
      <dgm:spPr/>
      <dgm:t>
        <a:bodyPr/>
        <a:lstStyle/>
        <a:p>
          <a:endParaRPr lang="en-US" sz="2800" cap="none" baseline="0"/>
        </a:p>
      </dgm:t>
    </dgm:pt>
    <dgm:pt modelId="{DB1610A5-734E-4D8E-8D21-76486D82DF9A}">
      <dgm:prSet custT="1"/>
      <dgm:spPr/>
      <dgm:t>
        <a:bodyPr/>
        <a:lstStyle/>
        <a:p>
          <a:pPr>
            <a:lnSpc>
              <a:spcPct val="100000"/>
            </a:lnSpc>
            <a:defRPr cap="all"/>
          </a:pPr>
          <a:r>
            <a:rPr lang="en-US" sz="2800" cap="none" baseline="0" dirty="0"/>
            <a:t>Major repairs</a:t>
          </a:r>
        </a:p>
      </dgm:t>
    </dgm:pt>
    <dgm:pt modelId="{6742F526-A7D2-4D8E-8940-FD9CFE7677A6}" type="parTrans" cxnId="{6A89CDA1-497D-422B-BF05-04573F1CCB6E}">
      <dgm:prSet/>
      <dgm:spPr/>
      <dgm:t>
        <a:bodyPr/>
        <a:lstStyle/>
        <a:p>
          <a:endParaRPr lang="en-US" sz="2800" cap="none" baseline="0"/>
        </a:p>
      </dgm:t>
    </dgm:pt>
    <dgm:pt modelId="{37248DEE-E246-4F16-A6DB-6ECB5AB78A6B}" type="sibTrans" cxnId="{6A89CDA1-497D-422B-BF05-04573F1CCB6E}">
      <dgm:prSet/>
      <dgm:spPr/>
      <dgm:t>
        <a:bodyPr/>
        <a:lstStyle/>
        <a:p>
          <a:endParaRPr lang="en-US" sz="2800" cap="none" baseline="0"/>
        </a:p>
      </dgm:t>
    </dgm:pt>
    <dgm:pt modelId="{D20F22AB-7BA7-407E-ADD4-D2EAC2809427}">
      <dgm:prSet custT="1"/>
      <dgm:spPr/>
      <dgm:t>
        <a:bodyPr/>
        <a:lstStyle/>
        <a:p>
          <a:pPr>
            <a:lnSpc>
              <a:spcPct val="100000"/>
            </a:lnSpc>
            <a:defRPr cap="all"/>
          </a:pPr>
          <a:r>
            <a:rPr lang="en-US" sz="2800" cap="none" baseline="0" dirty="0"/>
            <a:t>Sterilization malfunctions or failures</a:t>
          </a:r>
        </a:p>
      </dgm:t>
    </dgm:pt>
    <dgm:pt modelId="{2D17E9E7-F02F-4E31-AC46-5F017A53E9A2}" type="parTrans" cxnId="{15122A3B-805B-48CB-A074-D7EFAE3EE10B}">
      <dgm:prSet/>
      <dgm:spPr/>
      <dgm:t>
        <a:bodyPr/>
        <a:lstStyle/>
        <a:p>
          <a:endParaRPr lang="en-US" sz="2800" cap="none" baseline="0"/>
        </a:p>
      </dgm:t>
    </dgm:pt>
    <dgm:pt modelId="{7EC385FE-0892-4428-901B-3CE943C2C834}" type="sibTrans" cxnId="{15122A3B-805B-48CB-A074-D7EFAE3EE10B}">
      <dgm:prSet/>
      <dgm:spPr/>
      <dgm:t>
        <a:bodyPr/>
        <a:lstStyle/>
        <a:p>
          <a:endParaRPr lang="en-US" sz="2800" cap="none" baseline="0"/>
        </a:p>
      </dgm:t>
    </dgm:pt>
    <dgm:pt modelId="{1AAE6790-99FE-40E3-AE3E-D9299B602D12}" type="pres">
      <dgm:prSet presAssocID="{6892A32B-9F18-4752-9A4A-08BDC886A71B}" presName="root" presStyleCnt="0">
        <dgm:presLayoutVars>
          <dgm:dir/>
          <dgm:resizeHandles val="exact"/>
        </dgm:presLayoutVars>
      </dgm:prSet>
      <dgm:spPr/>
    </dgm:pt>
    <dgm:pt modelId="{E0EB14F2-7038-4764-A071-C529A9E78216}" type="pres">
      <dgm:prSet presAssocID="{2B0A9534-5324-4AF2-877B-382AB9A072D7}" presName="compNode" presStyleCnt="0"/>
      <dgm:spPr/>
    </dgm:pt>
    <dgm:pt modelId="{3BF75A03-6EB0-48C7-9F1B-3A3C5D0214FE}" type="pres">
      <dgm:prSet presAssocID="{2B0A9534-5324-4AF2-877B-382AB9A072D7}" presName="iconBgRect" presStyleLbl="bgShp" presStyleIdx="0" presStyleCnt="4" custScaleX="156656" custScaleY="144497" custLinFactNeighborY="1772"/>
      <dgm:spPr>
        <a:solidFill>
          <a:srgbClr val="04788E">
            <a:alpha val="20000"/>
          </a:srgbClr>
        </a:solidFill>
      </dgm:spPr>
    </dgm:pt>
    <dgm:pt modelId="{3E5089BA-F32D-41A6-BA38-AC24A4C92C74}" type="pres">
      <dgm:prSet presAssocID="{2B0A9534-5324-4AF2-877B-382AB9A072D7}" presName="iconRect" presStyleLbl="node1" presStyleIdx="0" presStyleCnt="4" custScaleX="156656" custScaleY="144497" custLinFactNeighborY="3088"/>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ls"/>
        </a:ext>
      </dgm:extLst>
    </dgm:pt>
    <dgm:pt modelId="{0E14D2FE-467E-477D-BFFB-C3A28119ADCC}" type="pres">
      <dgm:prSet presAssocID="{2B0A9534-5324-4AF2-877B-382AB9A072D7}" presName="spaceRect" presStyleCnt="0"/>
      <dgm:spPr/>
    </dgm:pt>
    <dgm:pt modelId="{0B71B42A-3499-4064-922D-68B78F702CA8}" type="pres">
      <dgm:prSet presAssocID="{2B0A9534-5324-4AF2-877B-382AB9A072D7}" presName="textRect" presStyleLbl="revTx" presStyleIdx="0" presStyleCnt="4" custScaleX="169726" custScaleY="104074">
        <dgm:presLayoutVars>
          <dgm:chMax val="1"/>
          <dgm:chPref val="1"/>
        </dgm:presLayoutVars>
      </dgm:prSet>
      <dgm:spPr/>
    </dgm:pt>
    <dgm:pt modelId="{68E7BC65-3426-4EE8-81C2-F0B492946A8D}" type="pres">
      <dgm:prSet presAssocID="{2F68395B-1FB4-4D9B-AE5C-53410FDCD26D}" presName="sibTrans" presStyleCnt="0"/>
      <dgm:spPr/>
    </dgm:pt>
    <dgm:pt modelId="{3D233445-B327-4008-9B30-778696D890AD}" type="pres">
      <dgm:prSet presAssocID="{7C06E656-D8B8-4B13-B91F-18D4197B3E7E}" presName="compNode" presStyleCnt="0"/>
      <dgm:spPr/>
    </dgm:pt>
    <dgm:pt modelId="{A015D872-DA69-4587-A565-431E1E0228AE}" type="pres">
      <dgm:prSet presAssocID="{7C06E656-D8B8-4B13-B91F-18D4197B3E7E}" presName="iconBgRect" presStyleLbl="bgShp" presStyleIdx="1" presStyleCnt="4" custScaleX="156656" custScaleY="144497" custLinFactNeighborY="1772"/>
      <dgm:spPr>
        <a:solidFill>
          <a:srgbClr val="04788E">
            <a:alpha val="20000"/>
          </a:srgbClr>
        </a:solidFill>
      </dgm:spPr>
    </dgm:pt>
    <dgm:pt modelId="{5FDCBF3E-5781-4ABA-9703-FC52B8F84C45}" type="pres">
      <dgm:prSet presAssocID="{7C06E656-D8B8-4B13-B91F-18D4197B3E7E}" presName="iconRect" presStyleLbl="node1" presStyleIdx="1" presStyleCnt="4" custScaleX="156656" custScaleY="144497" custLinFactNeighborY="3088"/>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4000" b="-4000"/>
          </a:stretch>
        </a:blipFill>
        <a:ln>
          <a:noFill/>
        </a:ln>
      </dgm:spPr>
      <dgm:extLst>
        <a:ext uri="{E40237B7-FDA0-4F09-8148-C483321AD2D9}">
          <dgm14:cNvPr xmlns:dgm14="http://schemas.microsoft.com/office/drawing/2010/diagram" id="0" name="" descr="Truck"/>
        </a:ext>
      </dgm:extLst>
    </dgm:pt>
    <dgm:pt modelId="{8DAAF781-2A0B-4F87-9FCA-7939A09F9FF9}" type="pres">
      <dgm:prSet presAssocID="{7C06E656-D8B8-4B13-B91F-18D4197B3E7E}" presName="spaceRect" presStyleCnt="0"/>
      <dgm:spPr/>
    </dgm:pt>
    <dgm:pt modelId="{5D699228-9968-4721-A5B6-355D2EA417D1}" type="pres">
      <dgm:prSet presAssocID="{7C06E656-D8B8-4B13-B91F-18D4197B3E7E}" presName="textRect" presStyleLbl="revTx" presStyleIdx="1" presStyleCnt="4" custScaleX="131693" custScaleY="129141" custLinFactNeighborY="16344">
        <dgm:presLayoutVars>
          <dgm:chMax val="1"/>
          <dgm:chPref val="1"/>
        </dgm:presLayoutVars>
      </dgm:prSet>
      <dgm:spPr/>
    </dgm:pt>
    <dgm:pt modelId="{C98E0597-5A10-425B-BD26-F1CF13673731}" type="pres">
      <dgm:prSet presAssocID="{6CF34C31-B724-4FB3-854D-7CA8A9083BE0}" presName="sibTrans" presStyleCnt="0"/>
      <dgm:spPr/>
    </dgm:pt>
    <dgm:pt modelId="{116B969A-24D6-41DD-B067-5996642C1486}" type="pres">
      <dgm:prSet presAssocID="{D20F22AB-7BA7-407E-ADD4-D2EAC2809427}" presName="compNode" presStyleCnt="0"/>
      <dgm:spPr/>
    </dgm:pt>
    <dgm:pt modelId="{D1F1198A-150F-4116-B312-5425452E22C8}" type="pres">
      <dgm:prSet presAssocID="{D20F22AB-7BA7-407E-ADD4-D2EAC2809427}" presName="iconBgRect" presStyleLbl="bgShp" presStyleIdx="2" presStyleCnt="4" custScaleX="156656" custScaleY="144497" custLinFactNeighborY="-5316"/>
      <dgm:spPr>
        <a:solidFill>
          <a:srgbClr val="04788E">
            <a:alpha val="20000"/>
          </a:srgbClr>
        </a:solidFill>
      </dgm:spPr>
    </dgm:pt>
    <dgm:pt modelId="{E34F205C-594F-484B-BC49-5C441E1D2BCB}" type="pres">
      <dgm:prSet presAssocID="{D20F22AB-7BA7-407E-ADD4-D2EAC2809427}" presName="iconRect" presStyleLbl="node1" presStyleIdx="2" presStyleCnt="4" custScaleX="156656" custScaleY="144497" custLinFactNeighborY="-926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esearch"/>
        </a:ext>
      </dgm:extLst>
    </dgm:pt>
    <dgm:pt modelId="{B056CE1A-CCCF-4C14-9766-FBAB928E954D}" type="pres">
      <dgm:prSet presAssocID="{D20F22AB-7BA7-407E-ADD4-D2EAC2809427}" presName="spaceRect" presStyleCnt="0"/>
      <dgm:spPr/>
    </dgm:pt>
    <dgm:pt modelId="{A92A31E1-AE36-4F91-B154-D7DE4CA54E43}" type="pres">
      <dgm:prSet presAssocID="{D20F22AB-7BA7-407E-ADD4-D2EAC2809427}" presName="textRect" presStyleLbl="revTx" presStyleIdx="2" presStyleCnt="4" custScaleX="163398" custScaleY="86797" custLinFactNeighborY="-15695">
        <dgm:presLayoutVars>
          <dgm:chMax val="1"/>
          <dgm:chPref val="1"/>
        </dgm:presLayoutVars>
      </dgm:prSet>
      <dgm:spPr/>
    </dgm:pt>
    <dgm:pt modelId="{48C39671-75ED-45D2-996B-9E71DA7D6069}" type="pres">
      <dgm:prSet presAssocID="{7EC385FE-0892-4428-901B-3CE943C2C834}" presName="sibTrans" presStyleCnt="0"/>
      <dgm:spPr/>
    </dgm:pt>
    <dgm:pt modelId="{B86E67F8-D865-4B27-A8C7-D11E88C3CC20}" type="pres">
      <dgm:prSet presAssocID="{DB1610A5-734E-4D8E-8D21-76486D82DF9A}" presName="compNode" presStyleCnt="0"/>
      <dgm:spPr/>
    </dgm:pt>
    <dgm:pt modelId="{0C5297E7-830E-4803-B69B-3B053568CA09}" type="pres">
      <dgm:prSet presAssocID="{DB1610A5-734E-4D8E-8D21-76486D82DF9A}" presName="iconBgRect" presStyleLbl="bgShp" presStyleIdx="3" presStyleCnt="4" custScaleX="156656" custScaleY="144497"/>
      <dgm:spPr>
        <a:solidFill>
          <a:srgbClr val="04788E">
            <a:alpha val="20000"/>
          </a:srgbClr>
        </a:solidFill>
      </dgm:spPr>
    </dgm:pt>
    <dgm:pt modelId="{DFEFE5B3-D2DC-4027-A101-AA30460DDB7B}" type="pres">
      <dgm:prSet presAssocID="{DB1610A5-734E-4D8E-8D21-76486D82DF9A}" presName="iconRect" presStyleLbl="node1" presStyleIdx="3" presStyleCnt="4" custScaleX="156656" custScaleY="144497"/>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mmer"/>
        </a:ext>
      </dgm:extLst>
    </dgm:pt>
    <dgm:pt modelId="{20B0CDF2-8E94-476E-8DB2-12B3D3C3FE80}" type="pres">
      <dgm:prSet presAssocID="{DB1610A5-734E-4D8E-8D21-76486D82DF9A}" presName="spaceRect" presStyleCnt="0"/>
      <dgm:spPr/>
    </dgm:pt>
    <dgm:pt modelId="{0F63C4A3-F448-4098-A6DB-C01BEFBB9CDD}" type="pres">
      <dgm:prSet presAssocID="{DB1610A5-734E-4D8E-8D21-76486D82DF9A}" presName="textRect" presStyleLbl="revTx" presStyleIdx="3" presStyleCnt="4">
        <dgm:presLayoutVars>
          <dgm:chMax val="1"/>
          <dgm:chPref val="1"/>
        </dgm:presLayoutVars>
      </dgm:prSet>
      <dgm:spPr/>
    </dgm:pt>
  </dgm:ptLst>
  <dgm:cxnLst>
    <dgm:cxn modelId="{2F9D271C-10CB-4F21-BC8C-051265268978}" type="presOf" srcId="{D20F22AB-7BA7-407E-ADD4-D2EAC2809427}" destId="{A92A31E1-AE36-4F91-B154-D7DE4CA54E43}" srcOrd="0" destOrd="0" presId="urn:microsoft.com/office/officeart/2018/5/layout/IconCircleLabelList"/>
    <dgm:cxn modelId="{15122A3B-805B-48CB-A074-D7EFAE3EE10B}" srcId="{6892A32B-9F18-4752-9A4A-08BDC886A71B}" destId="{D20F22AB-7BA7-407E-ADD4-D2EAC2809427}" srcOrd="2" destOrd="0" parTransId="{2D17E9E7-F02F-4E31-AC46-5F017A53E9A2}" sibTransId="{7EC385FE-0892-4428-901B-3CE943C2C834}"/>
    <dgm:cxn modelId="{BE163F46-019D-4D23-A0B2-07FBE3ADE8D7}" type="presOf" srcId="{6892A32B-9F18-4752-9A4A-08BDC886A71B}" destId="{1AAE6790-99FE-40E3-AE3E-D9299B602D12}" srcOrd="0" destOrd="0" presId="urn:microsoft.com/office/officeart/2018/5/layout/IconCircleLabelList"/>
    <dgm:cxn modelId="{118BE246-EC9E-489F-A80E-ACF292675CC6}" srcId="{6892A32B-9F18-4752-9A4A-08BDC886A71B}" destId="{2B0A9534-5324-4AF2-877B-382AB9A072D7}" srcOrd="0" destOrd="0" parTransId="{FFCD0E86-A70E-4C3F-8402-0CE98C333617}" sibTransId="{2F68395B-1FB4-4D9B-AE5C-53410FDCD26D}"/>
    <dgm:cxn modelId="{CA07DD4F-A635-4B56-BB2A-441E0BADCACF}" type="presOf" srcId="{DB1610A5-734E-4D8E-8D21-76486D82DF9A}" destId="{0F63C4A3-F448-4098-A6DB-C01BEFBB9CDD}" srcOrd="0" destOrd="0" presId="urn:microsoft.com/office/officeart/2018/5/layout/IconCircleLabelList"/>
    <dgm:cxn modelId="{6A89CDA1-497D-422B-BF05-04573F1CCB6E}" srcId="{6892A32B-9F18-4752-9A4A-08BDC886A71B}" destId="{DB1610A5-734E-4D8E-8D21-76486D82DF9A}" srcOrd="3" destOrd="0" parTransId="{6742F526-A7D2-4D8E-8940-FD9CFE7677A6}" sibTransId="{37248DEE-E246-4F16-A6DB-6ECB5AB78A6B}"/>
    <dgm:cxn modelId="{B3BB60B2-5063-4FF2-8FCF-0A95F369E980}" type="presOf" srcId="{7C06E656-D8B8-4B13-B91F-18D4197B3E7E}" destId="{5D699228-9968-4721-A5B6-355D2EA417D1}" srcOrd="0" destOrd="0" presId="urn:microsoft.com/office/officeart/2018/5/layout/IconCircleLabelList"/>
    <dgm:cxn modelId="{53D5B8C6-BCFD-4E42-9C53-F15096AEA8FC}" srcId="{6892A32B-9F18-4752-9A4A-08BDC886A71B}" destId="{7C06E656-D8B8-4B13-B91F-18D4197B3E7E}" srcOrd="1" destOrd="0" parTransId="{24B7D091-D26C-4D63-BDBD-26BD4587E14A}" sibTransId="{6CF34C31-B724-4FB3-854D-7CA8A9083BE0}"/>
    <dgm:cxn modelId="{971AE2CA-A4B8-415B-944C-4BF804177331}" type="presOf" srcId="{2B0A9534-5324-4AF2-877B-382AB9A072D7}" destId="{0B71B42A-3499-4064-922D-68B78F702CA8}" srcOrd="0" destOrd="0" presId="urn:microsoft.com/office/officeart/2018/5/layout/IconCircleLabelList"/>
    <dgm:cxn modelId="{AA61A3A1-FBC4-4E4E-B7C6-2E74F90A9936}" type="presParOf" srcId="{1AAE6790-99FE-40E3-AE3E-D9299B602D12}" destId="{E0EB14F2-7038-4764-A071-C529A9E78216}" srcOrd="0" destOrd="0" presId="urn:microsoft.com/office/officeart/2018/5/layout/IconCircleLabelList"/>
    <dgm:cxn modelId="{01368A71-ED82-49D0-AE9A-86D427F5D60A}" type="presParOf" srcId="{E0EB14F2-7038-4764-A071-C529A9E78216}" destId="{3BF75A03-6EB0-48C7-9F1B-3A3C5D0214FE}" srcOrd="0" destOrd="0" presId="urn:microsoft.com/office/officeart/2018/5/layout/IconCircleLabelList"/>
    <dgm:cxn modelId="{E4F2CA15-6F96-42E9-8760-2BB1087D24D1}" type="presParOf" srcId="{E0EB14F2-7038-4764-A071-C529A9E78216}" destId="{3E5089BA-F32D-41A6-BA38-AC24A4C92C74}" srcOrd="1" destOrd="0" presId="urn:microsoft.com/office/officeart/2018/5/layout/IconCircleLabelList"/>
    <dgm:cxn modelId="{20CF2298-9B76-42B2-BE87-A2B35623C23F}" type="presParOf" srcId="{E0EB14F2-7038-4764-A071-C529A9E78216}" destId="{0E14D2FE-467E-477D-BFFB-C3A28119ADCC}" srcOrd="2" destOrd="0" presId="urn:microsoft.com/office/officeart/2018/5/layout/IconCircleLabelList"/>
    <dgm:cxn modelId="{D64B84DC-E323-416A-B9CF-0DBF3F661324}" type="presParOf" srcId="{E0EB14F2-7038-4764-A071-C529A9E78216}" destId="{0B71B42A-3499-4064-922D-68B78F702CA8}" srcOrd="3" destOrd="0" presId="urn:microsoft.com/office/officeart/2018/5/layout/IconCircleLabelList"/>
    <dgm:cxn modelId="{67363658-1938-4B21-84C6-F9A6D64E6560}" type="presParOf" srcId="{1AAE6790-99FE-40E3-AE3E-D9299B602D12}" destId="{68E7BC65-3426-4EE8-81C2-F0B492946A8D}" srcOrd="1" destOrd="0" presId="urn:microsoft.com/office/officeart/2018/5/layout/IconCircleLabelList"/>
    <dgm:cxn modelId="{7260493F-CACE-49AC-B7C3-B0007425ABDD}" type="presParOf" srcId="{1AAE6790-99FE-40E3-AE3E-D9299B602D12}" destId="{3D233445-B327-4008-9B30-778696D890AD}" srcOrd="2" destOrd="0" presId="urn:microsoft.com/office/officeart/2018/5/layout/IconCircleLabelList"/>
    <dgm:cxn modelId="{106035D7-8BB9-48D5-9B35-4E00B8E0F65C}" type="presParOf" srcId="{3D233445-B327-4008-9B30-778696D890AD}" destId="{A015D872-DA69-4587-A565-431E1E0228AE}" srcOrd="0" destOrd="0" presId="urn:microsoft.com/office/officeart/2018/5/layout/IconCircleLabelList"/>
    <dgm:cxn modelId="{4E566707-B24C-4C74-B280-23DEE9DEA1C3}" type="presParOf" srcId="{3D233445-B327-4008-9B30-778696D890AD}" destId="{5FDCBF3E-5781-4ABA-9703-FC52B8F84C45}" srcOrd="1" destOrd="0" presId="urn:microsoft.com/office/officeart/2018/5/layout/IconCircleLabelList"/>
    <dgm:cxn modelId="{4FD8D920-6164-44A0-8551-B48646F52E4E}" type="presParOf" srcId="{3D233445-B327-4008-9B30-778696D890AD}" destId="{8DAAF781-2A0B-4F87-9FCA-7939A09F9FF9}" srcOrd="2" destOrd="0" presId="urn:microsoft.com/office/officeart/2018/5/layout/IconCircleLabelList"/>
    <dgm:cxn modelId="{FDB6DCCA-7EE6-40B2-95C8-5CD7177A96CB}" type="presParOf" srcId="{3D233445-B327-4008-9B30-778696D890AD}" destId="{5D699228-9968-4721-A5B6-355D2EA417D1}" srcOrd="3" destOrd="0" presId="urn:microsoft.com/office/officeart/2018/5/layout/IconCircleLabelList"/>
    <dgm:cxn modelId="{E6F98639-280A-408C-8B42-8A5915F8ADD1}" type="presParOf" srcId="{1AAE6790-99FE-40E3-AE3E-D9299B602D12}" destId="{C98E0597-5A10-425B-BD26-F1CF13673731}" srcOrd="3" destOrd="0" presId="urn:microsoft.com/office/officeart/2018/5/layout/IconCircleLabelList"/>
    <dgm:cxn modelId="{3916C668-3D44-4CEF-B575-D0DA5D6B4B6E}" type="presParOf" srcId="{1AAE6790-99FE-40E3-AE3E-D9299B602D12}" destId="{116B969A-24D6-41DD-B067-5996642C1486}" srcOrd="4" destOrd="0" presId="urn:microsoft.com/office/officeart/2018/5/layout/IconCircleLabelList"/>
    <dgm:cxn modelId="{666B7E92-1606-460B-865D-6FD6A0130B2B}" type="presParOf" srcId="{116B969A-24D6-41DD-B067-5996642C1486}" destId="{D1F1198A-150F-4116-B312-5425452E22C8}" srcOrd="0" destOrd="0" presId="urn:microsoft.com/office/officeart/2018/5/layout/IconCircleLabelList"/>
    <dgm:cxn modelId="{CC5FE50F-3220-47CC-8427-D7CF9DDF27D4}" type="presParOf" srcId="{116B969A-24D6-41DD-B067-5996642C1486}" destId="{E34F205C-594F-484B-BC49-5C441E1D2BCB}" srcOrd="1" destOrd="0" presId="urn:microsoft.com/office/officeart/2018/5/layout/IconCircleLabelList"/>
    <dgm:cxn modelId="{56CED00D-2E51-4043-B6BB-E89345740FC9}" type="presParOf" srcId="{116B969A-24D6-41DD-B067-5996642C1486}" destId="{B056CE1A-CCCF-4C14-9766-FBAB928E954D}" srcOrd="2" destOrd="0" presId="urn:microsoft.com/office/officeart/2018/5/layout/IconCircleLabelList"/>
    <dgm:cxn modelId="{3DF1D35E-C3E8-4ABA-A416-386B1B0DEDF1}" type="presParOf" srcId="{116B969A-24D6-41DD-B067-5996642C1486}" destId="{A92A31E1-AE36-4F91-B154-D7DE4CA54E43}" srcOrd="3" destOrd="0" presId="urn:microsoft.com/office/officeart/2018/5/layout/IconCircleLabelList"/>
    <dgm:cxn modelId="{CC2BEEC4-57AD-4423-990F-13F39303D755}" type="presParOf" srcId="{1AAE6790-99FE-40E3-AE3E-D9299B602D12}" destId="{48C39671-75ED-45D2-996B-9E71DA7D6069}" srcOrd="5" destOrd="0" presId="urn:microsoft.com/office/officeart/2018/5/layout/IconCircleLabelList"/>
    <dgm:cxn modelId="{072D291F-FCC5-4C54-BF5C-839D2A26631E}" type="presParOf" srcId="{1AAE6790-99FE-40E3-AE3E-D9299B602D12}" destId="{B86E67F8-D865-4B27-A8C7-D11E88C3CC20}" srcOrd="6" destOrd="0" presId="urn:microsoft.com/office/officeart/2018/5/layout/IconCircleLabelList"/>
    <dgm:cxn modelId="{3971CCB1-D2C5-4608-A468-1477836F55FB}" type="presParOf" srcId="{B86E67F8-D865-4B27-A8C7-D11E88C3CC20}" destId="{0C5297E7-830E-4803-B69B-3B053568CA09}" srcOrd="0" destOrd="0" presId="urn:microsoft.com/office/officeart/2018/5/layout/IconCircleLabelList"/>
    <dgm:cxn modelId="{F41C1F39-5350-4C25-AFB0-708528CD258A}" type="presParOf" srcId="{B86E67F8-D865-4B27-A8C7-D11E88C3CC20}" destId="{DFEFE5B3-D2DC-4027-A101-AA30460DDB7B}" srcOrd="1" destOrd="0" presId="urn:microsoft.com/office/officeart/2018/5/layout/IconCircleLabelList"/>
    <dgm:cxn modelId="{7AFA9F8F-35F5-46EE-93E3-3BCD58F4AACF}" type="presParOf" srcId="{B86E67F8-D865-4B27-A8C7-D11E88C3CC20}" destId="{20B0CDF2-8E94-476E-8DB2-12B3D3C3FE80}" srcOrd="2" destOrd="0" presId="urn:microsoft.com/office/officeart/2018/5/layout/IconCircleLabelList"/>
    <dgm:cxn modelId="{D93E6299-240B-43D1-994D-35DB63775DFC}" type="presParOf" srcId="{B86E67F8-D865-4B27-A8C7-D11E88C3CC20}" destId="{0F63C4A3-F448-4098-A6DB-C01BEFBB9CDD}"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3A532F-9ADB-458D-B819-91D32BDB9927}" type="doc">
      <dgm:prSet loTypeId="urn:microsoft.com/office/officeart/2005/8/layout/pList2" loCatId="list" qsTypeId="urn:microsoft.com/office/officeart/2005/8/quickstyle/simple1" qsCatId="simple" csTypeId="urn:microsoft.com/office/officeart/2005/8/colors/accent1_2" csCatId="accent1" phldr="1"/>
      <dgm:spPr/>
    </dgm:pt>
    <dgm:pt modelId="{AD860228-8E44-445E-8FB1-9263D149C228}">
      <dgm:prSet phldrT="[Text]" custT="1"/>
      <dgm:spPr>
        <a:solidFill>
          <a:srgbClr val="04788E"/>
        </a:solidFill>
      </dgm:spPr>
      <dgm:t>
        <a:bodyPr/>
        <a:lstStyle/>
        <a:p>
          <a:r>
            <a:rPr lang="en-US" sz="2800" b="1" dirty="0"/>
            <a:t>During Procedure</a:t>
          </a:r>
        </a:p>
      </dgm:t>
    </dgm:pt>
    <dgm:pt modelId="{A725B1F9-BD0E-41D7-8ED4-F60F4B0D5D9C}" type="parTrans" cxnId="{4C63AB5E-F612-4872-8882-FB44117826CA}">
      <dgm:prSet/>
      <dgm:spPr/>
      <dgm:t>
        <a:bodyPr/>
        <a:lstStyle/>
        <a:p>
          <a:endParaRPr lang="en-US"/>
        </a:p>
      </dgm:t>
    </dgm:pt>
    <dgm:pt modelId="{544CC133-924F-42AA-9A31-6AF3B761C7D1}" type="sibTrans" cxnId="{4C63AB5E-F612-4872-8882-FB44117826CA}">
      <dgm:prSet/>
      <dgm:spPr/>
      <dgm:t>
        <a:bodyPr/>
        <a:lstStyle/>
        <a:p>
          <a:endParaRPr lang="en-US"/>
        </a:p>
      </dgm:t>
    </dgm:pt>
    <dgm:pt modelId="{AD7D7341-CD93-4D76-8C0E-5BA09F419E2F}">
      <dgm:prSet custT="1"/>
      <dgm:spPr>
        <a:solidFill>
          <a:srgbClr val="04788E"/>
        </a:solidFill>
      </dgm:spPr>
      <dgm:t>
        <a:bodyPr/>
        <a:lstStyle/>
        <a:p>
          <a:r>
            <a:rPr lang="en-US" sz="2800" dirty="0"/>
            <a:t>Remove gross soil</a:t>
          </a:r>
        </a:p>
      </dgm:t>
    </dgm:pt>
    <dgm:pt modelId="{246919EC-E7AD-4206-9DF8-D0E9A716B48B}" type="parTrans" cxnId="{A711B710-3FAF-4F4B-BBF7-68E28B572C81}">
      <dgm:prSet/>
      <dgm:spPr/>
      <dgm:t>
        <a:bodyPr/>
        <a:lstStyle/>
        <a:p>
          <a:endParaRPr lang="en-US"/>
        </a:p>
      </dgm:t>
    </dgm:pt>
    <dgm:pt modelId="{41FC5274-F474-49FA-A93C-BCB1DF884121}" type="sibTrans" cxnId="{A711B710-3FAF-4F4B-BBF7-68E28B572C81}">
      <dgm:prSet/>
      <dgm:spPr/>
      <dgm:t>
        <a:bodyPr/>
        <a:lstStyle/>
        <a:p>
          <a:endParaRPr lang="en-US"/>
        </a:p>
      </dgm:t>
    </dgm:pt>
    <dgm:pt modelId="{99041A96-1F26-43D3-A663-9A597334AD94}">
      <dgm:prSet custT="1"/>
      <dgm:spPr>
        <a:solidFill>
          <a:srgbClr val="04788E"/>
        </a:solidFill>
      </dgm:spPr>
      <dgm:t>
        <a:bodyPr/>
        <a:lstStyle/>
        <a:p>
          <a:r>
            <a:rPr lang="en-US" sz="2800" dirty="0"/>
            <a:t>Keep Moist</a:t>
          </a:r>
        </a:p>
      </dgm:t>
    </dgm:pt>
    <dgm:pt modelId="{85D0E5D8-FCE9-49BC-A0DD-66C939AE957A}" type="parTrans" cxnId="{459F9318-6F16-4186-B737-5F80BA7E3D1A}">
      <dgm:prSet/>
      <dgm:spPr/>
      <dgm:t>
        <a:bodyPr/>
        <a:lstStyle/>
        <a:p>
          <a:endParaRPr lang="en-US"/>
        </a:p>
      </dgm:t>
    </dgm:pt>
    <dgm:pt modelId="{A637E075-7B52-4E19-A1E7-74A762DF51C2}" type="sibTrans" cxnId="{459F9318-6F16-4186-B737-5F80BA7E3D1A}">
      <dgm:prSet/>
      <dgm:spPr/>
      <dgm:t>
        <a:bodyPr/>
        <a:lstStyle/>
        <a:p>
          <a:endParaRPr lang="en-US"/>
        </a:p>
      </dgm:t>
    </dgm:pt>
    <dgm:pt modelId="{4D619A44-11AF-4362-BE38-F794752E21F2}">
      <dgm:prSet custT="1"/>
      <dgm:spPr>
        <a:solidFill>
          <a:srgbClr val="04788E"/>
        </a:solidFill>
      </dgm:spPr>
      <dgm:t>
        <a:bodyPr/>
        <a:lstStyle/>
        <a:p>
          <a:r>
            <a:rPr lang="en-US" sz="2800" dirty="0"/>
            <a:t>No saline</a:t>
          </a:r>
        </a:p>
      </dgm:t>
    </dgm:pt>
    <dgm:pt modelId="{756BAA10-01BB-4D28-91A3-D485E2CCAF54}" type="parTrans" cxnId="{2AFE3473-F32B-42F7-AA85-B66F682EAFC8}">
      <dgm:prSet/>
      <dgm:spPr/>
      <dgm:t>
        <a:bodyPr/>
        <a:lstStyle/>
        <a:p>
          <a:endParaRPr lang="en-US"/>
        </a:p>
      </dgm:t>
    </dgm:pt>
    <dgm:pt modelId="{364AA2E7-314A-4572-8190-AFE1567B2EAC}" type="sibTrans" cxnId="{2AFE3473-F32B-42F7-AA85-B66F682EAFC8}">
      <dgm:prSet/>
      <dgm:spPr/>
      <dgm:t>
        <a:bodyPr/>
        <a:lstStyle/>
        <a:p>
          <a:endParaRPr lang="en-US"/>
        </a:p>
      </dgm:t>
    </dgm:pt>
    <dgm:pt modelId="{6F35C38D-EF27-426A-9FC8-ED0BE97F6577}">
      <dgm:prSet custT="1"/>
      <dgm:spPr>
        <a:solidFill>
          <a:srgbClr val="04788E"/>
        </a:solidFill>
      </dgm:spPr>
      <dgm:t>
        <a:bodyPr/>
        <a:lstStyle/>
        <a:p>
          <a:pPr>
            <a:buNone/>
          </a:pPr>
          <a:r>
            <a:rPr lang="en-US" sz="2800" b="1" dirty="0"/>
            <a:t>Post Procedure</a:t>
          </a:r>
        </a:p>
      </dgm:t>
    </dgm:pt>
    <dgm:pt modelId="{9DFCCFA1-9C34-418D-B14B-A28FD3331ED2}" type="parTrans" cxnId="{4E1B1D5B-F660-4C20-991C-C93F6C8E13CC}">
      <dgm:prSet/>
      <dgm:spPr/>
      <dgm:t>
        <a:bodyPr/>
        <a:lstStyle/>
        <a:p>
          <a:endParaRPr lang="en-US"/>
        </a:p>
      </dgm:t>
    </dgm:pt>
    <dgm:pt modelId="{F8E93838-75C1-43A3-866D-CFA45D615134}" type="sibTrans" cxnId="{4E1B1D5B-F660-4C20-991C-C93F6C8E13CC}">
      <dgm:prSet/>
      <dgm:spPr/>
      <dgm:t>
        <a:bodyPr/>
        <a:lstStyle/>
        <a:p>
          <a:endParaRPr lang="en-US"/>
        </a:p>
      </dgm:t>
    </dgm:pt>
    <dgm:pt modelId="{13D1DFAC-A312-4045-9598-AC1CF7AE4F3F}">
      <dgm:prSet custT="1"/>
      <dgm:spPr>
        <a:solidFill>
          <a:srgbClr val="04788E"/>
        </a:solidFill>
      </dgm:spPr>
      <dgm:t>
        <a:bodyPr/>
        <a:lstStyle/>
        <a:p>
          <a:r>
            <a:rPr lang="en-US" sz="2800" dirty="0"/>
            <a:t>Remove gross soil</a:t>
          </a:r>
        </a:p>
      </dgm:t>
    </dgm:pt>
    <dgm:pt modelId="{4A98F14F-CB03-43E2-AE4C-CE8C419DA039}" type="parTrans" cxnId="{1A815C66-DC31-4780-A1B5-C23C53BD03A9}">
      <dgm:prSet/>
      <dgm:spPr/>
      <dgm:t>
        <a:bodyPr/>
        <a:lstStyle/>
        <a:p>
          <a:endParaRPr lang="en-US"/>
        </a:p>
      </dgm:t>
    </dgm:pt>
    <dgm:pt modelId="{40D6D2C8-6803-4CD1-884C-918F6E0B75FE}" type="sibTrans" cxnId="{1A815C66-DC31-4780-A1B5-C23C53BD03A9}">
      <dgm:prSet/>
      <dgm:spPr/>
      <dgm:t>
        <a:bodyPr/>
        <a:lstStyle/>
        <a:p>
          <a:endParaRPr lang="en-US"/>
        </a:p>
      </dgm:t>
    </dgm:pt>
    <dgm:pt modelId="{6AFCF0C0-F9F9-43D7-9063-DC6E25E8719C}">
      <dgm:prSet custT="1"/>
      <dgm:spPr>
        <a:solidFill>
          <a:srgbClr val="04788E"/>
        </a:solidFill>
      </dgm:spPr>
      <dgm:t>
        <a:bodyPr/>
        <a:lstStyle/>
        <a:p>
          <a:r>
            <a:rPr lang="en-US" sz="2800" dirty="0"/>
            <a:t>Discard waste</a:t>
          </a:r>
        </a:p>
      </dgm:t>
    </dgm:pt>
    <dgm:pt modelId="{A275CF1F-2008-4DC0-A329-B3036E8F357C}" type="parTrans" cxnId="{CE04F8CE-6AB4-4A69-826A-7928309F2266}">
      <dgm:prSet/>
      <dgm:spPr/>
      <dgm:t>
        <a:bodyPr/>
        <a:lstStyle/>
        <a:p>
          <a:endParaRPr lang="en-US"/>
        </a:p>
      </dgm:t>
    </dgm:pt>
    <dgm:pt modelId="{A310C056-988C-4CEF-8BDC-AA3BDDE996C0}" type="sibTrans" cxnId="{CE04F8CE-6AB4-4A69-826A-7928309F2266}">
      <dgm:prSet/>
      <dgm:spPr/>
      <dgm:t>
        <a:bodyPr/>
        <a:lstStyle/>
        <a:p>
          <a:endParaRPr lang="en-US"/>
        </a:p>
      </dgm:t>
    </dgm:pt>
    <dgm:pt modelId="{BEF97B39-818B-412A-8AD4-CD9EEDD8DF23}">
      <dgm:prSet custT="1"/>
      <dgm:spPr>
        <a:solidFill>
          <a:srgbClr val="04788E"/>
        </a:solidFill>
      </dgm:spPr>
      <dgm:t>
        <a:bodyPr/>
        <a:lstStyle/>
        <a:p>
          <a:r>
            <a:rPr lang="en-US" sz="2800" dirty="0"/>
            <a:t>Disassemble per IFU</a:t>
          </a:r>
        </a:p>
      </dgm:t>
    </dgm:pt>
    <dgm:pt modelId="{87BEC41F-7915-4455-BC5F-D38C394D95A8}" type="parTrans" cxnId="{8BD2D2BB-CBE0-4336-849D-9F668FC41C36}">
      <dgm:prSet/>
      <dgm:spPr/>
      <dgm:t>
        <a:bodyPr/>
        <a:lstStyle/>
        <a:p>
          <a:endParaRPr lang="en-US"/>
        </a:p>
      </dgm:t>
    </dgm:pt>
    <dgm:pt modelId="{1498610B-6812-402B-AAD1-0A3B87EBE283}" type="sibTrans" cxnId="{8BD2D2BB-CBE0-4336-849D-9F668FC41C36}">
      <dgm:prSet/>
      <dgm:spPr/>
      <dgm:t>
        <a:bodyPr/>
        <a:lstStyle/>
        <a:p>
          <a:endParaRPr lang="en-US"/>
        </a:p>
      </dgm:t>
    </dgm:pt>
    <dgm:pt modelId="{39D67725-A039-4FBF-A15F-9EB542357FD0}">
      <dgm:prSet custT="1"/>
      <dgm:spPr>
        <a:solidFill>
          <a:srgbClr val="04788E"/>
        </a:solidFill>
      </dgm:spPr>
      <dgm:t>
        <a:bodyPr/>
        <a:lstStyle/>
        <a:p>
          <a:r>
            <a:rPr lang="en-US" sz="2800" dirty="0"/>
            <a:t>Keep moist for transport</a:t>
          </a:r>
        </a:p>
      </dgm:t>
    </dgm:pt>
    <dgm:pt modelId="{58E93954-9D03-4659-8A67-B354F0B04755}" type="parTrans" cxnId="{77E6091B-EB74-40A9-BC08-C65018F91EB4}">
      <dgm:prSet/>
      <dgm:spPr/>
      <dgm:t>
        <a:bodyPr/>
        <a:lstStyle/>
        <a:p>
          <a:endParaRPr lang="en-US"/>
        </a:p>
      </dgm:t>
    </dgm:pt>
    <dgm:pt modelId="{886F661F-2C92-4E79-90FE-9BA44D512FB1}" type="sibTrans" cxnId="{77E6091B-EB74-40A9-BC08-C65018F91EB4}">
      <dgm:prSet/>
      <dgm:spPr/>
      <dgm:t>
        <a:bodyPr/>
        <a:lstStyle/>
        <a:p>
          <a:endParaRPr lang="en-US"/>
        </a:p>
      </dgm:t>
    </dgm:pt>
    <dgm:pt modelId="{1E4B6849-C59F-4BEC-8E05-A2E202D7A003}" type="pres">
      <dgm:prSet presAssocID="{0E3A532F-9ADB-458D-B819-91D32BDB9927}" presName="Name0" presStyleCnt="0">
        <dgm:presLayoutVars>
          <dgm:dir/>
          <dgm:resizeHandles val="exact"/>
        </dgm:presLayoutVars>
      </dgm:prSet>
      <dgm:spPr/>
    </dgm:pt>
    <dgm:pt modelId="{CE4A3968-652D-436D-8993-B606DDE03434}" type="pres">
      <dgm:prSet presAssocID="{0E3A532F-9ADB-458D-B819-91D32BDB9927}" presName="bkgdShp" presStyleLbl="alignAccFollowNode1" presStyleIdx="0" presStyleCnt="1" custLinFactNeighborY="0"/>
      <dgm:spPr>
        <a:solidFill>
          <a:srgbClr val="04788E">
            <a:alpha val="60000"/>
          </a:srgbClr>
        </a:solidFill>
      </dgm:spPr>
    </dgm:pt>
    <dgm:pt modelId="{09057988-1FB9-4401-9187-678EF188B363}" type="pres">
      <dgm:prSet presAssocID="{0E3A532F-9ADB-458D-B819-91D32BDB9927}" presName="linComp" presStyleCnt="0"/>
      <dgm:spPr/>
    </dgm:pt>
    <dgm:pt modelId="{F5837B50-6301-4ACF-9143-CCF1587A26EA}" type="pres">
      <dgm:prSet presAssocID="{AD860228-8E44-445E-8FB1-9263D149C228}" presName="compNode" presStyleCnt="0"/>
      <dgm:spPr/>
    </dgm:pt>
    <dgm:pt modelId="{698DD381-02D7-4D2D-BE49-63680E0954A4}" type="pres">
      <dgm:prSet presAssocID="{AD860228-8E44-445E-8FB1-9263D149C228}" presName="node" presStyleLbl="node1" presStyleIdx="0" presStyleCnt="2" custLinFactNeighborY="0">
        <dgm:presLayoutVars>
          <dgm:bulletEnabled val="1"/>
        </dgm:presLayoutVars>
      </dgm:prSet>
      <dgm:spPr/>
    </dgm:pt>
    <dgm:pt modelId="{BDE8A045-F2F5-4565-BE52-F8F11A3EFBAF}" type="pres">
      <dgm:prSet presAssocID="{AD860228-8E44-445E-8FB1-9263D149C228}" presName="invisiNode" presStyleLbl="node1" presStyleIdx="0" presStyleCnt="2"/>
      <dgm:spPr/>
    </dgm:pt>
    <dgm:pt modelId="{A8E5A831-94B4-4D87-87D6-3122CB9E50BE}" type="pres">
      <dgm:prSet presAssocID="{AD860228-8E44-445E-8FB1-9263D149C228}" presName="imagNode" presStyleLbl="fgImgPlace1" presStyleIdx="0" presStyleCnt="2"/>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52333F09-7172-4C26-92CF-52C522ED5D43}" type="pres">
      <dgm:prSet presAssocID="{544CC133-924F-42AA-9A31-6AF3B761C7D1}" presName="sibTrans" presStyleLbl="sibTrans2D1" presStyleIdx="0" presStyleCnt="0"/>
      <dgm:spPr/>
    </dgm:pt>
    <dgm:pt modelId="{C0F9B3B7-5EE7-49EC-B722-942863A5FC80}" type="pres">
      <dgm:prSet presAssocID="{6F35C38D-EF27-426A-9FC8-ED0BE97F6577}" presName="compNode" presStyleCnt="0"/>
      <dgm:spPr/>
    </dgm:pt>
    <dgm:pt modelId="{69ADB24A-E4E2-4829-B2CA-C6C364BB58E7}" type="pres">
      <dgm:prSet presAssocID="{6F35C38D-EF27-426A-9FC8-ED0BE97F6577}" presName="node" presStyleLbl="node1" presStyleIdx="1" presStyleCnt="2" custLinFactNeighborY="0">
        <dgm:presLayoutVars>
          <dgm:bulletEnabled val="1"/>
        </dgm:presLayoutVars>
      </dgm:prSet>
      <dgm:spPr/>
    </dgm:pt>
    <dgm:pt modelId="{9B3B39A2-DBBE-4B28-93D4-9C6CCB190A7F}" type="pres">
      <dgm:prSet presAssocID="{6F35C38D-EF27-426A-9FC8-ED0BE97F6577}" presName="invisiNode" presStyleLbl="node1" presStyleIdx="1" presStyleCnt="2"/>
      <dgm:spPr/>
    </dgm:pt>
    <dgm:pt modelId="{01CACDDC-103A-4A5E-9AE5-EEEC86D9B6A6}" type="pres">
      <dgm:prSet presAssocID="{6F35C38D-EF27-426A-9FC8-ED0BE97F6577}" presName="imagNode" presStyleLbl="fgImgPlace1" presStyleIdx="1" presStyleCnt="2"/>
      <dgm:spPr>
        <a:blipFill dpi="0" rotWithShape="1">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Lst>
  <dgm:cxnLst>
    <dgm:cxn modelId="{9294E709-0919-49DC-A8F7-EB62CA904F63}" type="presOf" srcId="{99041A96-1F26-43D3-A663-9A597334AD94}" destId="{698DD381-02D7-4D2D-BE49-63680E0954A4}" srcOrd="0" destOrd="2" presId="urn:microsoft.com/office/officeart/2005/8/layout/pList2"/>
    <dgm:cxn modelId="{A711B710-3FAF-4F4B-BBF7-68E28B572C81}" srcId="{AD860228-8E44-445E-8FB1-9263D149C228}" destId="{AD7D7341-CD93-4D76-8C0E-5BA09F419E2F}" srcOrd="0" destOrd="0" parTransId="{246919EC-E7AD-4206-9DF8-D0E9A716B48B}" sibTransId="{41FC5274-F474-49FA-A93C-BCB1DF884121}"/>
    <dgm:cxn modelId="{459F9318-6F16-4186-B737-5F80BA7E3D1A}" srcId="{AD860228-8E44-445E-8FB1-9263D149C228}" destId="{99041A96-1F26-43D3-A663-9A597334AD94}" srcOrd="1" destOrd="0" parTransId="{85D0E5D8-FCE9-49BC-A0DD-66C939AE957A}" sibTransId="{A637E075-7B52-4E19-A1E7-74A762DF51C2}"/>
    <dgm:cxn modelId="{77E6091B-EB74-40A9-BC08-C65018F91EB4}" srcId="{6F35C38D-EF27-426A-9FC8-ED0BE97F6577}" destId="{39D67725-A039-4FBF-A15F-9EB542357FD0}" srcOrd="3" destOrd="0" parTransId="{58E93954-9D03-4659-8A67-B354F0B04755}" sibTransId="{886F661F-2C92-4E79-90FE-9BA44D512FB1}"/>
    <dgm:cxn modelId="{A1007C2E-2276-4307-A745-B9A4F35708AC}" type="presOf" srcId="{6F35C38D-EF27-426A-9FC8-ED0BE97F6577}" destId="{69ADB24A-E4E2-4829-B2CA-C6C364BB58E7}" srcOrd="0" destOrd="0" presId="urn:microsoft.com/office/officeart/2005/8/layout/pList2"/>
    <dgm:cxn modelId="{9850D83C-CC1A-4970-8545-1C70AFE90A53}" type="presOf" srcId="{6AFCF0C0-F9F9-43D7-9063-DC6E25E8719C}" destId="{69ADB24A-E4E2-4829-B2CA-C6C364BB58E7}" srcOrd="0" destOrd="2" presId="urn:microsoft.com/office/officeart/2005/8/layout/pList2"/>
    <dgm:cxn modelId="{4E1B1D5B-F660-4C20-991C-C93F6C8E13CC}" srcId="{0E3A532F-9ADB-458D-B819-91D32BDB9927}" destId="{6F35C38D-EF27-426A-9FC8-ED0BE97F6577}" srcOrd="1" destOrd="0" parTransId="{9DFCCFA1-9C34-418D-B14B-A28FD3331ED2}" sibTransId="{F8E93838-75C1-43A3-866D-CFA45D615134}"/>
    <dgm:cxn modelId="{4C63AB5E-F612-4872-8882-FB44117826CA}" srcId="{0E3A532F-9ADB-458D-B819-91D32BDB9927}" destId="{AD860228-8E44-445E-8FB1-9263D149C228}" srcOrd="0" destOrd="0" parTransId="{A725B1F9-BD0E-41D7-8ED4-F60F4B0D5D9C}" sibTransId="{544CC133-924F-42AA-9A31-6AF3B761C7D1}"/>
    <dgm:cxn modelId="{0CC7F15E-A6B2-4BEF-BE44-156FF904A7C2}" type="presOf" srcId="{0E3A532F-9ADB-458D-B819-91D32BDB9927}" destId="{1E4B6849-C59F-4BEC-8E05-A2E202D7A003}" srcOrd="0" destOrd="0" presId="urn:microsoft.com/office/officeart/2005/8/layout/pList2"/>
    <dgm:cxn modelId="{1A815C66-DC31-4780-A1B5-C23C53BD03A9}" srcId="{6F35C38D-EF27-426A-9FC8-ED0BE97F6577}" destId="{13D1DFAC-A312-4045-9598-AC1CF7AE4F3F}" srcOrd="0" destOrd="0" parTransId="{4A98F14F-CB03-43E2-AE4C-CE8C419DA039}" sibTransId="{40D6D2C8-6803-4CD1-884C-918F6E0B75FE}"/>
    <dgm:cxn modelId="{2AFE3473-F32B-42F7-AA85-B66F682EAFC8}" srcId="{AD860228-8E44-445E-8FB1-9263D149C228}" destId="{4D619A44-11AF-4362-BE38-F794752E21F2}" srcOrd="2" destOrd="0" parTransId="{756BAA10-01BB-4D28-91A3-D485E2CCAF54}" sibTransId="{364AA2E7-314A-4572-8190-AFE1567B2EAC}"/>
    <dgm:cxn modelId="{F80C1875-C35F-44B9-9840-F00B2DA78C16}" type="presOf" srcId="{AD860228-8E44-445E-8FB1-9263D149C228}" destId="{698DD381-02D7-4D2D-BE49-63680E0954A4}" srcOrd="0" destOrd="0" presId="urn:microsoft.com/office/officeart/2005/8/layout/pList2"/>
    <dgm:cxn modelId="{9FB21476-A117-4A11-A001-ABF150CEC953}" type="presOf" srcId="{BEF97B39-818B-412A-8AD4-CD9EEDD8DF23}" destId="{69ADB24A-E4E2-4829-B2CA-C6C364BB58E7}" srcOrd="0" destOrd="3" presId="urn:microsoft.com/office/officeart/2005/8/layout/pList2"/>
    <dgm:cxn modelId="{C9C37D5A-851B-4D92-B652-42BB2AC65CBE}" type="presOf" srcId="{39D67725-A039-4FBF-A15F-9EB542357FD0}" destId="{69ADB24A-E4E2-4829-B2CA-C6C364BB58E7}" srcOrd="0" destOrd="4" presId="urn:microsoft.com/office/officeart/2005/8/layout/pList2"/>
    <dgm:cxn modelId="{1CAF4795-9139-498C-85C2-70BD23139A25}" type="presOf" srcId="{AD7D7341-CD93-4D76-8C0E-5BA09F419E2F}" destId="{698DD381-02D7-4D2D-BE49-63680E0954A4}" srcOrd="0" destOrd="1" presId="urn:microsoft.com/office/officeart/2005/8/layout/pList2"/>
    <dgm:cxn modelId="{EB339EA8-5462-4F49-B89E-4EA0E4A898A7}" type="presOf" srcId="{544CC133-924F-42AA-9A31-6AF3B761C7D1}" destId="{52333F09-7172-4C26-92CF-52C522ED5D43}" srcOrd="0" destOrd="0" presId="urn:microsoft.com/office/officeart/2005/8/layout/pList2"/>
    <dgm:cxn modelId="{8BD2D2BB-CBE0-4336-849D-9F668FC41C36}" srcId="{6F35C38D-EF27-426A-9FC8-ED0BE97F6577}" destId="{BEF97B39-818B-412A-8AD4-CD9EEDD8DF23}" srcOrd="2" destOrd="0" parTransId="{87BEC41F-7915-4455-BC5F-D38C394D95A8}" sibTransId="{1498610B-6812-402B-AAD1-0A3B87EBE283}"/>
    <dgm:cxn modelId="{CE04F8CE-6AB4-4A69-826A-7928309F2266}" srcId="{6F35C38D-EF27-426A-9FC8-ED0BE97F6577}" destId="{6AFCF0C0-F9F9-43D7-9063-DC6E25E8719C}" srcOrd="1" destOrd="0" parTransId="{A275CF1F-2008-4DC0-A329-B3036E8F357C}" sibTransId="{A310C056-988C-4CEF-8BDC-AA3BDDE996C0}"/>
    <dgm:cxn modelId="{92A27CD5-335C-4CFA-9871-23CFCF8FAA9E}" type="presOf" srcId="{4D619A44-11AF-4362-BE38-F794752E21F2}" destId="{698DD381-02D7-4D2D-BE49-63680E0954A4}" srcOrd="0" destOrd="3" presId="urn:microsoft.com/office/officeart/2005/8/layout/pList2"/>
    <dgm:cxn modelId="{1F1A83FA-9C05-497F-BF93-ECC93EDB2D9C}" type="presOf" srcId="{13D1DFAC-A312-4045-9598-AC1CF7AE4F3F}" destId="{69ADB24A-E4E2-4829-B2CA-C6C364BB58E7}" srcOrd="0" destOrd="1" presId="urn:microsoft.com/office/officeart/2005/8/layout/pList2"/>
    <dgm:cxn modelId="{DE7FF9E4-38F9-4FA8-B5B7-BCF3BD92D97B}" type="presParOf" srcId="{1E4B6849-C59F-4BEC-8E05-A2E202D7A003}" destId="{CE4A3968-652D-436D-8993-B606DDE03434}" srcOrd="0" destOrd="0" presId="urn:microsoft.com/office/officeart/2005/8/layout/pList2"/>
    <dgm:cxn modelId="{0883CAAA-7EF3-4273-8332-3C6D83835935}" type="presParOf" srcId="{1E4B6849-C59F-4BEC-8E05-A2E202D7A003}" destId="{09057988-1FB9-4401-9187-678EF188B363}" srcOrd="1" destOrd="0" presId="urn:microsoft.com/office/officeart/2005/8/layout/pList2"/>
    <dgm:cxn modelId="{47520E19-F8F1-4923-847D-BEA07067C230}" type="presParOf" srcId="{09057988-1FB9-4401-9187-678EF188B363}" destId="{F5837B50-6301-4ACF-9143-CCF1587A26EA}" srcOrd="0" destOrd="0" presId="urn:microsoft.com/office/officeart/2005/8/layout/pList2"/>
    <dgm:cxn modelId="{17A4B1F1-44E9-4900-B727-8D15593677AE}" type="presParOf" srcId="{F5837B50-6301-4ACF-9143-CCF1587A26EA}" destId="{698DD381-02D7-4D2D-BE49-63680E0954A4}" srcOrd="0" destOrd="0" presId="urn:microsoft.com/office/officeart/2005/8/layout/pList2"/>
    <dgm:cxn modelId="{CE5D9931-DE75-404E-8256-2352B5826166}" type="presParOf" srcId="{F5837B50-6301-4ACF-9143-CCF1587A26EA}" destId="{BDE8A045-F2F5-4565-BE52-F8F11A3EFBAF}" srcOrd="1" destOrd="0" presId="urn:microsoft.com/office/officeart/2005/8/layout/pList2"/>
    <dgm:cxn modelId="{6355093E-54FD-4954-9BEE-1C0F128EA345}" type="presParOf" srcId="{F5837B50-6301-4ACF-9143-CCF1587A26EA}" destId="{A8E5A831-94B4-4D87-87D6-3122CB9E50BE}" srcOrd="2" destOrd="0" presId="urn:microsoft.com/office/officeart/2005/8/layout/pList2"/>
    <dgm:cxn modelId="{37396889-7B4C-46B4-83C8-CBC70625B19A}" type="presParOf" srcId="{09057988-1FB9-4401-9187-678EF188B363}" destId="{52333F09-7172-4C26-92CF-52C522ED5D43}" srcOrd="1" destOrd="0" presId="urn:microsoft.com/office/officeart/2005/8/layout/pList2"/>
    <dgm:cxn modelId="{51B46E79-0DE7-4652-853B-1E1625F1AECD}" type="presParOf" srcId="{09057988-1FB9-4401-9187-678EF188B363}" destId="{C0F9B3B7-5EE7-49EC-B722-942863A5FC80}" srcOrd="2" destOrd="0" presId="urn:microsoft.com/office/officeart/2005/8/layout/pList2"/>
    <dgm:cxn modelId="{139E942F-F4AB-4B75-98CB-DF7D74185E1B}" type="presParOf" srcId="{C0F9B3B7-5EE7-49EC-B722-942863A5FC80}" destId="{69ADB24A-E4E2-4829-B2CA-C6C364BB58E7}" srcOrd="0" destOrd="0" presId="urn:microsoft.com/office/officeart/2005/8/layout/pList2"/>
    <dgm:cxn modelId="{DB31DB57-2BF3-4CF4-9EDF-0628994F8FF5}" type="presParOf" srcId="{C0F9B3B7-5EE7-49EC-B722-942863A5FC80}" destId="{9B3B39A2-DBBE-4B28-93D4-9C6CCB190A7F}" srcOrd="1" destOrd="0" presId="urn:microsoft.com/office/officeart/2005/8/layout/pList2"/>
    <dgm:cxn modelId="{7B206EAD-0987-4142-ACDC-F1072C446E19}" type="presParOf" srcId="{C0F9B3B7-5EE7-49EC-B722-942863A5FC80}" destId="{01CACDDC-103A-4A5E-9AE5-EEEC86D9B6A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F399F9F-450F-4E62-8439-894B9BE65885}"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E9C661EA-8593-436A-8FEF-981848CF762D}">
      <dgm:prSet phldrT="[Text]" custT="1"/>
      <dgm:spPr>
        <a:blipFill rotWithShape="0">
          <a:blip xmlns:r="http://schemas.openxmlformats.org/officeDocument/2006/relationships" r:embed="rId1">
            <a:extLst>
              <a:ext uri="{28A0092B-C50C-407E-A947-70E740481C1C}">
                <a14:useLocalDpi xmlns:a14="http://schemas.microsoft.com/office/drawing/2010/main"/>
              </a:ext>
            </a:extLst>
          </a:blip>
          <a:srcRect/>
          <a:stretch>
            <a:fillRect/>
          </a:stretch>
        </a:blipFill>
        <a:scene3d>
          <a:camera prst="orthographicFront"/>
          <a:lightRig rig="threePt" dir="t"/>
        </a:scene3d>
        <a:sp3d>
          <a:bevelT w="254000" h="127000"/>
        </a:sp3d>
      </dgm:spPr>
      <dgm:t>
        <a:bodyPr/>
        <a:lstStyle/>
        <a:p>
          <a:r>
            <a:rPr lang="en-US" sz="2800" dirty="0">
              <a:highlight>
                <a:srgbClr val="6E719E"/>
              </a:highlight>
            </a:rPr>
            <a:t> </a:t>
          </a:r>
        </a:p>
      </dgm:t>
    </dgm:pt>
    <dgm:pt modelId="{0B407AAA-6032-43D1-8862-FF85C187619B}" type="parTrans" cxnId="{58B893B8-4506-4937-80AC-0005AADFC415}">
      <dgm:prSet/>
      <dgm:spPr/>
      <dgm:t>
        <a:bodyPr/>
        <a:lstStyle/>
        <a:p>
          <a:endParaRPr lang="en-US" sz="2800"/>
        </a:p>
      </dgm:t>
    </dgm:pt>
    <dgm:pt modelId="{147FA2A9-7696-48A2-93D7-E4F531B0032D}" type="sibTrans" cxnId="{58B893B8-4506-4937-80AC-0005AADFC415}">
      <dgm:prSet/>
      <dgm:spPr/>
      <dgm:t>
        <a:bodyPr/>
        <a:lstStyle/>
        <a:p>
          <a:endParaRPr lang="en-US" sz="2800"/>
        </a:p>
      </dgm:t>
    </dgm:pt>
    <dgm:pt modelId="{41B36FAF-FE5E-44D8-A41B-C8E5380D5951}">
      <dgm:prSet phldrT="[Text]" custT="1"/>
      <dgm:spPr>
        <a:blipFill rotWithShape="0">
          <a:blip xmlns:r="http://schemas.openxmlformats.org/officeDocument/2006/relationships" r:embed="rId2">
            <a:extLst>
              <a:ext uri="{28A0092B-C50C-407E-A947-70E740481C1C}">
                <a14:useLocalDpi xmlns:a14="http://schemas.microsoft.com/office/drawing/2010/main"/>
              </a:ext>
            </a:extLst>
          </a:blip>
          <a:srcRect/>
          <a:stretch>
            <a:fillRect/>
          </a:stretch>
        </a:blipFill>
        <a:ln w="3175">
          <a:solidFill>
            <a:srgbClr val="A2A0C0"/>
          </a:solidFill>
        </a:ln>
        <a:effectLst/>
        <a:scene3d>
          <a:camera prst="orthographicFront"/>
          <a:lightRig rig="threePt" dir="t"/>
        </a:scene3d>
        <a:sp3d>
          <a:bevelT w="254000" h="127000"/>
        </a:sp3d>
      </dgm:spPr>
      <dgm:t>
        <a:bodyPr/>
        <a:lstStyle/>
        <a:p>
          <a:r>
            <a:rPr lang="en-US" sz="2800" dirty="0">
              <a:solidFill>
                <a:schemeClr val="tx1"/>
              </a:solidFill>
            </a:rPr>
            <a:t>Physical Monitors</a:t>
          </a:r>
        </a:p>
      </dgm:t>
    </dgm:pt>
    <dgm:pt modelId="{90C5B5CF-F63B-4DEF-A0D2-FF70D77FE4F8}" type="parTrans" cxnId="{A4BBA349-A6D0-4BD3-9F07-3D4D8E0BC68B}">
      <dgm:prSet custT="1"/>
      <dgm:spPr>
        <a:ln w="63500">
          <a:headEnd type="triangle" w="lg" len="med"/>
          <a:tailEnd type="none" w="lg" len="lg"/>
        </a:ln>
      </dgm:spPr>
      <dgm:t>
        <a:bodyPr/>
        <a:lstStyle/>
        <a:p>
          <a:endParaRPr lang="en-US" sz="2800" dirty="0"/>
        </a:p>
      </dgm:t>
    </dgm:pt>
    <dgm:pt modelId="{4324B247-090F-46D5-9F44-98FC61B621EF}" type="sibTrans" cxnId="{A4BBA349-A6D0-4BD3-9F07-3D4D8E0BC68B}">
      <dgm:prSet/>
      <dgm:spPr/>
      <dgm:t>
        <a:bodyPr/>
        <a:lstStyle/>
        <a:p>
          <a:endParaRPr lang="en-US" sz="2800"/>
        </a:p>
      </dgm:t>
    </dgm:pt>
    <dgm:pt modelId="{39A99823-C723-46D3-B47C-25ED9C318EA9}">
      <dgm:prSet phldrT="[Text]" custT="1"/>
      <dgm:spPr>
        <a:blipFill dpi="0" rotWithShape="0">
          <a:blip xmlns:r="http://schemas.openxmlformats.org/officeDocument/2006/relationships" r:embed="rId3">
            <a:alphaModFix amt="73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5956" t="-30825" r="-24779" b="-60665"/>
          </a:stretch>
        </a:blipFill>
        <a:ln w="3175">
          <a:solidFill>
            <a:srgbClr val="A2A0C0"/>
          </a:solidFill>
        </a:ln>
        <a:effectLst/>
        <a:scene3d>
          <a:camera prst="orthographicFront"/>
          <a:lightRig rig="threePt" dir="t"/>
        </a:scene3d>
        <a:sp3d>
          <a:bevelT w="254000" h="127000"/>
        </a:sp3d>
      </dgm:spPr>
      <dgm:t>
        <a:bodyPr/>
        <a:lstStyle/>
        <a:p>
          <a:r>
            <a:rPr lang="en-US" sz="2800" dirty="0">
              <a:solidFill>
                <a:schemeClr val="tx1"/>
              </a:solidFill>
            </a:rPr>
            <a:t>Chemical Process Challenge Device</a:t>
          </a:r>
        </a:p>
      </dgm:t>
    </dgm:pt>
    <dgm:pt modelId="{C3E117FE-AAAF-4E8D-A7D3-EE9A03C07B21}" type="parTrans" cxnId="{C7A6A755-8B69-4033-A640-3E991DE7E557}">
      <dgm:prSet custT="1"/>
      <dgm:spPr>
        <a:ln w="63500">
          <a:headEnd type="triangle" w="lg" len="med"/>
          <a:tailEnd type="none"/>
        </a:ln>
      </dgm:spPr>
      <dgm:t>
        <a:bodyPr/>
        <a:lstStyle/>
        <a:p>
          <a:endParaRPr lang="en-US" sz="2800" dirty="0"/>
        </a:p>
      </dgm:t>
    </dgm:pt>
    <dgm:pt modelId="{B554C34C-B559-4924-A118-FCBB3895D7DB}" type="sibTrans" cxnId="{C7A6A755-8B69-4033-A640-3E991DE7E557}">
      <dgm:prSet/>
      <dgm:spPr/>
      <dgm:t>
        <a:bodyPr/>
        <a:lstStyle/>
        <a:p>
          <a:endParaRPr lang="en-US" sz="2800"/>
        </a:p>
      </dgm:t>
    </dgm:pt>
    <dgm:pt modelId="{BDC182EA-545D-4222-9459-A4D65A123C32}">
      <dgm:prSet phldrT="[Text]" custT="1"/>
      <dgm:spPr>
        <a:blipFill dpi="0" rotWithShape="0">
          <a:blip xmlns:r="http://schemas.openxmlformats.org/officeDocument/2006/relationships" r:embed="rId5">
            <a:extLst>
              <a:ext uri="{28A0092B-C50C-407E-A947-70E740481C1C}">
                <a14:useLocalDpi xmlns:a14="http://schemas.microsoft.com/office/drawing/2010/main"/>
              </a:ext>
            </a:extLst>
          </a:blip>
          <a:srcRect/>
          <a:stretch>
            <a:fillRect/>
          </a:stretch>
        </a:blipFill>
        <a:ln w="3175">
          <a:solidFill>
            <a:srgbClr val="A2A0C0"/>
          </a:solidFill>
        </a:ln>
        <a:effectLst/>
        <a:scene3d>
          <a:camera prst="orthographicFront"/>
          <a:lightRig rig="threePt" dir="t"/>
        </a:scene3d>
        <a:sp3d>
          <a:bevelT w="254000" h="127000"/>
        </a:sp3d>
      </dgm:spPr>
      <dgm:t>
        <a:bodyPr/>
        <a:lstStyle/>
        <a:p>
          <a:r>
            <a:rPr lang="en-US" sz="2800" dirty="0">
              <a:solidFill>
                <a:schemeClr val="tx1"/>
              </a:solidFill>
            </a:rPr>
            <a:t>Biological Process Challenge Device</a:t>
          </a:r>
        </a:p>
      </dgm:t>
    </dgm:pt>
    <dgm:pt modelId="{83BB337A-094C-4B11-9172-ED8A36BFDA1B}" type="parTrans" cxnId="{5BB07092-597B-4A88-9EB5-59E9E6ABED85}">
      <dgm:prSet custT="1"/>
      <dgm:spPr>
        <a:ln w="63500">
          <a:headEnd type="triangle" w="lg" len="med"/>
          <a:tailEnd type="none"/>
        </a:ln>
      </dgm:spPr>
      <dgm:t>
        <a:bodyPr/>
        <a:lstStyle/>
        <a:p>
          <a:endParaRPr lang="en-US" sz="2800" dirty="0"/>
        </a:p>
      </dgm:t>
    </dgm:pt>
    <dgm:pt modelId="{D6687375-05D9-46FB-AB5B-3F88DD7D537A}" type="sibTrans" cxnId="{5BB07092-597B-4A88-9EB5-59E9E6ABED85}">
      <dgm:prSet/>
      <dgm:spPr/>
      <dgm:t>
        <a:bodyPr/>
        <a:lstStyle/>
        <a:p>
          <a:endParaRPr lang="en-US" sz="2800"/>
        </a:p>
      </dgm:t>
    </dgm:pt>
    <dgm:pt modelId="{565B8263-4298-4930-B84E-26097B174702}">
      <dgm:prSet phldrT="[Text]" custT="1"/>
      <dgm:spPr>
        <a:blipFill rotWithShape="0">
          <a:blip xmlns:r="http://schemas.openxmlformats.org/officeDocument/2006/relationships" r:embed="rId6">
            <a:alphaModFix amt="59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a:fillRect l="-2000" r="-2000"/>
          </a:stretch>
        </a:blipFill>
        <a:ln w="3175">
          <a:solidFill>
            <a:srgbClr val="A2A0C0"/>
          </a:solidFill>
        </a:ln>
        <a:effectLst/>
        <a:scene3d>
          <a:camera prst="orthographicFront"/>
          <a:lightRig rig="threePt" dir="t"/>
        </a:scene3d>
        <a:sp3d>
          <a:bevelT w="254000" h="127000"/>
        </a:sp3d>
      </dgm:spPr>
      <dgm:t>
        <a:bodyPr/>
        <a:lstStyle/>
        <a:p>
          <a:r>
            <a:rPr lang="en-US" sz="2800" dirty="0">
              <a:solidFill>
                <a:schemeClr val="tx1"/>
              </a:solidFill>
            </a:rPr>
            <a:t>External Chemical Indicators</a:t>
          </a:r>
        </a:p>
      </dgm:t>
    </dgm:pt>
    <dgm:pt modelId="{06EA5DA2-B85B-400D-8E95-B6F6BF22089B}" type="parTrans" cxnId="{7E4D772B-3EB7-4CFF-95F7-A7EBD98D5AF3}">
      <dgm:prSet/>
      <dgm:spPr>
        <a:ln w="63500">
          <a:headEnd type="triangle" w="lg" len="med"/>
        </a:ln>
      </dgm:spPr>
      <dgm:t>
        <a:bodyPr/>
        <a:lstStyle/>
        <a:p>
          <a:endParaRPr lang="en-US" dirty="0"/>
        </a:p>
      </dgm:t>
    </dgm:pt>
    <dgm:pt modelId="{8DCB7F60-459D-450F-BBC8-791C1409BC44}" type="sibTrans" cxnId="{7E4D772B-3EB7-4CFF-95F7-A7EBD98D5AF3}">
      <dgm:prSet/>
      <dgm:spPr/>
      <dgm:t>
        <a:bodyPr/>
        <a:lstStyle/>
        <a:p>
          <a:endParaRPr lang="en-US"/>
        </a:p>
      </dgm:t>
    </dgm:pt>
    <dgm:pt modelId="{7EFA58E6-B254-41AC-81DF-71AEE133BE59}" type="pres">
      <dgm:prSet presAssocID="{6F399F9F-450F-4E62-8439-894B9BE65885}" presName="cycle" presStyleCnt="0">
        <dgm:presLayoutVars>
          <dgm:chMax val="1"/>
          <dgm:dir/>
          <dgm:animLvl val="ctr"/>
          <dgm:resizeHandles val="exact"/>
        </dgm:presLayoutVars>
      </dgm:prSet>
      <dgm:spPr/>
    </dgm:pt>
    <dgm:pt modelId="{E3F3EE72-CE68-4958-815A-955509DFBC90}" type="pres">
      <dgm:prSet presAssocID="{E9C661EA-8593-436A-8FEF-981848CF762D}" presName="centerShape" presStyleLbl="node0" presStyleIdx="0" presStyleCnt="1" custScaleX="257006" custScaleY="257006"/>
      <dgm:spPr/>
    </dgm:pt>
    <dgm:pt modelId="{6BACFE0E-C60A-4EB1-8433-E724F0183A81}" type="pres">
      <dgm:prSet presAssocID="{90C5B5CF-F63B-4DEF-A0D2-FF70D77FE4F8}" presName="Name9" presStyleLbl="parChTrans1D2" presStyleIdx="0" presStyleCnt="4"/>
      <dgm:spPr/>
    </dgm:pt>
    <dgm:pt modelId="{FEB4A7AA-2C45-4AE8-95D0-B9AB546D954B}" type="pres">
      <dgm:prSet presAssocID="{90C5B5CF-F63B-4DEF-A0D2-FF70D77FE4F8}" presName="connTx" presStyleLbl="parChTrans1D2" presStyleIdx="0" presStyleCnt="4"/>
      <dgm:spPr/>
    </dgm:pt>
    <dgm:pt modelId="{B65A0C36-884D-4738-9252-CE820F4316AD}" type="pres">
      <dgm:prSet presAssocID="{41B36FAF-FE5E-44D8-A41B-C8E5380D5951}" presName="node" presStyleLbl="node1" presStyleIdx="0" presStyleCnt="4" custScaleX="180839" custScaleY="125196" custRadScaleRad="213908" custRadScaleInc="-148213">
        <dgm:presLayoutVars>
          <dgm:bulletEnabled val="1"/>
        </dgm:presLayoutVars>
      </dgm:prSet>
      <dgm:spPr/>
    </dgm:pt>
    <dgm:pt modelId="{9E082A60-734E-407D-8136-6B13436D3DE2}" type="pres">
      <dgm:prSet presAssocID="{C3E117FE-AAAF-4E8D-A7D3-EE9A03C07B21}" presName="Name9" presStyleLbl="parChTrans1D2" presStyleIdx="1" presStyleCnt="4"/>
      <dgm:spPr/>
    </dgm:pt>
    <dgm:pt modelId="{73784820-02B5-4413-83D3-D849D4F142B1}" type="pres">
      <dgm:prSet presAssocID="{C3E117FE-AAAF-4E8D-A7D3-EE9A03C07B21}" presName="connTx" presStyleLbl="parChTrans1D2" presStyleIdx="1" presStyleCnt="4"/>
      <dgm:spPr/>
    </dgm:pt>
    <dgm:pt modelId="{1FB58637-3A5D-4D41-9C43-A23797A76311}" type="pres">
      <dgm:prSet presAssocID="{39A99823-C723-46D3-B47C-25ED9C318EA9}" presName="node" presStyleLbl="node1" presStyleIdx="1" presStyleCnt="4" custScaleX="180839" custScaleY="125196" custRadScaleRad="218147" custRadScaleInc="-50941">
        <dgm:presLayoutVars>
          <dgm:bulletEnabled val="1"/>
        </dgm:presLayoutVars>
      </dgm:prSet>
      <dgm:spPr/>
    </dgm:pt>
    <dgm:pt modelId="{18EBDEFD-CA41-4987-88A5-E289702F53A1}" type="pres">
      <dgm:prSet presAssocID="{06EA5DA2-B85B-400D-8E95-B6F6BF22089B}" presName="Name9" presStyleLbl="parChTrans1D2" presStyleIdx="2" presStyleCnt="4"/>
      <dgm:spPr/>
    </dgm:pt>
    <dgm:pt modelId="{47D3E57E-8DB3-4062-94B0-3E4E21517CD0}" type="pres">
      <dgm:prSet presAssocID="{06EA5DA2-B85B-400D-8E95-B6F6BF22089B}" presName="connTx" presStyleLbl="parChTrans1D2" presStyleIdx="2" presStyleCnt="4"/>
      <dgm:spPr/>
    </dgm:pt>
    <dgm:pt modelId="{4F2B6709-6DE7-4D68-9892-DC1222208491}" type="pres">
      <dgm:prSet presAssocID="{565B8263-4298-4930-B84E-26097B174702}" presName="node" presStyleLbl="node1" presStyleIdx="2" presStyleCnt="4" custScaleX="180839" custScaleY="125196" custRadScaleRad="210870" custRadScaleInc="152294">
        <dgm:presLayoutVars>
          <dgm:bulletEnabled val="1"/>
        </dgm:presLayoutVars>
      </dgm:prSet>
      <dgm:spPr/>
    </dgm:pt>
    <dgm:pt modelId="{004DA253-0570-4D11-951F-844AA5459F50}" type="pres">
      <dgm:prSet presAssocID="{83BB337A-094C-4B11-9172-ED8A36BFDA1B}" presName="Name9" presStyleLbl="parChTrans1D2" presStyleIdx="3" presStyleCnt="4"/>
      <dgm:spPr/>
    </dgm:pt>
    <dgm:pt modelId="{8004768F-BFB9-4991-BEA1-F3EB5FFD6EC3}" type="pres">
      <dgm:prSet presAssocID="{83BB337A-094C-4B11-9172-ED8A36BFDA1B}" presName="connTx" presStyleLbl="parChTrans1D2" presStyleIdx="3" presStyleCnt="4"/>
      <dgm:spPr/>
    </dgm:pt>
    <dgm:pt modelId="{8DB9D286-E6AF-40B0-8894-B5B5401420B1}" type="pres">
      <dgm:prSet presAssocID="{BDC182EA-545D-4222-9459-A4D65A123C32}" presName="node" presStyleLbl="node1" presStyleIdx="3" presStyleCnt="4" custScaleX="180839" custScaleY="125196" custRadScaleRad="213505" custRadScaleInc="-353368">
        <dgm:presLayoutVars>
          <dgm:bulletEnabled val="1"/>
        </dgm:presLayoutVars>
      </dgm:prSet>
      <dgm:spPr/>
    </dgm:pt>
  </dgm:ptLst>
  <dgm:cxnLst>
    <dgm:cxn modelId="{41949A0D-B7EA-4F6F-9C1C-7B10B1F83925}" type="presOf" srcId="{90C5B5CF-F63B-4DEF-A0D2-FF70D77FE4F8}" destId="{FEB4A7AA-2C45-4AE8-95D0-B9AB546D954B}" srcOrd="1" destOrd="0" presId="urn:microsoft.com/office/officeart/2005/8/layout/radial1"/>
    <dgm:cxn modelId="{C7216216-2B43-4145-9402-DC40A3E093F6}" type="presOf" srcId="{C3E117FE-AAAF-4E8D-A7D3-EE9A03C07B21}" destId="{9E082A60-734E-407D-8136-6B13436D3DE2}" srcOrd="0" destOrd="0" presId="urn:microsoft.com/office/officeart/2005/8/layout/radial1"/>
    <dgm:cxn modelId="{09C69D26-A03A-42A7-85F9-7BE9FB9A44CC}" type="presOf" srcId="{565B8263-4298-4930-B84E-26097B174702}" destId="{4F2B6709-6DE7-4D68-9892-DC1222208491}" srcOrd="0" destOrd="0" presId="urn:microsoft.com/office/officeart/2005/8/layout/radial1"/>
    <dgm:cxn modelId="{AD349B27-E753-4056-B0A7-854F02F07FB9}" type="presOf" srcId="{06EA5DA2-B85B-400D-8E95-B6F6BF22089B}" destId="{18EBDEFD-CA41-4987-88A5-E289702F53A1}" srcOrd="0" destOrd="0" presId="urn:microsoft.com/office/officeart/2005/8/layout/radial1"/>
    <dgm:cxn modelId="{B2FE7728-EBC0-47EA-B2FB-98CCA7938850}" type="presOf" srcId="{83BB337A-094C-4B11-9172-ED8A36BFDA1B}" destId="{8004768F-BFB9-4991-BEA1-F3EB5FFD6EC3}" srcOrd="1" destOrd="0" presId="urn:microsoft.com/office/officeart/2005/8/layout/radial1"/>
    <dgm:cxn modelId="{7E4D772B-3EB7-4CFF-95F7-A7EBD98D5AF3}" srcId="{E9C661EA-8593-436A-8FEF-981848CF762D}" destId="{565B8263-4298-4930-B84E-26097B174702}" srcOrd="2" destOrd="0" parTransId="{06EA5DA2-B85B-400D-8E95-B6F6BF22089B}" sibTransId="{8DCB7F60-459D-450F-BBC8-791C1409BC44}"/>
    <dgm:cxn modelId="{A4BBA349-A6D0-4BD3-9F07-3D4D8E0BC68B}" srcId="{E9C661EA-8593-436A-8FEF-981848CF762D}" destId="{41B36FAF-FE5E-44D8-A41B-C8E5380D5951}" srcOrd="0" destOrd="0" parTransId="{90C5B5CF-F63B-4DEF-A0D2-FF70D77FE4F8}" sibTransId="{4324B247-090F-46D5-9F44-98FC61B621EF}"/>
    <dgm:cxn modelId="{A3E47C6E-5871-42BB-AA26-193AAE2FF920}" type="presOf" srcId="{C3E117FE-AAAF-4E8D-A7D3-EE9A03C07B21}" destId="{73784820-02B5-4413-83D3-D849D4F142B1}" srcOrd="1" destOrd="0" presId="urn:microsoft.com/office/officeart/2005/8/layout/radial1"/>
    <dgm:cxn modelId="{F138C354-8AF7-4C74-B45E-8C007C4605E7}" type="presOf" srcId="{39A99823-C723-46D3-B47C-25ED9C318EA9}" destId="{1FB58637-3A5D-4D41-9C43-A23797A76311}" srcOrd="0" destOrd="0" presId="urn:microsoft.com/office/officeart/2005/8/layout/radial1"/>
    <dgm:cxn modelId="{C7A6A755-8B69-4033-A640-3E991DE7E557}" srcId="{E9C661EA-8593-436A-8FEF-981848CF762D}" destId="{39A99823-C723-46D3-B47C-25ED9C318EA9}" srcOrd="1" destOrd="0" parTransId="{C3E117FE-AAAF-4E8D-A7D3-EE9A03C07B21}" sibTransId="{B554C34C-B559-4924-A118-FCBB3895D7DB}"/>
    <dgm:cxn modelId="{3D6F7E77-07D9-440F-969B-E085C50F67D8}" type="presOf" srcId="{06EA5DA2-B85B-400D-8E95-B6F6BF22089B}" destId="{47D3E57E-8DB3-4062-94B0-3E4E21517CD0}" srcOrd="1" destOrd="0" presId="urn:microsoft.com/office/officeart/2005/8/layout/radial1"/>
    <dgm:cxn modelId="{A9CF5A84-A6B1-4976-89A0-A39EC59951DB}" type="presOf" srcId="{41B36FAF-FE5E-44D8-A41B-C8E5380D5951}" destId="{B65A0C36-884D-4738-9252-CE820F4316AD}" srcOrd="0" destOrd="0" presId="urn:microsoft.com/office/officeart/2005/8/layout/radial1"/>
    <dgm:cxn modelId="{15780691-A129-49F5-8337-FC647407A0DF}" type="presOf" srcId="{6F399F9F-450F-4E62-8439-894B9BE65885}" destId="{7EFA58E6-B254-41AC-81DF-71AEE133BE59}" srcOrd="0" destOrd="0" presId="urn:microsoft.com/office/officeart/2005/8/layout/radial1"/>
    <dgm:cxn modelId="{5BB07092-597B-4A88-9EB5-59E9E6ABED85}" srcId="{E9C661EA-8593-436A-8FEF-981848CF762D}" destId="{BDC182EA-545D-4222-9459-A4D65A123C32}" srcOrd="3" destOrd="0" parTransId="{83BB337A-094C-4B11-9172-ED8A36BFDA1B}" sibTransId="{D6687375-05D9-46FB-AB5B-3F88DD7D537A}"/>
    <dgm:cxn modelId="{BE78D7A5-7D3F-476A-B1D1-AED59C967A8D}" type="presOf" srcId="{E9C661EA-8593-436A-8FEF-981848CF762D}" destId="{E3F3EE72-CE68-4958-815A-955509DFBC90}" srcOrd="0" destOrd="0" presId="urn:microsoft.com/office/officeart/2005/8/layout/radial1"/>
    <dgm:cxn modelId="{58B893B8-4506-4937-80AC-0005AADFC415}" srcId="{6F399F9F-450F-4E62-8439-894B9BE65885}" destId="{E9C661EA-8593-436A-8FEF-981848CF762D}" srcOrd="0" destOrd="0" parTransId="{0B407AAA-6032-43D1-8862-FF85C187619B}" sibTransId="{147FA2A9-7696-48A2-93D7-E4F531B0032D}"/>
    <dgm:cxn modelId="{6938F3C3-651C-4C75-8543-EC959FF40C0C}" type="presOf" srcId="{BDC182EA-545D-4222-9459-A4D65A123C32}" destId="{8DB9D286-E6AF-40B0-8894-B5B5401420B1}" srcOrd="0" destOrd="0" presId="urn:microsoft.com/office/officeart/2005/8/layout/radial1"/>
    <dgm:cxn modelId="{E58108D6-33C9-4B95-A087-6203278D8017}" type="presOf" srcId="{90C5B5CF-F63B-4DEF-A0D2-FF70D77FE4F8}" destId="{6BACFE0E-C60A-4EB1-8433-E724F0183A81}" srcOrd="0" destOrd="0" presId="urn:microsoft.com/office/officeart/2005/8/layout/radial1"/>
    <dgm:cxn modelId="{F36F08FB-001E-4B2F-BEB2-FDB928C11D12}" type="presOf" srcId="{83BB337A-094C-4B11-9172-ED8A36BFDA1B}" destId="{004DA253-0570-4D11-951F-844AA5459F50}" srcOrd="0" destOrd="0" presId="urn:microsoft.com/office/officeart/2005/8/layout/radial1"/>
    <dgm:cxn modelId="{F3971E97-A370-41BA-A977-A2AD6BCEA310}" type="presParOf" srcId="{7EFA58E6-B254-41AC-81DF-71AEE133BE59}" destId="{E3F3EE72-CE68-4958-815A-955509DFBC90}" srcOrd="0" destOrd="0" presId="urn:microsoft.com/office/officeart/2005/8/layout/radial1"/>
    <dgm:cxn modelId="{2348A1A9-4258-4F3C-873C-27FE0DA24DFF}" type="presParOf" srcId="{7EFA58E6-B254-41AC-81DF-71AEE133BE59}" destId="{6BACFE0E-C60A-4EB1-8433-E724F0183A81}" srcOrd="1" destOrd="0" presId="urn:microsoft.com/office/officeart/2005/8/layout/radial1"/>
    <dgm:cxn modelId="{86B6F04F-F000-437B-AD46-FB130CDF932A}" type="presParOf" srcId="{6BACFE0E-C60A-4EB1-8433-E724F0183A81}" destId="{FEB4A7AA-2C45-4AE8-95D0-B9AB546D954B}" srcOrd="0" destOrd="0" presId="urn:microsoft.com/office/officeart/2005/8/layout/radial1"/>
    <dgm:cxn modelId="{1008501B-C4F8-41BF-81E2-1B318320943D}" type="presParOf" srcId="{7EFA58E6-B254-41AC-81DF-71AEE133BE59}" destId="{B65A0C36-884D-4738-9252-CE820F4316AD}" srcOrd="2" destOrd="0" presId="urn:microsoft.com/office/officeart/2005/8/layout/radial1"/>
    <dgm:cxn modelId="{66DCD035-AC18-4A1B-9BDE-2BA16BADA901}" type="presParOf" srcId="{7EFA58E6-B254-41AC-81DF-71AEE133BE59}" destId="{9E082A60-734E-407D-8136-6B13436D3DE2}" srcOrd="3" destOrd="0" presId="urn:microsoft.com/office/officeart/2005/8/layout/radial1"/>
    <dgm:cxn modelId="{05391D84-16F6-4384-AB34-F8033C9EFB3C}" type="presParOf" srcId="{9E082A60-734E-407D-8136-6B13436D3DE2}" destId="{73784820-02B5-4413-83D3-D849D4F142B1}" srcOrd="0" destOrd="0" presId="urn:microsoft.com/office/officeart/2005/8/layout/radial1"/>
    <dgm:cxn modelId="{2935DED5-736C-4C68-A9B6-2C65EAC2CE5D}" type="presParOf" srcId="{7EFA58E6-B254-41AC-81DF-71AEE133BE59}" destId="{1FB58637-3A5D-4D41-9C43-A23797A76311}" srcOrd="4" destOrd="0" presId="urn:microsoft.com/office/officeart/2005/8/layout/radial1"/>
    <dgm:cxn modelId="{B3ADDD04-FCB0-4386-8A42-78187364D865}" type="presParOf" srcId="{7EFA58E6-B254-41AC-81DF-71AEE133BE59}" destId="{18EBDEFD-CA41-4987-88A5-E289702F53A1}" srcOrd="5" destOrd="0" presId="urn:microsoft.com/office/officeart/2005/8/layout/radial1"/>
    <dgm:cxn modelId="{86C90059-FA4F-4C6C-895B-CD8347815D62}" type="presParOf" srcId="{18EBDEFD-CA41-4987-88A5-E289702F53A1}" destId="{47D3E57E-8DB3-4062-94B0-3E4E21517CD0}" srcOrd="0" destOrd="0" presId="urn:microsoft.com/office/officeart/2005/8/layout/radial1"/>
    <dgm:cxn modelId="{3AA72DC2-5C38-4265-8EB3-59D2A6790BC0}" type="presParOf" srcId="{7EFA58E6-B254-41AC-81DF-71AEE133BE59}" destId="{4F2B6709-6DE7-4D68-9892-DC1222208491}" srcOrd="6" destOrd="0" presId="urn:microsoft.com/office/officeart/2005/8/layout/radial1"/>
    <dgm:cxn modelId="{80867257-EF21-4A8D-B51D-1766923603EE}" type="presParOf" srcId="{7EFA58E6-B254-41AC-81DF-71AEE133BE59}" destId="{004DA253-0570-4D11-951F-844AA5459F50}" srcOrd="7" destOrd="0" presId="urn:microsoft.com/office/officeart/2005/8/layout/radial1"/>
    <dgm:cxn modelId="{BDB8AAA5-3138-44C1-95E9-F43AEF35CE73}" type="presParOf" srcId="{004DA253-0570-4D11-951F-844AA5459F50}" destId="{8004768F-BFB9-4991-BEA1-F3EB5FFD6EC3}" srcOrd="0" destOrd="0" presId="urn:microsoft.com/office/officeart/2005/8/layout/radial1"/>
    <dgm:cxn modelId="{045DCFB1-057C-4213-AF72-41EAB34C7ABD}" type="presParOf" srcId="{7EFA58E6-B254-41AC-81DF-71AEE133BE59}" destId="{8DB9D286-E6AF-40B0-8894-B5B5401420B1}"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FAB9243-B01A-4AE2-9043-53089F509A8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A0CE81F3-3A67-423C-8BD0-1F4D97525DAE}">
      <dgm:prSet phldrT="[Text]" custT="1"/>
      <dgm:spPr>
        <a:solidFill>
          <a:srgbClr val="04788E"/>
        </a:solidFill>
      </dgm:spPr>
      <dgm:t>
        <a:bodyPr/>
        <a:lstStyle/>
        <a:p>
          <a:r>
            <a:rPr lang="en-US" sz="2400" b="1" dirty="0"/>
            <a:t>Environment</a:t>
          </a:r>
        </a:p>
      </dgm:t>
    </dgm:pt>
    <dgm:pt modelId="{3A41558E-B824-450F-B1D7-F7E2A881CFCF}" type="parTrans" cxnId="{9AC2E936-64AA-4348-861D-4AAE5D558B8F}">
      <dgm:prSet/>
      <dgm:spPr/>
      <dgm:t>
        <a:bodyPr/>
        <a:lstStyle/>
        <a:p>
          <a:endParaRPr lang="en-US"/>
        </a:p>
      </dgm:t>
    </dgm:pt>
    <dgm:pt modelId="{DD3D0F60-CA85-4346-B6F3-21C7687777B2}" type="sibTrans" cxnId="{9AC2E936-64AA-4348-861D-4AAE5D558B8F}">
      <dgm:prSet/>
      <dgm:spPr/>
      <dgm:t>
        <a:bodyPr/>
        <a:lstStyle/>
        <a:p>
          <a:endParaRPr lang="en-US"/>
        </a:p>
      </dgm:t>
    </dgm:pt>
    <dgm:pt modelId="{19485071-DFCF-4CDC-800D-625B336E9B36}">
      <dgm:prSet phldrT="[Text]" custT="1"/>
      <dgm:spPr>
        <a:solidFill>
          <a:srgbClr val="04788E"/>
        </a:solidFill>
      </dgm:spPr>
      <dgm:t>
        <a:bodyPr/>
        <a:lstStyle/>
        <a:p>
          <a:r>
            <a:rPr lang="en-US" sz="2400" b="1" dirty="0"/>
            <a:t>Decontamination</a:t>
          </a:r>
        </a:p>
      </dgm:t>
    </dgm:pt>
    <dgm:pt modelId="{F9C0DB34-06D5-4AC2-86D5-15B677147BE0}" type="parTrans" cxnId="{129C0D52-6CBC-4F84-9877-87D2013D3A49}">
      <dgm:prSet/>
      <dgm:spPr/>
      <dgm:t>
        <a:bodyPr/>
        <a:lstStyle/>
        <a:p>
          <a:endParaRPr lang="en-US"/>
        </a:p>
      </dgm:t>
    </dgm:pt>
    <dgm:pt modelId="{B003CE97-3256-4B97-A990-596F1F5748CE}" type="sibTrans" cxnId="{129C0D52-6CBC-4F84-9877-87D2013D3A49}">
      <dgm:prSet/>
      <dgm:spPr>
        <a:solidFill>
          <a:srgbClr val="04788E">
            <a:alpha val="60000"/>
          </a:srgbClr>
        </a:solidFill>
      </dgm:spPr>
      <dgm:t>
        <a:bodyPr/>
        <a:lstStyle/>
        <a:p>
          <a:endParaRPr lang="en-US"/>
        </a:p>
      </dgm:t>
    </dgm:pt>
    <dgm:pt modelId="{59EC32F8-6E54-43A1-968E-98BC2BB0DB03}">
      <dgm:prSet phldrT="[Text]" custT="1"/>
      <dgm:spPr>
        <a:solidFill>
          <a:srgbClr val="04788E"/>
        </a:solidFill>
      </dgm:spPr>
      <dgm:t>
        <a:bodyPr/>
        <a:lstStyle/>
        <a:p>
          <a:r>
            <a:rPr lang="en-US" sz="2400" b="1" dirty="0"/>
            <a:t>Assembly</a:t>
          </a:r>
        </a:p>
      </dgm:t>
    </dgm:pt>
    <dgm:pt modelId="{79E6E995-EC30-41CC-A5CB-286932C1BFC2}" type="parTrans" cxnId="{C745A443-6778-4099-9619-4AB45D5BCCE7}">
      <dgm:prSet/>
      <dgm:spPr/>
      <dgm:t>
        <a:bodyPr/>
        <a:lstStyle/>
        <a:p>
          <a:endParaRPr lang="en-US"/>
        </a:p>
      </dgm:t>
    </dgm:pt>
    <dgm:pt modelId="{B5C8F892-66D5-4BFD-B1B7-7AC2BDA2A937}" type="sibTrans" cxnId="{C745A443-6778-4099-9619-4AB45D5BCCE7}">
      <dgm:prSet/>
      <dgm:spPr>
        <a:solidFill>
          <a:srgbClr val="04788E">
            <a:alpha val="60000"/>
          </a:srgbClr>
        </a:solidFill>
      </dgm:spPr>
      <dgm:t>
        <a:bodyPr/>
        <a:lstStyle/>
        <a:p>
          <a:endParaRPr lang="en-US"/>
        </a:p>
      </dgm:t>
    </dgm:pt>
    <dgm:pt modelId="{4FF6528E-8451-4BC1-A578-5B3346EF957E}">
      <dgm:prSet phldrT="[Text]" custT="1"/>
      <dgm:spPr>
        <a:solidFill>
          <a:srgbClr val="04788E"/>
        </a:solidFill>
      </dgm:spPr>
      <dgm:t>
        <a:bodyPr/>
        <a:lstStyle/>
        <a:p>
          <a:r>
            <a:rPr lang="en-US" sz="2400" b="1" dirty="0"/>
            <a:t>Sterilization</a:t>
          </a:r>
        </a:p>
      </dgm:t>
    </dgm:pt>
    <dgm:pt modelId="{DFAFA96D-544B-44D2-9E0F-6E13F2555688}" type="parTrans" cxnId="{CF186D55-53BF-4E64-BAEE-E5F41DE4AF57}">
      <dgm:prSet/>
      <dgm:spPr/>
      <dgm:t>
        <a:bodyPr/>
        <a:lstStyle/>
        <a:p>
          <a:endParaRPr lang="en-US"/>
        </a:p>
      </dgm:t>
    </dgm:pt>
    <dgm:pt modelId="{A7F67221-3AEF-4DAF-B86D-E89E51612FAD}" type="sibTrans" cxnId="{CF186D55-53BF-4E64-BAEE-E5F41DE4AF57}">
      <dgm:prSet/>
      <dgm:spPr>
        <a:solidFill>
          <a:srgbClr val="04788E">
            <a:alpha val="60000"/>
          </a:srgbClr>
        </a:solidFill>
      </dgm:spPr>
      <dgm:t>
        <a:bodyPr/>
        <a:lstStyle/>
        <a:p>
          <a:endParaRPr lang="en-US"/>
        </a:p>
      </dgm:t>
    </dgm:pt>
    <dgm:pt modelId="{674B9946-1B70-4711-8B29-EA1A0990AEF2}">
      <dgm:prSet phldrT="[Text]" custT="1"/>
      <dgm:spPr>
        <a:solidFill>
          <a:srgbClr val="04788E"/>
        </a:solidFill>
      </dgm:spPr>
      <dgm:t>
        <a:bodyPr/>
        <a:lstStyle/>
        <a:p>
          <a:r>
            <a:rPr lang="en-US" sz="2400" b="1" dirty="0"/>
            <a:t>Sterile Storage</a:t>
          </a:r>
        </a:p>
      </dgm:t>
    </dgm:pt>
    <dgm:pt modelId="{3E3553B8-F356-4583-B5EA-DF79B87F4A41}" type="parTrans" cxnId="{6AF52194-7873-4EF7-BE80-98EECD3704DF}">
      <dgm:prSet/>
      <dgm:spPr/>
      <dgm:t>
        <a:bodyPr/>
        <a:lstStyle/>
        <a:p>
          <a:endParaRPr lang="en-US"/>
        </a:p>
      </dgm:t>
    </dgm:pt>
    <dgm:pt modelId="{93AA34D7-D829-4B46-B243-05AC0692ED7D}" type="sibTrans" cxnId="{6AF52194-7873-4EF7-BE80-98EECD3704DF}">
      <dgm:prSet/>
      <dgm:spPr>
        <a:solidFill>
          <a:srgbClr val="04788E">
            <a:alpha val="60000"/>
          </a:srgbClr>
        </a:solidFill>
      </dgm:spPr>
      <dgm:t>
        <a:bodyPr/>
        <a:lstStyle/>
        <a:p>
          <a:endParaRPr lang="en-US"/>
        </a:p>
      </dgm:t>
    </dgm:pt>
    <dgm:pt modelId="{921D2251-1F64-47F7-949E-C613D368604D}" type="pres">
      <dgm:prSet presAssocID="{EFAB9243-B01A-4AE2-9043-53089F509A80}" presName="Name0" presStyleCnt="0">
        <dgm:presLayoutVars>
          <dgm:chMax val="1"/>
          <dgm:dir/>
          <dgm:animLvl val="ctr"/>
          <dgm:resizeHandles val="exact"/>
        </dgm:presLayoutVars>
      </dgm:prSet>
      <dgm:spPr/>
    </dgm:pt>
    <dgm:pt modelId="{24042AFF-A8C8-4180-867C-2E4E61B4409B}" type="pres">
      <dgm:prSet presAssocID="{A0CE81F3-3A67-423C-8BD0-1F4D97525DAE}" presName="centerShape" presStyleLbl="node0" presStyleIdx="0" presStyleCnt="1" custScaleX="168297"/>
      <dgm:spPr/>
    </dgm:pt>
    <dgm:pt modelId="{821FF115-F54B-4CCF-B751-20D38343BAE6}" type="pres">
      <dgm:prSet presAssocID="{19485071-DFCF-4CDC-800D-625B336E9B36}" presName="node" presStyleLbl="node1" presStyleIdx="0" presStyleCnt="4" custScaleX="275883" custRadScaleRad="116273" custRadScaleInc="1354">
        <dgm:presLayoutVars>
          <dgm:bulletEnabled val="1"/>
        </dgm:presLayoutVars>
      </dgm:prSet>
      <dgm:spPr/>
    </dgm:pt>
    <dgm:pt modelId="{1CC7EBA7-AE31-42F4-853B-2E07B06002C9}" type="pres">
      <dgm:prSet presAssocID="{19485071-DFCF-4CDC-800D-625B336E9B36}" presName="dummy" presStyleCnt="0"/>
      <dgm:spPr/>
    </dgm:pt>
    <dgm:pt modelId="{5DD18E25-503E-470C-83FA-4A02765205C5}" type="pres">
      <dgm:prSet presAssocID="{B003CE97-3256-4B97-A990-596F1F5748CE}" presName="sibTrans" presStyleLbl="sibTrans2D1" presStyleIdx="0" presStyleCnt="4"/>
      <dgm:spPr/>
    </dgm:pt>
    <dgm:pt modelId="{D777A993-0565-4890-8545-B460FC19549D}" type="pres">
      <dgm:prSet presAssocID="{59EC32F8-6E54-43A1-968E-98BC2BB0DB03}" presName="node" presStyleLbl="node1" presStyleIdx="1" presStyleCnt="4" custScaleX="229544" custRadScaleRad="155796" custRadScaleInc="2516">
        <dgm:presLayoutVars>
          <dgm:bulletEnabled val="1"/>
        </dgm:presLayoutVars>
      </dgm:prSet>
      <dgm:spPr/>
    </dgm:pt>
    <dgm:pt modelId="{71D7C832-B98C-4FED-A9A7-4549425EF23E}" type="pres">
      <dgm:prSet presAssocID="{59EC32F8-6E54-43A1-968E-98BC2BB0DB03}" presName="dummy" presStyleCnt="0"/>
      <dgm:spPr/>
    </dgm:pt>
    <dgm:pt modelId="{9238CEFE-D3DD-4FC5-A8C3-3ECCD7002520}" type="pres">
      <dgm:prSet presAssocID="{B5C8F892-66D5-4BFD-B1B7-7AC2BDA2A937}" presName="sibTrans" presStyleLbl="sibTrans2D1" presStyleIdx="1" presStyleCnt="4"/>
      <dgm:spPr/>
    </dgm:pt>
    <dgm:pt modelId="{17D19457-59FF-4950-A0B0-371305C78742}" type="pres">
      <dgm:prSet presAssocID="{4FF6528E-8451-4BC1-A578-5B3346EF957E}" presName="node" presStyleLbl="node1" presStyleIdx="2" presStyleCnt="4" custScaleX="220380" custRadScaleRad="97216" custRadScaleInc="5106">
        <dgm:presLayoutVars>
          <dgm:bulletEnabled val="1"/>
        </dgm:presLayoutVars>
      </dgm:prSet>
      <dgm:spPr/>
    </dgm:pt>
    <dgm:pt modelId="{60DD9274-EE51-48DE-B18E-CE223F5A919C}" type="pres">
      <dgm:prSet presAssocID="{4FF6528E-8451-4BC1-A578-5B3346EF957E}" presName="dummy" presStyleCnt="0"/>
      <dgm:spPr/>
    </dgm:pt>
    <dgm:pt modelId="{873D203A-2FAB-42EB-B97A-431988CA96CB}" type="pres">
      <dgm:prSet presAssocID="{A7F67221-3AEF-4DAF-B86D-E89E51612FAD}" presName="sibTrans" presStyleLbl="sibTrans2D1" presStyleIdx="2" presStyleCnt="4"/>
      <dgm:spPr/>
    </dgm:pt>
    <dgm:pt modelId="{4D632216-87E5-45F4-8A03-0B39EAA1EA14}" type="pres">
      <dgm:prSet presAssocID="{674B9946-1B70-4711-8B29-EA1A0990AEF2}" presName="node" presStyleLbl="node1" presStyleIdx="3" presStyleCnt="4" custScaleX="221264" custRadScaleRad="158767" custRadScaleInc="1769">
        <dgm:presLayoutVars>
          <dgm:bulletEnabled val="1"/>
        </dgm:presLayoutVars>
      </dgm:prSet>
      <dgm:spPr/>
    </dgm:pt>
    <dgm:pt modelId="{8AB87CEF-D0C4-440A-A687-184B18B4F02B}" type="pres">
      <dgm:prSet presAssocID="{674B9946-1B70-4711-8B29-EA1A0990AEF2}" presName="dummy" presStyleCnt="0"/>
      <dgm:spPr/>
    </dgm:pt>
    <dgm:pt modelId="{C2624EC9-AB4A-4F78-916D-99F509450A03}" type="pres">
      <dgm:prSet presAssocID="{93AA34D7-D829-4B46-B243-05AC0692ED7D}" presName="sibTrans" presStyleLbl="sibTrans2D1" presStyleIdx="3" presStyleCnt="4"/>
      <dgm:spPr/>
    </dgm:pt>
  </dgm:ptLst>
  <dgm:cxnLst>
    <dgm:cxn modelId="{FE7A8308-90AA-4537-B5AF-F99C446D1D55}" type="presOf" srcId="{B5C8F892-66D5-4BFD-B1B7-7AC2BDA2A937}" destId="{9238CEFE-D3DD-4FC5-A8C3-3ECCD7002520}" srcOrd="0" destOrd="0" presId="urn:microsoft.com/office/officeart/2005/8/layout/radial6"/>
    <dgm:cxn modelId="{9AC2E936-64AA-4348-861D-4AAE5D558B8F}" srcId="{EFAB9243-B01A-4AE2-9043-53089F509A80}" destId="{A0CE81F3-3A67-423C-8BD0-1F4D97525DAE}" srcOrd="0" destOrd="0" parTransId="{3A41558E-B824-450F-B1D7-F7E2A881CFCF}" sibTransId="{DD3D0F60-CA85-4346-B6F3-21C7687777B2}"/>
    <dgm:cxn modelId="{732FC240-3268-45B2-9822-34DBC8128305}" type="presOf" srcId="{674B9946-1B70-4711-8B29-EA1A0990AEF2}" destId="{4D632216-87E5-45F4-8A03-0B39EAA1EA14}" srcOrd="0" destOrd="0" presId="urn:microsoft.com/office/officeart/2005/8/layout/radial6"/>
    <dgm:cxn modelId="{190B965B-9C46-438D-AF00-FB812ADD206A}" type="presOf" srcId="{59EC32F8-6E54-43A1-968E-98BC2BB0DB03}" destId="{D777A993-0565-4890-8545-B460FC19549D}" srcOrd="0" destOrd="0" presId="urn:microsoft.com/office/officeart/2005/8/layout/radial6"/>
    <dgm:cxn modelId="{36481043-F1F4-4807-9519-EAB463DA5693}" type="presOf" srcId="{19485071-DFCF-4CDC-800D-625B336E9B36}" destId="{821FF115-F54B-4CCF-B751-20D38343BAE6}" srcOrd="0" destOrd="0" presId="urn:microsoft.com/office/officeart/2005/8/layout/radial6"/>
    <dgm:cxn modelId="{C745A443-6778-4099-9619-4AB45D5BCCE7}" srcId="{A0CE81F3-3A67-423C-8BD0-1F4D97525DAE}" destId="{59EC32F8-6E54-43A1-968E-98BC2BB0DB03}" srcOrd="1" destOrd="0" parTransId="{79E6E995-EC30-41CC-A5CB-286932C1BFC2}" sibTransId="{B5C8F892-66D5-4BFD-B1B7-7AC2BDA2A937}"/>
    <dgm:cxn modelId="{94BE036B-9A1B-441F-A57A-5F722F49BE2A}" type="presOf" srcId="{EFAB9243-B01A-4AE2-9043-53089F509A80}" destId="{921D2251-1F64-47F7-949E-C613D368604D}" srcOrd="0" destOrd="0" presId="urn:microsoft.com/office/officeart/2005/8/layout/radial6"/>
    <dgm:cxn modelId="{129C0D52-6CBC-4F84-9877-87D2013D3A49}" srcId="{A0CE81F3-3A67-423C-8BD0-1F4D97525DAE}" destId="{19485071-DFCF-4CDC-800D-625B336E9B36}" srcOrd="0" destOrd="0" parTransId="{F9C0DB34-06D5-4AC2-86D5-15B677147BE0}" sibTransId="{B003CE97-3256-4B97-A990-596F1F5748CE}"/>
    <dgm:cxn modelId="{CF186D55-53BF-4E64-BAEE-E5F41DE4AF57}" srcId="{A0CE81F3-3A67-423C-8BD0-1F4D97525DAE}" destId="{4FF6528E-8451-4BC1-A578-5B3346EF957E}" srcOrd="2" destOrd="0" parTransId="{DFAFA96D-544B-44D2-9E0F-6E13F2555688}" sibTransId="{A7F67221-3AEF-4DAF-B86D-E89E51612FAD}"/>
    <dgm:cxn modelId="{0590B580-8DCD-42C8-BA5C-FB2A6896A441}" type="presOf" srcId="{93AA34D7-D829-4B46-B243-05AC0692ED7D}" destId="{C2624EC9-AB4A-4F78-916D-99F509450A03}" srcOrd="0" destOrd="0" presId="urn:microsoft.com/office/officeart/2005/8/layout/radial6"/>
    <dgm:cxn modelId="{6AF52194-7873-4EF7-BE80-98EECD3704DF}" srcId="{A0CE81F3-3A67-423C-8BD0-1F4D97525DAE}" destId="{674B9946-1B70-4711-8B29-EA1A0990AEF2}" srcOrd="3" destOrd="0" parTransId="{3E3553B8-F356-4583-B5EA-DF79B87F4A41}" sibTransId="{93AA34D7-D829-4B46-B243-05AC0692ED7D}"/>
    <dgm:cxn modelId="{7E0896CF-ACFE-4F9A-8CE7-763CE5C928AC}" type="presOf" srcId="{A0CE81F3-3A67-423C-8BD0-1F4D97525DAE}" destId="{24042AFF-A8C8-4180-867C-2E4E61B4409B}" srcOrd="0" destOrd="0" presId="urn:microsoft.com/office/officeart/2005/8/layout/radial6"/>
    <dgm:cxn modelId="{925966D8-2C2C-4F8F-89BB-C644A1420D4D}" type="presOf" srcId="{4FF6528E-8451-4BC1-A578-5B3346EF957E}" destId="{17D19457-59FF-4950-A0B0-371305C78742}" srcOrd="0" destOrd="0" presId="urn:microsoft.com/office/officeart/2005/8/layout/radial6"/>
    <dgm:cxn modelId="{DCF0C9DB-01BE-4C20-A877-683878450AE4}" type="presOf" srcId="{A7F67221-3AEF-4DAF-B86D-E89E51612FAD}" destId="{873D203A-2FAB-42EB-B97A-431988CA96CB}" srcOrd="0" destOrd="0" presId="urn:microsoft.com/office/officeart/2005/8/layout/radial6"/>
    <dgm:cxn modelId="{288E0BF2-2996-466F-AF10-A51A25A40A20}" type="presOf" srcId="{B003CE97-3256-4B97-A990-596F1F5748CE}" destId="{5DD18E25-503E-470C-83FA-4A02765205C5}" srcOrd="0" destOrd="0" presId="urn:microsoft.com/office/officeart/2005/8/layout/radial6"/>
    <dgm:cxn modelId="{9BAE71FC-91DD-4798-AE02-A92C477CCC73}" type="presParOf" srcId="{921D2251-1F64-47F7-949E-C613D368604D}" destId="{24042AFF-A8C8-4180-867C-2E4E61B4409B}" srcOrd="0" destOrd="0" presId="urn:microsoft.com/office/officeart/2005/8/layout/radial6"/>
    <dgm:cxn modelId="{55682C70-5A97-48CE-88BA-1ACDAC747428}" type="presParOf" srcId="{921D2251-1F64-47F7-949E-C613D368604D}" destId="{821FF115-F54B-4CCF-B751-20D38343BAE6}" srcOrd="1" destOrd="0" presId="urn:microsoft.com/office/officeart/2005/8/layout/radial6"/>
    <dgm:cxn modelId="{A07EAE51-9572-428D-9382-87F9BDA7B4FF}" type="presParOf" srcId="{921D2251-1F64-47F7-949E-C613D368604D}" destId="{1CC7EBA7-AE31-42F4-853B-2E07B06002C9}" srcOrd="2" destOrd="0" presId="urn:microsoft.com/office/officeart/2005/8/layout/radial6"/>
    <dgm:cxn modelId="{1F74D963-929C-4C2E-AAF2-0F579C6D40E7}" type="presParOf" srcId="{921D2251-1F64-47F7-949E-C613D368604D}" destId="{5DD18E25-503E-470C-83FA-4A02765205C5}" srcOrd="3" destOrd="0" presId="urn:microsoft.com/office/officeart/2005/8/layout/radial6"/>
    <dgm:cxn modelId="{B070CAD7-B501-4B0F-91B5-A9D59D2E417F}" type="presParOf" srcId="{921D2251-1F64-47F7-949E-C613D368604D}" destId="{D777A993-0565-4890-8545-B460FC19549D}" srcOrd="4" destOrd="0" presId="urn:microsoft.com/office/officeart/2005/8/layout/radial6"/>
    <dgm:cxn modelId="{A869AC99-9760-4FD3-BA14-1C6878EAA123}" type="presParOf" srcId="{921D2251-1F64-47F7-949E-C613D368604D}" destId="{71D7C832-B98C-4FED-A9A7-4549425EF23E}" srcOrd="5" destOrd="0" presId="urn:microsoft.com/office/officeart/2005/8/layout/radial6"/>
    <dgm:cxn modelId="{B806ED77-766C-4029-94B1-E5E5E18F9C8B}" type="presParOf" srcId="{921D2251-1F64-47F7-949E-C613D368604D}" destId="{9238CEFE-D3DD-4FC5-A8C3-3ECCD7002520}" srcOrd="6" destOrd="0" presId="urn:microsoft.com/office/officeart/2005/8/layout/radial6"/>
    <dgm:cxn modelId="{078C45A2-9116-43A3-BA05-87CD9650E6E3}" type="presParOf" srcId="{921D2251-1F64-47F7-949E-C613D368604D}" destId="{17D19457-59FF-4950-A0B0-371305C78742}" srcOrd="7" destOrd="0" presId="urn:microsoft.com/office/officeart/2005/8/layout/radial6"/>
    <dgm:cxn modelId="{9C231E56-54BA-4475-9605-1FDCCDABAAF9}" type="presParOf" srcId="{921D2251-1F64-47F7-949E-C613D368604D}" destId="{60DD9274-EE51-48DE-B18E-CE223F5A919C}" srcOrd="8" destOrd="0" presId="urn:microsoft.com/office/officeart/2005/8/layout/radial6"/>
    <dgm:cxn modelId="{0DD60AF4-5958-4D24-BBF8-E155703B7AAF}" type="presParOf" srcId="{921D2251-1F64-47F7-949E-C613D368604D}" destId="{873D203A-2FAB-42EB-B97A-431988CA96CB}" srcOrd="9" destOrd="0" presId="urn:microsoft.com/office/officeart/2005/8/layout/radial6"/>
    <dgm:cxn modelId="{F248B7C2-CBDD-416A-8A19-88D48BF9B55F}" type="presParOf" srcId="{921D2251-1F64-47F7-949E-C613D368604D}" destId="{4D632216-87E5-45F4-8A03-0B39EAA1EA14}" srcOrd="10" destOrd="0" presId="urn:microsoft.com/office/officeart/2005/8/layout/radial6"/>
    <dgm:cxn modelId="{91ED9CAD-52DE-42D8-A129-92DCC362F6BC}" type="presParOf" srcId="{921D2251-1F64-47F7-949E-C613D368604D}" destId="{8AB87CEF-D0C4-440A-A687-184B18B4F02B}" srcOrd="11" destOrd="0" presId="urn:microsoft.com/office/officeart/2005/8/layout/radial6"/>
    <dgm:cxn modelId="{2E013524-C3E0-4B1A-85B7-E3F7538458FC}" type="presParOf" srcId="{921D2251-1F64-47F7-949E-C613D368604D}" destId="{C2624EC9-AB4A-4F78-916D-99F509450A0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28337AD-9A11-43F8-ADB2-AB225B801A5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312D5C6-84DC-4086-BB30-9787D827372C}">
      <dgm:prSet custT="1"/>
      <dgm:spPr/>
      <dgm:t>
        <a:bodyPr/>
        <a:lstStyle/>
        <a:p>
          <a:pPr>
            <a:lnSpc>
              <a:spcPct val="100000"/>
            </a:lnSpc>
          </a:pPr>
          <a:r>
            <a:rPr lang="en-US" sz="2800" dirty="0"/>
            <a:t>Cleaning protocol for each area</a:t>
          </a:r>
        </a:p>
      </dgm:t>
    </dgm:pt>
    <dgm:pt modelId="{E2FA6E3B-34CF-411E-A116-87232AE7B583}" type="parTrans" cxnId="{60F79176-F55F-463C-9369-4A26939C02E0}">
      <dgm:prSet/>
      <dgm:spPr/>
      <dgm:t>
        <a:bodyPr/>
        <a:lstStyle/>
        <a:p>
          <a:endParaRPr lang="en-US"/>
        </a:p>
      </dgm:t>
    </dgm:pt>
    <dgm:pt modelId="{31D5CCE5-A657-4854-81BB-B312B2C749B2}" type="sibTrans" cxnId="{60F79176-F55F-463C-9369-4A26939C02E0}">
      <dgm:prSet/>
      <dgm:spPr/>
      <dgm:t>
        <a:bodyPr/>
        <a:lstStyle/>
        <a:p>
          <a:endParaRPr lang="en-US"/>
        </a:p>
      </dgm:t>
    </dgm:pt>
    <dgm:pt modelId="{FAA463B8-B8BC-4EDA-8CCF-D1B58F2BA3F0}">
      <dgm:prSet custT="1"/>
      <dgm:spPr/>
      <dgm:t>
        <a:bodyPr/>
        <a:lstStyle/>
        <a:p>
          <a:pPr>
            <a:lnSpc>
              <a:spcPct val="100000"/>
            </a:lnSpc>
          </a:pPr>
          <a:r>
            <a:rPr lang="en-US" sz="2800" dirty="0"/>
            <a:t>Checklists</a:t>
          </a:r>
        </a:p>
      </dgm:t>
    </dgm:pt>
    <dgm:pt modelId="{7B74E796-3C1C-42C3-94F0-DF3D762BB377}" type="parTrans" cxnId="{80FF9F61-2554-40E8-BF51-BCFEAE2411B4}">
      <dgm:prSet/>
      <dgm:spPr/>
      <dgm:t>
        <a:bodyPr/>
        <a:lstStyle/>
        <a:p>
          <a:endParaRPr lang="en-US"/>
        </a:p>
      </dgm:t>
    </dgm:pt>
    <dgm:pt modelId="{793302CC-E991-4DF1-A03D-0817217DC1C7}" type="sibTrans" cxnId="{80FF9F61-2554-40E8-BF51-BCFEAE2411B4}">
      <dgm:prSet/>
      <dgm:spPr/>
      <dgm:t>
        <a:bodyPr/>
        <a:lstStyle/>
        <a:p>
          <a:endParaRPr lang="en-US"/>
        </a:p>
      </dgm:t>
    </dgm:pt>
    <dgm:pt modelId="{6F662D09-BFB5-43A6-B6D1-D32B27680D05}">
      <dgm:prSet custT="1"/>
      <dgm:spPr/>
      <dgm:t>
        <a:bodyPr/>
        <a:lstStyle/>
        <a:p>
          <a:pPr>
            <a:lnSpc>
              <a:spcPct val="100000"/>
            </a:lnSpc>
          </a:pPr>
          <a:r>
            <a:rPr lang="en-US" sz="2800" dirty="0"/>
            <a:t>EVS staff competency</a:t>
          </a:r>
        </a:p>
      </dgm:t>
    </dgm:pt>
    <dgm:pt modelId="{F172A9F4-3648-4C76-AB1C-464E161BFE54}" type="parTrans" cxnId="{A82A28B5-CBF6-4AF7-BCB2-83F7CA64F855}">
      <dgm:prSet/>
      <dgm:spPr/>
      <dgm:t>
        <a:bodyPr/>
        <a:lstStyle/>
        <a:p>
          <a:endParaRPr lang="en-US"/>
        </a:p>
      </dgm:t>
    </dgm:pt>
    <dgm:pt modelId="{DB542318-99B7-4A08-B004-E6DB08D81572}" type="sibTrans" cxnId="{A82A28B5-CBF6-4AF7-BCB2-83F7CA64F855}">
      <dgm:prSet/>
      <dgm:spPr/>
      <dgm:t>
        <a:bodyPr/>
        <a:lstStyle/>
        <a:p>
          <a:endParaRPr lang="en-US"/>
        </a:p>
      </dgm:t>
    </dgm:pt>
    <dgm:pt modelId="{6D01E4E8-B4EB-4FFC-B3AC-53B33C257D91}" type="pres">
      <dgm:prSet presAssocID="{A28337AD-9A11-43F8-ADB2-AB225B801A50}" presName="root" presStyleCnt="0">
        <dgm:presLayoutVars>
          <dgm:dir/>
          <dgm:resizeHandles val="exact"/>
        </dgm:presLayoutVars>
      </dgm:prSet>
      <dgm:spPr/>
    </dgm:pt>
    <dgm:pt modelId="{51DA324F-E46F-4996-A875-6B65636D04AD}" type="pres">
      <dgm:prSet presAssocID="{8312D5C6-84DC-4086-BB30-9787D827372C}" presName="compNode" presStyleCnt="0"/>
      <dgm:spPr/>
    </dgm:pt>
    <dgm:pt modelId="{C4B2F887-3913-47DD-9D7B-643BED3476FF}" type="pres">
      <dgm:prSet presAssocID="{8312D5C6-84DC-4086-BB30-9787D827372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p and bucket"/>
        </a:ext>
      </dgm:extLst>
    </dgm:pt>
    <dgm:pt modelId="{DD3A7B40-0AD2-48B1-8964-EF3983C169F0}" type="pres">
      <dgm:prSet presAssocID="{8312D5C6-84DC-4086-BB30-9787D827372C}" presName="spaceRect" presStyleCnt="0"/>
      <dgm:spPr/>
    </dgm:pt>
    <dgm:pt modelId="{AEC95DF6-2015-414F-9F3D-9851C60B80BD}" type="pres">
      <dgm:prSet presAssocID="{8312D5C6-84DC-4086-BB30-9787D827372C}" presName="textRect" presStyleLbl="revTx" presStyleIdx="0" presStyleCnt="3" custScaleX="130912" custScaleY="149982">
        <dgm:presLayoutVars>
          <dgm:chMax val="1"/>
          <dgm:chPref val="1"/>
        </dgm:presLayoutVars>
      </dgm:prSet>
      <dgm:spPr/>
    </dgm:pt>
    <dgm:pt modelId="{D92908CA-1160-44DF-8DAE-73E1989F04EF}" type="pres">
      <dgm:prSet presAssocID="{31D5CCE5-A657-4854-81BB-B312B2C749B2}" presName="sibTrans" presStyleCnt="0"/>
      <dgm:spPr/>
    </dgm:pt>
    <dgm:pt modelId="{9A3342A0-6DFC-47BE-B951-5411B5DFA325}" type="pres">
      <dgm:prSet presAssocID="{FAA463B8-B8BC-4EDA-8CCF-D1B58F2BA3F0}" presName="compNode" presStyleCnt="0"/>
      <dgm:spPr/>
    </dgm:pt>
    <dgm:pt modelId="{4BFB0E47-6B88-4977-A7D1-D7005A138C7F}" type="pres">
      <dgm:prSet presAssocID="{FAA463B8-B8BC-4EDA-8CCF-D1B58F2BA3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59C8EE5E-98CD-4F9E-8075-7C5425D22C44}" type="pres">
      <dgm:prSet presAssocID="{FAA463B8-B8BC-4EDA-8CCF-D1B58F2BA3F0}" presName="spaceRect" presStyleCnt="0"/>
      <dgm:spPr/>
    </dgm:pt>
    <dgm:pt modelId="{26F5455A-5722-4BD4-B54F-6023DAF27967}" type="pres">
      <dgm:prSet presAssocID="{FAA463B8-B8BC-4EDA-8CCF-D1B58F2BA3F0}" presName="textRect" presStyleLbl="revTx" presStyleIdx="1" presStyleCnt="3" custScaleY="171065">
        <dgm:presLayoutVars>
          <dgm:chMax val="1"/>
          <dgm:chPref val="1"/>
        </dgm:presLayoutVars>
      </dgm:prSet>
      <dgm:spPr/>
    </dgm:pt>
    <dgm:pt modelId="{A17D0D23-20B2-445C-BFD2-2F31DA52674D}" type="pres">
      <dgm:prSet presAssocID="{793302CC-E991-4DF1-A03D-0817217DC1C7}" presName="sibTrans" presStyleCnt="0"/>
      <dgm:spPr/>
    </dgm:pt>
    <dgm:pt modelId="{F83E30E6-8AEC-4F11-91BD-D124E84B578E}" type="pres">
      <dgm:prSet presAssocID="{6F662D09-BFB5-43A6-B6D1-D32B27680D05}" presName="compNode" presStyleCnt="0"/>
      <dgm:spPr/>
    </dgm:pt>
    <dgm:pt modelId="{2E99259E-4A7E-40CA-9061-5B628806B18F}" type="pres">
      <dgm:prSet presAssocID="{6F662D09-BFB5-43A6-B6D1-D32B27680D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B8FEB200-1E50-49F3-85DB-210E79C031D9}" type="pres">
      <dgm:prSet presAssocID="{6F662D09-BFB5-43A6-B6D1-D32B27680D05}" presName="spaceRect" presStyleCnt="0"/>
      <dgm:spPr/>
    </dgm:pt>
    <dgm:pt modelId="{44085DC3-1C1A-4DB5-89DC-54E04EE128E9}" type="pres">
      <dgm:prSet presAssocID="{6F662D09-BFB5-43A6-B6D1-D32B27680D05}" presName="textRect" presStyleLbl="revTx" presStyleIdx="2" presStyleCnt="3" custScaleY="192147">
        <dgm:presLayoutVars>
          <dgm:chMax val="1"/>
          <dgm:chPref val="1"/>
        </dgm:presLayoutVars>
      </dgm:prSet>
      <dgm:spPr/>
    </dgm:pt>
  </dgm:ptLst>
  <dgm:cxnLst>
    <dgm:cxn modelId="{33869B0A-A8B9-4596-947A-AC64B4954194}" type="presOf" srcId="{6F662D09-BFB5-43A6-B6D1-D32B27680D05}" destId="{44085DC3-1C1A-4DB5-89DC-54E04EE128E9}" srcOrd="0" destOrd="0" presId="urn:microsoft.com/office/officeart/2018/2/layout/IconLabelList"/>
    <dgm:cxn modelId="{79092416-2523-4E55-A9E1-9B3D1A2520D3}" type="presOf" srcId="{A28337AD-9A11-43F8-ADB2-AB225B801A50}" destId="{6D01E4E8-B4EB-4FFC-B3AC-53B33C257D91}" srcOrd="0" destOrd="0" presId="urn:microsoft.com/office/officeart/2018/2/layout/IconLabelList"/>
    <dgm:cxn modelId="{ECA26E5E-C06F-4FAF-8B95-BC2512023B09}" type="presOf" srcId="{8312D5C6-84DC-4086-BB30-9787D827372C}" destId="{AEC95DF6-2015-414F-9F3D-9851C60B80BD}" srcOrd="0" destOrd="0" presId="urn:microsoft.com/office/officeart/2018/2/layout/IconLabelList"/>
    <dgm:cxn modelId="{80FF9F61-2554-40E8-BF51-BCFEAE2411B4}" srcId="{A28337AD-9A11-43F8-ADB2-AB225B801A50}" destId="{FAA463B8-B8BC-4EDA-8CCF-D1B58F2BA3F0}" srcOrd="1" destOrd="0" parTransId="{7B74E796-3C1C-42C3-94F0-DF3D762BB377}" sibTransId="{793302CC-E991-4DF1-A03D-0817217DC1C7}"/>
    <dgm:cxn modelId="{9F7B8275-7947-4388-95C7-CA4DDA740088}" type="presOf" srcId="{FAA463B8-B8BC-4EDA-8CCF-D1B58F2BA3F0}" destId="{26F5455A-5722-4BD4-B54F-6023DAF27967}" srcOrd="0" destOrd="0" presId="urn:microsoft.com/office/officeart/2018/2/layout/IconLabelList"/>
    <dgm:cxn modelId="{60F79176-F55F-463C-9369-4A26939C02E0}" srcId="{A28337AD-9A11-43F8-ADB2-AB225B801A50}" destId="{8312D5C6-84DC-4086-BB30-9787D827372C}" srcOrd="0" destOrd="0" parTransId="{E2FA6E3B-34CF-411E-A116-87232AE7B583}" sibTransId="{31D5CCE5-A657-4854-81BB-B312B2C749B2}"/>
    <dgm:cxn modelId="{A82A28B5-CBF6-4AF7-BCB2-83F7CA64F855}" srcId="{A28337AD-9A11-43F8-ADB2-AB225B801A50}" destId="{6F662D09-BFB5-43A6-B6D1-D32B27680D05}" srcOrd="2" destOrd="0" parTransId="{F172A9F4-3648-4C76-AB1C-464E161BFE54}" sibTransId="{DB542318-99B7-4A08-B004-E6DB08D81572}"/>
    <dgm:cxn modelId="{3F833FF5-3D1F-4790-88C6-C7F9C8C12067}" type="presParOf" srcId="{6D01E4E8-B4EB-4FFC-B3AC-53B33C257D91}" destId="{51DA324F-E46F-4996-A875-6B65636D04AD}" srcOrd="0" destOrd="0" presId="urn:microsoft.com/office/officeart/2018/2/layout/IconLabelList"/>
    <dgm:cxn modelId="{0F749518-C5C3-46BF-BCE7-53859CE127FB}" type="presParOf" srcId="{51DA324F-E46F-4996-A875-6B65636D04AD}" destId="{C4B2F887-3913-47DD-9D7B-643BED3476FF}" srcOrd="0" destOrd="0" presId="urn:microsoft.com/office/officeart/2018/2/layout/IconLabelList"/>
    <dgm:cxn modelId="{EED225B2-A898-44B2-B13E-E99A44A18496}" type="presParOf" srcId="{51DA324F-E46F-4996-A875-6B65636D04AD}" destId="{DD3A7B40-0AD2-48B1-8964-EF3983C169F0}" srcOrd="1" destOrd="0" presId="urn:microsoft.com/office/officeart/2018/2/layout/IconLabelList"/>
    <dgm:cxn modelId="{B75CFC7D-C478-4910-A61F-C7D48190890A}" type="presParOf" srcId="{51DA324F-E46F-4996-A875-6B65636D04AD}" destId="{AEC95DF6-2015-414F-9F3D-9851C60B80BD}" srcOrd="2" destOrd="0" presId="urn:microsoft.com/office/officeart/2018/2/layout/IconLabelList"/>
    <dgm:cxn modelId="{DBBB2F03-4D8D-417C-8F7F-34CAE717B41D}" type="presParOf" srcId="{6D01E4E8-B4EB-4FFC-B3AC-53B33C257D91}" destId="{D92908CA-1160-44DF-8DAE-73E1989F04EF}" srcOrd="1" destOrd="0" presId="urn:microsoft.com/office/officeart/2018/2/layout/IconLabelList"/>
    <dgm:cxn modelId="{4F6221D8-A0AA-4F90-8246-445935BAE51E}" type="presParOf" srcId="{6D01E4E8-B4EB-4FFC-B3AC-53B33C257D91}" destId="{9A3342A0-6DFC-47BE-B951-5411B5DFA325}" srcOrd="2" destOrd="0" presId="urn:microsoft.com/office/officeart/2018/2/layout/IconLabelList"/>
    <dgm:cxn modelId="{6256D6C9-A7D1-4ADA-A734-DFC6B53A6C18}" type="presParOf" srcId="{9A3342A0-6DFC-47BE-B951-5411B5DFA325}" destId="{4BFB0E47-6B88-4977-A7D1-D7005A138C7F}" srcOrd="0" destOrd="0" presId="urn:microsoft.com/office/officeart/2018/2/layout/IconLabelList"/>
    <dgm:cxn modelId="{2221FF22-17D8-4329-A810-518B5DB9050B}" type="presParOf" srcId="{9A3342A0-6DFC-47BE-B951-5411B5DFA325}" destId="{59C8EE5E-98CD-4F9E-8075-7C5425D22C44}" srcOrd="1" destOrd="0" presId="urn:microsoft.com/office/officeart/2018/2/layout/IconLabelList"/>
    <dgm:cxn modelId="{FACC80A0-E3CC-4C6D-9BA1-627A86260DF4}" type="presParOf" srcId="{9A3342A0-6DFC-47BE-B951-5411B5DFA325}" destId="{26F5455A-5722-4BD4-B54F-6023DAF27967}" srcOrd="2" destOrd="0" presId="urn:microsoft.com/office/officeart/2018/2/layout/IconLabelList"/>
    <dgm:cxn modelId="{774950E0-3B01-41C9-9F9B-7D6DBEA56CA0}" type="presParOf" srcId="{6D01E4E8-B4EB-4FFC-B3AC-53B33C257D91}" destId="{A17D0D23-20B2-445C-BFD2-2F31DA52674D}" srcOrd="3" destOrd="0" presId="urn:microsoft.com/office/officeart/2018/2/layout/IconLabelList"/>
    <dgm:cxn modelId="{77E00EB7-6FD2-4D73-A05E-E4647B3AB1C0}" type="presParOf" srcId="{6D01E4E8-B4EB-4FFC-B3AC-53B33C257D91}" destId="{F83E30E6-8AEC-4F11-91BD-D124E84B578E}" srcOrd="4" destOrd="0" presId="urn:microsoft.com/office/officeart/2018/2/layout/IconLabelList"/>
    <dgm:cxn modelId="{113DD23D-26BB-43CA-8068-8D050B6A66E0}" type="presParOf" srcId="{F83E30E6-8AEC-4F11-91BD-D124E84B578E}" destId="{2E99259E-4A7E-40CA-9061-5B628806B18F}" srcOrd="0" destOrd="0" presId="urn:microsoft.com/office/officeart/2018/2/layout/IconLabelList"/>
    <dgm:cxn modelId="{E7F6DC8D-BEA3-4882-A8E6-A88C9902DB77}" type="presParOf" srcId="{F83E30E6-8AEC-4F11-91BD-D124E84B578E}" destId="{B8FEB200-1E50-49F3-85DB-210E79C031D9}" srcOrd="1" destOrd="0" presId="urn:microsoft.com/office/officeart/2018/2/layout/IconLabelList"/>
    <dgm:cxn modelId="{0D44F8A3-635E-41FD-882E-1D9F6E0F1F9C}" type="presParOf" srcId="{F83E30E6-8AEC-4F11-91BD-D124E84B578E}" destId="{44085DC3-1C1A-4DB5-89DC-54E04EE128E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EE6CA2-5852-4E4C-BE39-F79F04563EEE}" type="doc">
      <dgm:prSet loTypeId="urn:microsoft.com/office/officeart/2005/8/layout/hProcess9" loCatId="process" qsTypeId="urn:microsoft.com/office/officeart/2005/8/quickstyle/simple1" qsCatId="simple" csTypeId="urn:microsoft.com/office/officeart/2005/8/colors/accent1_2" csCatId="accent1" phldr="1"/>
      <dgm:spPr/>
    </dgm:pt>
    <dgm:pt modelId="{5791DB6B-4883-414A-8D7A-C4CBDCE2FF21}">
      <dgm:prSet phldrT="[Text]" custT="1"/>
      <dgm:spPr>
        <a:solidFill>
          <a:srgbClr val="0187AD"/>
        </a:solidFill>
      </dgm:spPr>
      <dgm:t>
        <a:bodyPr/>
        <a:lstStyle/>
        <a:p>
          <a:r>
            <a:rPr lang="en-US" sz="2800" b="1" dirty="0"/>
            <a:t>Rinse, Clean, Rinse</a:t>
          </a:r>
        </a:p>
      </dgm:t>
    </dgm:pt>
    <dgm:pt modelId="{09E1EB17-5D26-41D6-94AC-9D25400497EE}" type="parTrans" cxnId="{2D0F7A90-7828-439E-898E-7EC3BD2D49DF}">
      <dgm:prSet/>
      <dgm:spPr/>
      <dgm:t>
        <a:bodyPr/>
        <a:lstStyle/>
        <a:p>
          <a:endParaRPr lang="en-US" sz="2800"/>
        </a:p>
      </dgm:t>
    </dgm:pt>
    <dgm:pt modelId="{FE567EA1-C324-486B-8E20-2504EC99F945}" type="sibTrans" cxnId="{2D0F7A90-7828-439E-898E-7EC3BD2D49DF}">
      <dgm:prSet/>
      <dgm:spPr/>
      <dgm:t>
        <a:bodyPr/>
        <a:lstStyle/>
        <a:p>
          <a:endParaRPr lang="en-US" sz="2800"/>
        </a:p>
      </dgm:t>
    </dgm:pt>
    <dgm:pt modelId="{CF503993-E912-461E-BAC5-9687A2FFAAA4}">
      <dgm:prSet phldrT="[Text]" custT="1"/>
      <dgm:spPr>
        <a:solidFill>
          <a:srgbClr val="0187AD"/>
        </a:solidFill>
      </dgm:spPr>
      <dgm:t>
        <a:bodyPr/>
        <a:lstStyle/>
        <a:p>
          <a:r>
            <a:rPr lang="en-US" sz="2800" b="1" dirty="0"/>
            <a:t>HLD </a:t>
          </a:r>
        </a:p>
        <a:p>
          <a:r>
            <a:rPr lang="en-US" sz="2800" b="1" dirty="0"/>
            <a:t>or </a:t>
          </a:r>
        </a:p>
        <a:p>
          <a:r>
            <a:rPr lang="en-US" sz="2800" b="1" dirty="0"/>
            <a:t>Sterilized</a:t>
          </a:r>
        </a:p>
      </dgm:t>
    </dgm:pt>
    <dgm:pt modelId="{F76C662D-01DC-466B-AED7-D55372EED12A}" type="parTrans" cxnId="{D690AC97-8EE1-4528-8FB6-D4C02422EB4A}">
      <dgm:prSet/>
      <dgm:spPr/>
      <dgm:t>
        <a:bodyPr/>
        <a:lstStyle/>
        <a:p>
          <a:endParaRPr lang="en-US" sz="2800"/>
        </a:p>
      </dgm:t>
    </dgm:pt>
    <dgm:pt modelId="{93BE6E14-CA22-4620-A25A-CBF80388BA76}" type="sibTrans" cxnId="{D690AC97-8EE1-4528-8FB6-D4C02422EB4A}">
      <dgm:prSet/>
      <dgm:spPr/>
      <dgm:t>
        <a:bodyPr/>
        <a:lstStyle/>
        <a:p>
          <a:endParaRPr lang="en-US" sz="2800"/>
        </a:p>
      </dgm:t>
    </dgm:pt>
    <dgm:pt modelId="{1D6D4C82-306B-4897-8CCC-58F1F172026C}">
      <dgm:prSet phldrT="[Text]" custT="1"/>
      <dgm:spPr>
        <a:solidFill>
          <a:srgbClr val="0187AD"/>
        </a:solidFill>
      </dgm:spPr>
      <dgm:t>
        <a:bodyPr/>
        <a:lstStyle/>
        <a:p>
          <a:r>
            <a:rPr lang="en-US" sz="2800" b="1" dirty="0"/>
            <a:t>Thermal or Chemical Disinfection</a:t>
          </a:r>
        </a:p>
      </dgm:t>
    </dgm:pt>
    <dgm:pt modelId="{62A1825D-2C25-4FA7-A081-F6A9C8B6E365}" type="parTrans" cxnId="{240ECC3D-8523-4529-BF41-8954776C2C06}">
      <dgm:prSet/>
      <dgm:spPr/>
      <dgm:t>
        <a:bodyPr/>
        <a:lstStyle/>
        <a:p>
          <a:endParaRPr lang="en-US"/>
        </a:p>
      </dgm:t>
    </dgm:pt>
    <dgm:pt modelId="{B2D3E9AF-7886-46EA-B5DA-767BF918FAAC}" type="sibTrans" cxnId="{240ECC3D-8523-4529-BF41-8954776C2C06}">
      <dgm:prSet/>
      <dgm:spPr/>
      <dgm:t>
        <a:bodyPr/>
        <a:lstStyle/>
        <a:p>
          <a:endParaRPr lang="en-US"/>
        </a:p>
      </dgm:t>
    </dgm:pt>
    <dgm:pt modelId="{8582CADC-B88C-493B-A967-921C99B87665}">
      <dgm:prSet phldrT="[Text]" custT="1"/>
      <dgm:spPr>
        <a:solidFill>
          <a:srgbClr val="0187AD"/>
        </a:solidFill>
      </dgm:spPr>
      <dgm:t>
        <a:bodyPr/>
        <a:lstStyle/>
        <a:p>
          <a:r>
            <a:rPr lang="en-US" sz="2800" b="1" dirty="0"/>
            <a:t>Soiled</a:t>
          </a:r>
        </a:p>
      </dgm:t>
    </dgm:pt>
    <dgm:pt modelId="{DC4D3D02-FB44-42DE-BBC1-46477FF84A6D}" type="parTrans" cxnId="{61528D4E-D7DD-464F-AC8A-1BB02975A6AC}">
      <dgm:prSet/>
      <dgm:spPr/>
      <dgm:t>
        <a:bodyPr/>
        <a:lstStyle/>
        <a:p>
          <a:endParaRPr lang="en-US"/>
        </a:p>
      </dgm:t>
    </dgm:pt>
    <dgm:pt modelId="{B1B25FC9-EEBA-4591-B284-753135A19B37}" type="sibTrans" cxnId="{61528D4E-D7DD-464F-AC8A-1BB02975A6AC}">
      <dgm:prSet/>
      <dgm:spPr/>
      <dgm:t>
        <a:bodyPr/>
        <a:lstStyle/>
        <a:p>
          <a:endParaRPr lang="en-US"/>
        </a:p>
      </dgm:t>
    </dgm:pt>
    <dgm:pt modelId="{14836B3A-7911-44FA-807B-18B4CC83CD6C}" type="pres">
      <dgm:prSet presAssocID="{4BEE6CA2-5852-4E4C-BE39-F79F04563EEE}" presName="CompostProcess" presStyleCnt="0">
        <dgm:presLayoutVars>
          <dgm:dir/>
          <dgm:resizeHandles val="exact"/>
        </dgm:presLayoutVars>
      </dgm:prSet>
      <dgm:spPr/>
    </dgm:pt>
    <dgm:pt modelId="{43C0BB13-B2F5-437A-B482-4CEBD558EF26}" type="pres">
      <dgm:prSet presAssocID="{4BEE6CA2-5852-4E4C-BE39-F79F04563EEE}" presName="arrow" presStyleLbl="bgShp" presStyleIdx="0" presStyleCnt="1" custScaleX="117647" custLinFactNeighborX="12115" custLinFactNeighborY="8803"/>
      <dgm:spPr>
        <a:solidFill>
          <a:srgbClr val="0187AD">
            <a:alpha val="50000"/>
          </a:srgbClr>
        </a:solidFill>
      </dgm:spPr>
    </dgm:pt>
    <dgm:pt modelId="{E57CA1AE-DE8E-41CC-BD85-B49BF405D139}" type="pres">
      <dgm:prSet presAssocID="{4BEE6CA2-5852-4E4C-BE39-F79F04563EEE}" presName="linearProcess" presStyleCnt="0"/>
      <dgm:spPr/>
    </dgm:pt>
    <dgm:pt modelId="{7157051B-FC3D-46C9-90A5-902D3904E380}" type="pres">
      <dgm:prSet presAssocID="{8582CADC-B88C-493B-A967-921C99B87665}" presName="textNode" presStyleLbl="node1" presStyleIdx="0" presStyleCnt="4" custScaleX="61326">
        <dgm:presLayoutVars>
          <dgm:bulletEnabled val="1"/>
        </dgm:presLayoutVars>
      </dgm:prSet>
      <dgm:spPr/>
    </dgm:pt>
    <dgm:pt modelId="{406C20F9-5BC0-46CD-B8F3-CE5BBE00E1EF}" type="pres">
      <dgm:prSet presAssocID="{B1B25FC9-EEBA-4591-B284-753135A19B37}" presName="sibTrans" presStyleCnt="0"/>
      <dgm:spPr/>
    </dgm:pt>
    <dgm:pt modelId="{873CFB4A-4B53-40A7-AFA4-7BDEFD0FACA5}" type="pres">
      <dgm:prSet presAssocID="{5791DB6B-4883-414A-8D7A-C4CBDCE2FF21}" presName="textNode" presStyleLbl="node1" presStyleIdx="1" presStyleCnt="4" custScaleX="61326" custLinFactNeighborX="-78747">
        <dgm:presLayoutVars>
          <dgm:bulletEnabled val="1"/>
        </dgm:presLayoutVars>
      </dgm:prSet>
      <dgm:spPr/>
    </dgm:pt>
    <dgm:pt modelId="{C228E34D-6045-4918-90F3-59B32655CAA5}" type="pres">
      <dgm:prSet presAssocID="{FE567EA1-C324-486B-8E20-2504EC99F945}" presName="sibTrans" presStyleCnt="0"/>
      <dgm:spPr/>
    </dgm:pt>
    <dgm:pt modelId="{B0BF3520-7949-4A0E-9437-CA5194BCAF21}" type="pres">
      <dgm:prSet presAssocID="{1D6D4C82-306B-4897-8CCC-58F1F172026C}" presName="textNode" presStyleLbl="node1" presStyleIdx="2" presStyleCnt="4" custScaleX="61326" custLinFactX="-4030" custLinFactNeighborX="-100000">
        <dgm:presLayoutVars>
          <dgm:bulletEnabled val="1"/>
        </dgm:presLayoutVars>
      </dgm:prSet>
      <dgm:spPr/>
    </dgm:pt>
    <dgm:pt modelId="{BE0B0CDC-D8D2-49D4-B1FC-F77CBD983B39}" type="pres">
      <dgm:prSet presAssocID="{B2D3E9AF-7886-46EA-B5DA-767BF918FAAC}" presName="sibTrans" presStyleCnt="0"/>
      <dgm:spPr/>
    </dgm:pt>
    <dgm:pt modelId="{14F24652-CB05-4A7D-BDA3-0E9956C91C68}" type="pres">
      <dgm:prSet presAssocID="{CF503993-E912-461E-BAC5-9687A2FFAAA4}" presName="textNode" presStyleLbl="node1" presStyleIdx="3" presStyleCnt="4" custScaleX="61326" custLinFactX="-12590" custLinFactNeighborX="-100000">
        <dgm:presLayoutVars>
          <dgm:bulletEnabled val="1"/>
        </dgm:presLayoutVars>
      </dgm:prSet>
      <dgm:spPr/>
    </dgm:pt>
  </dgm:ptLst>
  <dgm:cxnLst>
    <dgm:cxn modelId="{3DCA1A06-261B-4736-BF5B-9C07B83549FD}" type="presOf" srcId="{4BEE6CA2-5852-4E4C-BE39-F79F04563EEE}" destId="{14836B3A-7911-44FA-807B-18B4CC83CD6C}" srcOrd="0" destOrd="0" presId="urn:microsoft.com/office/officeart/2005/8/layout/hProcess9"/>
    <dgm:cxn modelId="{240ECC3D-8523-4529-BF41-8954776C2C06}" srcId="{4BEE6CA2-5852-4E4C-BE39-F79F04563EEE}" destId="{1D6D4C82-306B-4897-8CCC-58F1F172026C}" srcOrd="2" destOrd="0" parTransId="{62A1825D-2C25-4FA7-A081-F6A9C8B6E365}" sibTransId="{B2D3E9AF-7886-46EA-B5DA-767BF918FAAC}"/>
    <dgm:cxn modelId="{07CDA447-5B54-410D-88C1-E8A2FEEAE938}" type="presOf" srcId="{8582CADC-B88C-493B-A967-921C99B87665}" destId="{7157051B-FC3D-46C9-90A5-902D3904E380}" srcOrd="0" destOrd="0" presId="urn:microsoft.com/office/officeart/2005/8/layout/hProcess9"/>
    <dgm:cxn modelId="{DCB53D6A-558A-4176-BA6C-6E88200BB781}" type="presOf" srcId="{5791DB6B-4883-414A-8D7A-C4CBDCE2FF21}" destId="{873CFB4A-4B53-40A7-AFA4-7BDEFD0FACA5}" srcOrd="0" destOrd="0" presId="urn:microsoft.com/office/officeart/2005/8/layout/hProcess9"/>
    <dgm:cxn modelId="{3DD7754C-21E8-47FC-BDAB-20EABA36D924}" type="presOf" srcId="{CF503993-E912-461E-BAC5-9687A2FFAAA4}" destId="{14F24652-CB05-4A7D-BDA3-0E9956C91C68}" srcOrd="0" destOrd="0" presId="urn:microsoft.com/office/officeart/2005/8/layout/hProcess9"/>
    <dgm:cxn modelId="{61528D4E-D7DD-464F-AC8A-1BB02975A6AC}" srcId="{4BEE6CA2-5852-4E4C-BE39-F79F04563EEE}" destId="{8582CADC-B88C-493B-A967-921C99B87665}" srcOrd="0" destOrd="0" parTransId="{DC4D3D02-FB44-42DE-BBC1-46477FF84A6D}" sibTransId="{B1B25FC9-EEBA-4591-B284-753135A19B37}"/>
    <dgm:cxn modelId="{C1E72675-0FBB-4570-8749-F7DFB6EB4BCE}" type="presOf" srcId="{1D6D4C82-306B-4897-8CCC-58F1F172026C}" destId="{B0BF3520-7949-4A0E-9437-CA5194BCAF21}" srcOrd="0" destOrd="0" presId="urn:microsoft.com/office/officeart/2005/8/layout/hProcess9"/>
    <dgm:cxn modelId="{2D0F7A90-7828-439E-898E-7EC3BD2D49DF}" srcId="{4BEE6CA2-5852-4E4C-BE39-F79F04563EEE}" destId="{5791DB6B-4883-414A-8D7A-C4CBDCE2FF21}" srcOrd="1" destOrd="0" parTransId="{09E1EB17-5D26-41D6-94AC-9D25400497EE}" sibTransId="{FE567EA1-C324-486B-8E20-2504EC99F945}"/>
    <dgm:cxn modelId="{D690AC97-8EE1-4528-8FB6-D4C02422EB4A}" srcId="{4BEE6CA2-5852-4E4C-BE39-F79F04563EEE}" destId="{CF503993-E912-461E-BAC5-9687A2FFAAA4}" srcOrd="3" destOrd="0" parTransId="{F76C662D-01DC-466B-AED7-D55372EED12A}" sibTransId="{93BE6E14-CA22-4620-A25A-CBF80388BA76}"/>
    <dgm:cxn modelId="{B6136BC4-22D2-45A1-B0B2-E49434D9297A}" type="presParOf" srcId="{14836B3A-7911-44FA-807B-18B4CC83CD6C}" destId="{43C0BB13-B2F5-437A-B482-4CEBD558EF26}" srcOrd="0" destOrd="0" presId="urn:microsoft.com/office/officeart/2005/8/layout/hProcess9"/>
    <dgm:cxn modelId="{59BC90A4-A47E-4228-B18E-040EEF99A856}" type="presParOf" srcId="{14836B3A-7911-44FA-807B-18B4CC83CD6C}" destId="{E57CA1AE-DE8E-41CC-BD85-B49BF405D139}" srcOrd="1" destOrd="0" presId="urn:microsoft.com/office/officeart/2005/8/layout/hProcess9"/>
    <dgm:cxn modelId="{A8DE5642-459F-4A27-BC8E-C7877DCA4612}" type="presParOf" srcId="{E57CA1AE-DE8E-41CC-BD85-B49BF405D139}" destId="{7157051B-FC3D-46C9-90A5-902D3904E380}" srcOrd="0" destOrd="0" presId="urn:microsoft.com/office/officeart/2005/8/layout/hProcess9"/>
    <dgm:cxn modelId="{237598A5-1A2D-4C5A-9CA5-40CCA108CE8D}" type="presParOf" srcId="{E57CA1AE-DE8E-41CC-BD85-B49BF405D139}" destId="{406C20F9-5BC0-46CD-B8F3-CE5BBE00E1EF}" srcOrd="1" destOrd="0" presId="urn:microsoft.com/office/officeart/2005/8/layout/hProcess9"/>
    <dgm:cxn modelId="{F275A9B8-F30B-42C2-8C44-CF19961B89ED}" type="presParOf" srcId="{E57CA1AE-DE8E-41CC-BD85-B49BF405D139}" destId="{873CFB4A-4B53-40A7-AFA4-7BDEFD0FACA5}" srcOrd="2" destOrd="0" presId="urn:microsoft.com/office/officeart/2005/8/layout/hProcess9"/>
    <dgm:cxn modelId="{B22FA804-E0D6-4B19-A548-2E14A4B3AEF1}" type="presParOf" srcId="{E57CA1AE-DE8E-41CC-BD85-B49BF405D139}" destId="{C228E34D-6045-4918-90F3-59B32655CAA5}" srcOrd="3" destOrd="0" presId="urn:microsoft.com/office/officeart/2005/8/layout/hProcess9"/>
    <dgm:cxn modelId="{FBE24C36-D338-43FA-8B4C-545D100E56D8}" type="presParOf" srcId="{E57CA1AE-DE8E-41CC-BD85-B49BF405D139}" destId="{B0BF3520-7949-4A0E-9437-CA5194BCAF21}" srcOrd="4" destOrd="0" presId="urn:microsoft.com/office/officeart/2005/8/layout/hProcess9"/>
    <dgm:cxn modelId="{6E7D3C15-1F70-4554-A4D1-53F8E711C454}" type="presParOf" srcId="{E57CA1AE-DE8E-41CC-BD85-B49BF405D139}" destId="{BE0B0CDC-D8D2-49D4-B1FC-F77CBD983B39}" srcOrd="5" destOrd="0" presId="urn:microsoft.com/office/officeart/2005/8/layout/hProcess9"/>
    <dgm:cxn modelId="{05A17D70-FCAD-47E6-940D-2897E3051DFB}" type="presParOf" srcId="{E57CA1AE-DE8E-41CC-BD85-B49BF405D139}" destId="{14F24652-CB05-4A7D-BDA3-0E9956C91C6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47AB9A-928C-44D9-A1BC-945187603366}"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69AC5481-E8AB-40AB-AA21-5D957B035D6A}">
      <dgm:prSet phldrT="[Text]" custT="1"/>
      <dgm:spPr>
        <a:solidFill>
          <a:srgbClr val="FFC000">
            <a:alpha val="50000"/>
          </a:srgbClr>
        </a:solidFill>
      </dgm:spPr>
      <dgm:t>
        <a:bodyPr/>
        <a:lstStyle/>
        <a:p>
          <a:r>
            <a:rPr lang="en-US" sz="2800" b="1" dirty="0"/>
            <a:t>Decontamination Delay</a:t>
          </a:r>
        </a:p>
      </dgm:t>
    </dgm:pt>
    <dgm:pt modelId="{AB0EE429-FC7A-4ABB-8633-E188C3EC84B4}" type="parTrans" cxnId="{38089DA3-DCE4-4006-B371-B8A5889D7FE2}">
      <dgm:prSet/>
      <dgm:spPr/>
      <dgm:t>
        <a:bodyPr/>
        <a:lstStyle/>
        <a:p>
          <a:endParaRPr lang="en-US"/>
        </a:p>
      </dgm:t>
    </dgm:pt>
    <dgm:pt modelId="{56FB8FFF-B773-4801-916D-CA5D8853A1A4}" type="sibTrans" cxnId="{38089DA3-DCE4-4006-B371-B8A5889D7FE2}">
      <dgm:prSet/>
      <dgm:spPr/>
      <dgm:t>
        <a:bodyPr/>
        <a:lstStyle/>
        <a:p>
          <a:endParaRPr lang="en-US"/>
        </a:p>
      </dgm:t>
    </dgm:pt>
    <dgm:pt modelId="{098B1274-C1F2-4A4A-81F0-3B8B208FFB3A}">
      <dgm:prSet phldrT="[Text]" custT="1"/>
      <dgm:spPr/>
      <dgm:t>
        <a:bodyPr/>
        <a:lstStyle/>
        <a:p>
          <a:r>
            <a:rPr lang="en-US" sz="2800" b="1" dirty="0"/>
            <a:t>Dried Soil</a:t>
          </a:r>
        </a:p>
      </dgm:t>
    </dgm:pt>
    <dgm:pt modelId="{109D18D8-B02C-4982-AC5B-7C44553A95F1}" type="parTrans" cxnId="{70960118-4012-41A9-9182-F5F93EE3F631}">
      <dgm:prSet/>
      <dgm:spPr/>
      <dgm:t>
        <a:bodyPr/>
        <a:lstStyle/>
        <a:p>
          <a:endParaRPr lang="en-US"/>
        </a:p>
      </dgm:t>
    </dgm:pt>
    <dgm:pt modelId="{18A167B5-3E2A-4076-8A68-FAE21EAE1383}" type="sibTrans" cxnId="{70960118-4012-41A9-9182-F5F93EE3F631}">
      <dgm:prSet/>
      <dgm:spPr/>
      <dgm:t>
        <a:bodyPr/>
        <a:lstStyle/>
        <a:p>
          <a:endParaRPr lang="en-US"/>
        </a:p>
      </dgm:t>
    </dgm:pt>
    <dgm:pt modelId="{EBC6DB44-3834-456A-8B2F-40C3C8E8E89B}">
      <dgm:prSet phldrT="[Text]" custT="1"/>
      <dgm:spPr/>
      <dgm:t>
        <a:bodyPr/>
        <a:lstStyle/>
        <a:p>
          <a:r>
            <a:rPr lang="en-US" sz="2800" b="1" dirty="0"/>
            <a:t>Biofilm Formation</a:t>
          </a:r>
        </a:p>
      </dgm:t>
    </dgm:pt>
    <dgm:pt modelId="{613D3D54-1B5D-421C-AE22-D19F7D06C40D}" type="parTrans" cxnId="{E2790D3B-32CA-4CBE-BFC5-724F5DB0EC66}">
      <dgm:prSet/>
      <dgm:spPr/>
      <dgm:t>
        <a:bodyPr/>
        <a:lstStyle/>
        <a:p>
          <a:endParaRPr lang="en-US"/>
        </a:p>
      </dgm:t>
    </dgm:pt>
    <dgm:pt modelId="{DAEBBA6C-CC1D-42C4-8E9D-CFA8E0E85CCC}" type="sibTrans" cxnId="{E2790D3B-32CA-4CBE-BFC5-724F5DB0EC66}">
      <dgm:prSet/>
      <dgm:spPr/>
      <dgm:t>
        <a:bodyPr/>
        <a:lstStyle/>
        <a:p>
          <a:endParaRPr lang="en-US"/>
        </a:p>
      </dgm:t>
    </dgm:pt>
    <dgm:pt modelId="{CA8A677E-4127-4ED0-85B0-E4C664A720B9}">
      <dgm:prSet phldrT="[Text]" custT="1"/>
      <dgm:spPr/>
      <dgm:t>
        <a:bodyPr/>
        <a:lstStyle/>
        <a:p>
          <a:r>
            <a:rPr lang="en-US" sz="2800" b="1" dirty="0"/>
            <a:t>Damage to Passivation Layer</a:t>
          </a:r>
        </a:p>
      </dgm:t>
    </dgm:pt>
    <dgm:pt modelId="{D56CFD2C-BABB-4802-A559-6E9B867FFD67}" type="parTrans" cxnId="{0ACDA4D2-30E5-4781-814D-0DD00A5DBE5A}">
      <dgm:prSet/>
      <dgm:spPr/>
      <dgm:t>
        <a:bodyPr/>
        <a:lstStyle/>
        <a:p>
          <a:endParaRPr lang="en-US"/>
        </a:p>
      </dgm:t>
    </dgm:pt>
    <dgm:pt modelId="{35B605FA-3FD9-4252-A7A2-B20B60C956E1}" type="sibTrans" cxnId="{0ACDA4D2-30E5-4781-814D-0DD00A5DBE5A}">
      <dgm:prSet/>
      <dgm:spPr/>
      <dgm:t>
        <a:bodyPr/>
        <a:lstStyle/>
        <a:p>
          <a:endParaRPr lang="en-US"/>
        </a:p>
      </dgm:t>
    </dgm:pt>
    <dgm:pt modelId="{D04040F0-2BFD-44F1-B70A-FBF3A765AF52}">
      <dgm:prSet phldrT="[Text]" custT="1"/>
      <dgm:spPr/>
      <dgm:t>
        <a:bodyPr/>
        <a:lstStyle/>
        <a:p>
          <a:r>
            <a:rPr lang="en-US" sz="2800" b="1" dirty="0"/>
            <a:t>Damage to coated surfaces</a:t>
          </a:r>
        </a:p>
      </dgm:t>
    </dgm:pt>
    <dgm:pt modelId="{95E5CDB6-6CD6-49B8-A281-58B53DBD8174}" type="parTrans" cxnId="{51F57406-0CF2-4183-9EE3-E5B020B2729A}">
      <dgm:prSet/>
      <dgm:spPr/>
      <dgm:t>
        <a:bodyPr/>
        <a:lstStyle/>
        <a:p>
          <a:endParaRPr lang="en-US"/>
        </a:p>
      </dgm:t>
    </dgm:pt>
    <dgm:pt modelId="{B7864B86-602E-4980-BA6A-3E3B3805067A}" type="sibTrans" cxnId="{51F57406-0CF2-4183-9EE3-E5B020B2729A}">
      <dgm:prSet/>
      <dgm:spPr/>
      <dgm:t>
        <a:bodyPr/>
        <a:lstStyle/>
        <a:p>
          <a:endParaRPr lang="en-US"/>
        </a:p>
      </dgm:t>
    </dgm:pt>
    <dgm:pt modelId="{8A8B5E2C-AB51-4495-A431-DFB0A072DD7E}">
      <dgm:prSet custT="1"/>
      <dgm:spPr/>
      <dgm:t>
        <a:bodyPr/>
        <a:lstStyle/>
        <a:p>
          <a:r>
            <a:rPr lang="en-US" sz="2800" b="1" dirty="0"/>
            <a:t>Delays in processing</a:t>
          </a:r>
        </a:p>
      </dgm:t>
    </dgm:pt>
    <dgm:pt modelId="{5BB26381-C32A-427E-B8D2-C3A50D89F188}" type="parTrans" cxnId="{AC90F011-3B2D-47E8-8A2D-9C7350A2D93C}">
      <dgm:prSet/>
      <dgm:spPr/>
      <dgm:t>
        <a:bodyPr/>
        <a:lstStyle/>
        <a:p>
          <a:endParaRPr lang="en-US"/>
        </a:p>
      </dgm:t>
    </dgm:pt>
    <dgm:pt modelId="{2A8E0D83-6171-4E8A-962E-951C4539164D}" type="sibTrans" cxnId="{AC90F011-3B2D-47E8-8A2D-9C7350A2D93C}">
      <dgm:prSet/>
      <dgm:spPr/>
      <dgm:t>
        <a:bodyPr/>
        <a:lstStyle/>
        <a:p>
          <a:endParaRPr lang="en-US"/>
        </a:p>
      </dgm:t>
    </dgm:pt>
    <dgm:pt modelId="{B4C28143-04E4-44B7-8638-02EE6FDAF5E0}" type="pres">
      <dgm:prSet presAssocID="{4047AB9A-928C-44D9-A1BC-945187603366}" presName="composite" presStyleCnt="0">
        <dgm:presLayoutVars>
          <dgm:chMax val="1"/>
          <dgm:dir/>
          <dgm:resizeHandles val="exact"/>
        </dgm:presLayoutVars>
      </dgm:prSet>
      <dgm:spPr/>
    </dgm:pt>
    <dgm:pt modelId="{9E92B036-1432-42B7-8B57-2D9B929AC928}" type="pres">
      <dgm:prSet presAssocID="{4047AB9A-928C-44D9-A1BC-945187603366}" presName="radial" presStyleCnt="0">
        <dgm:presLayoutVars>
          <dgm:animLvl val="ctr"/>
        </dgm:presLayoutVars>
      </dgm:prSet>
      <dgm:spPr/>
    </dgm:pt>
    <dgm:pt modelId="{7A1D463E-77B8-4628-A3F0-EE777A15A668}" type="pres">
      <dgm:prSet presAssocID="{69AC5481-E8AB-40AB-AA21-5D957B035D6A}" presName="centerShape" presStyleLbl="vennNode1" presStyleIdx="0" presStyleCnt="6" custScaleX="120455" custScaleY="113963" custLinFactNeighborX="0" custLinFactNeighborY="-1258"/>
      <dgm:spPr/>
    </dgm:pt>
    <dgm:pt modelId="{33041CD2-0357-43A8-B596-F5CDF53D0243}" type="pres">
      <dgm:prSet presAssocID="{098B1274-C1F2-4A4A-81F0-3B8B208FFB3A}" presName="node" presStyleLbl="vennNode1" presStyleIdx="1" presStyleCnt="6" custScaleX="188271" custScaleY="91591" custRadScaleRad="101226" custRadScaleInc="0">
        <dgm:presLayoutVars>
          <dgm:bulletEnabled val="1"/>
        </dgm:presLayoutVars>
      </dgm:prSet>
      <dgm:spPr/>
    </dgm:pt>
    <dgm:pt modelId="{8110E5D4-6B20-44B1-9E2E-468BCE9A2F25}" type="pres">
      <dgm:prSet presAssocID="{EBC6DB44-3834-456A-8B2F-40C3C8E8E89B}" presName="node" presStyleLbl="vennNode1" presStyleIdx="2" presStyleCnt="6" custScaleX="188271" custScaleY="91591" custRadScaleRad="131789" custRadScaleInc="4692">
        <dgm:presLayoutVars>
          <dgm:bulletEnabled val="1"/>
        </dgm:presLayoutVars>
      </dgm:prSet>
      <dgm:spPr/>
    </dgm:pt>
    <dgm:pt modelId="{9B10B849-B810-4269-9BE8-74F6106E7296}" type="pres">
      <dgm:prSet presAssocID="{CA8A677E-4127-4ED0-85B0-E4C664A720B9}" presName="node" presStyleLbl="vennNode1" presStyleIdx="3" presStyleCnt="6" custScaleX="188271" custScaleY="91591" custRadScaleRad="115834" custRadScaleInc="-30319">
        <dgm:presLayoutVars>
          <dgm:bulletEnabled val="1"/>
        </dgm:presLayoutVars>
      </dgm:prSet>
      <dgm:spPr/>
    </dgm:pt>
    <dgm:pt modelId="{374B0B26-2A7D-495C-AE29-4E3D109E51AC}" type="pres">
      <dgm:prSet presAssocID="{D04040F0-2BFD-44F1-B70A-FBF3A765AF52}" presName="node" presStyleLbl="vennNode1" presStyleIdx="4" presStyleCnt="6" custScaleX="188271" custScaleY="91591" custRadScaleRad="108458" custRadScaleInc="26902">
        <dgm:presLayoutVars>
          <dgm:bulletEnabled val="1"/>
        </dgm:presLayoutVars>
      </dgm:prSet>
      <dgm:spPr/>
    </dgm:pt>
    <dgm:pt modelId="{DCABD578-A113-480C-88BB-20E9523EC5EA}" type="pres">
      <dgm:prSet presAssocID="{8A8B5E2C-AB51-4495-A431-DFB0A072DD7E}" presName="node" presStyleLbl="vennNode1" presStyleIdx="5" presStyleCnt="6" custScaleX="188271" custScaleY="91591" custRadScaleRad="128041" custRadScaleInc="-4084">
        <dgm:presLayoutVars>
          <dgm:bulletEnabled val="1"/>
        </dgm:presLayoutVars>
      </dgm:prSet>
      <dgm:spPr/>
    </dgm:pt>
  </dgm:ptLst>
  <dgm:cxnLst>
    <dgm:cxn modelId="{51F57406-0CF2-4183-9EE3-E5B020B2729A}" srcId="{69AC5481-E8AB-40AB-AA21-5D957B035D6A}" destId="{D04040F0-2BFD-44F1-B70A-FBF3A765AF52}" srcOrd="3" destOrd="0" parTransId="{95E5CDB6-6CD6-49B8-A281-58B53DBD8174}" sibTransId="{B7864B86-602E-4980-BA6A-3E3B3805067A}"/>
    <dgm:cxn modelId="{AC90F011-3B2D-47E8-8A2D-9C7350A2D93C}" srcId="{69AC5481-E8AB-40AB-AA21-5D957B035D6A}" destId="{8A8B5E2C-AB51-4495-A431-DFB0A072DD7E}" srcOrd="4" destOrd="0" parTransId="{5BB26381-C32A-427E-B8D2-C3A50D89F188}" sibTransId="{2A8E0D83-6171-4E8A-962E-951C4539164D}"/>
    <dgm:cxn modelId="{70960118-4012-41A9-9182-F5F93EE3F631}" srcId="{69AC5481-E8AB-40AB-AA21-5D957B035D6A}" destId="{098B1274-C1F2-4A4A-81F0-3B8B208FFB3A}" srcOrd="0" destOrd="0" parTransId="{109D18D8-B02C-4982-AC5B-7C44553A95F1}" sibTransId="{18A167B5-3E2A-4076-8A68-FAE21EAE1383}"/>
    <dgm:cxn modelId="{D9A4342F-934B-4EF8-AFD1-B016B28013E8}" type="presOf" srcId="{8A8B5E2C-AB51-4495-A431-DFB0A072DD7E}" destId="{DCABD578-A113-480C-88BB-20E9523EC5EA}" srcOrd="0" destOrd="0" presId="urn:microsoft.com/office/officeart/2005/8/layout/radial3"/>
    <dgm:cxn modelId="{E2790D3B-32CA-4CBE-BFC5-724F5DB0EC66}" srcId="{69AC5481-E8AB-40AB-AA21-5D957B035D6A}" destId="{EBC6DB44-3834-456A-8B2F-40C3C8E8E89B}" srcOrd="1" destOrd="0" parTransId="{613D3D54-1B5D-421C-AE22-D19F7D06C40D}" sibTransId="{DAEBBA6C-CC1D-42C4-8E9D-CFA8E0E85CCC}"/>
    <dgm:cxn modelId="{33CD963E-DB6E-4D98-B71F-88C6B182FE1B}" type="presOf" srcId="{098B1274-C1F2-4A4A-81F0-3B8B208FFB3A}" destId="{33041CD2-0357-43A8-B596-F5CDF53D0243}" srcOrd="0" destOrd="0" presId="urn:microsoft.com/office/officeart/2005/8/layout/radial3"/>
    <dgm:cxn modelId="{BC6BCD4B-5364-480E-A74B-F04F157912C8}" type="presOf" srcId="{EBC6DB44-3834-456A-8B2F-40C3C8E8E89B}" destId="{8110E5D4-6B20-44B1-9E2E-468BCE9A2F25}" srcOrd="0" destOrd="0" presId="urn:microsoft.com/office/officeart/2005/8/layout/radial3"/>
    <dgm:cxn modelId="{38F41052-C39C-427F-9F63-F3322E0332D5}" type="presOf" srcId="{D04040F0-2BFD-44F1-B70A-FBF3A765AF52}" destId="{374B0B26-2A7D-495C-AE29-4E3D109E51AC}" srcOrd="0" destOrd="0" presId="urn:microsoft.com/office/officeart/2005/8/layout/radial3"/>
    <dgm:cxn modelId="{38089DA3-DCE4-4006-B371-B8A5889D7FE2}" srcId="{4047AB9A-928C-44D9-A1BC-945187603366}" destId="{69AC5481-E8AB-40AB-AA21-5D957B035D6A}" srcOrd="0" destOrd="0" parTransId="{AB0EE429-FC7A-4ABB-8633-E188C3EC84B4}" sibTransId="{56FB8FFF-B773-4801-916D-CA5D8853A1A4}"/>
    <dgm:cxn modelId="{0647B0B2-9589-4930-B1FD-A31FEBF182B2}" type="presOf" srcId="{4047AB9A-928C-44D9-A1BC-945187603366}" destId="{B4C28143-04E4-44B7-8638-02EE6FDAF5E0}" srcOrd="0" destOrd="0" presId="urn:microsoft.com/office/officeart/2005/8/layout/radial3"/>
    <dgm:cxn modelId="{781623D2-D909-45C5-86FF-6BD4C2042432}" type="presOf" srcId="{CA8A677E-4127-4ED0-85B0-E4C664A720B9}" destId="{9B10B849-B810-4269-9BE8-74F6106E7296}" srcOrd="0" destOrd="0" presId="urn:microsoft.com/office/officeart/2005/8/layout/radial3"/>
    <dgm:cxn modelId="{0ACDA4D2-30E5-4781-814D-0DD00A5DBE5A}" srcId="{69AC5481-E8AB-40AB-AA21-5D957B035D6A}" destId="{CA8A677E-4127-4ED0-85B0-E4C664A720B9}" srcOrd="2" destOrd="0" parTransId="{D56CFD2C-BABB-4802-A559-6E9B867FFD67}" sibTransId="{35B605FA-3FD9-4252-A7A2-B20B60C956E1}"/>
    <dgm:cxn modelId="{2A0F1FD3-A1E8-46FE-BDED-DD49E9EF0DDC}" type="presOf" srcId="{69AC5481-E8AB-40AB-AA21-5D957B035D6A}" destId="{7A1D463E-77B8-4628-A3F0-EE777A15A668}" srcOrd="0" destOrd="0" presId="urn:microsoft.com/office/officeart/2005/8/layout/radial3"/>
    <dgm:cxn modelId="{98464853-EB98-4B33-916B-CEB0A01C1375}" type="presParOf" srcId="{B4C28143-04E4-44B7-8638-02EE6FDAF5E0}" destId="{9E92B036-1432-42B7-8B57-2D9B929AC928}" srcOrd="0" destOrd="0" presId="urn:microsoft.com/office/officeart/2005/8/layout/radial3"/>
    <dgm:cxn modelId="{8700BA29-97C3-4E94-860F-ECEBEE5B9988}" type="presParOf" srcId="{9E92B036-1432-42B7-8B57-2D9B929AC928}" destId="{7A1D463E-77B8-4628-A3F0-EE777A15A668}" srcOrd="0" destOrd="0" presId="urn:microsoft.com/office/officeart/2005/8/layout/radial3"/>
    <dgm:cxn modelId="{C86A62BE-248B-4E87-BD87-E7EBB376D12F}" type="presParOf" srcId="{9E92B036-1432-42B7-8B57-2D9B929AC928}" destId="{33041CD2-0357-43A8-B596-F5CDF53D0243}" srcOrd="1" destOrd="0" presId="urn:microsoft.com/office/officeart/2005/8/layout/radial3"/>
    <dgm:cxn modelId="{3F3FB7F4-AAB8-4D2C-9252-545F070DEE6A}" type="presParOf" srcId="{9E92B036-1432-42B7-8B57-2D9B929AC928}" destId="{8110E5D4-6B20-44B1-9E2E-468BCE9A2F25}" srcOrd="2" destOrd="0" presId="urn:microsoft.com/office/officeart/2005/8/layout/radial3"/>
    <dgm:cxn modelId="{28EB316B-CF4F-4C43-932F-9E766FF88407}" type="presParOf" srcId="{9E92B036-1432-42B7-8B57-2D9B929AC928}" destId="{9B10B849-B810-4269-9BE8-74F6106E7296}" srcOrd="3" destOrd="0" presId="urn:microsoft.com/office/officeart/2005/8/layout/radial3"/>
    <dgm:cxn modelId="{24C98E51-909C-4845-A594-36427EB155B5}" type="presParOf" srcId="{9E92B036-1432-42B7-8B57-2D9B929AC928}" destId="{374B0B26-2A7D-495C-AE29-4E3D109E51AC}" srcOrd="4" destOrd="0" presId="urn:microsoft.com/office/officeart/2005/8/layout/radial3"/>
    <dgm:cxn modelId="{A15578A8-037E-46AB-94D0-B00514A5339A}" type="presParOf" srcId="{9E92B036-1432-42B7-8B57-2D9B929AC928}" destId="{DCABD578-A113-480C-88BB-20E9523EC5EA}"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EE6CA2-5852-4E4C-BE39-F79F04563EEE}" type="doc">
      <dgm:prSet loTypeId="urn:microsoft.com/office/officeart/2005/8/layout/hProcess9" loCatId="process" qsTypeId="urn:microsoft.com/office/officeart/2005/8/quickstyle/simple1" qsCatId="simple" csTypeId="urn:microsoft.com/office/officeart/2005/8/colors/accent1_2" csCatId="accent1" phldr="1"/>
      <dgm:spPr/>
    </dgm:pt>
    <dgm:pt modelId="{5791DB6B-4883-414A-8D7A-C4CBDCE2FF21}">
      <dgm:prSet phldrT="[Text]" custT="1"/>
      <dgm:spPr>
        <a:solidFill>
          <a:srgbClr val="0187AD"/>
        </a:solidFill>
      </dgm:spPr>
      <dgm:t>
        <a:bodyPr/>
        <a:lstStyle/>
        <a:p>
          <a:r>
            <a:rPr lang="en-US" sz="2800" b="1" dirty="0"/>
            <a:t>Soak</a:t>
          </a:r>
        </a:p>
      </dgm:t>
    </dgm:pt>
    <dgm:pt modelId="{09E1EB17-5D26-41D6-94AC-9D25400497EE}" type="parTrans" cxnId="{2D0F7A90-7828-439E-898E-7EC3BD2D49DF}">
      <dgm:prSet/>
      <dgm:spPr/>
      <dgm:t>
        <a:bodyPr/>
        <a:lstStyle/>
        <a:p>
          <a:endParaRPr lang="en-US" sz="2800"/>
        </a:p>
      </dgm:t>
    </dgm:pt>
    <dgm:pt modelId="{FE567EA1-C324-486B-8E20-2504EC99F945}" type="sibTrans" cxnId="{2D0F7A90-7828-439E-898E-7EC3BD2D49DF}">
      <dgm:prSet/>
      <dgm:spPr/>
      <dgm:t>
        <a:bodyPr/>
        <a:lstStyle/>
        <a:p>
          <a:endParaRPr lang="en-US" sz="2800"/>
        </a:p>
      </dgm:t>
    </dgm:pt>
    <dgm:pt modelId="{CF503993-E912-461E-BAC5-9687A2FFAAA4}">
      <dgm:prSet phldrT="[Text]" custT="1"/>
      <dgm:spPr>
        <a:solidFill>
          <a:srgbClr val="0187AD"/>
        </a:solidFill>
      </dgm:spPr>
      <dgm:t>
        <a:bodyPr/>
        <a:lstStyle/>
        <a:p>
          <a:r>
            <a:rPr lang="en-US" sz="2800" b="1" dirty="0"/>
            <a:t>Treated Water Rinse</a:t>
          </a:r>
        </a:p>
      </dgm:t>
    </dgm:pt>
    <dgm:pt modelId="{F76C662D-01DC-466B-AED7-D55372EED12A}" type="parTrans" cxnId="{D690AC97-8EE1-4528-8FB6-D4C02422EB4A}">
      <dgm:prSet/>
      <dgm:spPr/>
      <dgm:t>
        <a:bodyPr/>
        <a:lstStyle/>
        <a:p>
          <a:endParaRPr lang="en-US" sz="2800"/>
        </a:p>
      </dgm:t>
    </dgm:pt>
    <dgm:pt modelId="{93BE6E14-CA22-4620-A25A-CBF80388BA76}" type="sibTrans" cxnId="{D690AC97-8EE1-4528-8FB6-D4C02422EB4A}">
      <dgm:prSet/>
      <dgm:spPr/>
      <dgm:t>
        <a:bodyPr/>
        <a:lstStyle/>
        <a:p>
          <a:endParaRPr lang="en-US" sz="2800"/>
        </a:p>
      </dgm:t>
    </dgm:pt>
    <dgm:pt modelId="{1D6D4C82-306B-4897-8CCC-58F1F172026C}">
      <dgm:prSet phldrT="[Text]" custT="1"/>
      <dgm:spPr>
        <a:solidFill>
          <a:srgbClr val="0187AD"/>
        </a:solidFill>
      </dgm:spPr>
      <dgm:t>
        <a:bodyPr/>
        <a:lstStyle/>
        <a:p>
          <a:r>
            <a:rPr lang="en-US" sz="2800" b="1" dirty="0"/>
            <a:t>Brush &amp; Flush</a:t>
          </a:r>
        </a:p>
      </dgm:t>
    </dgm:pt>
    <dgm:pt modelId="{62A1825D-2C25-4FA7-A081-F6A9C8B6E365}" type="parTrans" cxnId="{240ECC3D-8523-4529-BF41-8954776C2C06}">
      <dgm:prSet/>
      <dgm:spPr/>
      <dgm:t>
        <a:bodyPr/>
        <a:lstStyle/>
        <a:p>
          <a:endParaRPr lang="en-US"/>
        </a:p>
      </dgm:t>
    </dgm:pt>
    <dgm:pt modelId="{B2D3E9AF-7886-46EA-B5DA-767BF918FAAC}" type="sibTrans" cxnId="{240ECC3D-8523-4529-BF41-8954776C2C06}">
      <dgm:prSet/>
      <dgm:spPr/>
      <dgm:t>
        <a:bodyPr/>
        <a:lstStyle/>
        <a:p>
          <a:endParaRPr lang="en-US"/>
        </a:p>
      </dgm:t>
    </dgm:pt>
    <dgm:pt modelId="{8582CADC-B88C-493B-A967-921C99B87665}">
      <dgm:prSet phldrT="[Text]" custT="1"/>
      <dgm:spPr>
        <a:solidFill>
          <a:srgbClr val="0187AD"/>
        </a:solidFill>
      </dgm:spPr>
      <dgm:t>
        <a:bodyPr/>
        <a:lstStyle/>
        <a:p>
          <a:r>
            <a:rPr lang="en-US" sz="2800" b="1" dirty="0"/>
            <a:t>Cold Water Rinse</a:t>
          </a:r>
        </a:p>
      </dgm:t>
    </dgm:pt>
    <dgm:pt modelId="{DC4D3D02-FB44-42DE-BBC1-46477FF84A6D}" type="parTrans" cxnId="{61528D4E-D7DD-464F-AC8A-1BB02975A6AC}">
      <dgm:prSet/>
      <dgm:spPr/>
      <dgm:t>
        <a:bodyPr/>
        <a:lstStyle/>
        <a:p>
          <a:endParaRPr lang="en-US"/>
        </a:p>
      </dgm:t>
    </dgm:pt>
    <dgm:pt modelId="{B1B25FC9-EEBA-4591-B284-753135A19B37}" type="sibTrans" cxnId="{61528D4E-D7DD-464F-AC8A-1BB02975A6AC}">
      <dgm:prSet/>
      <dgm:spPr/>
      <dgm:t>
        <a:bodyPr/>
        <a:lstStyle/>
        <a:p>
          <a:endParaRPr lang="en-US"/>
        </a:p>
      </dgm:t>
    </dgm:pt>
    <dgm:pt modelId="{14836B3A-7911-44FA-807B-18B4CC83CD6C}" type="pres">
      <dgm:prSet presAssocID="{4BEE6CA2-5852-4E4C-BE39-F79F04563EEE}" presName="CompostProcess" presStyleCnt="0">
        <dgm:presLayoutVars>
          <dgm:dir/>
          <dgm:resizeHandles val="exact"/>
        </dgm:presLayoutVars>
      </dgm:prSet>
      <dgm:spPr/>
    </dgm:pt>
    <dgm:pt modelId="{43C0BB13-B2F5-437A-B482-4CEBD558EF26}" type="pres">
      <dgm:prSet presAssocID="{4BEE6CA2-5852-4E4C-BE39-F79F04563EEE}" presName="arrow" presStyleLbl="bgShp" presStyleIdx="0" presStyleCnt="1" custScaleX="117647" custLinFactNeighborX="12115" custLinFactNeighborY="8803"/>
      <dgm:spPr>
        <a:solidFill>
          <a:srgbClr val="0187AD">
            <a:alpha val="50000"/>
          </a:srgbClr>
        </a:solidFill>
      </dgm:spPr>
    </dgm:pt>
    <dgm:pt modelId="{E57CA1AE-DE8E-41CC-BD85-B49BF405D139}" type="pres">
      <dgm:prSet presAssocID="{4BEE6CA2-5852-4E4C-BE39-F79F04563EEE}" presName="linearProcess" presStyleCnt="0"/>
      <dgm:spPr/>
    </dgm:pt>
    <dgm:pt modelId="{7157051B-FC3D-46C9-90A5-902D3904E380}" type="pres">
      <dgm:prSet presAssocID="{8582CADC-B88C-493B-A967-921C99B87665}" presName="textNode" presStyleLbl="node1" presStyleIdx="0" presStyleCnt="4" custScaleX="61326">
        <dgm:presLayoutVars>
          <dgm:bulletEnabled val="1"/>
        </dgm:presLayoutVars>
      </dgm:prSet>
      <dgm:spPr/>
    </dgm:pt>
    <dgm:pt modelId="{406C20F9-5BC0-46CD-B8F3-CE5BBE00E1EF}" type="pres">
      <dgm:prSet presAssocID="{B1B25FC9-EEBA-4591-B284-753135A19B37}" presName="sibTrans" presStyleCnt="0"/>
      <dgm:spPr/>
    </dgm:pt>
    <dgm:pt modelId="{873CFB4A-4B53-40A7-AFA4-7BDEFD0FACA5}" type="pres">
      <dgm:prSet presAssocID="{5791DB6B-4883-414A-8D7A-C4CBDCE2FF21}" presName="textNode" presStyleLbl="node1" presStyleIdx="1" presStyleCnt="4" custScaleX="61326" custLinFactNeighborX="-78747">
        <dgm:presLayoutVars>
          <dgm:bulletEnabled val="1"/>
        </dgm:presLayoutVars>
      </dgm:prSet>
      <dgm:spPr/>
    </dgm:pt>
    <dgm:pt modelId="{C228E34D-6045-4918-90F3-59B32655CAA5}" type="pres">
      <dgm:prSet presAssocID="{FE567EA1-C324-486B-8E20-2504EC99F945}" presName="sibTrans" presStyleCnt="0"/>
      <dgm:spPr/>
    </dgm:pt>
    <dgm:pt modelId="{B0BF3520-7949-4A0E-9437-CA5194BCAF21}" type="pres">
      <dgm:prSet presAssocID="{1D6D4C82-306B-4897-8CCC-58F1F172026C}" presName="textNode" presStyleLbl="node1" presStyleIdx="2" presStyleCnt="4" custScaleX="61326" custLinFactX="-4030" custLinFactNeighborX="-100000">
        <dgm:presLayoutVars>
          <dgm:bulletEnabled val="1"/>
        </dgm:presLayoutVars>
      </dgm:prSet>
      <dgm:spPr/>
    </dgm:pt>
    <dgm:pt modelId="{BE0B0CDC-D8D2-49D4-B1FC-F77CBD983B39}" type="pres">
      <dgm:prSet presAssocID="{B2D3E9AF-7886-46EA-B5DA-767BF918FAAC}" presName="sibTrans" presStyleCnt="0"/>
      <dgm:spPr/>
    </dgm:pt>
    <dgm:pt modelId="{14F24652-CB05-4A7D-BDA3-0E9956C91C68}" type="pres">
      <dgm:prSet presAssocID="{CF503993-E912-461E-BAC5-9687A2FFAAA4}" presName="textNode" presStyleLbl="node1" presStyleIdx="3" presStyleCnt="4" custScaleX="61326" custLinFactX="-12590" custLinFactNeighborX="-100000">
        <dgm:presLayoutVars>
          <dgm:bulletEnabled val="1"/>
        </dgm:presLayoutVars>
      </dgm:prSet>
      <dgm:spPr/>
    </dgm:pt>
  </dgm:ptLst>
  <dgm:cxnLst>
    <dgm:cxn modelId="{3DCA1A06-261B-4736-BF5B-9C07B83549FD}" type="presOf" srcId="{4BEE6CA2-5852-4E4C-BE39-F79F04563EEE}" destId="{14836B3A-7911-44FA-807B-18B4CC83CD6C}" srcOrd="0" destOrd="0" presId="urn:microsoft.com/office/officeart/2005/8/layout/hProcess9"/>
    <dgm:cxn modelId="{240ECC3D-8523-4529-BF41-8954776C2C06}" srcId="{4BEE6CA2-5852-4E4C-BE39-F79F04563EEE}" destId="{1D6D4C82-306B-4897-8CCC-58F1F172026C}" srcOrd="2" destOrd="0" parTransId="{62A1825D-2C25-4FA7-A081-F6A9C8B6E365}" sibTransId="{B2D3E9AF-7886-46EA-B5DA-767BF918FAAC}"/>
    <dgm:cxn modelId="{07CDA447-5B54-410D-88C1-E8A2FEEAE938}" type="presOf" srcId="{8582CADC-B88C-493B-A967-921C99B87665}" destId="{7157051B-FC3D-46C9-90A5-902D3904E380}" srcOrd="0" destOrd="0" presId="urn:microsoft.com/office/officeart/2005/8/layout/hProcess9"/>
    <dgm:cxn modelId="{DCB53D6A-558A-4176-BA6C-6E88200BB781}" type="presOf" srcId="{5791DB6B-4883-414A-8D7A-C4CBDCE2FF21}" destId="{873CFB4A-4B53-40A7-AFA4-7BDEFD0FACA5}" srcOrd="0" destOrd="0" presId="urn:microsoft.com/office/officeart/2005/8/layout/hProcess9"/>
    <dgm:cxn modelId="{3DD7754C-21E8-47FC-BDAB-20EABA36D924}" type="presOf" srcId="{CF503993-E912-461E-BAC5-9687A2FFAAA4}" destId="{14F24652-CB05-4A7D-BDA3-0E9956C91C68}" srcOrd="0" destOrd="0" presId="urn:microsoft.com/office/officeart/2005/8/layout/hProcess9"/>
    <dgm:cxn modelId="{61528D4E-D7DD-464F-AC8A-1BB02975A6AC}" srcId="{4BEE6CA2-5852-4E4C-BE39-F79F04563EEE}" destId="{8582CADC-B88C-493B-A967-921C99B87665}" srcOrd="0" destOrd="0" parTransId="{DC4D3D02-FB44-42DE-BBC1-46477FF84A6D}" sibTransId="{B1B25FC9-EEBA-4591-B284-753135A19B37}"/>
    <dgm:cxn modelId="{C1E72675-0FBB-4570-8749-F7DFB6EB4BCE}" type="presOf" srcId="{1D6D4C82-306B-4897-8CCC-58F1F172026C}" destId="{B0BF3520-7949-4A0E-9437-CA5194BCAF21}" srcOrd="0" destOrd="0" presId="urn:microsoft.com/office/officeart/2005/8/layout/hProcess9"/>
    <dgm:cxn modelId="{2D0F7A90-7828-439E-898E-7EC3BD2D49DF}" srcId="{4BEE6CA2-5852-4E4C-BE39-F79F04563EEE}" destId="{5791DB6B-4883-414A-8D7A-C4CBDCE2FF21}" srcOrd="1" destOrd="0" parTransId="{09E1EB17-5D26-41D6-94AC-9D25400497EE}" sibTransId="{FE567EA1-C324-486B-8E20-2504EC99F945}"/>
    <dgm:cxn modelId="{D690AC97-8EE1-4528-8FB6-D4C02422EB4A}" srcId="{4BEE6CA2-5852-4E4C-BE39-F79F04563EEE}" destId="{CF503993-E912-461E-BAC5-9687A2FFAAA4}" srcOrd="3" destOrd="0" parTransId="{F76C662D-01DC-466B-AED7-D55372EED12A}" sibTransId="{93BE6E14-CA22-4620-A25A-CBF80388BA76}"/>
    <dgm:cxn modelId="{B6136BC4-22D2-45A1-B0B2-E49434D9297A}" type="presParOf" srcId="{14836B3A-7911-44FA-807B-18B4CC83CD6C}" destId="{43C0BB13-B2F5-437A-B482-4CEBD558EF26}" srcOrd="0" destOrd="0" presId="urn:microsoft.com/office/officeart/2005/8/layout/hProcess9"/>
    <dgm:cxn modelId="{59BC90A4-A47E-4228-B18E-040EEF99A856}" type="presParOf" srcId="{14836B3A-7911-44FA-807B-18B4CC83CD6C}" destId="{E57CA1AE-DE8E-41CC-BD85-B49BF405D139}" srcOrd="1" destOrd="0" presId="urn:microsoft.com/office/officeart/2005/8/layout/hProcess9"/>
    <dgm:cxn modelId="{A8DE5642-459F-4A27-BC8E-C7877DCA4612}" type="presParOf" srcId="{E57CA1AE-DE8E-41CC-BD85-B49BF405D139}" destId="{7157051B-FC3D-46C9-90A5-902D3904E380}" srcOrd="0" destOrd="0" presId="urn:microsoft.com/office/officeart/2005/8/layout/hProcess9"/>
    <dgm:cxn modelId="{237598A5-1A2D-4C5A-9CA5-40CCA108CE8D}" type="presParOf" srcId="{E57CA1AE-DE8E-41CC-BD85-B49BF405D139}" destId="{406C20F9-5BC0-46CD-B8F3-CE5BBE00E1EF}" srcOrd="1" destOrd="0" presId="urn:microsoft.com/office/officeart/2005/8/layout/hProcess9"/>
    <dgm:cxn modelId="{F275A9B8-F30B-42C2-8C44-CF19961B89ED}" type="presParOf" srcId="{E57CA1AE-DE8E-41CC-BD85-B49BF405D139}" destId="{873CFB4A-4B53-40A7-AFA4-7BDEFD0FACA5}" srcOrd="2" destOrd="0" presId="urn:microsoft.com/office/officeart/2005/8/layout/hProcess9"/>
    <dgm:cxn modelId="{B22FA804-E0D6-4B19-A548-2E14A4B3AEF1}" type="presParOf" srcId="{E57CA1AE-DE8E-41CC-BD85-B49BF405D139}" destId="{C228E34D-6045-4918-90F3-59B32655CAA5}" srcOrd="3" destOrd="0" presId="urn:microsoft.com/office/officeart/2005/8/layout/hProcess9"/>
    <dgm:cxn modelId="{FBE24C36-D338-43FA-8B4C-545D100E56D8}" type="presParOf" srcId="{E57CA1AE-DE8E-41CC-BD85-B49BF405D139}" destId="{B0BF3520-7949-4A0E-9437-CA5194BCAF21}" srcOrd="4" destOrd="0" presId="urn:microsoft.com/office/officeart/2005/8/layout/hProcess9"/>
    <dgm:cxn modelId="{6E7D3C15-1F70-4554-A4D1-53F8E711C454}" type="presParOf" srcId="{E57CA1AE-DE8E-41CC-BD85-B49BF405D139}" destId="{BE0B0CDC-D8D2-49D4-B1FC-F77CBD983B39}" srcOrd="5" destOrd="0" presId="urn:microsoft.com/office/officeart/2005/8/layout/hProcess9"/>
    <dgm:cxn modelId="{05A17D70-FCAD-47E6-940D-2897E3051DFB}" type="presParOf" srcId="{E57CA1AE-DE8E-41CC-BD85-B49BF405D139}" destId="{14F24652-CB05-4A7D-BDA3-0E9956C91C6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EE6CA2-5852-4E4C-BE39-F79F04563EEE}" type="doc">
      <dgm:prSet loTypeId="urn:microsoft.com/office/officeart/2005/8/layout/hProcess9" loCatId="process" qsTypeId="urn:microsoft.com/office/officeart/2005/8/quickstyle/simple1" qsCatId="simple" csTypeId="urn:microsoft.com/office/officeart/2005/8/colors/accent1_2" csCatId="accent1" phldr="1"/>
      <dgm:spPr/>
    </dgm:pt>
    <dgm:pt modelId="{5791DB6B-4883-414A-8D7A-C4CBDCE2FF21}">
      <dgm:prSet phldrT="[Text]" custT="1"/>
      <dgm:spPr>
        <a:solidFill>
          <a:srgbClr val="0187AD"/>
        </a:solidFill>
      </dgm:spPr>
      <dgm:t>
        <a:bodyPr/>
        <a:lstStyle/>
        <a:p>
          <a:r>
            <a:rPr lang="en-US" sz="2800" b="1" dirty="0"/>
            <a:t>Soak</a:t>
          </a:r>
        </a:p>
      </dgm:t>
    </dgm:pt>
    <dgm:pt modelId="{09E1EB17-5D26-41D6-94AC-9D25400497EE}" type="parTrans" cxnId="{2D0F7A90-7828-439E-898E-7EC3BD2D49DF}">
      <dgm:prSet/>
      <dgm:spPr/>
      <dgm:t>
        <a:bodyPr/>
        <a:lstStyle/>
        <a:p>
          <a:endParaRPr lang="en-US" sz="2800"/>
        </a:p>
      </dgm:t>
    </dgm:pt>
    <dgm:pt modelId="{FE567EA1-C324-486B-8E20-2504EC99F945}" type="sibTrans" cxnId="{2D0F7A90-7828-439E-898E-7EC3BD2D49DF}">
      <dgm:prSet/>
      <dgm:spPr/>
      <dgm:t>
        <a:bodyPr/>
        <a:lstStyle/>
        <a:p>
          <a:endParaRPr lang="en-US" sz="2800"/>
        </a:p>
      </dgm:t>
    </dgm:pt>
    <dgm:pt modelId="{CF503993-E912-461E-BAC5-9687A2FFAAA4}">
      <dgm:prSet phldrT="[Text]" custT="1"/>
      <dgm:spPr>
        <a:solidFill>
          <a:srgbClr val="0187AD"/>
        </a:solidFill>
      </dgm:spPr>
      <dgm:t>
        <a:bodyPr/>
        <a:lstStyle/>
        <a:p>
          <a:r>
            <a:rPr lang="en-US" sz="2800" b="1" dirty="0"/>
            <a:t>Automated Cleaning</a:t>
          </a:r>
        </a:p>
      </dgm:t>
    </dgm:pt>
    <dgm:pt modelId="{F76C662D-01DC-466B-AED7-D55372EED12A}" type="parTrans" cxnId="{D690AC97-8EE1-4528-8FB6-D4C02422EB4A}">
      <dgm:prSet/>
      <dgm:spPr/>
      <dgm:t>
        <a:bodyPr/>
        <a:lstStyle/>
        <a:p>
          <a:endParaRPr lang="en-US" sz="2800"/>
        </a:p>
      </dgm:t>
    </dgm:pt>
    <dgm:pt modelId="{93BE6E14-CA22-4620-A25A-CBF80388BA76}" type="sibTrans" cxnId="{D690AC97-8EE1-4528-8FB6-D4C02422EB4A}">
      <dgm:prSet/>
      <dgm:spPr/>
      <dgm:t>
        <a:bodyPr/>
        <a:lstStyle/>
        <a:p>
          <a:endParaRPr lang="en-US" sz="2800"/>
        </a:p>
      </dgm:t>
    </dgm:pt>
    <dgm:pt modelId="{1D6D4C82-306B-4897-8CCC-58F1F172026C}">
      <dgm:prSet phldrT="[Text]" custT="1"/>
      <dgm:spPr>
        <a:solidFill>
          <a:srgbClr val="0187AD"/>
        </a:solidFill>
      </dgm:spPr>
      <dgm:t>
        <a:bodyPr/>
        <a:lstStyle/>
        <a:p>
          <a:r>
            <a:rPr lang="en-US" sz="2800" b="1" dirty="0"/>
            <a:t>Manual Cleaning</a:t>
          </a:r>
        </a:p>
      </dgm:t>
    </dgm:pt>
    <dgm:pt modelId="{62A1825D-2C25-4FA7-A081-F6A9C8B6E365}" type="parTrans" cxnId="{240ECC3D-8523-4529-BF41-8954776C2C06}">
      <dgm:prSet/>
      <dgm:spPr/>
      <dgm:t>
        <a:bodyPr/>
        <a:lstStyle/>
        <a:p>
          <a:endParaRPr lang="en-US"/>
        </a:p>
      </dgm:t>
    </dgm:pt>
    <dgm:pt modelId="{B2D3E9AF-7886-46EA-B5DA-767BF918FAAC}" type="sibTrans" cxnId="{240ECC3D-8523-4529-BF41-8954776C2C06}">
      <dgm:prSet/>
      <dgm:spPr/>
      <dgm:t>
        <a:bodyPr/>
        <a:lstStyle/>
        <a:p>
          <a:endParaRPr lang="en-US"/>
        </a:p>
      </dgm:t>
    </dgm:pt>
    <dgm:pt modelId="{8582CADC-B88C-493B-A967-921C99B87665}">
      <dgm:prSet phldrT="[Text]" custT="1"/>
      <dgm:spPr>
        <a:solidFill>
          <a:srgbClr val="0187AD"/>
        </a:solidFill>
      </dgm:spPr>
      <dgm:t>
        <a:bodyPr/>
        <a:lstStyle/>
        <a:p>
          <a:r>
            <a:rPr lang="en-US" sz="2800" b="1" dirty="0"/>
            <a:t>Cold Water Rinse</a:t>
          </a:r>
        </a:p>
      </dgm:t>
    </dgm:pt>
    <dgm:pt modelId="{DC4D3D02-FB44-42DE-BBC1-46477FF84A6D}" type="parTrans" cxnId="{61528D4E-D7DD-464F-AC8A-1BB02975A6AC}">
      <dgm:prSet/>
      <dgm:spPr/>
      <dgm:t>
        <a:bodyPr/>
        <a:lstStyle/>
        <a:p>
          <a:endParaRPr lang="en-US"/>
        </a:p>
      </dgm:t>
    </dgm:pt>
    <dgm:pt modelId="{B1B25FC9-EEBA-4591-B284-753135A19B37}" type="sibTrans" cxnId="{61528D4E-D7DD-464F-AC8A-1BB02975A6AC}">
      <dgm:prSet/>
      <dgm:spPr/>
      <dgm:t>
        <a:bodyPr/>
        <a:lstStyle/>
        <a:p>
          <a:endParaRPr lang="en-US"/>
        </a:p>
      </dgm:t>
    </dgm:pt>
    <dgm:pt modelId="{14836B3A-7911-44FA-807B-18B4CC83CD6C}" type="pres">
      <dgm:prSet presAssocID="{4BEE6CA2-5852-4E4C-BE39-F79F04563EEE}" presName="CompostProcess" presStyleCnt="0">
        <dgm:presLayoutVars>
          <dgm:dir/>
          <dgm:resizeHandles val="exact"/>
        </dgm:presLayoutVars>
      </dgm:prSet>
      <dgm:spPr/>
    </dgm:pt>
    <dgm:pt modelId="{43C0BB13-B2F5-437A-B482-4CEBD558EF26}" type="pres">
      <dgm:prSet presAssocID="{4BEE6CA2-5852-4E4C-BE39-F79F04563EEE}" presName="arrow" presStyleLbl="bgShp" presStyleIdx="0" presStyleCnt="1" custScaleX="117647" custLinFactNeighborX="12115" custLinFactNeighborY="8803"/>
      <dgm:spPr>
        <a:solidFill>
          <a:srgbClr val="0187AD">
            <a:alpha val="50000"/>
          </a:srgbClr>
        </a:solidFill>
      </dgm:spPr>
    </dgm:pt>
    <dgm:pt modelId="{E57CA1AE-DE8E-41CC-BD85-B49BF405D139}" type="pres">
      <dgm:prSet presAssocID="{4BEE6CA2-5852-4E4C-BE39-F79F04563EEE}" presName="linearProcess" presStyleCnt="0"/>
      <dgm:spPr/>
    </dgm:pt>
    <dgm:pt modelId="{7157051B-FC3D-46C9-90A5-902D3904E380}" type="pres">
      <dgm:prSet presAssocID="{8582CADC-B88C-493B-A967-921C99B87665}" presName="textNode" presStyleLbl="node1" presStyleIdx="0" presStyleCnt="4" custScaleX="61326">
        <dgm:presLayoutVars>
          <dgm:bulletEnabled val="1"/>
        </dgm:presLayoutVars>
      </dgm:prSet>
      <dgm:spPr/>
    </dgm:pt>
    <dgm:pt modelId="{406C20F9-5BC0-46CD-B8F3-CE5BBE00E1EF}" type="pres">
      <dgm:prSet presAssocID="{B1B25FC9-EEBA-4591-B284-753135A19B37}" presName="sibTrans" presStyleCnt="0"/>
      <dgm:spPr/>
    </dgm:pt>
    <dgm:pt modelId="{873CFB4A-4B53-40A7-AFA4-7BDEFD0FACA5}" type="pres">
      <dgm:prSet presAssocID="{5791DB6B-4883-414A-8D7A-C4CBDCE2FF21}" presName="textNode" presStyleLbl="node1" presStyleIdx="1" presStyleCnt="4" custScaleX="61326" custLinFactNeighborX="-78747">
        <dgm:presLayoutVars>
          <dgm:bulletEnabled val="1"/>
        </dgm:presLayoutVars>
      </dgm:prSet>
      <dgm:spPr/>
    </dgm:pt>
    <dgm:pt modelId="{C228E34D-6045-4918-90F3-59B32655CAA5}" type="pres">
      <dgm:prSet presAssocID="{FE567EA1-C324-486B-8E20-2504EC99F945}" presName="sibTrans" presStyleCnt="0"/>
      <dgm:spPr/>
    </dgm:pt>
    <dgm:pt modelId="{B0BF3520-7949-4A0E-9437-CA5194BCAF21}" type="pres">
      <dgm:prSet presAssocID="{1D6D4C82-306B-4897-8CCC-58F1F172026C}" presName="textNode" presStyleLbl="node1" presStyleIdx="2" presStyleCnt="4" custScaleX="61326" custLinFactX="-4030" custLinFactNeighborX="-100000">
        <dgm:presLayoutVars>
          <dgm:bulletEnabled val="1"/>
        </dgm:presLayoutVars>
      </dgm:prSet>
      <dgm:spPr/>
    </dgm:pt>
    <dgm:pt modelId="{BE0B0CDC-D8D2-49D4-B1FC-F77CBD983B39}" type="pres">
      <dgm:prSet presAssocID="{B2D3E9AF-7886-46EA-B5DA-767BF918FAAC}" presName="sibTrans" presStyleCnt="0"/>
      <dgm:spPr/>
    </dgm:pt>
    <dgm:pt modelId="{14F24652-CB05-4A7D-BDA3-0E9956C91C68}" type="pres">
      <dgm:prSet presAssocID="{CF503993-E912-461E-BAC5-9687A2FFAAA4}" presName="textNode" presStyleLbl="node1" presStyleIdx="3" presStyleCnt="4" custScaleX="61326" custLinFactX="-12590" custLinFactNeighborX="-100000">
        <dgm:presLayoutVars>
          <dgm:bulletEnabled val="1"/>
        </dgm:presLayoutVars>
      </dgm:prSet>
      <dgm:spPr/>
    </dgm:pt>
  </dgm:ptLst>
  <dgm:cxnLst>
    <dgm:cxn modelId="{3DCA1A06-261B-4736-BF5B-9C07B83549FD}" type="presOf" srcId="{4BEE6CA2-5852-4E4C-BE39-F79F04563EEE}" destId="{14836B3A-7911-44FA-807B-18B4CC83CD6C}" srcOrd="0" destOrd="0" presId="urn:microsoft.com/office/officeart/2005/8/layout/hProcess9"/>
    <dgm:cxn modelId="{240ECC3D-8523-4529-BF41-8954776C2C06}" srcId="{4BEE6CA2-5852-4E4C-BE39-F79F04563EEE}" destId="{1D6D4C82-306B-4897-8CCC-58F1F172026C}" srcOrd="2" destOrd="0" parTransId="{62A1825D-2C25-4FA7-A081-F6A9C8B6E365}" sibTransId="{B2D3E9AF-7886-46EA-B5DA-767BF918FAAC}"/>
    <dgm:cxn modelId="{07CDA447-5B54-410D-88C1-E8A2FEEAE938}" type="presOf" srcId="{8582CADC-B88C-493B-A967-921C99B87665}" destId="{7157051B-FC3D-46C9-90A5-902D3904E380}" srcOrd="0" destOrd="0" presId="urn:microsoft.com/office/officeart/2005/8/layout/hProcess9"/>
    <dgm:cxn modelId="{DCB53D6A-558A-4176-BA6C-6E88200BB781}" type="presOf" srcId="{5791DB6B-4883-414A-8D7A-C4CBDCE2FF21}" destId="{873CFB4A-4B53-40A7-AFA4-7BDEFD0FACA5}" srcOrd="0" destOrd="0" presId="urn:microsoft.com/office/officeart/2005/8/layout/hProcess9"/>
    <dgm:cxn modelId="{3DD7754C-21E8-47FC-BDAB-20EABA36D924}" type="presOf" srcId="{CF503993-E912-461E-BAC5-9687A2FFAAA4}" destId="{14F24652-CB05-4A7D-BDA3-0E9956C91C68}" srcOrd="0" destOrd="0" presId="urn:microsoft.com/office/officeart/2005/8/layout/hProcess9"/>
    <dgm:cxn modelId="{61528D4E-D7DD-464F-AC8A-1BB02975A6AC}" srcId="{4BEE6CA2-5852-4E4C-BE39-F79F04563EEE}" destId="{8582CADC-B88C-493B-A967-921C99B87665}" srcOrd="0" destOrd="0" parTransId="{DC4D3D02-FB44-42DE-BBC1-46477FF84A6D}" sibTransId="{B1B25FC9-EEBA-4591-B284-753135A19B37}"/>
    <dgm:cxn modelId="{C1E72675-0FBB-4570-8749-F7DFB6EB4BCE}" type="presOf" srcId="{1D6D4C82-306B-4897-8CCC-58F1F172026C}" destId="{B0BF3520-7949-4A0E-9437-CA5194BCAF21}" srcOrd="0" destOrd="0" presId="urn:microsoft.com/office/officeart/2005/8/layout/hProcess9"/>
    <dgm:cxn modelId="{2D0F7A90-7828-439E-898E-7EC3BD2D49DF}" srcId="{4BEE6CA2-5852-4E4C-BE39-F79F04563EEE}" destId="{5791DB6B-4883-414A-8D7A-C4CBDCE2FF21}" srcOrd="1" destOrd="0" parTransId="{09E1EB17-5D26-41D6-94AC-9D25400497EE}" sibTransId="{FE567EA1-C324-486B-8E20-2504EC99F945}"/>
    <dgm:cxn modelId="{D690AC97-8EE1-4528-8FB6-D4C02422EB4A}" srcId="{4BEE6CA2-5852-4E4C-BE39-F79F04563EEE}" destId="{CF503993-E912-461E-BAC5-9687A2FFAAA4}" srcOrd="3" destOrd="0" parTransId="{F76C662D-01DC-466B-AED7-D55372EED12A}" sibTransId="{93BE6E14-CA22-4620-A25A-CBF80388BA76}"/>
    <dgm:cxn modelId="{B6136BC4-22D2-45A1-B0B2-E49434D9297A}" type="presParOf" srcId="{14836B3A-7911-44FA-807B-18B4CC83CD6C}" destId="{43C0BB13-B2F5-437A-B482-4CEBD558EF26}" srcOrd="0" destOrd="0" presId="urn:microsoft.com/office/officeart/2005/8/layout/hProcess9"/>
    <dgm:cxn modelId="{59BC90A4-A47E-4228-B18E-040EEF99A856}" type="presParOf" srcId="{14836B3A-7911-44FA-807B-18B4CC83CD6C}" destId="{E57CA1AE-DE8E-41CC-BD85-B49BF405D139}" srcOrd="1" destOrd="0" presId="urn:microsoft.com/office/officeart/2005/8/layout/hProcess9"/>
    <dgm:cxn modelId="{A8DE5642-459F-4A27-BC8E-C7877DCA4612}" type="presParOf" srcId="{E57CA1AE-DE8E-41CC-BD85-B49BF405D139}" destId="{7157051B-FC3D-46C9-90A5-902D3904E380}" srcOrd="0" destOrd="0" presId="urn:microsoft.com/office/officeart/2005/8/layout/hProcess9"/>
    <dgm:cxn modelId="{237598A5-1A2D-4C5A-9CA5-40CCA108CE8D}" type="presParOf" srcId="{E57CA1AE-DE8E-41CC-BD85-B49BF405D139}" destId="{406C20F9-5BC0-46CD-B8F3-CE5BBE00E1EF}" srcOrd="1" destOrd="0" presId="urn:microsoft.com/office/officeart/2005/8/layout/hProcess9"/>
    <dgm:cxn modelId="{F275A9B8-F30B-42C2-8C44-CF19961B89ED}" type="presParOf" srcId="{E57CA1AE-DE8E-41CC-BD85-B49BF405D139}" destId="{873CFB4A-4B53-40A7-AFA4-7BDEFD0FACA5}" srcOrd="2" destOrd="0" presId="urn:microsoft.com/office/officeart/2005/8/layout/hProcess9"/>
    <dgm:cxn modelId="{B22FA804-E0D6-4B19-A548-2E14A4B3AEF1}" type="presParOf" srcId="{E57CA1AE-DE8E-41CC-BD85-B49BF405D139}" destId="{C228E34D-6045-4918-90F3-59B32655CAA5}" srcOrd="3" destOrd="0" presId="urn:microsoft.com/office/officeart/2005/8/layout/hProcess9"/>
    <dgm:cxn modelId="{FBE24C36-D338-43FA-8B4C-545D100E56D8}" type="presParOf" srcId="{E57CA1AE-DE8E-41CC-BD85-B49BF405D139}" destId="{B0BF3520-7949-4A0E-9437-CA5194BCAF21}" srcOrd="4" destOrd="0" presId="urn:microsoft.com/office/officeart/2005/8/layout/hProcess9"/>
    <dgm:cxn modelId="{6E7D3C15-1F70-4554-A4D1-53F8E711C454}" type="presParOf" srcId="{E57CA1AE-DE8E-41CC-BD85-B49BF405D139}" destId="{BE0B0CDC-D8D2-49D4-B1FC-F77CBD983B39}" srcOrd="5" destOrd="0" presId="urn:microsoft.com/office/officeart/2005/8/layout/hProcess9"/>
    <dgm:cxn modelId="{05A17D70-FCAD-47E6-940D-2897E3051DFB}" type="presParOf" srcId="{E57CA1AE-DE8E-41CC-BD85-B49BF405D139}" destId="{14F24652-CB05-4A7D-BDA3-0E9956C91C6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EE6CA2-5852-4E4C-BE39-F79F04563EEE}" type="doc">
      <dgm:prSet loTypeId="urn:microsoft.com/office/officeart/2005/8/layout/hProcess9" loCatId="process" qsTypeId="urn:microsoft.com/office/officeart/2005/8/quickstyle/simple1" qsCatId="simple" csTypeId="urn:microsoft.com/office/officeart/2005/8/colors/accent1_2" csCatId="accent1" phldr="1"/>
      <dgm:spPr/>
    </dgm:pt>
    <dgm:pt modelId="{5791DB6B-4883-414A-8D7A-C4CBDCE2FF21}">
      <dgm:prSet phldrT="[Text]" custT="1"/>
      <dgm:spPr>
        <a:solidFill>
          <a:srgbClr val="0187AD"/>
        </a:solidFill>
      </dgm:spPr>
      <dgm:t>
        <a:bodyPr/>
        <a:lstStyle/>
        <a:p>
          <a:r>
            <a:rPr lang="en-US" sz="2800" b="1" dirty="0"/>
            <a:t>Assemble &amp; Lubricate</a:t>
          </a:r>
        </a:p>
      </dgm:t>
    </dgm:pt>
    <dgm:pt modelId="{09E1EB17-5D26-41D6-94AC-9D25400497EE}" type="parTrans" cxnId="{2D0F7A90-7828-439E-898E-7EC3BD2D49DF}">
      <dgm:prSet/>
      <dgm:spPr/>
      <dgm:t>
        <a:bodyPr/>
        <a:lstStyle/>
        <a:p>
          <a:endParaRPr lang="en-US" sz="2800"/>
        </a:p>
      </dgm:t>
    </dgm:pt>
    <dgm:pt modelId="{FE567EA1-C324-486B-8E20-2504EC99F945}" type="sibTrans" cxnId="{2D0F7A90-7828-439E-898E-7EC3BD2D49DF}">
      <dgm:prSet/>
      <dgm:spPr/>
      <dgm:t>
        <a:bodyPr/>
        <a:lstStyle/>
        <a:p>
          <a:endParaRPr lang="en-US" sz="2800"/>
        </a:p>
      </dgm:t>
    </dgm:pt>
    <dgm:pt modelId="{1D6D4C82-306B-4897-8CCC-58F1F172026C}">
      <dgm:prSet phldrT="[Text]" custT="1"/>
      <dgm:spPr>
        <a:solidFill>
          <a:srgbClr val="0187AD"/>
        </a:solidFill>
      </dgm:spPr>
      <dgm:t>
        <a:bodyPr/>
        <a:lstStyle/>
        <a:p>
          <a:r>
            <a:rPr lang="en-US" sz="2800" b="1" dirty="0"/>
            <a:t>Pack</a:t>
          </a:r>
        </a:p>
      </dgm:t>
    </dgm:pt>
    <dgm:pt modelId="{62A1825D-2C25-4FA7-A081-F6A9C8B6E365}" type="parTrans" cxnId="{240ECC3D-8523-4529-BF41-8954776C2C06}">
      <dgm:prSet/>
      <dgm:spPr/>
      <dgm:t>
        <a:bodyPr/>
        <a:lstStyle/>
        <a:p>
          <a:endParaRPr lang="en-US"/>
        </a:p>
      </dgm:t>
    </dgm:pt>
    <dgm:pt modelId="{B2D3E9AF-7886-46EA-B5DA-767BF918FAAC}" type="sibTrans" cxnId="{240ECC3D-8523-4529-BF41-8954776C2C06}">
      <dgm:prSet/>
      <dgm:spPr/>
      <dgm:t>
        <a:bodyPr/>
        <a:lstStyle/>
        <a:p>
          <a:endParaRPr lang="en-US"/>
        </a:p>
      </dgm:t>
    </dgm:pt>
    <dgm:pt modelId="{8582CADC-B88C-493B-A967-921C99B87665}">
      <dgm:prSet phldrT="[Text]" custT="1"/>
      <dgm:spPr>
        <a:solidFill>
          <a:srgbClr val="0187AD"/>
        </a:solidFill>
      </dgm:spPr>
      <dgm:t>
        <a:bodyPr/>
        <a:lstStyle/>
        <a:p>
          <a:r>
            <a:rPr lang="en-US" sz="2800" b="1" dirty="0"/>
            <a:t>Inspect</a:t>
          </a:r>
        </a:p>
      </dgm:t>
    </dgm:pt>
    <dgm:pt modelId="{DC4D3D02-FB44-42DE-BBC1-46477FF84A6D}" type="parTrans" cxnId="{61528D4E-D7DD-464F-AC8A-1BB02975A6AC}">
      <dgm:prSet/>
      <dgm:spPr/>
      <dgm:t>
        <a:bodyPr/>
        <a:lstStyle/>
        <a:p>
          <a:endParaRPr lang="en-US"/>
        </a:p>
      </dgm:t>
    </dgm:pt>
    <dgm:pt modelId="{B1B25FC9-EEBA-4591-B284-753135A19B37}" type="sibTrans" cxnId="{61528D4E-D7DD-464F-AC8A-1BB02975A6AC}">
      <dgm:prSet/>
      <dgm:spPr/>
      <dgm:t>
        <a:bodyPr/>
        <a:lstStyle/>
        <a:p>
          <a:endParaRPr lang="en-US"/>
        </a:p>
      </dgm:t>
    </dgm:pt>
    <dgm:pt modelId="{14836B3A-7911-44FA-807B-18B4CC83CD6C}" type="pres">
      <dgm:prSet presAssocID="{4BEE6CA2-5852-4E4C-BE39-F79F04563EEE}" presName="CompostProcess" presStyleCnt="0">
        <dgm:presLayoutVars>
          <dgm:dir/>
          <dgm:resizeHandles val="exact"/>
        </dgm:presLayoutVars>
      </dgm:prSet>
      <dgm:spPr/>
    </dgm:pt>
    <dgm:pt modelId="{43C0BB13-B2F5-437A-B482-4CEBD558EF26}" type="pres">
      <dgm:prSet presAssocID="{4BEE6CA2-5852-4E4C-BE39-F79F04563EEE}" presName="arrow" presStyleLbl="bgShp" presStyleIdx="0" presStyleCnt="1" custScaleX="117647" custLinFactNeighborX="12115" custLinFactNeighborY="8803"/>
      <dgm:spPr>
        <a:solidFill>
          <a:srgbClr val="0187AD">
            <a:alpha val="50000"/>
          </a:srgbClr>
        </a:solidFill>
      </dgm:spPr>
    </dgm:pt>
    <dgm:pt modelId="{E57CA1AE-DE8E-41CC-BD85-B49BF405D139}" type="pres">
      <dgm:prSet presAssocID="{4BEE6CA2-5852-4E4C-BE39-F79F04563EEE}" presName="linearProcess" presStyleCnt="0"/>
      <dgm:spPr/>
    </dgm:pt>
    <dgm:pt modelId="{7157051B-FC3D-46C9-90A5-902D3904E380}" type="pres">
      <dgm:prSet presAssocID="{8582CADC-B88C-493B-A967-921C99B87665}" presName="textNode" presStyleLbl="node1" presStyleIdx="0" presStyleCnt="3" custScaleX="97222" custScaleY="101017">
        <dgm:presLayoutVars>
          <dgm:bulletEnabled val="1"/>
        </dgm:presLayoutVars>
      </dgm:prSet>
      <dgm:spPr/>
    </dgm:pt>
    <dgm:pt modelId="{406C20F9-5BC0-46CD-B8F3-CE5BBE00E1EF}" type="pres">
      <dgm:prSet presAssocID="{B1B25FC9-EEBA-4591-B284-753135A19B37}" presName="sibTrans" presStyleCnt="0"/>
      <dgm:spPr/>
    </dgm:pt>
    <dgm:pt modelId="{873CFB4A-4B53-40A7-AFA4-7BDEFD0FACA5}" type="pres">
      <dgm:prSet presAssocID="{5791DB6B-4883-414A-8D7A-C4CBDCE2FF21}" presName="textNode" presStyleLbl="node1" presStyleIdx="1" presStyleCnt="3" custScaleX="97222" custScaleY="101017" custLinFactNeighborX="-68167">
        <dgm:presLayoutVars>
          <dgm:bulletEnabled val="1"/>
        </dgm:presLayoutVars>
      </dgm:prSet>
      <dgm:spPr/>
    </dgm:pt>
    <dgm:pt modelId="{C228E34D-6045-4918-90F3-59B32655CAA5}" type="pres">
      <dgm:prSet presAssocID="{FE567EA1-C324-486B-8E20-2504EC99F945}" presName="sibTrans" presStyleCnt="0"/>
      <dgm:spPr/>
    </dgm:pt>
    <dgm:pt modelId="{B0BF3520-7949-4A0E-9437-CA5194BCAF21}" type="pres">
      <dgm:prSet presAssocID="{1D6D4C82-306B-4897-8CCC-58F1F172026C}" presName="textNode" presStyleLbl="node1" presStyleIdx="2" presStyleCnt="3" custScaleX="97222" custScaleY="101017" custLinFactX="-4030" custLinFactNeighborX="-100000">
        <dgm:presLayoutVars>
          <dgm:bulletEnabled val="1"/>
        </dgm:presLayoutVars>
      </dgm:prSet>
      <dgm:spPr/>
    </dgm:pt>
  </dgm:ptLst>
  <dgm:cxnLst>
    <dgm:cxn modelId="{3DCA1A06-261B-4736-BF5B-9C07B83549FD}" type="presOf" srcId="{4BEE6CA2-5852-4E4C-BE39-F79F04563EEE}" destId="{14836B3A-7911-44FA-807B-18B4CC83CD6C}" srcOrd="0" destOrd="0" presId="urn:microsoft.com/office/officeart/2005/8/layout/hProcess9"/>
    <dgm:cxn modelId="{240ECC3D-8523-4529-BF41-8954776C2C06}" srcId="{4BEE6CA2-5852-4E4C-BE39-F79F04563EEE}" destId="{1D6D4C82-306B-4897-8CCC-58F1F172026C}" srcOrd="2" destOrd="0" parTransId="{62A1825D-2C25-4FA7-A081-F6A9C8B6E365}" sibTransId="{B2D3E9AF-7886-46EA-B5DA-767BF918FAAC}"/>
    <dgm:cxn modelId="{07CDA447-5B54-410D-88C1-E8A2FEEAE938}" type="presOf" srcId="{8582CADC-B88C-493B-A967-921C99B87665}" destId="{7157051B-FC3D-46C9-90A5-902D3904E380}" srcOrd="0" destOrd="0" presId="urn:microsoft.com/office/officeart/2005/8/layout/hProcess9"/>
    <dgm:cxn modelId="{DCB53D6A-558A-4176-BA6C-6E88200BB781}" type="presOf" srcId="{5791DB6B-4883-414A-8D7A-C4CBDCE2FF21}" destId="{873CFB4A-4B53-40A7-AFA4-7BDEFD0FACA5}" srcOrd="0" destOrd="0" presId="urn:microsoft.com/office/officeart/2005/8/layout/hProcess9"/>
    <dgm:cxn modelId="{61528D4E-D7DD-464F-AC8A-1BB02975A6AC}" srcId="{4BEE6CA2-5852-4E4C-BE39-F79F04563EEE}" destId="{8582CADC-B88C-493B-A967-921C99B87665}" srcOrd="0" destOrd="0" parTransId="{DC4D3D02-FB44-42DE-BBC1-46477FF84A6D}" sibTransId="{B1B25FC9-EEBA-4591-B284-753135A19B37}"/>
    <dgm:cxn modelId="{C1E72675-0FBB-4570-8749-F7DFB6EB4BCE}" type="presOf" srcId="{1D6D4C82-306B-4897-8CCC-58F1F172026C}" destId="{B0BF3520-7949-4A0E-9437-CA5194BCAF21}" srcOrd="0" destOrd="0" presId="urn:microsoft.com/office/officeart/2005/8/layout/hProcess9"/>
    <dgm:cxn modelId="{2D0F7A90-7828-439E-898E-7EC3BD2D49DF}" srcId="{4BEE6CA2-5852-4E4C-BE39-F79F04563EEE}" destId="{5791DB6B-4883-414A-8D7A-C4CBDCE2FF21}" srcOrd="1" destOrd="0" parTransId="{09E1EB17-5D26-41D6-94AC-9D25400497EE}" sibTransId="{FE567EA1-C324-486B-8E20-2504EC99F945}"/>
    <dgm:cxn modelId="{B6136BC4-22D2-45A1-B0B2-E49434D9297A}" type="presParOf" srcId="{14836B3A-7911-44FA-807B-18B4CC83CD6C}" destId="{43C0BB13-B2F5-437A-B482-4CEBD558EF26}" srcOrd="0" destOrd="0" presId="urn:microsoft.com/office/officeart/2005/8/layout/hProcess9"/>
    <dgm:cxn modelId="{59BC90A4-A47E-4228-B18E-040EEF99A856}" type="presParOf" srcId="{14836B3A-7911-44FA-807B-18B4CC83CD6C}" destId="{E57CA1AE-DE8E-41CC-BD85-B49BF405D139}" srcOrd="1" destOrd="0" presId="urn:microsoft.com/office/officeart/2005/8/layout/hProcess9"/>
    <dgm:cxn modelId="{A8DE5642-459F-4A27-BC8E-C7877DCA4612}" type="presParOf" srcId="{E57CA1AE-DE8E-41CC-BD85-B49BF405D139}" destId="{7157051B-FC3D-46C9-90A5-902D3904E380}" srcOrd="0" destOrd="0" presId="urn:microsoft.com/office/officeart/2005/8/layout/hProcess9"/>
    <dgm:cxn modelId="{237598A5-1A2D-4C5A-9CA5-40CCA108CE8D}" type="presParOf" srcId="{E57CA1AE-DE8E-41CC-BD85-B49BF405D139}" destId="{406C20F9-5BC0-46CD-B8F3-CE5BBE00E1EF}" srcOrd="1" destOrd="0" presId="urn:microsoft.com/office/officeart/2005/8/layout/hProcess9"/>
    <dgm:cxn modelId="{F275A9B8-F30B-42C2-8C44-CF19961B89ED}" type="presParOf" srcId="{E57CA1AE-DE8E-41CC-BD85-B49BF405D139}" destId="{873CFB4A-4B53-40A7-AFA4-7BDEFD0FACA5}" srcOrd="2" destOrd="0" presId="urn:microsoft.com/office/officeart/2005/8/layout/hProcess9"/>
    <dgm:cxn modelId="{B22FA804-E0D6-4B19-A548-2E14A4B3AEF1}" type="presParOf" srcId="{E57CA1AE-DE8E-41CC-BD85-B49BF405D139}" destId="{C228E34D-6045-4918-90F3-59B32655CAA5}" srcOrd="3" destOrd="0" presId="urn:microsoft.com/office/officeart/2005/8/layout/hProcess9"/>
    <dgm:cxn modelId="{FBE24C36-D338-43FA-8B4C-545D100E56D8}" type="presParOf" srcId="{E57CA1AE-DE8E-41CC-BD85-B49BF405D139}" destId="{B0BF3520-7949-4A0E-9437-CA5194BCAF2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8DFDCA-5879-42E1-B1A1-713E3B05BA3B}" type="doc">
      <dgm:prSet loTypeId="urn:microsoft.com/office/officeart/2005/8/layout/pList2" loCatId="list" qsTypeId="urn:microsoft.com/office/officeart/2005/8/quickstyle/simple1" qsCatId="simple" csTypeId="urn:microsoft.com/office/officeart/2005/8/colors/accent1_2" csCatId="accent1" phldr="1"/>
      <dgm:spPr/>
    </dgm:pt>
    <dgm:pt modelId="{4F9B0BB4-7142-46F3-B3E6-547B775FBD8B}">
      <dgm:prSet phldrT="[Text]" custT="1"/>
      <dgm:spPr>
        <a:solidFill>
          <a:srgbClr val="04788E"/>
        </a:solidFill>
      </dgm:spPr>
      <dgm:t>
        <a:bodyPr/>
        <a:lstStyle/>
        <a:p>
          <a:r>
            <a:rPr lang="en-US" sz="3200" dirty="0"/>
            <a:t>High Level Disinfection</a:t>
          </a:r>
        </a:p>
      </dgm:t>
    </dgm:pt>
    <dgm:pt modelId="{5CEFECF7-50B5-40C5-BC95-14ECFED9BE33}" type="parTrans" cxnId="{31EA9E1D-C3FF-43DA-9C4E-6BD24FE0992E}">
      <dgm:prSet/>
      <dgm:spPr/>
      <dgm:t>
        <a:bodyPr/>
        <a:lstStyle/>
        <a:p>
          <a:endParaRPr lang="en-US"/>
        </a:p>
      </dgm:t>
    </dgm:pt>
    <dgm:pt modelId="{9C456D1E-FC72-4E3F-A674-C08F6844C863}" type="sibTrans" cxnId="{31EA9E1D-C3FF-43DA-9C4E-6BD24FE0992E}">
      <dgm:prSet/>
      <dgm:spPr/>
      <dgm:t>
        <a:bodyPr/>
        <a:lstStyle/>
        <a:p>
          <a:endParaRPr lang="en-US"/>
        </a:p>
      </dgm:t>
    </dgm:pt>
    <dgm:pt modelId="{9046BCF8-6CC5-49F5-889D-019425744394}">
      <dgm:prSet phldrT="[Text]" custT="1"/>
      <dgm:spPr>
        <a:solidFill>
          <a:srgbClr val="04788E"/>
        </a:solidFill>
      </dgm:spPr>
      <dgm:t>
        <a:bodyPr/>
        <a:lstStyle/>
        <a:p>
          <a:r>
            <a:rPr lang="en-US" sz="3200" dirty="0"/>
            <a:t>Liquid Chemical Sterilization</a:t>
          </a:r>
        </a:p>
      </dgm:t>
    </dgm:pt>
    <dgm:pt modelId="{EB4E45EF-F4A2-47FD-B5FF-8E56DC9D9032}" type="parTrans" cxnId="{9C54DC6A-3590-4219-B49F-D8D664C30590}">
      <dgm:prSet/>
      <dgm:spPr/>
      <dgm:t>
        <a:bodyPr/>
        <a:lstStyle/>
        <a:p>
          <a:endParaRPr lang="en-US"/>
        </a:p>
      </dgm:t>
    </dgm:pt>
    <dgm:pt modelId="{077E753C-14C9-4EA6-A870-7BC1E7A10B33}" type="sibTrans" cxnId="{9C54DC6A-3590-4219-B49F-D8D664C30590}">
      <dgm:prSet/>
      <dgm:spPr/>
      <dgm:t>
        <a:bodyPr/>
        <a:lstStyle/>
        <a:p>
          <a:endParaRPr lang="en-US"/>
        </a:p>
      </dgm:t>
    </dgm:pt>
    <dgm:pt modelId="{452BC1E6-8305-4524-AAA4-D984716CCB6B}">
      <dgm:prSet phldrT="[Text]" custT="1"/>
      <dgm:spPr>
        <a:solidFill>
          <a:srgbClr val="04788E"/>
        </a:solidFill>
      </dgm:spPr>
      <dgm:t>
        <a:bodyPr/>
        <a:lstStyle/>
        <a:p>
          <a:r>
            <a:rPr lang="en-US" sz="3200" dirty="0"/>
            <a:t>Terminal Sterilization</a:t>
          </a:r>
        </a:p>
      </dgm:t>
    </dgm:pt>
    <dgm:pt modelId="{F1EC27A7-0C1F-4A4A-9FEC-0E98F9D069D5}" type="parTrans" cxnId="{7BC99482-6C5F-4E88-8CA4-B0324944F4B7}">
      <dgm:prSet/>
      <dgm:spPr/>
      <dgm:t>
        <a:bodyPr/>
        <a:lstStyle/>
        <a:p>
          <a:endParaRPr lang="en-US"/>
        </a:p>
      </dgm:t>
    </dgm:pt>
    <dgm:pt modelId="{872414F2-DDA0-4DA8-A323-EFEA9FC3DB86}" type="sibTrans" cxnId="{7BC99482-6C5F-4E88-8CA4-B0324944F4B7}">
      <dgm:prSet/>
      <dgm:spPr/>
      <dgm:t>
        <a:bodyPr/>
        <a:lstStyle/>
        <a:p>
          <a:endParaRPr lang="en-US"/>
        </a:p>
      </dgm:t>
    </dgm:pt>
    <dgm:pt modelId="{14389EDA-18E9-4EAF-A5A7-2402D9D097A1}" type="pres">
      <dgm:prSet presAssocID="{038DFDCA-5879-42E1-B1A1-713E3B05BA3B}" presName="Name0" presStyleCnt="0">
        <dgm:presLayoutVars>
          <dgm:dir/>
          <dgm:resizeHandles val="exact"/>
        </dgm:presLayoutVars>
      </dgm:prSet>
      <dgm:spPr/>
    </dgm:pt>
    <dgm:pt modelId="{0B16554F-2239-451F-89F2-B508D378C35C}" type="pres">
      <dgm:prSet presAssocID="{038DFDCA-5879-42E1-B1A1-713E3B05BA3B}" presName="bkgdShp" presStyleLbl="alignAccFollowNode1" presStyleIdx="0" presStyleCnt="1" custLinFactNeighborX="-116" custLinFactNeighborY="2851"/>
      <dgm:spPr>
        <a:solidFill>
          <a:srgbClr val="04788E">
            <a:alpha val="60000"/>
          </a:srgbClr>
        </a:solidFill>
      </dgm:spPr>
    </dgm:pt>
    <dgm:pt modelId="{B8A5FB43-538B-4493-BDE3-E417FC9C38E3}" type="pres">
      <dgm:prSet presAssocID="{038DFDCA-5879-42E1-B1A1-713E3B05BA3B}" presName="linComp" presStyleCnt="0"/>
      <dgm:spPr/>
    </dgm:pt>
    <dgm:pt modelId="{EA14B4C8-58A8-4450-8DC5-9A4E582421FE}" type="pres">
      <dgm:prSet presAssocID="{4F9B0BB4-7142-46F3-B3E6-547B775FBD8B}" presName="compNode" presStyleCnt="0"/>
      <dgm:spPr/>
    </dgm:pt>
    <dgm:pt modelId="{C1B7CB38-0EA9-4A7F-886E-BF3C34421DDA}" type="pres">
      <dgm:prSet presAssocID="{4F9B0BB4-7142-46F3-B3E6-547B775FBD8B}" presName="node" presStyleLbl="node1" presStyleIdx="0" presStyleCnt="3">
        <dgm:presLayoutVars>
          <dgm:bulletEnabled val="1"/>
        </dgm:presLayoutVars>
      </dgm:prSet>
      <dgm:spPr/>
    </dgm:pt>
    <dgm:pt modelId="{917F1C29-B863-4FE9-8998-67E0EC0F14E6}" type="pres">
      <dgm:prSet presAssocID="{4F9B0BB4-7142-46F3-B3E6-547B775FBD8B}" presName="invisiNode" presStyleLbl="node1" presStyleIdx="0" presStyleCnt="3"/>
      <dgm:spPr/>
    </dgm:pt>
    <dgm:pt modelId="{30AB78DA-5E37-4601-93A2-8E123C9C6B4C}" type="pres">
      <dgm:prSet presAssocID="{4F9B0BB4-7142-46F3-B3E6-547B775FBD8B}" presName="imagNode" presStyleLbl="fgImgPlace1" presStyleIdx="0" presStyleCnt="3"/>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2444BF99-8425-4061-A996-D0BD80B168D2}" type="pres">
      <dgm:prSet presAssocID="{9C456D1E-FC72-4E3F-A674-C08F6844C863}" presName="sibTrans" presStyleLbl="sibTrans2D1" presStyleIdx="0" presStyleCnt="0"/>
      <dgm:spPr/>
    </dgm:pt>
    <dgm:pt modelId="{EB1A2319-ED7B-40E4-BB82-32A65C455888}" type="pres">
      <dgm:prSet presAssocID="{9046BCF8-6CC5-49F5-889D-019425744394}" presName="compNode" presStyleCnt="0"/>
      <dgm:spPr/>
    </dgm:pt>
    <dgm:pt modelId="{15CED9F9-FF3B-4FD5-BD71-422166005EBF}" type="pres">
      <dgm:prSet presAssocID="{9046BCF8-6CC5-49F5-889D-019425744394}" presName="node" presStyleLbl="node1" presStyleIdx="1" presStyleCnt="3">
        <dgm:presLayoutVars>
          <dgm:bulletEnabled val="1"/>
        </dgm:presLayoutVars>
      </dgm:prSet>
      <dgm:spPr/>
    </dgm:pt>
    <dgm:pt modelId="{9D908DD6-F74B-4C1D-B075-F1B3569DFFF4}" type="pres">
      <dgm:prSet presAssocID="{9046BCF8-6CC5-49F5-889D-019425744394}" presName="invisiNode" presStyleLbl="node1" presStyleIdx="1" presStyleCnt="3"/>
      <dgm:spPr/>
    </dgm:pt>
    <dgm:pt modelId="{4C3BEEBB-D3EC-4FF9-8CF5-671058E253BB}" type="pres">
      <dgm:prSet presAssocID="{9046BCF8-6CC5-49F5-889D-019425744394}"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3F2F1AF9-43BE-41F8-A3F5-D66620B21244}" type="pres">
      <dgm:prSet presAssocID="{077E753C-14C9-4EA6-A870-7BC1E7A10B33}" presName="sibTrans" presStyleLbl="sibTrans2D1" presStyleIdx="0" presStyleCnt="0"/>
      <dgm:spPr/>
    </dgm:pt>
    <dgm:pt modelId="{C6CD8223-07B8-4093-B4B0-C8974B0C83D0}" type="pres">
      <dgm:prSet presAssocID="{452BC1E6-8305-4524-AAA4-D984716CCB6B}" presName="compNode" presStyleCnt="0"/>
      <dgm:spPr/>
    </dgm:pt>
    <dgm:pt modelId="{27FA1197-F092-4BD9-BAA4-8218B2461892}" type="pres">
      <dgm:prSet presAssocID="{452BC1E6-8305-4524-AAA4-D984716CCB6B}" presName="node" presStyleLbl="node1" presStyleIdx="2" presStyleCnt="3">
        <dgm:presLayoutVars>
          <dgm:bulletEnabled val="1"/>
        </dgm:presLayoutVars>
      </dgm:prSet>
      <dgm:spPr/>
    </dgm:pt>
    <dgm:pt modelId="{504DE941-951F-4CC1-8948-7E45387CD1B5}" type="pres">
      <dgm:prSet presAssocID="{452BC1E6-8305-4524-AAA4-D984716CCB6B}" presName="invisiNode" presStyleLbl="node1" presStyleIdx="2" presStyleCnt="3"/>
      <dgm:spPr/>
    </dgm:pt>
    <dgm:pt modelId="{3AAE676B-300A-4377-A836-DFCAA49D9CFD}" type="pres">
      <dgm:prSet presAssocID="{452BC1E6-8305-4524-AAA4-D984716CCB6B}" presName="imagNode" presStyleLbl="fgImgPlace1" presStyleIdx="2" presStyleCnt="3"/>
      <dgm:spPr>
        <a:blipFill>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Lst>
  <dgm:cxnLst>
    <dgm:cxn modelId="{31EA9E1D-C3FF-43DA-9C4E-6BD24FE0992E}" srcId="{038DFDCA-5879-42E1-B1A1-713E3B05BA3B}" destId="{4F9B0BB4-7142-46F3-B3E6-547B775FBD8B}" srcOrd="0" destOrd="0" parTransId="{5CEFECF7-50B5-40C5-BC95-14ECFED9BE33}" sibTransId="{9C456D1E-FC72-4E3F-A674-C08F6844C863}"/>
    <dgm:cxn modelId="{F829C833-7BF9-4AB8-B545-ECD97719D7E2}" type="presOf" srcId="{077E753C-14C9-4EA6-A870-7BC1E7A10B33}" destId="{3F2F1AF9-43BE-41F8-A3F5-D66620B21244}" srcOrd="0" destOrd="0" presId="urn:microsoft.com/office/officeart/2005/8/layout/pList2"/>
    <dgm:cxn modelId="{B8B26138-B6E0-46C9-90BD-4C645CD35B3C}" type="presOf" srcId="{038DFDCA-5879-42E1-B1A1-713E3B05BA3B}" destId="{14389EDA-18E9-4EAF-A5A7-2402D9D097A1}" srcOrd="0" destOrd="0" presId="urn:microsoft.com/office/officeart/2005/8/layout/pList2"/>
    <dgm:cxn modelId="{9C54DC6A-3590-4219-B49F-D8D664C30590}" srcId="{038DFDCA-5879-42E1-B1A1-713E3B05BA3B}" destId="{9046BCF8-6CC5-49F5-889D-019425744394}" srcOrd="1" destOrd="0" parTransId="{EB4E45EF-F4A2-47FD-B5FF-8E56DC9D9032}" sibTransId="{077E753C-14C9-4EA6-A870-7BC1E7A10B33}"/>
    <dgm:cxn modelId="{9DE4ED77-2449-4CFB-B546-21C3B85C15A0}" type="presOf" srcId="{452BC1E6-8305-4524-AAA4-D984716CCB6B}" destId="{27FA1197-F092-4BD9-BAA4-8218B2461892}" srcOrd="0" destOrd="0" presId="urn:microsoft.com/office/officeart/2005/8/layout/pList2"/>
    <dgm:cxn modelId="{7BC99482-6C5F-4E88-8CA4-B0324944F4B7}" srcId="{038DFDCA-5879-42E1-B1A1-713E3B05BA3B}" destId="{452BC1E6-8305-4524-AAA4-D984716CCB6B}" srcOrd="2" destOrd="0" parTransId="{F1EC27A7-0C1F-4A4A-9FEC-0E98F9D069D5}" sibTransId="{872414F2-DDA0-4DA8-A323-EFEA9FC3DB86}"/>
    <dgm:cxn modelId="{CA6F7198-2BF6-42C7-B415-A77A24D66E32}" type="presOf" srcId="{9C456D1E-FC72-4E3F-A674-C08F6844C863}" destId="{2444BF99-8425-4061-A996-D0BD80B168D2}" srcOrd="0" destOrd="0" presId="urn:microsoft.com/office/officeart/2005/8/layout/pList2"/>
    <dgm:cxn modelId="{117552F3-FC00-4544-88C5-322236A03E79}" type="presOf" srcId="{9046BCF8-6CC5-49F5-889D-019425744394}" destId="{15CED9F9-FF3B-4FD5-BD71-422166005EBF}" srcOrd="0" destOrd="0" presId="urn:microsoft.com/office/officeart/2005/8/layout/pList2"/>
    <dgm:cxn modelId="{D9CB8CFE-0F1D-4765-A07F-185EFBD0300A}" type="presOf" srcId="{4F9B0BB4-7142-46F3-B3E6-547B775FBD8B}" destId="{C1B7CB38-0EA9-4A7F-886E-BF3C34421DDA}" srcOrd="0" destOrd="0" presId="urn:microsoft.com/office/officeart/2005/8/layout/pList2"/>
    <dgm:cxn modelId="{BFAD0AAC-7E35-46C3-83F4-6343CE538C45}" type="presParOf" srcId="{14389EDA-18E9-4EAF-A5A7-2402D9D097A1}" destId="{0B16554F-2239-451F-89F2-B508D378C35C}" srcOrd="0" destOrd="0" presId="urn:microsoft.com/office/officeart/2005/8/layout/pList2"/>
    <dgm:cxn modelId="{27B8B513-F8E6-451D-995C-3DEE3041EDDD}" type="presParOf" srcId="{14389EDA-18E9-4EAF-A5A7-2402D9D097A1}" destId="{B8A5FB43-538B-4493-BDE3-E417FC9C38E3}" srcOrd="1" destOrd="0" presId="urn:microsoft.com/office/officeart/2005/8/layout/pList2"/>
    <dgm:cxn modelId="{6EE949FF-DFEA-495C-A89D-3AA767B78D95}" type="presParOf" srcId="{B8A5FB43-538B-4493-BDE3-E417FC9C38E3}" destId="{EA14B4C8-58A8-4450-8DC5-9A4E582421FE}" srcOrd="0" destOrd="0" presId="urn:microsoft.com/office/officeart/2005/8/layout/pList2"/>
    <dgm:cxn modelId="{9EC293EB-B25D-43F6-9AFC-F47DD11CFA9D}" type="presParOf" srcId="{EA14B4C8-58A8-4450-8DC5-9A4E582421FE}" destId="{C1B7CB38-0EA9-4A7F-886E-BF3C34421DDA}" srcOrd="0" destOrd="0" presId="urn:microsoft.com/office/officeart/2005/8/layout/pList2"/>
    <dgm:cxn modelId="{BC16AE39-5105-418E-A885-FFBF01824CA6}" type="presParOf" srcId="{EA14B4C8-58A8-4450-8DC5-9A4E582421FE}" destId="{917F1C29-B863-4FE9-8998-67E0EC0F14E6}" srcOrd="1" destOrd="0" presId="urn:microsoft.com/office/officeart/2005/8/layout/pList2"/>
    <dgm:cxn modelId="{6684B8AA-6834-4F44-985C-20B68FDAA0E7}" type="presParOf" srcId="{EA14B4C8-58A8-4450-8DC5-9A4E582421FE}" destId="{30AB78DA-5E37-4601-93A2-8E123C9C6B4C}" srcOrd="2" destOrd="0" presId="urn:microsoft.com/office/officeart/2005/8/layout/pList2"/>
    <dgm:cxn modelId="{1B6FC886-AC61-433B-BA3F-6C66766C5BA5}" type="presParOf" srcId="{B8A5FB43-538B-4493-BDE3-E417FC9C38E3}" destId="{2444BF99-8425-4061-A996-D0BD80B168D2}" srcOrd="1" destOrd="0" presId="urn:microsoft.com/office/officeart/2005/8/layout/pList2"/>
    <dgm:cxn modelId="{4CC93C58-4887-4C1F-9860-07780089BA7C}" type="presParOf" srcId="{B8A5FB43-538B-4493-BDE3-E417FC9C38E3}" destId="{EB1A2319-ED7B-40E4-BB82-32A65C455888}" srcOrd="2" destOrd="0" presId="urn:microsoft.com/office/officeart/2005/8/layout/pList2"/>
    <dgm:cxn modelId="{8231AA54-F8A7-42B3-814A-0717B6740ECD}" type="presParOf" srcId="{EB1A2319-ED7B-40E4-BB82-32A65C455888}" destId="{15CED9F9-FF3B-4FD5-BD71-422166005EBF}" srcOrd="0" destOrd="0" presId="urn:microsoft.com/office/officeart/2005/8/layout/pList2"/>
    <dgm:cxn modelId="{FCFC2960-A049-40E0-9E8E-1B4AD31101AF}" type="presParOf" srcId="{EB1A2319-ED7B-40E4-BB82-32A65C455888}" destId="{9D908DD6-F74B-4C1D-B075-F1B3569DFFF4}" srcOrd="1" destOrd="0" presId="urn:microsoft.com/office/officeart/2005/8/layout/pList2"/>
    <dgm:cxn modelId="{E5DC2560-E295-44E3-8D19-24A527BA8E91}" type="presParOf" srcId="{EB1A2319-ED7B-40E4-BB82-32A65C455888}" destId="{4C3BEEBB-D3EC-4FF9-8CF5-671058E253BB}" srcOrd="2" destOrd="0" presId="urn:microsoft.com/office/officeart/2005/8/layout/pList2"/>
    <dgm:cxn modelId="{DBDE6EA2-52F2-4FBC-AE95-47ED5C68DB4C}" type="presParOf" srcId="{B8A5FB43-538B-4493-BDE3-E417FC9C38E3}" destId="{3F2F1AF9-43BE-41F8-A3F5-D66620B21244}" srcOrd="3" destOrd="0" presId="urn:microsoft.com/office/officeart/2005/8/layout/pList2"/>
    <dgm:cxn modelId="{F954C7E5-BF84-430B-8710-335564AE47BE}" type="presParOf" srcId="{B8A5FB43-538B-4493-BDE3-E417FC9C38E3}" destId="{C6CD8223-07B8-4093-B4B0-C8974B0C83D0}" srcOrd="4" destOrd="0" presId="urn:microsoft.com/office/officeart/2005/8/layout/pList2"/>
    <dgm:cxn modelId="{B8368285-0210-4849-BFE4-97B03EF360B0}" type="presParOf" srcId="{C6CD8223-07B8-4093-B4B0-C8974B0C83D0}" destId="{27FA1197-F092-4BD9-BAA4-8218B2461892}" srcOrd="0" destOrd="0" presId="urn:microsoft.com/office/officeart/2005/8/layout/pList2"/>
    <dgm:cxn modelId="{19D06590-099B-4EBD-8782-E62FAFCAAEBF}" type="presParOf" srcId="{C6CD8223-07B8-4093-B4B0-C8974B0C83D0}" destId="{504DE941-951F-4CC1-8948-7E45387CD1B5}" srcOrd="1" destOrd="0" presId="urn:microsoft.com/office/officeart/2005/8/layout/pList2"/>
    <dgm:cxn modelId="{A34CC527-8982-4FA4-A89F-D72E823E4C80}" type="presParOf" srcId="{C6CD8223-07B8-4093-B4B0-C8974B0C83D0}" destId="{3AAE676B-300A-4377-A836-DFCAA49D9CFD}"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E2391A-280E-4264-AB6C-78DDC21AEAFA}" type="doc">
      <dgm:prSet loTypeId="urn:microsoft.com/office/officeart/2005/8/layout/pList2" loCatId="list" qsTypeId="urn:microsoft.com/office/officeart/2005/8/quickstyle/simple1" qsCatId="simple" csTypeId="urn:microsoft.com/office/officeart/2005/8/colors/accent1_2" csCatId="accent1" phldr="1"/>
      <dgm:spPr/>
    </dgm:pt>
    <dgm:pt modelId="{31A1A78D-66C2-4103-878B-C62AFC112E4F}">
      <dgm:prSet phldrT="[Text]"/>
      <dgm:spPr>
        <a:solidFill>
          <a:srgbClr val="04788E"/>
        </a:solidFill>
        <a:ln w="28575">
          <a:solidFill>
            <a:schemeClr val="bg1"/>
          </a:solidFill>
        </a:ln>
      </dgm:spPr>
      <dgm:t>
        <a:bodyPr/>
        <a:lstStyle/>
        <a:p>
          <a:r>
            <a:rPr lang="en-US" dirty="0"/>
            <a:t>Small </a:t>
          </a:r>
        </a:p>
        <a:p>
          <a:r>
            <a:rPr lang="en-US" dirty="0"/>
            <a:t>Light-weight</a:t>
          </a:r>
        </a:p>
        <a:p>
          <a:r>
            <a:rPr lang="en-US" dirty="0"/>
            <a:t>Items</a:t>
          </a:r>
        </a:p>
        <a:p>
          <a:r>
            <a:rPr lang="en-US" dirty="0"/>
            <a:t>Use before Expiration Date</a:t>
          </a:r>
        </a:p>
      </dgm:t>
    </dgm:pt>
    <dgm:pt modelId="{DC52093C-B34A-4742-B749-9896765B994F}" type="parTrans" cxnId="{7A014210-50E0-40FF-93A7-3B18E8331B9A}">
      <dgm:prSet/>
      <dgm:spPr/>
      <dgm:t>
        <a:bodyPr/>
        <a:lstStyle/>
        <a:p>
          <a:endParaRPr lang="en-US"/>
        </a:p>
      </dgm:t>
    </dgm:pt>
    <dgm:pt modelId="{D63C88A7-0F4F-4166-9DB1-B4E716328B8C}" type="sibTrans" cxnId="{7A014210-50E0-40FF-93A7-3B18E8331B9A}">
      <dgm:prSet/>
      <dgm:spPr/>
      <dgm:t>
        <a:bodyPr/>
        <a:lstStyle/>
        <a:p>
          <a:endParaRPr lang="en-US"/>
        </a:p>
      </dgm:t>
    </dgm:pt>
    <dgm:pt modelId="{6B8D5C90-E093-4BA0-9407-EDCADCA9E774}">
      <dgm:prSet phldrT="[Text]"/>
      <dgm:spPr>
        <a:solidFill>
          <a:srgbClr val="04788E"/>
        </a:solidFill>
        <a:ln w="28575">
          <a:solidFill>
            <a:schemeClr val="bg1"/>
          </a:solidFill>
        </a:ln>
      </dgm:spPr>
      <dgm:t>
        <a:bodyPr/>
        <a:lstStyle/>
        <a:p>
          <a:r>
            <a:rPr lang="en-US" dirty="0"/>
            <a:t>Correct Weight &amp; Size</a:t>
          </a:r>
        </a:p>
        <a:p>
          <a:r>
            <a:rPr lang="en-US" dirty="0"/>
            <a:t>Inspect for Defects	</a:t>
          </a:r>
        </a:p>
        <a:p>
          <a:r>
            <a:rPr lang="en-US" dirty="0"/>
            <a:t>Store per IFU</a:t>
          </a:r>
        </a:p>
      </dgm:t>
    </dgm:pt>
    <dgm:pt modelId="{603D3B66-9912-49A1-9A19-75060F19FAA4}" type="parTrans" cxnId="{16DA87E5-62D1-4A6F-B156-B4320E07FD16}">
      <dgm:prSet/>
      <dgm:spPr/>
      <dgm:t>
        <a:bodyPr/>
        <a:lstStyle/>
        <a:p>
          <a:endParaRPr lang="en-US"/>
        </a:p>
      </dgm:t>
    </dgm:pt>
    <dgm:pt modelId="{86D11D80-C2AC-4D7B-918C-F09B527A5265}" type="sibTrans" cxnId="{16DA87E5-62D1-4A6F-B156-B4320E07FD16}">
      <dgm:prSet/>
      <dgm:spPr/>
      <dgm:t>
        <a:bodyPr/>
        <a:lstStyle/>
        <a:p>
          <a:endParaRPr lang="en-US"/>
        </a:p>
      </dgm:t>
    </dgm:pt>
    <dgm:pt modelId="{EB400872-19E2-4F60-9385-771538F8ADF9}">
      <dgm:prSet phldrT="[Text]"/>
      <dgm:spPr>
        <a:solidFill>
          <a:srgbClr val="04788E"/>
        </a:solidFill>
        <a:ln w="28575">
          <a:solidFill>
            <a:schemeClr val="bg1"/>
          </a:solidFill>
        </a:ln>
      </dgm:spPr>
      <dgm:t>
        <a:bodyPr/>
        <a:lstStyle/>
        <a:p>
          <a:r>
            <a:rPr lang="en-US" dirty="0"/>
            <a:t>Correct Filters &amp; Accessories</a:t>
          </a:r>
        </a:p>
        <a:p>
          <a:r>
            <a:rPr lang="en-US" dirty="0"/>
            <a:t>Inspect for Damage &amp; Cleanliness</a:t>
          </a:r>
        </a:p>
      </dgm:t>
    </dgm:pt>
    <dgm:pt modelId="{74720C32-9E64-41F5-A084-ED0232557466}" type="parTrans" cxnId="{37621B4C-8E25-4CFF-AC14-7D65ECF8FF49}">
      <dgm:prSet/>
      <dgm:spPr/>
      <dgm:t>
        <a:bodyPr/>
        <a:lstStyle/>
        <a:p>
          <a:endParaRPr lang="en-US"/>
        </a:p>
      </dgm:t>
    </dgm:pt>
    <dgm:pt modelId="{98F1E3F0-399D-47A4-964C-A0E3CA92F26D}" type="sibTrans" cxnId="{37621B4C-8E25-4CFF-AC14-7D65ECF8FF49}">
      <dgm:prSet/>
      <dgm:spPr/>
      <dgm:t>
        <a:bodyPr/>
        <a:lstStyle/>
        <a:p>
          <a:endParaRPr lang="en-US"/>
        </a:p>
      </dgm:t>
    </dgm:pt>
    <dgm:pt modelId="{48CA83CA-E299-40AD-B602-F49E5C5E205D}" type="pres">
      <dgm:prSet presAssocID="{A1E2391A-280E-4264-AB6C-78DDC21AEAFA}" presName="Name0" presStyleCnt="0">
        <dgm:presLayoutVars>
          <dgm:dir/>
          <dgm:resizeHandles val="exact"/>
        </dgm:presLayoutVars>
      </dgm:prSet>
      <dgm:spPr/>
    </dgm:pt>
    <dgm:pt modelId="{AD8AFA59-DA7B-4575-8D95-8A455B019DB4}" type="pres">
      <dgm:prSet presAssocID="{A1E2391A-280E-4264-AB6C-78DDC21AEAFA}" presName="bkgdShp" presStyleLbl="alignAccFollowNode1" presStyleIdx="0" presStyleCnt="1" custLinFactNeighborX="-29062" custLinFactNeighborY="-53125"/>
      <dgm:spPr>
        <a:solidFill>
          <a:srgbClr val="04788E">
            <a:alpha val="60000"/>
          </a:srgbClr>
        </a:solidFill>
        <a:ln>
          <a:solidFill>
            <a:srgbClr val="04788E"/>
          </a:solidFill>
        </a:ln>
      </dgm:spPr>
    </dgm:pt>
    <dgm:pt modelId="{9B6CEDAF-08A4-4F15-B197-651A12CCD479}" type="pres">
      <dgm:prSet presAssocID="{A1E2391A-280E-4264-AB6C-78DDC21AEAFA}" presName="linComp" presStyleCnt="0"/>
      <dgm:spPr/>
    </dgm:pt>
    <dgm:pt modelId="{C20DAEB0-3C08-4CFE-BE00-8D1B201A10FD}" type="pres">
      <dgm:prSet presAssocID="{31A1A78D-66C2-4103-878B-C62AFC112E4F}" presName="compNode" presStyleCnt="0"/>
      <dgm:spPr/>
    </dgm:pt>
    <dgm:pt modelId="{7EEB3F3D-5C36-4622-BD56-5E5B8F744CFB}" type="pres">
      <dgm:prSet presAssocID="{31A1A78D-66C2-4103-878B-C62AFC112E4F}" presName="node" presStyleLbl="node1" presStyleIdx="0" presStyleCnt="3" custLinFactNeighborY="-1290">
        <dgm:presLayoutVars>
          <dgm:bulletEnabled val="1"/>
        </dgm:presLayoutVars>
      </dgm:prSet>
      <dgm:spPr/>
    </dgm:pt>
    <dgm:pt modelId="{B455EFB9-55DA-4280-BD65-95CD0CCE159B}" type="pres">
      <dgm:prSet presAssocID="{31A1A78D-66C2-4103-878B-C62AFC112E4F}" presName="invisiNode" presStyleLbl="node1" presStyleIdx="0" presStyleCnt="3"/>
      <dgm:spPr/>
    </dgm:pt>
    <dgm:pt modelId="{1E74CE43-71CA-4D01-91AD-C0CE072710B6}" type="pres">
      <dgm:prSet presAssocID="{31A1A78D-66C2-4103-878B-C62AFC112E4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B0F1E98F-B642-46A8-85F3-F1D22A1F1D9F}" type="pres">
      <dgm:prSet presAssocID="{D63C88A7-0F4F-4166-9DB1-B4E716328B8C}" presName="sibTrans" presStyleLbl="sibTrans2D1" presStyleIdx="0" presStyleCnt="0"/>
      <dgm:spPr/>
    </dgm:pt>
    <dgm:pt modelId="{3A52F196-087A-4C96-A6DC-E0FDD59A3031}" type="pres">
      <dgm:prSet presAssocID="{6B8D5C90-E093-4BA0-9407-EDCADCA9E774}" presName="compNode" presStyleCnt="0"/>
      <dgm:spPr/>
    </dgm:pt>
    <dgm:pt modelId="{E6222402-08D5-4D14-B925-9EA3AE220697}" type="pres">
      <dgm:prSet presAssocID="{6B8D5C90-E093-4BA0-9407-EDCADCA9E774}" presName="node" presStyleLbl="node1" presStyleIdx="1" presStyleCnt="3" custLinFactNeighborY="-1290">
        <dgm:presLayoutVars>
          <dgm:bulletEnabled val="1"/>
        </dgm:presLayoutVars>
      </dgm:prSet>
      <dgm:spPr/>
    </dgm:pt>
    <dgm:pt modelId="{16AFA826-727D-4416-B9AB-A504E6B734AB}" type="pres">
      <dgm:prSet presAssocID="{6B8D5C90-E093-4BA0-9407-EDCADCA9E774}" presName="invisiNode" presStyleLbl="node1" presStyleIdx="1" presStyleCnt="3"/>
      <dgm:spPr/>
    </dgm:pt>
    <dgm:pt modelId="{0650315E-E8D8-488B-B051-934A31D15B3B}" type="pres">
      <dgm:prSet presAssocID="{6B8D5C90-E093-4BA0-9407-EDCADCA9E774}"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8F8D670E-EFEC-449E-B9B0-2F637A91FB7D}" type="pres">
      <dgm:prSet presAssocID="{86D11D80-C2AC-4D7B-918C-F09B527A5265}" presName="sibTrans" presStyleLbl="sibTrans2D1" presStyleIdx="0" presStyleCnt="0"/>
      <dgm:spPr/>
    </dgm:pt>
    <dgm:pt modelId="{5A808BF6-6361-4A66-8CFE-18565A94A836}" type="pres">
      <dgm:prSet presAssocID="{EB400872-19E2-4F60-9385-771538F8ADF9}" presName="compNode" presStyleCnt="0"/>
      <dgm:spPr/>
    </dgm:pt>
    <dgm:pt modelId="{D05CB952-0926-44EF-9FDE-2C81061ED04F}" type="pres">
      <dgm:prSet presAssocID="{EB400872-19E2-4F60-9385-771538F8ADF9}" presName="node" presStyleLbl="node1" presStyleIdx="2" presStyleCnt="3" custLinFactNeighborY="-1290">
        <dgm:presLayoutVars>
          <dgm:bulletEnabled val="1"/>
        </dgm:presLayoutVars>
      </dgm:prSet>
      <dgm:spPr/>
    </dgm:pt>
    <dgm:pt modelId="{B05D6D9D-71BA-4BC1-A6DA-52715C0401D8}" type="pres">
      <dgm:prSet presAssocID="{EB400872-19E2-4F60-9385-771538F8ADF9}" presName="invisiNode" presStyleLbl="node1" presStyleIdx="2" presStyleCnt="3"/>
      <dgm:spPr/>
    </dgm:pt>
    <dgm:pt modelId="{BB666A73-612E-4CAE-8E9C-62CD5988B4A9}" type="pres">
      <dgm:prSet presAssocID="{EB400872-19E2-4F60-9385-771538F8ADF9}"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a:ext>
            </a:extLst>
          </a:blip>
          <a:srcRect/>
          <a:stretch>
            <a:fillRect/>
          </a:stretch>
        </a:blipFill>
      </dgm:spPr>
    </dgm:pt>
  </dgm:ptLst>
  <dgm:cxnLst>
    <dgm:cxn modelId="{7A014210-50E0-40FF-93A7-3B18E8331B9A}" srcId="{A1E2391A-280E-4264-AB6C-78DDC21AEAFA}" destId="{31A1A78D-66C2-4103-878B-C62AFC112E4F}" srcOrd="0" destOrd="0" parTransId="{DC52093C-B34A-4742-B749-9896765B994F}" sibTransId="{D63C88A7-0F4F-4166-9DB1-B4E716328B8C}"/>
    <dgm:cxn modelId="{90C42D13-6DF3-427E-B05E-CDF0907C1834}" type="presOf" srcId="{31A1A78D-66C2-4103-878B-C62AFC112E4F}" destId="{7EEB3F3D-5C36-4622-BD56-5E5B8F744CFB}" srcOrd="0" destOrd="0" presId="urn:microsoft.com/office/officeart/2005/8/layout/pList2"/>
    <dgm:cxn modelId="{37621B4C-8E25-4CFF-AC14-7D65ECF8FF49}" srcId="{A1E2391A-280E-4264-AB6C-78DDC21AEAFA}" destId="{EB400872-19E2-4F60-9385-771538F8ADF9}" srcOrd="2" destOrd="0" parTransId="{74720C32-9E64-41F5-A084-ED0232557466}" sibTransId="{98F1E3F0-399D-47A4-964C-A0E3CA92F26D}"/>
    <dgm:cxn modelId="{78E6727D-F378-47E1-AC87-CA45C304F55B}" type="presOf" srcId="{6B8D5C90-E093-4BA0-9407-EDCADCA9E774}" destId="{E6222402-08D5-4D14-B925-9EA3AE220697}" srcOrd="0" destOrd="0" presId="urn:microsoft.com/office/officeart/2005/8/layout/pList2"/>
    <dgm:cxn modelId="{C132E87D-35DE-4F1C-9DAC-596FB85CCB81}" type="presOf" srcId="{EB400872-19E2-4F60-9385-771538F8ADF9}" destId="{D05CB952-0926-44EF-9FDE-2C81061ED04F}" srcOrd="0" destOrd="0" presId="urn:microsoft.com/office/officeart/2005/8/layout/pList2"/>
    <dgm:cxn modelId="{639ACAA0-A957-401A-8914-6F8C491FAF66}" type="presOf" srcId="{A1E2391A-280E-4264-AB6C-78DDC21AEAFA}" destId="{48CA83CA-E299-40AD-B602-F49E5C5E205D}" srcOrd="0" destOrd="0" presId="urn:microsoft.com/office/officeart/2005/8/layout/pList2"/>
    <dgm:cxn modelId="{B8D902AB-E5C8-4076-9A13-13C06458EAA5}" type="presOf" srcId="{D63C88A7-0F4F-4166-9DB1-B4E716328B8C}" destId="{B0F1E98F-B642-46A8-85F3-F1D22A1F1D9F}" srcOrd="0" destOrd="0" presId="urn:microsoft.com/office/officeart/2005/8/layout/pList2"/>
    <dgm:cxn modelId="{CE72E5CC-F856-4973-8BB2-1C409E06254E}" type="presOf" srcId="{86D11D80-C2AC-4D7B-918C-F09B527A5265}" destId="{8F8D670E-EFEC-449E-B9B0-2F637A91FB7D}" srcOrd="0" destOrd="0" presId="urn:microsoft.com/office/officeart/2005/8/layout/pList2"/>
    <dgm:cxn modelId="{16DA87E5-62D1-4A6F-B156-B4320E07FD16}" srcId="{A1E2391A-280E-4264-AB6C-78DDC21AEAFA}" destId="{6B8D5C90-E093-4BA0-9407-EDCADCA9E774}" srcOrd="1" destOrd="0" parTransId="{603D3B66-9912-49A1-9A19-75060F19FAA4}" sibTransId="{86D11D80-C2AC-4D7B-918C-F09B527A5265}"/>
    <dgm:cxn modelId="{1E6491C4-39B2-4544-B3BE-31E6E9BA965F}" type="presParOf" srcId="{48CA83CA-E299-40AD-B602-F49E5C5E205D}" destId="{AD8AFA59-DA7B-4575-8D95-8A455B019DB4}" srcOrd="0" destOrd="0" presId="urn:microsoft.com/office/officeart/2005/8/layout/pList2"/>
    <dgm:cxn modelId="{A4A4984A-1632-4C39-BE9E-1B429968EB1A}" type="presParOf" srcId="{48CA83CA-E299-40AD-B602-F49E5C5E205D}" destId="{9B6CEDAF-08A4-4F15-B197-651A12CCD479}" srcOrd="1" destOrd="0" presId="urn:microsoft.com/office/officeart/2005/8/layout/pList2"/>
    <dgm:cxn modelId="{AC9F551D-5F6D-47F1-AFEA-92481224C5B0}" type="presParOf" srcId="{9B6CEDAF-08A4-4F15-B197-651A12CCD479}" destId="{C20DAEB0-3C08-4CFE-BE00-8D1B201A10FD}" srcOrd="0" destOrd="0" presId="urn:microsoft.com/office/officeart/2005/8/layout/pList2"/>
    <dgm:cxn modelId="{0A28A3C7-4508-457D-898E-AB7308545D9E}" type="presParOf" srcId="{C20DAEB0-3C08-4CFE-BE00-8D1B201A10FD}" destId="{7EEB3F3D-5C36-4622-BD56-5E5B8F744CFB}" srcOrd="0" destOrd="0" presId="urn:microsoft.com/office/officeart/2005/8/layout/pList2"/>
    <dgm:cxn modelId="{74A47364-8BD8-478E-A011-44984B927DA1}" type="presParOf" srcId="{C20DAEB0-3C08-4CFE-BE00-8D1B201A10FD}" destId="{B455EFB9-55DA-4280-BD65-95CD0CCE159B}" srcOrd="1" destOrd="0" presId="urn:microsoft.com/office/officeart/2005/8/layout/pList2"/>
    <dgm:cxn modelId="{37A6FF06-246E-40F9-B9F8-22B6A70F4496}" type="presParOf" srcId="{C20DAEB0-3C08-4CFE-BE00-8D1B201A10FD}" destId="{1E74CE43-71CA-4D01-91AD-C0CE072710B6}" srcOrd="2" destOrd="0" presId="urn:microsoft.com/office/officeart/2005/8/layout/pList2"/>
    <dgm:cxn modelId="{8A725D82-58E1-4A8F-9F88-02069A2617C2}" type="presParOf" srcId="{9B6CEDAF-08A4-4F15-B197-651A12CCD479}" destId="{B0F1E98F-B642-46A8-85F3-F1D22A1F1D9F}" srcOrd="1" destOrd="0" presId="urn:microsoft.com/office/officeart/2005/8/layout/pList2"/>
    <dgm:cxn modelId="{7F95EA8A-98E9-45A6-990A-EFEB87CBC96F}" type="presParOf" srcId="{9B6CEDAF-08A4-4F15-B197-651A12CCD479}" destId="{3A52F196-087A-4C96-A6DC-E0FDD59A3031}" srcOrd="2" destOrd="0" presId="urn:microsoft.com/office/officeart/2005/8/layout/pList2"/>
    <dgm:cxn modelId="{F1BFA345-6C26-4E8E-92B2-7C2F7A6D056C}" type="presParOf" srcId="{3A52F196-087A-4C96-A6DC-E0FDD59A3031}" destId="{E6222402-08D5-4D14-B925-9EA3AE220697}" srcOrd="0" destOrd="0" presId="urn:microsoft.com/office/officeart/2005/8/layout/pList2"/>
    <dgm:cxn modelId="{BEBFBDFB-D976-4C88-9657-11428E37D446}" type="presParOf" srcId="{3A52F196-087A-4C96-A6DC-E0FDD59A3031}" destId="{16AFA826-727D-4416-B9AB-A504E6B734AB}" srcOrd="1" destOrd="0" presId="urn:microsoft.com/office/officeart/2005/8/layout/pList2"/>
    <dgm:cxn modelId="{87A0FBE2-9968-41E8-99C3-D071261722B5}" type="presParOf" srcId="{3A52F196-087A-4C96-A6DC-E0FDD59A3031}" destId="{0650315E-E8D8-488B-B051-934A31D15B3B}" srcOrd="2" destOrd="0" presId="urn:microsoft.com/office/officeart/2005/8/layout/pList2"/>
    <dgm:cxn modelId="{C78CD5E2-AD8A-4894-B27A-5608A51E0ABC}" type="presParOf" srcId="{9B6CEDAF-08A4-4F15-B197-651A12CCD479}" destId="{8F8D670E-EFEC-449E-B9B0-2F637A91FB7D}" srcOrd="3" destOrd="0" presId="urn:microsoft.com/office/officeart/2005/8/layout/pList2"/>
    <dgm:cxn modelId="{317026E6-31B7-40A0-9FF2-DBB82662958E}" type="presParOf" srcId="{9B6CEDAF-08A4-4F15-B197-651A12CCD479}" destId="{5A808BF6-6361-4A66-8CFE-18565A94A836}" srcOrd="4" destOrd="0" presId="urn:microsoft.com/office/officeart/2005/8/layout/pList2"/>
    <dgm:cxn modelId="{6497E017-2991-4FC7-8C0A-16044A77B11A}" type="presParOf" srcId="{5A808BF6-6361-4A66-8CFE-18565A94A836}" destId="{D05CB952-0926-44EF-9FDE-2C81061ED04F}" srcOrd="0" destOrd="0" presId="urn:microsoft.com/office/officeart/2005/8/layout/pList2"/>
    <dgm:cxn modelId="{FEE54DFA-31A1-4688-B2C2-963ACCD552B2}" type="presParOf" srcId="{5A808BF6-6361-4A66-8CFE-18565A94A836}" destId="{B05D6D9D-71BA-4BC1-A6DA-52715C0401D8}" srcOrd="1" destOrd="0" presId="urn:microsoft.com/office/officeart/2005/8/layout/pList2"/>
    <dgm:cxn modelId="{B5AAE16F-4982-4531-A933-DBDD8E8C427C}" type="presParOf" srcId="{5A808BF6-6361-4A66-8CFE-18565A94A836}" destId="{BB666A73-612E-4CAE-8E9C-62CD5988B4A9}"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3B4EA-5173-436E-9A1B-4FB5543A6F97}">
      <dsp:nvSpPr>
        <dsp:cNvPr id="0" name=""/>
        <dsp:cNvSpPr/>
      </dsp:nvSpPr>
      <dsp:spPr>
        <a:xfrm>
          <a:off x="3214" y="605274"/>
          <a:ext cx="2550318" cy="1530191"/>
        </a:xfrm>
        <a:prstGeom prst="rect">
          <a:avLst/>
        </a:prstGeom>
        <a:gradFill rotWithShape="0">
          <a:gsLst>
            <a:gs pos="0">
              <a:srgbClr val="0EA0C3"/>
            </a:gs>
            <a:gs pos="80000">
              <a:srgbClr val="0187AD"/>
            </a:gs>
            <a:gs pos="100000">
              <a:srgbClr val="04788E"/>
            </a:gs>
          </a:gsLst>
          <a:lin ang="5400000" scaled="0"/>
        </a:gradFill>
        <a:ln>
          <a:solidFill>
            <a:srgbClr val="0290AD"/>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Surveillance and Disease Reporting</a:t>
          </a:r>
        </a:p>
      </dsp:txBody>
      <dsp:txXfrm>
        <a:off x="3214" y="605274"/>
        <a:ext cx="2550318" cy="1530191"/>
      </dsp:txXfrm>
    </dsp:sp>
    <dsp:sp modelId="{0F6B0D01-AC9B-48D3-B42A-40D14003B9E8}">
      <dsp:nvSpPr>
        <dsp:cNvPr id="0" name=""/>
        <dsp:cNvSpPr/>
      </dsp:nvSpPr>
      <dsp:spPr>
        <a:xfrm>
          <a:off x="2808565" y="605274"/>
          <a:ext cx="2550318" cy="1530191"/>
        </a:xfrm>
        <a:prstGeom prst="rect">
          <a:avLst/>
        </a:prstGeom>
        <a:gradFill rotWithShape="0">
          <a:gsLst>
            <a:gs pos="0">
              <a:srgbClr val="0EA0C3"/>
            </a:gs>
            <a:gs pos="80000">
              <a:srgbClr val="0187AD"/>
            </a:gs>
            <a:gs pos="100000">
              <a:srgbClr val="04788E"/>
            </a:gs>
          </a:gsLst>
          <a:lin ang="5400000" scaled="0"/>
        </a:gradFill>
        <a:ln>
          <a:solidFill>
            <a:srgbClr val="0290AD"/>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Hand Hygiene</a:t>
          </a:r>
        </a:p>
      </dsp:txBody>
      <dsp:txXfrm>
        <a:off x="2808565" y="605274"/>
        <a:ext cx="2550318" cy="1530191"/>
      </dsp:txXfrm>
    </dsp:sp>
    <dsp:sp modelId="{FD07F6C0-E53A-46EF-9768-D40132720A5C}">
      <dsp:nvSpPr>
        <dsp:cNvPr id="0" name=""/>
        <dsp:cNvSpPr/>
      </dsp:nvSpPr>
      <dsp:spPr>
        <a:xfrm>
          <a:off x="5613915" y="605274"/>
          <a:ext cx="2550318" cy="1530191"/>
        </a:xfrm>
        <a:prstGeom prst="rect">
          <a:avLst/>
        </a:prstGeom>
        <a:gradFill rotWithShape="0">
          <a:gsLst>
            <a:gs pos="0">
              <a:srgbClr val="0EA0C3"/>
            </a:gs>
            <a:gs pos="80000">
              <a:srgbClr val="0187AD"/>
            </a:gs>
            <a:gs pos="100000">
              <a:srgbClr val="04788E"/>
            </a:gs>
          </a:gsLst>
          <a:lin ang="5400000" scaled="0"/>
        </a:gradFill>
        <a:ln>
          <a:solidFill>
            <a:srgbClr val="0290AD"/>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PPE</a:t>
          </a:r>
        </a:p>
      </dsp:txBody>
      <dsp:txXfrm>
        <a:off x="5613915" y="605274"/>
        <a:ext cx="2550318" cy="1530191"/>
      </dsp:txXfrm>
    </dsp:sp>
    <dsp:sp modelId="{65A77624-7BD0-4BDE-A3C9-16323EAD7F54}">
      <dsp:nvSpPr>
        <dsp:cNvPr id="0" name=""/>
        <dsp:cNvSpPr/>
      </dsp:nvSpPr>
      <dsp:spPr>
        <a:xfrm>
          <a:off x="8419266" y="605274"/>
          <a:ext cx="2550318" cy="1530191"/>
        </a:xfrm>
        <a:prstGeom prst="rect">
          <a:avLst/>
        </a:prstGeom>
        <a:gradFill rotWithShape="0">
          <a:gsLst>
            <a:gs pos="0">
              <a:srgbClr val="0EA0C3"/>
            </a:gs>
            <a:gs pos="80000">
              <a:srgbClr val="0187AD"/>
            </a:gs>
            <a:gs pos="100000">
              <a:srgbClr val="04788E"/>
            </a:gs>
          </a:gsLst>
          <a:lin ang="5400000" scaled="0"/>
        </a:gradFill>
        <a:ln>
          <a:solidFill>
            <a:srgbClr val="0290AD"/>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Injection Safety</a:t>
          </a:r>
        </a:p>
      </dsp:txBody>
      <dsp:txXfrm>
        <a:off x="8419266" y="605274"/>
        <a:ext cx="2550318" cy="1530191"/>
      </dsp:txXfrm>
    </dsp:sp>
    <dsp:sp modelId="{561B624F-78FB-473F-BBC1-75B33BE7FC04}">
      <dsp:nvSpPr>
        <dsp:cNvPr id="0" name=""/>
        <dsp:cNvSpPr/>
      </dsp:nvSpPr>
      <dsp:spPr>
        <a:xfrm>
          <a:off x="3214" y="2390497"/>
          <a:ext cx="2550318" cy="1530191"/>
        </a:xfrm>
        <a:prstGeom prst="rect">
          <a:avLst/>
        </a:prstGeom>
        <a:gradFill rotWithShape="0">
          <a:gsLst>
            <a:gs pos="0">
              <a:srgbClr val="0EA0C3"/>
            </a:gs>
            <a:gs pos="80000">
              <a:srgbClr val="0187AD"/>
            </a:gs>
            <a:gs pos="100000">
              <a:srgbClr val="04788E"/>
            </a:gs>
          </a:gsLst>
          <a:lin ang="5400000" scaled="0"/>
        </a:gradFill>
        <a:ln>
          <a:solidFill>
            <a:srgbClr val="0290AD"/>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Respiratory/ Cough Hygiene</a:t>
          </a:r>
        </a:p>
      </dsp:txBody>
      <dsp:txXfrm>
        <a:off x="3214" y="2390497"/>
        <a:ext cx="2550318" cy="1530191"/>
      </dsp:txXfrm>
    </dsp:sp>
    <dsp:sp modelId="{04C5CCD3-DD8F-4F53-B4CC-BB02620D16A4}">
      <dsp:nvSpPr>
        <dsp:cNvPr id="0" name=""/>
        <dsp:cNvSpPr/>
      </dsp:nvSpPr>
      <dsp:spPr>
        <a:xfrm>
          <a:off x="2808565" y="2390497"/>
          <a:ext cx="2550318" cy="1530191"/>
        </a:xfrm>
        <a:prstGeom prst="rect">
          <a:avLst/>
        </a:prstGeom>
        <a:gradFill rotWithShape="0">
          <a:gsLst>
            <a:gs pos="0">
              <a:srgbClr val="0EA0C3"/>
            </a:gs>
            <a:gs pos="80000">
              <a:srgbClr val="0187AD"/>
            </a:gs>
            <a:gs pos="100000">
              <a:srgbClr val="04788E"/>
            </a:gs>
          </a:gsLst>
          <a:lin ang="5400000" scaled="0"/>
        </a:gradFill>
        <a:ln>
          <a:solidFill>
            <a:srgbClr val="0290AD"/>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Environmental Cleaning</a:t>
          </a:r>
        </a:p>
      </dsp:txBody>
      <dsp:txXfrm>
        <a:off x="2808565" y="2390497"/>
        <a:ext cx="2550318" cy="1530191"/>
      </dsp:txXfrm>
    </dsp:sp>
    <dsp:sp modelId="{B8A96D7A-9544-4A90-BC12-B14EF310BFFE}">
      <dsp:nvSpPr>
        <dsp:cNvPr id="0" name=""/>
        <dsp:cNvSpPr/>
      </dsp:nvSpPr>
      <dsp:spPr>
        <a:xfrm>
          <a:off x="5613915" y="2390497"/>
          <a:ext cx="2550318" cy="1530191"/>
        </a:xfrm>
        <a:prstGeom prst="rect">
          <a:avLst/>
        </a:prstGeom>
        <a:gradFill rotWithShape="0">
          <a:gsLst>
            <a:gs pos="0">
              <a:srgbClr val="0EA0C3"/>
            </a:gs>
            <a:gs pos="80000">
              <a:srgbClr val="0187AD"/>
            </a:gs>
            <a:gs pos="100000">
              <a:srgbClr val="04788E"/>
            </a:gs>
          </a:gsLst>
          <a:lin ang="5400000" scaled="0"/>
        </a:gradFill>
        <a:ln>
          <a:solidFill>
            <a:srgbClr val="0290AD"/>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Transmission based precautions</a:t>
          </a:r>
        </a:p>
      </dsp:txBody>
      <dsp:txXfrm>
        <a:off x="5613915" y="2390497"/>
        <a:ext cx="2550318" cy="1530191"/>
      </dsp:txXfrm>
    </dsp:sp>
    <dsp:sp modelId="{80979DA6-4AC8-4CA1-A4DD-BB02EFFB7606}">
      <dsp:nvSpPr>
        <dsp:cNvPr id="0" name=""/>
        <dsp:cNvSpPr/>
      </dsp:nvSpPr>
      <dsp:spPr>
        <a:xfrm>
          <a:off x="8419266" y="2390497"/>
          <a:ext cx="2550318" cy="1530191"/>
        </a:xfrm>
        <a:prstGeom prst="rect">
          <a:avLst/>
        </a:prstGeom>
        <a:gradFill rotWithShape="0">
          <a:gsLst>
            <a:gs pos="0">
              <a:srgbClr val="0EA0C3"/>
            </a:gs>
            <a:gs pos="80000">
              <a:srgbClr val="0187AD"/>
            </a:gs>
            <a:gs pos="100000">
              <a:srgbClr val="04788E"/>
            </a:gs>
          </a:gsLst>
          <a:lin ang="5400000" scaled="0"/>
        </a:gradFill>
        <a:ln>
          <a:solidFill>
            <a:srgbClr val="0290AD"/>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Reprocessing of Medical Devices</a:t>
          </a:r>
        </a:p>
      </dsp:txBody>
      <dsp:txXfrm>
        <a:off x="8419266" y="2390497"/>
        <a:ext cx="2550318" cy="15301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089BB-81CA-4D9F-9CDA-38E4BF62796D}">
      <dsp:nvSpPr>
        <dsp:cNvPr id="0" name=""/>
        <dsp:cNvSpPr/>
      </dsp:nvSpPr>
      <dsp:spPr>
        <a:xfrm>
          <a:off x="797828" y="552857"/>
          <a:ext cx="3026235" cy="945698"/>
        </a:xfrm>
        <a:prstGeom prst="rect">
          <a:avLst/>
        </a:prstGeom>
        <a:solidFill>
          <a:schemeClr val="lt1">
            <a:alpha val="40000"/>
            <a:hueOff val="0"/>
            <a:satOff val="0"/>
            <a:lumOff val="0"/>
            <a:alphaOff val="0"/>
          </a:schemeClr>
        </a:solidFill>
        <a:ln w="6350" cap="flat" cmpd="sng" algn="ctr">
          <a:solidFill>
            <a:srgbClr val="06456C"/>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0553"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Non-toxic ink</a:t>
          </a:r>
        </a:p>
      </dsp:txBody>
      <dsp:txXfrm>
        <a:off x="797828" y="552857"/>
        <a:ext cx="3026235" cy="945698"/>
      </dsp:txXfrm>
    </dsp:sp>
    <dsp:sp modelId="{3D76CDA2-25A2-49FA-86AB-CF1EB175F73D}">
      <dsp:nvSpPr>
        <dsp:cNvPr id="0" name=""/>
        <dsp:cNvSpPr/>
      </dsp:nvSpPr>
      <dsp:spPr>
        <a:xfrm>
          <a:off x="671735" y="416256"/>
          <a:ext cx="661988" cy="992983"/>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D17E10-12D6-4C6D-9892-A4F7E713B8B9}">
      <dsp:nvSpPr>
        <dsp:cNvPr id="0" name=""/>
        <dsp:cNvSpPr/>
      </dsp:nvSpPr>
      <dsp:spPr>
        <a:xfrm>
          <a:off x="797828" y="1743386"/>
          <a:ext cx="3026235" cy="945698"/>
        </a:xfrm>
        <a:prstGeom prst="rect">
          <a:avLst/>
        </a:prstGeom>
        <a:solidFill>
          <a:schemeClr val="lt1">
            <a:alpha val="40000"/>
            <a:hueOff val="0"/>
            <a:satOff val="0"/>
            <a:lumOff val="0"/>
            <a:alphaOff val="0"/>
          </a:schemeClr>
        </a:solidFill>
        <a:ln w="6350" cap="flat" cmpd="sng" algn="ctr">
          <a:solidFill>
            <a:srgbClr val="06456C"/>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0553"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Load label</a:t>
          </a:r>
        </a:p>
      </dsp:txBody>
      <dsp:txXfrm>
        <a:off x="797828" y="1743386"/>
        <a:ext cx="3026235" cy="945698"/>
      </dsp:txXfrm>
    </dsp:sp>
    <dsp:sp modelId="{086A8D56-4675-45FC-B1DA-C9BEE4BAE3B6}">
      <dsp:nvSpPr>
        <dsp:cNvPr id="0" name=""/>
        <dsp:cNvSpPr/>
      </dsp:nvSpPr>
      <dsp:spPr>
        <a:xfrm>
          <a:off x="671735" y="1606786"/>
          <a:ext cx="661988" cy="992983"/>
        </a:xfrm>
        <a:prstGeom prst="rect">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02369D-422A-44C2-9AB9-544134AC87A3}">
      <dsp:nvSpPr>
        <dsp:cNvPr id="0" name=""/>
        <dsp:cNvSpPr/>
      </dsp:nvSpPr>
      <dsp:spPr>
        <a:xfrm>
          <a:off x="797828" y="2933916"/>
          <a:ext cx="3026235" cy="945698"/>
        </a:xfrm>
        <a:prstGeom prst="rect">
          <a:avLst/>
        </a:prstGeom>
        <a:solidFill>
          <a:schemeClr val="lt1">
            <a:alpha val="40000"/>
            <a:hueOff val="0"/>
            <a:satOff val="0"/>
            <a:lumOff val="0"/>
            <a:alphaOff val="0"/>
          </a:schemeClr>
        </a:solidFill>
        <a:ln w="6350" cap="flat" cmpd="sng" algn="ctr">
          <a:solidFill>
            <a:srgbClr val="06456C"/>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0553"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Tamper arrow</a:t>
          </a:r>
        </a:p>
      </dsp:txBody>
      <dsp:txXfrm>
        <a:off x="797828" y="2933916"/>
        <a:ext cx="3026235" cy="945698"/>
      </dsp:txXfrm>
    </dsp:sp>
    <dsp:sp modelId="{CBEB9261-A9FE-4A89-9281-C94203EEBE45}">
      <dsp:nvSpPr>
        <dsp:cNvPr id="0" name=""/>
        <dsp:cNvSpPr/>
      </dsp:nvSpPr>
      <dsp:spPr>
        <a:xfrm>
          <a:off x="671735" y="2797315"/>
          <a:ext cx="661988" cy="992983"/>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49367F-7BD1-4751-81C0-0949A22E1BEF}">
      <dsp:nvSpPr>
        <dsp:cNvPr id="0" name=""/>
        <dsp:cNvSpPr/>
      </dsp:nvSpPr>
      <dsp:spPr>
        <a:xfrm>
          <a:off x="797828" y="4124445"/>
          <a:ext cx="3026235" cy="945698"/>
        </a:xfrm>
        <a:prstGeom prst="rect">
          <a:avLst/>
        </a:prstGeom>
        <a:solidFill>
          <a:schemeClr val="lt1">
            <a:alpha val="40000"/>
            <a:hueOff val="0"/>
            <a:satOff val="0"/>
            <a:lumOff val="0"/>
            <a:alphaOff val="0"/>
          </a:schemeClr>
        </a:solidFill>
        <a:ln w="6350" cap="flat" cmpd="sng" algn="ctr">
          <a:solidFill>
            <a:srgbClr val="06456C"/>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0553"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Packaging tape</a:t>
          </a:r>
        </a:p>
      </dsp:txBody>
      <dsp:txXfrm>
        <a:off x="797828" y="4124445"/>
        <a:ext cx="3026235" cy="945698"/>
      </dsp:txXfrm>
    </dsp:sp>
    <dsp:sp modelId="{F9BCAF73-4E0D-4898-9F1E-674542D58430}">
      <dsp:nvSpPr>
        <dsp:cNvPr id="0" name=""/>
        <dsp:cNvSpPr/>
      </dsp:nvSpPr>
      <dsp:spPr>
        <a:xfrm>
          <a:off x="671735" y="3987844"/>
          <a:ext cx="661988" cy="992983"/>
        </a:xfrm>
        <a:prstGeom prst="rect">
          <a:avLst/>
        </a:prstGeom>
        <a:blipFill>
          <a:blip xmlns:r="http://schemas.openxmlformats.org/officeDocument/2006/relationships" r:embed="rId4">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0BB13-B2F5-437A-B482-4CEBD558EF26}">
      <dsp:nvSpPr>
        <dsp:cNvPr id="0" name=""/>
        <dsp:cNvSpPr/>
      </dsp:nvSpPr>
      <dsp:spPr>
        <a:xfrm>
          <a:off x="5" y="0"/>
          <a:ext cx="11429994" cy="4760912"/>
        </a:xfrm>
        <a:prstGeom prst="rightArrow">
          <a:avLst/>
        </a:prstGeom>
        <a:solidFill>
          <a:srgbClr val="0187AD">
            <a:alpha val="50000"/>
          </a:srgbClr>
        </a:solidFill>
        <a:ln>
          <a:noFill/>
        </a:ln>
        <a:effectLst/>
      </dsp:spPr>
      <dsp:style>
        <a:lnRef idx="0">
          <a:scrgbClr r="0" g="0" b="0"/>
        </a:lnRef>
        <a:fillRef idx="1">
          <a:scrgbClr r="0" g="0" b="0"/>
        </a:fillRef>
        <a:effectRef idx="0">
          <a:scrgbClr r="0" g="0" b="0"/>
        </a:effectRef>
        <a:fontRef idx="minor"/>
      </dsp:style>
    </dsp:sp>
    <dsp:sp modelId="{7157051B-FC3D-46C9-90A5-902D3904E380}">
      <dsp:nvSpPr>
        <dsp:cNvPr id="0" name=""/>
        <dsp:cNvSpPr/>
      </dsp:nvSpPr>
      <dsp:spPr>
        <a:xfrm>
          <a:off x="142886" y="1418589"/>
          <a:ext cx="3333742" cy="1923732"/>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Loading</a:t>
          </a:r>
        </a:p>
      </dsp:txBody>
      <dsp:txXfrm>
        <a:off x="236795" y="1512498"/>
        <a:ext cx="3145924" cy="1735914"/>
      </dsp:txXfrm>
    </dsp:sp>
    <dsp:sp modelId="{873CFB4A-4B53-40A7-AFA4-7BDEFD0FACA5}">
      <dsp:nvSpPr>
        <dsp:cNvPr id="0" name=""/>
        <dsp:cNvSpPr/>
      </dsp:nvSpPr>
      <dsp:spPr>
        <a:xfrm>
          <a:off x="3658554" y="1418589"/>
          <a:ext cx="3333742" cy="1923732"/>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Sterilization</a:t>
          </a:r>
        </a:p>
      </dsp:txBody>
      <dsp:txXfrm>
        <a:off x="3752463" y="1512498"/>
        <a:ext cx="3145924" cy="1735914"/>
      </dsp:txXfrm>
    </dsp:sp>
    <dsp:sp modelId="{B0BF3520-7949-4A0E-9437-CA5194BCAF21}">
      <dsp:nvSpPr>
        <dsp:cNvPr id="0" name=""/>
        <dsp:cNvSpPr/>
      </dsp:nvSpPr>
      <dsp:spPr>
        <a:xfrm>
          <a:off x="7243682" y="1418589"/>
          <a:ext cx="3333742" cy="1923732"/>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Release &amp; Storage</a:t>
          </a:r>
        </a:p>
      </dsp:txBody>
      <dsp:txXfrm>
        <a:off x="7337591" y="1512498"/>
        <a:ext cx="3145924" cy="17359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24EC9-AB4A-4F78-916D-99F509450A03}">
      <dsp:nvSpPr>
        <dsp:cNvPr id="0" name=""/>
        <dsp:cNvSpPr/>
      </dsp:nvSpPr>
      <dsp:spPr>
        <a:xfrm>
          <a:off x="1627311" y="236452"/>
          <a:ext cx="4808728" cy="4808728"/>
        </a:xfrm>
        <a:prstGeom prst="blockArc">
          <a:avLst>
            <a:gd name="adj1" fmla="val 10144101"/>
            <a:gd name="adj2" fmla="val 18436960"/>
            <a:gd name="adj3" fmla="val 4638"/>
          </a:avLst>
        </a:prstGeom>
        <a:solidFill>
          <a:srgbClr val="04788E">
            <a:alpha val="60000"/>
          </a:srgbClr>
        </a:solidFill>
        <a:ln>
          <a:noFill/>
        </a:ln>
        <a:effectLst/>
      </dsp:spPr>
      <dsp:style>
        <a:lnRef idx="0">
          <a:scrgbClr r="0" g="0" b="0"/>
        </a:lnRef>
        <a:fillRef idx="1">
          <a:scrgbClr r="0" g="0" b="0"/>
        </a:fillRef>
        <a:effectRef idx="0">
          <a:scrgbClr r="0" g="0" b="0"/>
        </a:effectRef>
        <a:fontRef idx="minor">
          <a:schemeClr val="lt1"/>
        </a:fontRef>
      </dsp:style>
    </dsp:sp>
    <dsp:sp modelId="{873D203A-2FAB-42EB-B97A-431988CA96CB}">
      <dsp:nvSpPr>
        <dsp:cNvPr id="0" name=""/>
        <dsp:cNvSpPr/>
      </dsp:nvSpPr>
      <dsp:spPr>
        <a:xfrm>
          <a:off x="1636116" y="1082391"/>
          <a:ext cx="4808728" cy="4808728"/>
        </a:xfrm>
        <a:prstGeom prst="blockArc">
          <a:avLst>
            <a:gd name="adj1" fmla="val 3289770"/>
            <a:gd name="adj2" fmla="val 11384048"/>
            <a:gd name="adj3" fmla="val 4638"/>
          </a:avLst>
        </a:prstGeom>
        <a:solidFill>
          <a:srgbClr val="04788E">
            <a:alpha val="60000"/>
          </a:srgbClr>
        </a:solidFill>
        <a:ln>
          <a:noFill/>
        </a:ln>
        <a:effectLst/>
      </dsp:spPr>
      <dsp:style>
        <a:lnRef idx="0">
          <a:scrgbClr r="0" g="0" b="0"/>
        </a:lnRef>
        <a:fillRef idx="1">
          <a:scrgbClr r="0" g="0" b="0"/>
        </a:fillRef>
        <a:effectRef idx="0">
          <a:scrgbClr r="0" g="0" b="0"/>
        </a:effectRef>
        <a:fontRef idx="minor">
          <a:schemeClr val="lt1"/>
        </a:fontRef>
      </dsp:style>
    </dsp:sp>
    <dsp:sp modelId="{9238CEFE-D3DD-4FC5-A8C3-3ECCD7002520}">
      <dsp:nvSpPr>
        <dsp:cNvPr id="0" name=""/>
        <dsp:cNvSpPr/>
      </dsp:nvSpPr>
      <dsp:spPr>
        <a:xfrm>
          <a:off x="4458279" y="1170033"/>
          <a:ext cx="4808728" cy="4808728"/>
        </a:xfrm>
        <a:prstGeom prst="blockArc">
          <a:avLst>
            <a:gd name="adj1" fmla="val 21008639"/>
            <a:gd name="adj2" fmla="val 7723679"/>
            <a:gd name="adj3" fmla="val 4638"/>
          </a:avLst>
        </a:prstGeom>
        <a:solidFill>
          <a:srgbClr val="04788E">
            <a:alpha val="60000"/>
          </a:srgbClr>
        </a:solidFill>
        <a:ln>
          <a:noFill/>
        </a:ln>
        <a:effectLst/>
      </dsp:spPr>
      <dsp:style>
        <a:lnRef idx="0">
          <a:scrgbClr r="0" g="0" b="0"/>
        </a:lnRef>
        <a:fillRef idx="1">
          <a:scrgbClr r="0" g="0" b="0"/>
        </a:fillRef>
        <a:effectRef idx="0">
          <a:scrgbClr r="0" g="0" b="0"/>
        </a:effectRef>
        <a:fontRef idx="minor">
          <a:schemeClr val="lt1"/>
        </a:fontRef>
      </dsp:style>
    </dsp:sp>
    <dsp:sp modelId="{5DD18E25-503E-470C-83FA-4A02765205C5}">
      <dsp:nvSpPr>
        <dsp:cNvPr id="0" name=""/>
        <dsp:cNvSpPr/>
      </dsp:nvSpPr>
      <dsp:spPr>
        <a:xfrm>
          <a:off x="4486184" y="229519"/>
          <a:ext cx="4808728" cy="4808728"/>
        </a:xfrm>
        <a:prstGeom prst="blockArc">
          <a:avLst>
            <a:gd name="adj1" fmla="val 13938041"/>
            <a:gd name="adj2" fmla="val 795295"/>
            <a:gd name="adj3" fmla="val 4638"/>
          </a:avLst>
        </a:prstGeom>
        <a:solidFill>
          <a:srgbClr val="04788E">
            <a:alpha val="60000"/>
          </a:srgbClr>
        </a:solidFill>
        <a:ln>
          <a:noFill/>
        </a:ln>
        <a:effectLst/>
      </dsp:spPr>
      <dsp:style>
        <a:lnRef idx="0">
          <a:scrgbClr r="0" g="0" b="0"/>
        </a:lnRef>
        <a:fillRef idx="1">
          <a:scrgbClr r="0" g="0" b="0"/>
        </a:fillRef>
        <a:effectRef idx="0">
          <a:scrgbClr r="0" g="0" b="0"/>
        </a:effectRef>
        <a:fontRef idx="minor">
          <a:schemeClr val="lt1"/>
        </a:fontRef>
      </dsp:style>
    </dsp:sp>
    <dsp:sp modelId="{24042AFF-A8C8-4180-867C-2E4E61B4409B}">
      <dsp:nvSpPr>
        <dsp:cNvPr id="0" name=""/>
        <dsp:cNvSpPr/>
      </dsp:nvSpPr>
      <dsp:spPr>
        <a:xfrm>
          <a:off x="3624558" y="2017811"/>
          <a:ext cx="3659556" cy="2212776"/>
        </a:xfrm>
        <a:prstGeom prst="ellipse">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Sterilization</a:t>
          </a:r>
        </a:p>
      </dsp:txBody>
      <dsp:txXfrm>
        <a:off x="4160488" y="2341865"/>
        <a:ext cx="2587696" cy="1564668"/>
      </dsp:txXfrm>
    </dsp:sp>
    <dsp:sp modelId="{821FF115-F54B-4CCF-B751-20D38343BAE6}">
      <dsp:nvSpPr>
        <dsp:cNvPr id="0" name=""/>
        <dsp:cNvSpPr/>
      </dsp:nvSpPr>
      <dsp:spPr>
        <a:xfrm>
          <a:off x="3682376" y="1125"/>
          <a:ext cx="3543920" cy="1548943"/>
        </a:xfrm>
        <a:prstGeom prst="ellipse">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Loading, Product ID,  Traceability</a:t>
          </a:r>
        </a:p>
      </dsp:txBody>
      <dsp:txXfrm>
        <a:off x="4201371" y="227962"/>
        <a:ext cx="2505930" cy="1095269"/>
      </dsp:txXfrm>
    </dsp:sp>
    <dsp:sp modelId="{D777A993-0565-4890-8545-B460FC19549D}">
      <dsp:nvSpPr>
        <dsp:cNvPr id="0" name=""/>
        <dsp:cNvSpPr/>
      </dsp:nvSpPr>
      <dsp:spPr>
        <a:xfrm>
          <a:off x="7398829" y="2397909"/>
          <a:ext cx="3555507" cy="1548943"/>
        </a:xfrm>
        <a:prstGeom prst="ellipse">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Testing and Monitoring</a:t>
          </a:r>
        </a:p>
      </dsp:txBody>
      <dsp:txXfrm>
        <a:off x="7919521" y="2624746"/>
        <a:ext cx="2514123" cy="1095269"/>
      </dsp:txXfrm>
    </dsp:sp>
    <dsp:sp modelId="{17D19457-59FF-4950-A0B0-371305C78742}">
      <dsp:nvSpPr>
        <dsp:cNvPr id="0" name=""/>
        <dsp:cNvSpPr/>
      </dsp:nvSpPr>
      <dsp:spPr>
        <a:xfrm>
          <a:off x="3644901" y="4632129"/>
          <a:ext cx="3496802" cy="1548943"/>
        </a:xfrm>
        <a:prstGeom prst="ellipse">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Load Release, Failures</a:t>
          </a:r>
        </a:p>
      </dsp:txBody>
      <dsp:txXfrm>
        <a:off x="4156996" y="4858966"/>
        <a:ext cx="2472612" cy="1095269"/>
      </dsp:txXfrm>
    </dsp:sp>
    <dsp:sp modelId="{4D632216-87E5-45F4-8A03-0B39EAA1EA14}">
      <dsp:nvSpPr>
        <dsp:cNvPr id="0" name=""/>
        <dsp:cNvSpPr/>
      </dsp:nvSpPr>
      <dsp:spPr>
        <a:xfrm>
          <a:off x="12063" y="2315190"/>
          <a:ext cx="3427254" cy="1548943"/>
        </a:xfrm>
        <a:prstGeom prst="ellipse">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Preventative Maintenance</a:t>
          </a:r>
        </a:p>
      </dsp:txBody>
      <dsp:txXfrm>
        <a:off x="513973" y="2542027"/>
        <a:ext cx="2423434" cy="109526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6554F-2239-451F-89F2-B508D378C35C}">
      <dsp:nvSpPr>
        <dsp:cNvPr id="0" name=""/>
        <dsp:cNvSpPr/>
      </dsp:nvSpPr>
      <dsp:spPr>
        <a:xfrm>
          <a:off x="0" y="0"/>
          <a:ext cx="11430000" cy="2142410"/>
        </a:xfrm>
        <a:prstGeom prst="roundRect">
          <a:avLst>
            <a:gd name="adj" fmla="val 10000"/>
          </a:avLst>
        </a:prstGeom>
        <a:solidFill>
          <a:srgbClr val="04788E">
            <a:alpha val="6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AB78DA-5E37-4601-93A2-8E123C9C6B4C}">
      <dsp:nvSpPr>
        <dsp:cNvPr id="0" name=""/>
        <dsp:cNvSpPr/>
      </dsp:nvSpPr>
      <dsp:spPr>
        <a:xfrm>
          <a:off x="342899" y="285654"/>
          <a:ext cx="3357562" cy="1571100"/>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B7CB38-0EA9-4A7F-886E-BF3C34421DDA}">
      <dsp:nvSpPr>
        <dsp:cNvPr id="0" name=""/>
        <dsp:cNvSpPr/>
      </dsp:nvSpPr>
      <dsp:spPr>
        <a:xfrm rot="10800000">
          <a:off x="342899" y="2142410"/>
          <a:ext cx="3357562" cy="2618501"/>
        </a:xfrm>
        <a:prstGeom prst="round2SameRect">
          <a:avLst>
            <a:gd name="adj1" fmla="val 10500"/>
            <a:gd name="adj2" fmla="val 0"/>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kern="1200" dirty="0"/>
            <a:t>Steam</a:t>
          </a:r>
        </a:p>
      </dsp:txBody>
      <dsp:txXfrm rot="10800000">
        <a:off x="423427" y="2142410"/>
        <a:ext cx="3196506" cy="2537973"/>
      </dsp:txXfrm>
    </dsp:sp>
    <dsp:sp modelId="{4C3BEEBB-D3EC-4FF9-8CF5-671058E253BB}">
      <dsp:nvSpPr>
        <dsp:cNvPr id="0" name=""/>
        <dsp:cNvSpPr/>
      </dsp:nvSpPr>
      <dsp:spPr>
        <a:xfrm>
          <a:off x="4036218" y="285654"/>
          <a:ext cx="3357562" cy="1571100"/>
        </a:xfrm>
        <a:prstGeom prst="roundRect">
          <a:avLst>
            <a:gd name="adj" fmla="val 10000"/>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53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CED9F9-FF3B-4FD5-BD71-422166005EBF}">
      <dsp:nvSpPr>
        <dsp:cNvPr id="0" name=""/>
        <dsp:cNvSpPr/>
      </dsp:nvSpPr>
      <dsp:spPr>
        <a:xfrm rot="10800000">
          <a:off x="4036218" y="2142410"/>
          <a:ext cx="3357562" cy="2618501"/>
        </a:xfrm>
        <a:prstGeom prst="round2SameRect">
          <a:avLst>
            <a:gd name="adj1" fmla="val 10500"/>
            <a:gd name="adj2" fmla="val 0"/>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kern="1200" dirty="0"/>
            <a:t>Vaporized Hydrogen Peroxide</a:t>
          </a:r>
        </a:p>
      </dsp:txBody>
      <dsp:txXfrm rot="10800000">
        <a:off x="4116746" y="2142410"/>
        <a:ext cx="3196506" cy="2537973"/>
      </dsp:txXfrm>
    </dsp:sp>
    <dsp:sp modelId="{3AAE676B-300A-4377-A836-DFCAA49D9CFD}">
      <dsp:nvSpPr>
        <dsp:cNvPr id="0" name=""/>
        <dsp:cNvSpPr/>
      </dsp:nvSpPr>
      <dsp:spPr>
        <a:xfrm>
          <a:off x="7729537" y="285654"/>
          <a:ext cx="3357562" cy="1571100"/>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FA1197-F092-4BD9-BAA4-8218B2461892}">
      <dsp:nvSpPr>
        <dsp:cNvPr id="0" name=""/>
        <dsp:cNvSpPr/>
      </dsp:nvSpPr>
      <dsp:spPr>
        <a:xfrm rot="10800000">
          <a:off x="7729537" y="2142410"/>
          <a:ext cx="3357562" cy="2618501"/>
        </a:xfrm>
        <a:prstGeom prst="round2SameRect">
          <a:avLst>
            <a:gd name="adj1" fmla="val 10500"/>
            <a:gd name="adj2" fmla="val 0"/>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kern="1200" dirty="0"/>
            <a:t>Ethylene Oxide</a:t>
          </a:r>
        </a:p>
      </dsp:txBody>
      <dsp:txXfrm rot="10800000">
        <a:off x="7810065" y="2142410"/>
        <a:ext cx="3196506" cy="25379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479E9-6C17-433B-A7B5-9790B7A78CD8}">
      <dsp:nvSpPr>
        <dsp:cNvPr id="0" name=""/>
        <dsp:cNvSpPr/>
      </dsp:nvSpPr>
      <dsp:spPr>
        <a:xfrm>
          <a:off x="0" y="479733"/>
          <a:ext cx="5080000" cy="1323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4264" tIns="437388" rIns="394264"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30 min exposure at 250°F</a:t>
          </a:r>
        </a:p>
        <a:p>
          <a:pPr marL="228600" lvl="1" indent="-228600" algn="l" defTabSz="1066800">
            <a:lnSpc>
              <a:spcPct val="90000"/>
            </a:lnSpc>
            <a:spcBef>
              <a:spcPct val="0"/>
            </a:spcBef>
            <a:spcAft>
              <a:spcPct val="15000"/>
            </a:spcAft>
            <a:buChar char="•"/>
          </a:pPr>
          <a:r>
            <a:rPr lang="en-US" sz="2400" kern="1200" dirty="0"/>
            <a:t>15 min exposure at 270°F</a:t>
          </a:r>
        </a:p>
      </dsp:txBody>
      <dsp:txXfrm>
        <a:off x="0" y="479733"/>
        <a:ext cx="5080000" cy="1323000"/>
      </dsp:txXfrm>
    </dsp:sp>
    <dsp:sp modelId="{775867C0-D6CC-4D75-A86D-AA8418D081B9}">
      <dsp:nvSpPr>
        <dsp:cNvPr id="0" name=""/>
        <dsp:cNvSpPr/>
      </dsp:nvSpPr>
      <dsp:spPr>
        <a:xfrm>
          <a:off x="254000" y="21600"/>
          <a:ext cx="3556000" cy="768093"/>
        </a:xfrm>
        <a:prstGeom prst="roundRect">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408" tIns="0" rIns="134408" bIns="0" numCol="1" spcCol="1270" anchor="ctr" anchorCtr="0">
          <a:noAutofit/>
        </a:bodyPr>
        <a:lstStyle/>
        <a:p>
          <a:pPr marL="0" lvl="0" indent="0" algn="l" defTabSz="1066800">
            <a:lnSpc>
              <a:spcPct val="90000"/>
            </a:lnSpc>
            <a:spcBef>
              <a:spcPct val="0"/>
            </a:spcBef>
            <a:spcAft>
              <a:spcPct val="35000"/>
            </a:spcAft>
            <a:buNone/>
          </a:pPr>
          <a:r>
            <a:rPr lang="en-US" sz="2400" kern="1200" dirty="0"/>
            <a:t>Gravity</a:t>
          </a:r>
        </a:p>
      </dsp:txBody>
      <dsp:txXfrm>
        <a:off x="291495" y="59095"/>
        <a:ext cx="3481010" cy="693103"/>
      </dsp:txXfrm>
    </dsp:sp>
    <dsp:sp modelId="{76A71394-0FC1-44F2-8CF2-9FE581604110}">
      <dsp:nvSpPr>
        <dsp:cNvPr id="0" name=""/>
        <dsp:cNvSpPr/>
      </dsp:nvSpPr>
      <dsp:spPr>
        <a:xfrm>
          <a:off x="0" y="2374266"/>
          <a:ext cx="5080000" cy="1323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4264" tIns="437388" rIns="394264"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4 min exposure at 270°F</a:t>
          </a:r>
        </a:p>
        <a:p>
          <a:pPr marL="228600" lvl="1" indent="-228600" algn="l" defTabSz="1066800">
            <a:lnSpc>
              <a:spcPct val="90000"/>
            </a:lnSpc>
            <a:spcBef>
              <a:spcPct val="0"/>
            </a:spcBef>
            <a:spcAft>
              <a:spcPct val="15000"/>
            </a:spcAft>
            <a:buChar char="•"/>
          </a:pPr>
          <a:r>
            <a:rPr lang="en-US" sz="2400" kern="1200" dirty="0"/>
            <a:t>3 min exposure at 275°F</a:t>
          </a:r>
        </a:p>
      </dsp:txBody>
      <dsp:txXfrm>
        <a:off x="0" y="2374266"/>
        <a:ext cx="5080000" cy="1323000"/>
      </dsp:txXfrm>
    </dsp:sp>
    <dsp:sp modelId="{439FA5CD-6A67-4615-9CC9-CC7B8F7EEB8C}">
      <dsp:nvSpPr>
        <dsp:cNvPr id="0" name=""/>
        <dsp:cNvSpPr/>
      </dsp:nvSpPr>
      <dsp:spPr>
        <a:xfrm>
          <a:off x="254000" y="1916133"/>
          <a:ext cx="3556000" cy="768093"/>
        </a:xfrm>
        <a:prstGeom prst="roundRect">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408" tIns="0" rIns="134408" bIns="0" numCol="1" spcCol="1270" anchor="ctr" anchorCtr="0">
          <a:noAutofit/>
        </a:bodyPr>
        <a:lstStyle/>
        <a:p>
          <a:pPr marL="0" lvl="0" indent="0" algn="l" defTabSz="1066800">
            <a:lnSpc>
              <a:spcPct val="90000"/>
            </a:lnSpc>
            <a:spcBef>
              <a:spcPct val="0"/>
            </a:spcBef>
            <a:spcAft>
              <a:spcPct val="35000"/>
            </a:spcAft>
            <a:buNone/>
          </a:pPr>
          <a:r>
            <a:rPr lang="en-US" sz="2400" kern="1200" dirty="0"/>
            <a:t>Prevacuum</a:t>
          </a:r>
        </a:p>
      </dsp:txBody>
      <dsp:txXfrm>
        <a:off x="291495" y="1953628"/>
        <a:ext cx="3481010" cy="693103"/>
      </dsp:txXfrm>
    </dsp:sp>
    <dsp:sp modelId="{66D5089C-2978-4855-8DB8-AD9E4D868DB7}">
      <dsp:nvSpPr>
        <dsp:cNvPr id="0" name=""/>
        <dsp:cNvSpPr/>
      </dsp:nvSpPr>
      <dsp:spPr>
        <a:xfrm>
          <a:off x="0" y="4268799"/>
          <a:ext cx="5080000" cy="1323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4264" tIns="437388" rIns="394264"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4 min exposure at 270°F</a:t>
          </a:r>
        </a:p>
        <a:p>
          <a:pPr marL="228600" lvl="1" indent="-228600" algn="l" defTabSz="1066800">
            <a:lnSpc>
              <a:spcPct val="90000"/>
            </a:lnSpc>
            <a:spcBef>
              <a:spcPct val="0"/>
            </a:spcBef>
            <a:spcAft>
              <a:spcPct val="15000"/>
            </a:spcAft>
            <a:buChar char="•"/>
          </a:pPr>
          <a:r>
            <a:rPr lang="en-US" sz="2400" kern="1200" dirty="0"/>
            <a:t>3 min exposure at 275°F</a:t>
          </a:r>
        </a:p>
      </dsp:txBody>
      <dsp:txXfrm>
        <a:off x="0" y="4268799"/>
        <a:ext cx="5080000" cy="1323000"/>
      </dsp:txXfrm>
    </dsp:sp>
    <dsp:sp modelId="{18844285-6CAA-4C03-83A9-16061B75BF0E}">
      <dsp:nvSpPr>
        <dsp:cNvPr id="0" name=""/>
        <dsp:cNvSpPr/>
      </dsp:nvSpPr>
      <dsp:spPr>
        <a:xfrm>
          <a:off x="254000" y="3810666"/>
          <a:ext cx="3556000" cy="768093"/>
        </a:xfrm>
        <a:prstGeom prst="roundRect">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408" tIns="0" rIns="134408" bIns="0" numCol="1" spcCol="1270" anchor="ctr" anchorCtr="0">
          <a:noAutofit/>
        </a:bodyPr>
        <a:lstStyle/>
        <a:p>
          <a:pPr marL="0" lvl="0" indent="0" algn="l" defTabSz="1066800">
            <a:lnSpc>
              <a:spcPct val="90000"/>
            </a:lnSpc>
            <a:spcBef>
              <a:spcPct val="0"/>
            </a:spcBef>
            <a:spcAft>
              <a:spcPct val="35000"/>
            </a:spcAft>
            <a:buNone/>
          </a:pPr>
          <a:r>
            <a:rPr lang="en-US" sz="2400" kern="1200" dirty="0"/>
            <a:t>Steam-Flush Pressure-Pulse (SFPP)</a:t>
          </a:r>
        </a:p>
      </dsp:txBody>
      <dsp:txXfrm>
        <a:off x="291495" y="3848161"/>
        <a:ext cx="3481010" cy="6931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F987F-8DD0-4222-AD53-6ED0FFCBF6CF}">
      <dsp:nvSpPr>
        <dsp:cNvPr id="0" name=""/>
        <dsp:cNvSpPr/>
      </dsp:nvSpPr>
      <dsp:spPr>
        <a:xfrm>
          <a:off x="1495961" y="0"/>
          <a:ext cx="2587402" cy="2587796"/>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200BF5-D787-4251-AA70-173B229BD576}">
      <dsp:nvSpPr>
        <dsp:cNvPr id="0" name=""/>
        <dsp:cNvSpPr/>
      </dsp:nvSpPr>
      <dsp:spPr>
        <a:xfrm>
          <a:off x="1415150" y="1065028"/>
          <a:ext cx="2743193" cy="457202"/>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Decontamination</a:t>
          </a:r>
        </a:p>
      </dsp:txBody>
      <dsp:txXfrm>
        <a:off x="1415150" y="1065028"/>
        <a:ext cx="2743193" cy="457202"/>
      </dsp:txXfrm>
    </dsp:sp>
    <dsp:sp modelId="{72CFCAB9-2390-459F-9634-4F14C8F0D12A}">
      <dsp:nvSpPr>
        <dsp:cNvPr id="0" name=""/>
        <dsp:cNvSpPr/>
      </dsp:nvSpPr>
      <dsp:spPr>
        <a:xfrm>
          <a:off x="777319" y="1486881"/>
          <a:ext cx="2587402" cy="258779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FABB14-758A-48CB-A2CB-43799D7EC457}">
      <dsp:nvSpPr>
        <dsp:cNvPr id="0" name=""/>
        <dsp:cNvSpPr/>
      </dsp:nvSpPr>
      <dsp:spPr>
        <a:xfrm>
          <a:off x="699424" y="2560510"/>
          <a:ext cx="2743193" cy="457202"/>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IUSS Container</a:t>
          </a:r>
        </a:p>
      </dsp:txBody>
      <dsp:txXfrm>
        <a:off x="699424" y="2560510"/>
        <a:ext cx="2743193" cy="457202"/>
      </dsp:txXfrm>
    </dsp:sp>
    <dsp:sp modelId="{328CC9E3-E042-481C-A4FB-57C6EDDB487C}">
      <dsp:nvSpPr>
        <dsp:cNvPr id="0" name=""/>
        <dsp:cNvSpPr/>
      </dsp:nvSpPr>
      <dsp:spPr>
        <a:xfrm>
          <a:off x="1680116" y="3151693"/>
          <a:ext cx="2222979" cy="2223870"/>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AAE4D8-0256-462D-AFC1-628EE73DCD9D}">
      <dsp:nvSpPr>
        <dsp:cNvPr id="0" name=""/>
        <dsp:cNvSpPr/>
      </dsp:nvSpPr>
      <dsp:spPr>
        <a:xfrm>
          <a:off x="1418551" y="4058142"/>
          <a:ext cx="2743193" cy="457202"/>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IUSS Cycle</a:t>
          </a:r>
        </a:p>
      </dsp:txBody>
      <dsp:txXfrm>
        <a:off x="1418551" y="4058142"/>
        <a:ext cx="2743193" cy="4572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479E9-6C17-433B-A7B5-9790B7A78CD8}">
      <dsp:nvSpPr>
        <dsp:cNvPr id="0" name=""/>
        <dsp:cNvSpPr/>
      </dsp:nvSpPr>
      <dsp:spPr>
        <a:xfrm>
          <a:off x="0" y="307991"/>
          <a:ext cx="5084063" cy="1537199"/>
        </a:xfrm>
        <a:prstGeom prst="rect">
          <a:avLst/>
        </a:prstGeom>
        <a:solidFill>
          <a:schemeClr val="lt1">
            <a:alpha val="90000"/>
            <a:hueOff val="0"/>
            <a:satOff val="0"/>
            <a:lumOff val="0"/>
            <a:alphaOff val="0"/>
          </a:schemeClr>
        </a:solidFill>
        <a:ln w="12700" cap="flat" cmpd="sng" algn="ctr">
          <a:solidFill>
            <a:srgbClr val="04788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4580" tIns="666496" rIns="394580"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Lumen or cannulated devices</a:t>
          </a:r>
        </a:p>
        <a:p>
          <a:pPr marL="228600" lvl="1" indent="-228600" algn="l" defTabSz="1066800">
            <a:lnSpc>
              <a:spcPct val="90000"/>
            </a:lnSpc>
            <a:spcBef>
              <a:spcPct val="0"/>
            </a:spcBef>
            <a:spcAft>
              <a:spcPct val="15000"/>
            </a:spcAft>
            <a:buChar char="•"/>
          </a:pPr>
          <a:r>
            <a:rPr lang="en-US" sz="2400" kern="1200" dirty="0"/>
            <a:t>Mixed loads</a:t>
          </a:r>
        </a:p>
      </dsp:txBody>
      <dsp:txXfrm>
        <a:off x="0" y="307991"/>
        <a:ext cx="5084063" cy="1537199"/>
      </dsp:txXfrm>
    </dsp:sp>
    <dsp:sp modelId="{775867C0-D6CC-4D75-A86D-AA8418D081B9}">
      <dsp:nvSpPr>
        <dsp:cNvPr id="0" name=""/>
        <dsp:cNvSpPr/>
      </dsp:nvSpPr>
      <dsp:spPr>
        <a:xfrm>
          <a:off x="254203" y="15757"/>
          <a:ext cx="3558844" cy="764553"/>
        </a:xfrm>
        <a:prstGeom prst="roundRect">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516" tIns="0" rIns="134516" bIns="0" numCol="1" spcCol="1270" anchor="ctr" anchorCtr="0">
          <a:noAutofit/>
        </a:bodyPr>
        <a:lstStyle/>
        <a:p>
          <a:pPr marL="0" lvl="0" indent="0" algn="l" defTabSz="1066800">
            <a:lnSpc>
              <a:spcPct val="90000"/>
            </a:lnSpc>
            <a:spcBef>
              <a:spcPct val="0"/>
            </a:spcBef>
            <a:spcAft>
              <a:spcPct val="35000"/>
            </a:spcAft>
            <a:buNone/>
          </a:pPr>
          <a:r>
            <a:rPr lang="en-US" sz="2400" kern="1200" dirty="0"/>
            <a:t>Lumen Cycles</a:t>
          </a:r>
        </a:p>
      </dsp:txBody>
      <dsp:txXfrm>
        <a:off x="291525" y="53079"/>
        <a:ext cx="3484200" cy="689909"/>
      </dsp:txXfrm>
    </dsp:sp>
    <dsp:sp modelId="{76A71394-0FC1-44F2-8CF2-9FE581604110}">
      <dsp:nvSpPr>
        <dsp:cNvPr id="0" name=""/>
        <dsp:cNvSpPr/>
      </dsp:nvSpPr>
      <dsp:spPr>
        <a:xfrm>
          <a:off x="0" y="2310224"/>
          <a:ext cx="5084063" cy="1159200"/>
        </a:xfrm>
        <a:prstGeom prst="rect">
          <a:avLst/>
        </a:prstGeom>
        <a:solidFill>
          <a:schemeClr val="lt1">
            <a:alpha val="90000"/>
            <a:hueOff val="0"/>
            <a:satOff val="0"/>
            <a:lumOff val="0"/>
            <a:alphaOff val="0"/>
          </a:schemeClr>
        </a:solidFill>
        <a:ln w="12700" cap="flat" cmpd="sng" algn="ctr">
          <a:solidFill>
            <a:srgbClr val="04788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4580" tIns="666496" rIns="394580"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No lumens or cannulation</a:t>
          </a:r>
        </a:p>
      </dsp:txBody>
      <dsp:txXfrm>
        <a:off x="0" y="2310224"/>
        <a:ext cx="5084063" cy="1159200"/>
      </dsp:txXfrm>
    </dsp:sp>
    <dsp:sp modelId="{439FA5CD-6A67-4615-9CC9-CC7B8F7EEB8C}">
      <dsp:nvSpPr>
        <dsp:cNvPr id="0" name=""/>
        <dsp:cNvSpPr/>
      </dsp:nvSpPr>
      <dsp:spPr>
        <a:xfrm>
          <a:off x="254203" y="2017991"/>
          <a:ext cx="3558844" cy="764553"/>
        </a:xfrm>
        <a:prstGeom prst="roundRect">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516" tIns="0" rIns="134516" bIns="0" numCol="1" spcCol="1270" anchor="ctr" anchorCtr="0">
          <a:noAutofit/>
        </a:bodyPr>
        <a:lstStyle/>
        <a:p>
          <a:pPr marL="0" lvl="0" indent="0" algn="l" defTabSz="1066800">
            <a:lnSpc>
              <a:spcPct val="90000"/>
            </a:lnSpc>
            <a:spcBef>
              <a:spcPct val="0"/>
            </a:spcBef>
            <a:spcAft>
              <a:spcPct val="35000"/>
            </a:spcAft>
            <a:buNone/>
          </a:pPr>
          <a:r>
            <a:rPr lang="en-US" sz="2400" kern="1200" dirty="0"/>
            <a:t>Non Lumen Cycles</a:t>
          </a:r>
        </a:p>
      </dsp:txBody>
      <dsp:txXfrm>
        <a:off x="291525" y="2055313"/>
        <a:ext cx="3484200" cy="689909"/>
      </dsp:txXfrm>
    </dsp:sp>
    <dsp:sp modelId="{66D5089C-2978-4855-8DB8-AD9E4D868DB7}">
      <dsp:nvSpPr>
        <dsp:cNvPr id="0" name=""/>
        <dsp:cNvSpPr/>
      </dsp:nvSpPr>
      <dsp:spPr>
        <a:xfrm>
          <a:off x="0" y="3934458"/>
          <a:ext cx="5084063" cy="1537199"/>
        </a:xfrm>
        <a:prstGeom prst="rect">
          <a:avLst/>
        </a:prstGeom>
        <a:solidFill>
          <a:schemeClr val="lt1">
            <a:alpha val="90000"/>
            <a:hueOff val="0"/>
            <a:satOff val="0"/>
            <a:lumOff val="0"/>
            <a:alphaOff val="0"/>
          </a:schemeClr>
        </a:solidFill>
        <a:ln w="12700" cap="flat" cmpd="sng" algn="ctr">
          <a:solidFill>
            <a:srgbClr val="04788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4580" tIns="666496" rIns="394580"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Flexible endoscopes</a:t>
          </a:r>
        </a:p>
        <a:p>
          <a:pPr marL="228600" lvl="1" indent="-228600" algn="l" defTabSz="1066800">
            <a:lnSpc>
              <a:spcPct val="90000"/>
            </a:lnSpc>
            <a:spcBef>
              <a:spcPct val="0"/>
            </a:spcBef>
            <a:spcAft>
              <a:spcPct val="15000"/>
            </a:spcAft>
            <a:buChar char="•"/>
          </a:pPr>
          <a:r>
            <a:rPr lang="en-US" sz="2400" kern="1200" dirty="0"/>
            <a:t>Mixed loads</a:t>
          </a:r>
        </a:p>
      </dsp:txBody>
      <dsp:txXfrm>
        <a:off x="0" y="3934458"/>
        <a:ext cx="5084063" cy="1537199"/>
      </dsp:txXfrm>
    </dsp:sp>
    <dsp:sp modelId="{18844285-6CAA-4C03-83A9-16061B75BF0E}">
      <dsp:nvSpPr>
        <dsp:cNvPr id="0" name=""/>
        <dsp:cNvSpPr/>
      </dsp:nvSpPr>
      <dsp:spPr>
        <a:xfrm>
          <a:off x="254203" y="3642224"/>
          <a:ext cx="3558844" cy="764553"/>
        </a:xfrm>
        <a:prstGeom prst="roundRect">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516" tIns="0" rIns="134516" bIns="0" numCol="1" spcCol="1270" anchor="ctr" anchorCtr="0">
          <a:noAutofit/>
        </a:bodyPr>
        <a:lstStyle/>
        <a:p>
          <a:pPr marL="0" lvl="0" indent="0" algn="l" defTabSz="1066800">
            <a:lnSpc>
              <a:spcPct val="90000"/>
            </a:lnSpc>
            <a:spcBef>
              <a:spcPct val="0"/>
            </a:spcBef>
            <a:spcAft>
              <a:spcPct val="35000"/>
            </a:spcAft>
            <a:buNone/>
          </a:pPr>
          <a:r>
            <a:rPr lang="en-US" sz="2400" kern="1200" dirty="0"/>
            <a:t>Flexible Cycles</a:t>
          </a:r>
        </a:p>
      </dsp:txBody>
      <dsp:txXfrm>
        <a:off x="291525" y="3679546"/>
        <a:ext cx="3484200" cy="6899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41D3A-4C6B-4A07-A5AF-BF134B9EB168}">
      <dsp:nvSpPr>
        <dsp:cNvPr id="0" name=""/>
        <dsp:cNvSpPr/>
      </dsp:nvSpPr>
      <dsp:spPr>
        <a:xfrm>
          <a:off x="678979" y="284152"/>
          <a:ext cx="4573000" cy="14290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7952"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Cycle print out</a:t>
          </a:r>
        </a:p>
      </dsp:txBody>
      <dsp:txXfrm>
        <a:off x="678979" y="284152"/>
        <a:ext cx="4573000" cy="1429062"/>
      </dsp:txXfrm>
    </dsp:sp>
    <dsp:sp modelId="{90537F79-589D-4A82-BC52-B3A6CF5E37C8}">
      <dsp:nvSpPr>
        <dsp:cNvPr id="0" name=""/>
        <dsp:cNvSpPr/>
      </dsp:nvSpPr>
      <dsp:spPr>
        <a:xfrm>
          <a:off x="488437" y="77732"/>
          <a:ext cx="1000343" cy="1500515"/>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320DC4-E1CB-4882-B115-900F9D9A31A0}">
      <dsp:nvSpPr>
        <dsp:cNvPr id="0" name=""/>
        <dsp:cNvSpPr/>
      </dsp:nvSpPr>
      <dsp:spPr>
        <a:xfrm>
          <a:off x="5682762" y="284152"/>
          <a:ext cx="4573000" cy="14290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7952"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External chemical indicators</a:t>
          </a:r>
        </a:p>
      </dsp:txBody>
      <dsp:txXfrm>
        <a:off x="5682762" y="284152"/>
        <a:ext cx="4573000" cy="1429062"/>
      </dsp:txXfrm>
    </dsp:sp>
    <dsp:sp modelId="{4678EAEE-4F34-40C6-80BC-7E927598CC3C}">
      <dsp:nvSpPr>
        <dsp:cNvPr id="0" name=""/>
        <dsp:cNvSpPr/>
      </dsp:nvSpPr>
      <dsp:spPr>
        <a:xfrm>
          <a:off x="5492220" y="77732"/>
          <a:ext cx="1000343" cy="1500515"/>
        </a:xfrm>
        <a:prstGeom prst="rect">
          <a:avLst/>
        </a:prstGeom>
        <a:blipFill>
          <a:blip xmlns:r="http://schemas.openxmlformats.org/officeDocument/2006/relationships"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l="-67000" r="-6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7110E6-B3AD-4953-9A62-8280E1C173A8}">
      <dsp:nvSpPr>
        <dsp:cNvPr id="0" name=""/>
        <dsp:cNvSpPr/>
      </dsp:nvSpPr>
      <dsp:spPr>
        <a:xfrm>
          <a:off x="678979" y="2083183"/>
          <a:ext cx="4573000" cy="14290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7952"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Internal chemical indicators</a:t>
          </a:r>
        </a:p>
      </dsp:txBody>
      <dsp:txXfrm>
        <a:off x="678979" y="2083183"/>
        <a:ext cx="4573000" cy="1429062"/>
      </dsp:txXfrm>
    </dsp:sp>
    <dsp:sp modelId="{75BDA08C-6B25-48C9-B04A-E45F2AD7E28A}">
      <dsp:nvSpPr>
        <dsp:cNvPr id="0" name=""/>
        <dsp:cNvSpPr/>
      </dsp:nvSpPr>
      <dsp:spPr>
        <a:xfrm>
          <a:off x="488437" y="1876763"/>
          <a:ext cx="1000343" cy="1500515"/>
        </a:xfrm>
        <a:prstGeom prst="rect">
          <a:avLst/>
        </a:prstGeom>
        <a:blipFill dpi="0" rotWithShape="1">
          <a:blip xmlns:r="http://schemas.openxmlformats.org/officeDocument/2006/relationships" r:embed="rId4">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089D31-2B35-4547-B642-6A4D1E1DACD7}">
      <dsp:nvSpPr>
        <dsp:cNvPr id="0" name=""/>
        <dsp:cNvSpPr/>
      </dsp:nvSpPr>
      <dsp:spPr>
        <a:xfrm>
          <a:off x="5682762" y="2083183"/>
          <a:ext cx="4573000" cy="14290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7952"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Biological indicators</a:t>
          </a:r>
        </a:p>
      </dsp:txBody>
      <dsp:txXfrm>
        <a:off x="5682762" y="2083183"/>
        <a:ext cx="4573000" cy="1429062"/>
      </dsp:txXfrm>
    </dsp:sp>
    <dsp:sp modelId="{003BEB9D-03DC-4E82-AE6A-FDC9F5A7BAE4}">
      <dsp:nvSpPr>
        <dsp:cNvPr id="0" name=""/>
        <dsp:cNvSpPr/>
      </dsp:nvSpPr>
      <dsp:spPr>
        <a:xfrm>
          <a:off x="5492220" y="1876763"/>
          <a:ext cx="1000343" cy="1500515"/>
        </a:xfrm>
        <a:prstGeom prst="rect">
          <a:avLst/>
        </a:prstGeom>
        <a:blipFill>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60BB8D-B974-40CE-B349-415495DB3A2E}">
      <dsp:nvSpPr>
        <dsp:cNvPr id="0" name=""/>
        <dsp:cNvSpPr/>
      </dsp:nvSpPr>
      <dsp:spPr>
        <a:xfrm>
          <a:off x="678979" y="3911872"/>
          <a:ext cx="4573000" cy="14290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7952"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Process challenge device</a:t>
          </a:r>
        </a:p>
      </dsp:txBody>
      <dsp:txXfrm>
        <a:off x="678979" y="3911872"/>
        <a:ext cx="4573000" cy="1429062"/>
      </dsp:txXfrm>
    </dsp:sp>
    <dsp:sp modelId="{6684DA63-D866-47B8-A0F2-33C0FF381998}">
      <dsp:nvSpPr>
        <dsp:cNvPr id="0" name=""/>
        <dsp:cNvSpPr/>
      </dsp:nvSpPr>
      <dsp:spPr>
        <a:xfrm>
          <a:off x="488437" y="3675794"/>
          <a:ext cx="1000343" cy="1559831"/>
        </a:xfrm>
        <a:prstGeom prst="rect">
          <a:avLst/>
        </a:prstGeom>
        <a:blipFill dpi="0" rotWithShape="1">
          <a:blip xmlns:r="http://schemas.openxmlformats.org/officeDocument/2006/relationships" r:embed="rId6">
            <a:extLst>
              <a:ext uri="{28A0092B-C50C-407E-A947-70E740481C1C}">
                <a14:useLocalDpi xmlns:a14="http://schemas.microsoft.com/office/drawing/2010/main"/>
              </a:ext>
            </a:extLst>
          </a:blip>
          <a:srcRect/>
          <a:stretch>
            <a:fillRect t="1602" b="389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905C3E-B12C-4550-9240-7B8FEC6D986C}">
      <dsp:nvSpPr>
        <dsp:cNvPr id="0" name=""/>
        <dsp:cNvSpPr/>
      </dsp:nvSpPr>
      <dsp:spPr>
        <a:xfrm>
          <a:off x="5682762" y="3897043"/>
          <a:ext cx="4573000" cy="14290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7952"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Special tests</a:t>
          </a:r>
        </a:p>
      </dsp:txBody>
      <dsp:txXfrm>
        <a:off x="5682762" y="3897043"/>
        <a:ext cx="4573000" cy="1429062"/>
      </dsp:txXfrm>
    </dsp:sp>
    <dsp:sp modelId="{CA332784-748B-4BB7-A151-9E2D28A6A8B1}">
      <dsp:nvSpPr>
        <dsp:cNvPr id="0" name=""/>
        <dsp:cNvSpPr/>
      </dsp:nvSpPr>
      <dsp:spPr>
        <a:xfrm>
          <a:off x="5492220" y="3700151"/>
          <a:ext cx="1000343" cy="1500515"/>
        </a:xfrm>
        <a:prstGeom prst="rect">
          <a:avLst/>
        </a:prstGeom>
        <a:blipFill dpi="0" rotWithShape="1">
          <a:blip xmlns:r="http://schemas.openxmlformats.org/officeDocument/2006/relationships" r:embed="rId7">
            <a:extLst>
              <a:ext uri="{28A0092B-C50C-407E-A947-70E740481C1C}">
                <a14:useLocalDpi xmlns:a14="http://schemas.microsoft.com/office/drawing/2010/main"/>
              </a:ext>
            </a:extLst>
          </a:blip>
          <a:srcRect/>
          <a:stretch>
            <a:fillRect t="6193" b="367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51E85-A9B1-4C60-8CF7-54DD65CCA6BB}">
      <dsp:nvSpPr>
        <dsp:cNvPr id="0" name=""/>
        <dsp:cNvSpPr/>
      </dsp:nvSpPr>
      <dsp:spPr>
        <a:xfrm>
          <a:off x="-5312500" y="-813588"/>
          <a:ext cx="6325944" cy="6325944"/>
        </a:xfrm>
        <a:prstGeom prst="blockArc">
          <a:avLst>
            <a:gd name="adj1" fmla="val 18900000"/>
            <a:gd name="adj2" fmla="val 2700000"/>
            <a:gd name="adj3" fmla="val 34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F6FF64-6606-4818-9EEA-F5D46F2D65C3}">
      <dsp:nvSpPr>
        <dsp:cNvPr id="0" name=""/>
        <dsp:cNvSpPr/>
      </dsp:nvSpPr>
      <dsp:spPr>
        <a:xfrm>
          <a:off x="443194" y="293579"/>
          <a:ext cx="9539415" cy="587533"/>
        </a:xfrm>
        <a:prstGeom prst="rect">
          <a:avLst/>
        </a:prstGeom>
        <a:solidFill>
          <a:srgbClr val="04788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6355" tIns="71120" rIns="71120" bIns="71120" numCol="1" spcCol="1270" anchor="ctr" anchorCtr="0">
          <a:noAutofit/>
        </a:bodyPr>
        <a:lstStyle/>
        <a:p>
          <a:pPr marL="91440" lvl="0" indent="0" algn="l" defTabSz="1244600">
            <a:lnSpc>
              <a:spcPct val="90000"/>
            </a:lnSpc>
            <a:spcBef>
              <a:spcPct val="0"/>
            </a:spcBef>
            <a:spcAft>
              <a:spcPct val="35000"/>
            </a:spcAft>
            <a:buNone/>
          </a:pPr>
          <a:r>
            <a:rPr lang="en-US" sz="2800" kern="1200" dirty="0"/>
            <a:t>Qualification</a:t>
          </a:r>
        </a:p>
      </dsp:txBody>
      <dsp:txXfrm>
        <a:off x="443194" y="293579"/>
        <a:ext cx="9539415" cy="587533"/>
      </dsp:txXfrm>
    </dsp:sp>
    <dsp:sp modelId="{FF8D520F-542C-42B3-8057-8216580A3B34}">
      <dsp:nvSpPr>
        <dsp:cNvPr id="0" name=""/>
        <dsp:cNvSpPr/>
      </dsp:nvSpPr>
      <dsp:spPr>
        <a:xfrm>
          <a:off x="75985" y="220137"/>
          <a:ext cx="734417" cy="734417"/>
        </a:xfrm>
        <a:prstGeom prst="ellipse">
          <a:avLst/>
        </a:prstGeom>
        <a:solidFill>
          <a:schemeClr val="lt1">
            <a:hueOff val="0"/>
            <a:satOff val="0"/>
            <a:lumOff val="0"/>
            <a:alphaOff val="0"/>
          </a:schemeClr>
        </a:solidFill>
        <a:ln w="6350" cap="flat" cmpd="sng" algn="ctr">
          <a:solidFill>
            <a:srgbClr val="7674A3"/>
          </a:solidFill>
          <a:prstDash val="solid"/>
          <a:miter lim="800000"/>
        </a:ln>
        <a:effectLst/>
      </dsp:spPr>
      <dsp:style>
        <a:lnRef idx="1">
          <a:scrgbClr r="0" g="0" b="0"/>
        </a:lnRef>
        <a:fillRef idx="1">
          <a:scrgbClr r="0" g="0" b="0"/>
        </a:fillRef>
        <a:effectRef idx="2">
          <a:scrgbClr r="0" g="0" b="0"/>
        </a:effectRef>
        <a:fontRef idx="minor"/>
      </dsp:style>
    </dsp:sp>
    <dsp:sp modelId="{5A86893E-9529-48AE-AB23-F5EF95D520D6}">
      <dsp:nvSpPr>
        <dsp:cNvPr id="0" name=""/>
        <dsp:cNvSpPr/>
      </dsp:nvSpPr>
      <dsp:spPr>
        <a:xfrm>
          <a:off x="864204" y="1174598"/>
          <a:ext cx="9118405" cy="587533"/>
        </a:xfrm>
        <a:prstGeom prst="rect">
          <a:avLst/>
        </a:prstGeom>
        <a:solidFill>
          <a:srgbClr val="04788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6355" tIns="71120" rIns="71120" bIns="71120" numCol="1" spcCol="1270" anchor="ctr" anchorCtr="0">
          <a:noAutofit/>
        </a:bodyPr>
        <a:lstStyle/>
        <a:p>
          <a:pPr marL="91440" lvl="0" indent="0" algn="l" defTabSz="1244600">
            <a:lnSpc>
              <a:spcPct val="90000"/>
            </a:lnSpc>
            <a:spcBef>
              <a:spcPct val="0"/>
            </a:spcBef>
            <a:spcAft>
              <a:spcPct val="35000"/>
            </a:spcAft>
            <a:buNone/>
          </a:pPr>
          <a:r>
            <a:rPr lang="en-US" sz="2800" kern="1200" dirty="0"/>
            <a:t>Routine monitoring </a:t>
          </a:r>
        </a:p>
      </dsp:txBody>
      <dsp:txXfrm>
        <a:off x="864204" y="1174598"/>
        <a:ext cx="9118405" cy="587533"/>
      </dsp:txXfrm>
    </dsp:sp>
    <dsp:sp modelId="{E417A67C-4976-4D05-88EB-42AD5182FE3E}">
      <dsp:nvSpPr>
        <dsp:cNvPr id="0" name=""/>
        <dsp:cNvSpPr/>
      </dsp:nvSpPr>
      <dsp:spPr>
        <a:xfrm>
          <a:off x="496995" y="1101156"/>
          <a:ext cx="734417" cy="734417"/>
        </a:xfrm>
        <a:prstGeom prst="ellipse">
          <a:avLst/>
        </a:prstGeom>
        <a:solidFill>
          <a:schemeClr val="lt1">
            <a:hueOff val="0"/>
            <a:satOff val="0"/>
            <a:lumOff val="0"/>
            <a:alphaOff val="0"/>
          </a:schemeClr>
        </a:solidFill>
        <a:ln w="6350" cap="flat" cmpd="sng" algn="ctr">
          <a:solidFill>
            <a:srgbClr val="7674A3"/>
          </a:solidFill>
          <a:prstDash val="solid"/>
          <a:miter lim="800000"/>
        </a:ln>
        <a:effectLst/>
      </dsp:spPr>
      <dsp:style>
        <a:lnRef idx="1">
          <a:scrgbClr r="0" g="0" b="0"/>
        </a:lnRef>
        <a:fillRef idx="1">
          <a:scrgbClr r="0" g="0" b="0"/>
        </a:fillRef>
        <a:effectRef idx="2">
          <a:scrgbClr r="0" g="0" b="0"/>
        </a:effectRef>
        <a:fontRef idx="minor"/>
      </dsp:style>
    </dsp:sp>
    <dsp:sp modelId="{04446C1A-2EEE-4384-AD2E-70D083D7D0C5}">
      <dsp:nvSpPr>
        <dsp:cNvPr id="0" name=""/>
        <dsp:cNvSpPr/>
      </dsp:nvSpPr>
      <dsp:spPr>
        <a:xfrm>
          <a:off x="993420" y="2055617"/>
          <a:ext cx="8989189" cy="587533"/>
        </a:xfrm>
        <a:prstGeom prst="rect">
          <a:avLst/>
        </a:prstGeom>
        <a:solidFill>
          <a:srgbClr val="04788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6355" tIns="71120" rIns="71120" bIns="71120" numCol="1" spcCol="1270" anchor="ctr" anchorCtr="0">
          <a:noAutofit/>
        </a:bodyPr>
        <a:lstStyle/>
        <a:p>
          <a:pPr marL="91440" lvl="0" indent="0" algn="l" defTabSz="1244600">
            <a:lnSpc>
              <a:spcPct val="90000"/>
            </a:lnSpc>
            <a:spcBef>
              <a:spcPct val="0"/>
            </a:spcBef>
            <a:spcAft>
              <a:spcPct val="35000"/>
            </a:spcAft>
            <a:buNone/>
          </a:pPr>
          <a:r>
            <a:rPr lang="en-US" sz="2800" kern="1200" dirty="0"/>
            <a:t>Load release</a:t>
          </a:r>
        </a:p>
      </dsp:txBody>
      <dsp:txXfrm>
        <a:off x="993420" y="2055617"/>
        <a:ext cx="8989189" cy="587533"/>
      </dsp:txXfrm>
    </dsp:sp>
    <dsp:sp modelId="{5B66C107-68DF-4BD6-BC93-F65A3DE1B6B4}">
      <dsp:nvSpPr>
        <dsp:cNvPr id="0" name=""/>
        <dsp:cNvSpPr/>
      </dsp:nvSpPr>
      <dsp:spPr>
        <a:xfrm>
          <a:off x="626211" y="1982175"/>
          <a:ext cx="734417" cy="734417"/>
        </a:xfrm>
        <a:prstGeom prst="ellipse">
          <a:avLst/>
        </a:prstGeom>
        <a:solidFill>
          <a:schemeClr val="lt1">
            <a:hueOff val="0"/>
            <a:satOff val="0"/>
            <a:lumOff val="0"/>
            <a:alphaOff val="0"/>
          </a:schemeClr>
        </a:solidFill>
        <a:ln w="6350" cap="flat" cmpd="sng" algn="ctr">
          <a:solidFill>
            <a:srgbClr val="7674A3"/>
          </a:solidFill>
          <a:prstDash val="solid"/>
          <a:miter lim="800000"/>
        </a:ln>
        <a:effectLst/>
      </dsp:spPr>
      <dsp:style>
        <a:lnRef idx="1">
          <a:scrgbClr r="0" g="0" b="0"/>
        </a:lnRef>
        <a:fillRef idx="1">
          <a:scrgbClr r="0" g="0" b="0"/>
        </a:fillRef>
        <a:effectRef idx="2">
          <a:scrgbClr r="0" g="0" b="0"/>
        </a:effectRef>
        <a:fontRef idx="minor"/>
      </dsp:style>
    </dsp:sp>
    <dsp:sp modelId="{0196FD88-C329-447C-8512-F91209D8E9FE}">
      <dsp:nvSpPr>
        <dsp:cNvPr id="0" name=""/>
        <dsp:cNvSpPr/>
      </dsp:nvSpPr>
      <dsp:spPr>
        <a:xfrm>
          <a:off x="864204" y="2936636"/>
          <a:ext cx="9118405" cy="587533"/>
        </a:xfrm>
        <a:prstGeom prst="rect">
          <a:avLst/>
        </a:prstGeom>
        <a:solidFill>
          <a:srgbClr val="04788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6355" tIns="71120" rIns="71120" bIns="71120" numCol="1" spcCol="1270" anchor="ctr" anchorCtr="0">
          <a:noAutofit/>
        </a:bodyPr>
        <a:lstStyle/>
        <a:p>
          <a:pPr marL="91440" lvl="0" indent="0" algn="l" defTabSz="1244600">
            <a:lnSpc>
              <a:spcPct val="90000"/>
            </a:lnSpc>
            <a:spcBef>
              <a:spcPct val="0"/>
            </a:spcBef>
            <a:spcAft>
              <a:spcPct val="35000"/>
            </a:spcAft>
            <a:buNone/>
          </a:pPr>
          <a:r>
            <a:rPr lang="en-US" sz="2800" kern="1200" dirty="0"/>
            <a:t>Package release</a:t>
          </a:r>
        </a:p>
      </dsp:txBody>
      <dsp:txXfrm>
        <a:off x="864204" y="2936636"/>
        <a:ext cx="9118405" cy="587533"/>
      </dsp:txXfrm>
    </dsp:sp>
    <dsp:sp modelId="{B146B8C7-EDB7-486A-ADC4-0CCC6748DD29}">
      <dsp:nvSpPr>
        <dsp:cNvPr id="0" name=""/>
        <dsp:cNvSpPr/>
      </dsp:nvSpPr>
      <dsp:spPr>
        <a:xfrm>
          <a:off x="496995" y="2863194"/>
          <a:ext cx="734417" cy="734417"/>
        </a:xfrm>
        <a:prstGeom prst="ellipse">
          <a:avLst/>
        </a:prstGeom>
        <a:solidFill>
          <a:schemeClr val="lt1">
            <a:hueOff val="0"/>
            <a:satOff val="0"/>
            <a:lumOff val="0"/>
            <a:alphaOff val="0"/>
          </a:schemeClr>
        </a:solidFill>
        <a:ln w="6350" cap="flat" cmpd="sng" algn="ctr">
          <a:solidFill>
            <a:srgbClr val="7674A3"/>
          </a:solidFill>
          <a:prstDash val="solid"/>
          <a:miter lim="800000"/>
        </a:ln>
        <a:effectLst/>
      </dsp:spPr>
      <dsp:style>
        <a:lnRef idx="1">
          <a:scrgbClr r="0" g="0" b="0"/>
        </a:lnRef>
        <a:fillRef idx="1">
          <a:scrgbClr r="0" g="0" b="0"/>
        </a:fillRef>
        <a:effectRef idx="2">
          <a:scrgbClr r="0" g="0" b="0"/>
        </a:effectRef>
        <a:fontRef idx="minor"/>
      </dsp:style>
    </dsp:sp>
    <dsp:sp modelId="{259C70EA-464E-464D-B31E-EEED621836B0}">
      <dsp:nvSpPr>
        <dsp:cNvPr id="0" name=""/>
        <dsp:cNvSpPr/>
      </dsp:nvSpPr>
      <dsp:spPr>
        <a:xfrm>
          <a:off x="443194" y="3817655"/>
          <a:ext cx="9539415" cy="587533"/>
        </a:xfrm>
        <a:prstGeom prst="rect">
          <a:avLst/>
        </a:prstGeom>
        <a:solidFill>
          <a:srgbClr val="04788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6355" tIns="71120" rIns="71120" bIns="71120" numCol="1" spcCol="1270" anchor="ctr" anchorCtr="0">
          <a:noAutofit/>
        </a:bodyPr>
        <a:lstStyle/>
        <a:p>
          <a:pPr marL="91440" lvl="0" indent="0" algn="l" defTabSz="1244600">
            <a:lnSpc>
              <a:spcPct val="90000"/>
            </a:lnSpc>
            <a:spcBef>
              <a:spcPct val="0"/>
            </a:spcBef>
            <a:spcAft>
              <a:spcPct val="35000"/>
            </a:spcAft>
            <a:buNone/>
          </a:pPr>
          <a:r>
            <a:rPr lang="en-US" sz="2800" kern="1200" dirty="0"/>
            <a:t>Product quality assurance testing</a:t>
          </a:r>
        </a:p>
      </dsp:txBody>
      <dsp:txXfrm>
        <a:off x="443194" y="3817655"/>
        <a:ext cx="9539415" cy="587533"/>
      </dsp:txXfrm>
    </dsp:sp>
    <dsp:sp modelId="{38ABC969-81D9-4A86-95E3-38B521E73B07}">
      <dsp:nvSpPr>
        <dsp:cNvPr id="0" name=""/>
        <dsp:cNvSpPr/>
      </dsp:nvSpPr>
      <dsp:spPr>
        <a:xfrm>
          <a:off x="75985" y="3744213"/>
          <a:ext cx="734417" cy="73441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75A03-6EB0-48C7-9F1B-3A3C5D0214FE}">
      <dsp:nvSpPr>
        <dsp:cNvPr id="0" name=""/>
        <dsp:cNvSpPr/>
      </dsp:nvSpPr>
      <dsp:spPr>
        <a:xfrm>
          <a:off x="826639" y="982099"/>
          <a:ext cx="1720082" cy="1586577"/>
        </a:xfrm>
        <a:prstGeom prst="ellipse">
          <a:avLst/>
        </a:prstGeom>
        <a:solidFill>
          <a:srgbClr val="04788E">
            <a:alpha val="20000"/>
          </a:srgbClr>
        </a:solidFill>
        <a:ln>
          <a:noFill/>
        </a:ln>
        <a:effectLst/>
      </dsp:spPr>
      <dsp:style>
        <a:lnRef idx="0">
          <a:scrgbClr r="0" g="0" b="0"/>
        </a:lnRef>
        <a:fillRef idx="1">
          <a:scrgbClr r="0" g="0" b="0"/>
        </a:fillRef>
        <a:effectRef idx="0">
          <a:scrgbClr r="0" g="0" b="0"/>
        </a:effectRef>
        <a:fontRef idx="minor"/>
      </dsp:style>
    </dsp:sp>
    <dsp:sp modelId="{3E5089BA-F32D-41A6-BA38-AC24A4C92C74}">
      <dsp:nvSpPr>
        <dsp:cNvPr id="0" name=""/>
        <dsp:cNvSpPr/>
      </dsp:nvSpPr>
      <dsp:spPr>
        <a:xfrm>
          <a:off x="1193214" y="1320220"/>
          <a:ext cx="986932" cy="910331"/>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71B42A-3499-4064-922D-68B78F702CA8}">
      <dsp:nvSpPr>
        <dsp:cNvPr id="0" name=""/>
        <dsp:cNvSpPr/>
      </dsp:nvSpPr>
      <dsp:spPr>
        <a:xfrm>
          <a:off x="159146" y="2623946"/>
          <a:ext cx="3055068" cy="1174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cap="none" baseline="0" dirty="0"/>
            <a:t>Installation</a:t>
          </a:r>
        </a:p>
      </dsp:txBody>
      <dsp:txXfrm>
        <a:off x="159146" y="2623946"/>
        <a:ext cx="3055068" cy="1174322"/>
      </dsp:txXfrm>
    </dsp:sp>
    <dsp:sp modelId="{A015D872-DA69-4587-A565-431E1E0228AE}">
      <dsp:nvSpPr>
        <dsp:cNvPr id="0" name=""/>
        <dsp:cNvSpPr/>
      </dsp:nvSpPr>
      <dsp:spPr>
        <a:xfrm>
          <a:off x="3854410" y="911388"/>
          <a:ext cx="1720082" cy="1586577"/>
        </a:xfrm>
        <a:prstGeom prst="ellipse">
          <a:avLst/>
        </a:prstGeom>
        <a:solidFill>
          <a:srgbClr val="04788E">
            <a:alpha val="20000"/>
          </a:srgbClr>
        </a:solidFill>
        <a:ln>
          <a:noFill/>
        </a:ln>
        <a:effectLst/>
      </dsp:spPr>
      <dsp:style>
        <a:lnRef idx="0">
          <a:scrgbClr r="0" g="0" b="0"/>
        </a:lnRef>
        <a:fillRef idx="1">
          <a:scrgbClr r="0" g="0" b="0"/>
        </a:fillRef>
        <a:effectRef idx="0">
          <a:scrgbClr r="0" g="0" b="0"/>
        </a:effectRef>
        <a:fontRef idx="minor"/>
      </dsp:style>
    </dsp:sp>
    <dsp:sp modelId="{5FDCBF3E-5781-4ABA-9703-FC52B8F84C45}">
      <dsp:nvSpPr>
        <dsp:cNvPr id="0" name=""/>
        <dsp:cNvSpPr/>
      </dsp:nvSpPr>
      <dsp:spPr>
        <a:xfrm>
          <a:off x="4220985" y="1249509"/>
          <a:ext cx="986932" cy="910331"/>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699228-9968-4721-A5B6-355D2EA417D1}">
      <dsp:nvSpPr>
        <dsp:cNvPr id="0" name=""/>
        <dsp:cNvSpPr/>
      </dsp:nvSpPr>
      <dsp:spPr>
        <a:xfrm>
          <a:off x="3529215" y="2596231"/>
          <a:ext cx="2370474" cy="1457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cap="none" baseline="0" dirty="0"/>
            <a:t>Relocation and changes in utilities</a:t>
          </a:r>
        </a:p>
      </dsp:txBody>
      <dsp:txXfrm>
        <a:off x="3529215" y="2596231"/>
        <a:ext cx="2370474" cy="1457166"/>
      </dsp:txXfrm>
    </dsp:sp>
    <dsp:sp modelId="{D1F1198A-150F-4116-B312-5425452E22C8}">
      <dsp:nvSpPr>
        <dsp:cNvPr id="0" name=""/>
        <dsp:cNvSpPr/>
      </dsp:nvSpPr>
      <dsp:spPr>
        <a:xfrm>
          <a:off x="6825229" y="1022580"/>
          <a:ext cx="1720082" cy="1586577"/>
        </a:xfrm>
        <a:prstGeom prst="ellipse">
          <a:avLst/>
        </a:prstGeom>
        <a:solidFill>
          <a:srgbClr val="04788E">
            <a:alpha val="20000"/>
          </a:srgbClr>
        </a:solidFill>
        <a:ln>
          <a:noFill/>
        </a:ln>
        <a:effectLst/>
      </dsp:spPr>
      <dsp:style>
        <a:lnRef idx="0">
          <a:scrgbClr r="0" g="0" b="0"/>
        </a:lnRef>
        <a:fillRef idx="1">
          <a:scrgbClr r="0" g="0" b="0"/>
        </a:fillRef>
        <a:effectRef idx="0">
          <a:scrgbClr r="0" g="0" b="0"/>
        </a:effectRef>
        <a:fontRef idx="minor"/>
      </dsp:style>
    </dsp:sp>
    <dsp:sp modelId="{E34F205C-594F-484B-BC49-5C441E1D2BCB}">
      <dsp:nvSpPr>
        <dsp:cNvPr id="0" name=""/>
        <dsp:cNvSpPr/>
      </dsp:nvSpPr>
      <dsp:spPr>
        <a:xfrm>
          <a:off x="7191804" y="1360709"/>
          <a:ext cx="986932" cy="910331"/>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2A31E1-AE36-4F91-B154-D7DE4CA54E43}">
      <dsp:nvSpPr>
        <dsp:cNvPr id="0" name=""/>
        <dsp:cNvSpPr/>
      </dsp:nvSpPr>
      <dsp:spPr>
        <a:xfrm>
          <a:off x="6214688" y="2676179"/>
          <a:ext cx="2941164"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cap="none" baseline="0" dirty="0"/>
            <a:t>Sterilization malfunctions or failures</a:t>
          </a:r>
        </a:p>
      </dsp:txBody>
      <dsp:txXfrm>
        <a:off x="6214688" y="2676179"/>
        <a:ext cx="2941164" cy="850069"/>
      </dsp:txXfrm>
    </dsp:sp>
    <dsp:sp modelId="{0C5297E7-830E-4803-B69B-3B053568CA09}">
      <dsp:nvSpPr>
        <dsp:cNvPr id="0" name=""/>
        <dsp:cNvSpPr/>
      </dsp:nvSpPr>
      <dsp:spPr>
        <a:xfrm>
          <a:off x="9510811" y="974135"/>
          <a:ext cx="1720082" cy="1586577"/>
        </a:xfrm>
        <a:prstGeom prst="ellipse">
          <a:avLst/>
        </a:prstGeom>
        <a:solidFill>
          <a:srgbClr val="04788E">
            <a:alpha val="20000"/>
          </a:srgbClr>
        </a:solidFill>
        <a:ln>
          <a:noFill/>
        </a:ln>
        <a:effectLst/>
      </dsp:spPr>
      <dsp:style>
        <a:lnRef idx="0">
          <a:scrgbClr r="0" g="0" b="0"/>
        </a:lnRef>
        <a:fillRef idx="1">
          <a:scrgbClr r="0" g="0" b="0"/>
        </a:fillRef>
        <a:effectRef idx="0">
          <a:scrgbClr r="0" g="0" b="0"/>
        </a:effectRef>
        <a:fontRef idx="minor"/>
      </dsp:style>
    </dsp:sp>
    <dsp:sp modelId="{DFEFE5B3-D2DC-4027-A101-AA30460DDB7B}">
      <dsp:nvSpPr>
        <dsp:cNvPr id="0" name=""/>
        <dsp:cNvSpPr/>
      </dsp:nvSpPr>
      <dsp:spPr>
        <a:xfrm>
          <a:off x="9877386" y="1312258"/>
          <a:ext cx="986932" cy="910331"/>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63C4A3-F448-4098-A6DB-C01BEFBB9CDD}">
      <dsp:nvSpPr>
        <dsp:cNvPr id="0" name=""/>
        <dsp:cNvSpPr/>
      </dsp:nvSpPr>
      <dsp:spPr>
        <a:xfrm>
          <a:off x="9470853" y="2658423"/>
          <a:ext cx="1800000" cy="112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cap="none" baseline="0" dirty="0"/>
            <a:t>Major repairs</a:t>
          </a:r>
        </a:p>
      </dsp:txBody>
      <dsp:txXfrm>
        <a:off x="9470853" y="2658423"/>
        <a:ext cx="1800000" cy="1128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A3968-652D-436D-8993-B606DDE03434}">
      <dsp:nvSpPr>
        <dsp:cNvPr id="0" name=""/>
        <dsp:cNvSpPr/>
      </dsp:nvSpPr>
      <dsp:spPr>
        <a:xfrm>
          <a:off x="0" y="0"/>
          <a:ext cx="11430000" cy="2263140"/>
        </a:xfrm>
        <a:prstGeom prst="roundRect">
          <a:avLst>
            <a:gd name="adj" fmla="val 10000"/>
          </a:avLst>
        </a:prstGeom>
        <a:solidFill>
          <a:srgbClr val="04788E">
            <a:alpha val="6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E5A831-94B4-4D87-87D6-3122CB9E50BE}">
      <dsp:nvSpPr>
        <dsp:cNvPr id="0" name=""/>
        <dsp:cNvSpPr/>
      </dsp:nvSpPr>
      <dsp:spPr>
        <a:xfrm>
          <a:off x="344211" y="301752"/>
          <a:ext cx="5115036" cy="1659636"/>
        </a:xfrm>
        <a:prstGeom prst="roundRect">
          <a:avLst>
            <a:gd name="adj" fmla="val 10000"/>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8DD381-02D7-4D2D-BE49-63680E0954A4}">
      <dsp:nvSpPr>
        <dsp:cNvPr id="0" name=""/>
        <dsp:cNvSpPr/>
      </dsp:nvSpPr>
      <dsp:spPr>
        <a:xfrm rot="10800000">
          <a:off x="344211" y="2263139"/>
          <a:ext cx="5115036" cy="2766059"/>
        </a:xfrm>
        <a:prstGeom prst="round2SameRect">
          <a:avLst>
            <a:gd name="adj1" fmla="val 10500"/>
            <a:gd name="adj2" fmla="val 0"/>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US" sz="2800" b="1" kern="1200" dirty="0"/>
            <a:t>During Procedure</a:t>
          </a:r>
        </a:p>
        <a:p>
          <a:pPr marL="285750" lvl="1" indent="-285750" algn="l" defTabSz="1244600">
            <a:lnSpc>
              <a:spcPct val="90000"/>
            </a:lnSpc>
            <a:spcBef>
              <a:spcPct val="0"/>
            </a:spcBef>
            <a:spcAft>
              <a:spcPct val="15000"/>
            </a:spcAft>
            <a:buChar char="•"/>
          </a:pPr>
          <a:r>
            <a:rPr lang="en-US" sz="2800" kern="1200" dirty="0"/>
            <a:t>Remove gross soil</a:t>
          </a:r>
        </a:p>
        <a:p>
          <a:pPr marL="285750" lvl="1" indent="-285750" algn="l" defTabSz="1244600">
            <a:lnSpc>
              <a:spcPct val="90000"/>
            </a:lnSpc>
            <a:spcBef>
              <a:spcPct val="0"/>
            </a:spcBef>
            <a:spcAft>
              <a:spcPct val="15000"/>
            </a:spcAft>
            <a:buChar char="•"/>
          </a:pPr>
          <a:r>
            <a:rPr lang="en-US" sz="2800" kern="1200" dirty="0"/>
            <a:t>Keep Moist</a:t>
          </a:r>
        </a:p>
        <a:p>
          <a:pPr marL="285750" lvl="1" indent="-285750" algn="l" defTabSz="1244600">
            <a:lnSpc>
              <a:spcPct val="90000"/>
            </a:lnSpc>
            <a:spcBef>
              <a:spcPct val="0"/>
            </a:spcBef>
            <a:spcAft>
              <a:spcPct val="15000"/>
            </a:spcAft>
            <a:buChar char="•"/>
          </a:pPr>
          <a:r>
            <a:rPr lang="en-US" sz="2800" kern="1200" dirty="0"/>
            <a:t>No saline</a:t>
          </a:r>
        </a:p>
      </dsp:txBody>
      <dsp:txXfrm rot="10800000">
        <a:off x="429277" y="2263139"/>
        <a:ext cx="4944904" cy="2680993"/>
      </dsp:txXfrm>
    </dsp:sp>
    <dsp:sp modelId="{01CACDDC-103A-4A5E-9AE5-EEEC86D9B6A6}">
      <dsp:nvSpPr>
        <dsp:cNvPr id="0" name=""/>
        <dsp:cNvSpPr/>
      </dsp:nvSpPr>
      <dsp:spPr>
        <a:xfrm>
          <a:off x="5970751" y="301752"/>
          <a:ext cx="5115036" cy="1659636"/>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DB24A-E4E2-4829-B2CA-C6C364BB58E7}">
      <dsp:nvSpPr>
        <dsp:cNvPr id="0" name=""/>
        <dsp:cNvSpPr/>
      </dsp:nvSpPr>
      <dsp:spPr>
        <a:xfrm rot="10800000">
          <a:off x="5970751" y="2263139"/>
          <a:ext cx="5115036" cy="2766059"/>
        </a:xfrm>
        <a:prstGeom prst="round2SameRect">
          <a:avLst>
            <a:gd name="adj1" fmla="val 10500"/>
            <a:gd name="adj2" fmla="val 0"/>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US" sz="2800" b="1" kern="1200" dirty="0"/>
            <a:t>Post Procedure</a:t>
          </a:r>
        </a:p>
        <a:p>
          <a:pPr marL="285750" lvl="1" indent="-285750" algn="l" defTabSz="1244600">
            <a:lnSpc>
              <a:spcPct val="90000"/>
            </a:lnSpc>
            <a:spcBef>
              <a:spcPct val="0"/>
            </a:spcBef>
            <a:spcAft>
              <a:spcPct val="15000"/>
            </a:spcAft>
            <a:buChar char="•"/>
          </a:pPr>
          <a:r>
            <a:rPr lang="en-US" sz="2800" kern="1200" dirty="0"/>
            <a:t>Remove gross soil</a:t>
          </a:r>
        </a:p>
        <a:p>
          <a:pPr marL="285750" lvl="1" indent="-285750" algn="l" defTabSz="1244600">
            <a:lnSpc>
              <a:spcPct val="90000"/>
            </a:lnSpc>
            <a:spcBef>
              <a:spcPct val="0"/>
            </a:spcBef>
            <a:spcAft>
              <a:spcPct val="15000"/>
            </a:spcAft>
            <a:buChar char="•"/>
          </a:pPr>
          <a:r>
            <a:rPr lang="en-US" sz="2800" kern="1200" dirty="0"/>
            <a:t>Discard waste</a:t>
          </a:r>
        </a:p>
        <a:p>
          <a:pPr marL="285750" lvl="1" indent="-285750" algn="l" defTabSz="1244600">
            <a:lnSpc>
              <a:spcPct val="90000"/>
            </a:lnSpc>
            <a:spcBef>
              <a:spcPct val="0"/>
            </a:spcBef>
            <a:spcAft>
              <a:spcPct val="15000"/>
            </a:spcAft>
            <a:buChar char="•"/>
          </a:pPr>
          <a:r>
            <a:rPr lang="en-US" sz="2800" kern="1200" dirty="0"/>
            <a:t>Disassemble per IFU</a:t>
          </a:r>
        </a:p>
        <a:p>
          <a:pPr marL="285750" lvl="1" indent="-285750" algn="l" defTabSz="1244600">
            <a:lnSpc>
              <a:spcPct val="90000"/>
            </a:lnSpc>
            <a:spcBef>
              <a:spcPct val="0"/>
            </a:spcBef>
            <a:spcAft>
              <a:spcPct val="15000"/>
            </a:spcAft>
            <a:buChar char="•"/>
          </a:pPr>
          <a:r>
            <a:rPr lang="en-US" sz="2800" kern="1200" dirty="0"/>
            <a:t>Keep moist for transport</a:t>
          </a:r>
        </a:p>
      </dsp:txBody>
      <dsp:txXfrm rot="10800000">
        <a:off x="6055817" y="2263139"/>
        <a:ext cx="4944904" cy="268099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3EE72-CE68-4958-815A-955509DFBC90}">
      <dsp:nvSpPr>
        <dsp:cNvPr id="0" name=""/>
        <dsp:cNvSpPr/>
      </dsp:nvSpPr>
      <dsp:spPr>
        <a:xfrm>
          <a:off x="3764723" y="857217"/>
          <a:ext cx="4249802" cy="4249802"/>
        </a:xfrm>
        <a:prstGeom prst="ellipse">
          <a:avLst/>
        </a:prstGeom>
        <a:blipFill rotWithShape="0">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254000" h="12700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highlight>
                <a:srgbClr val="6E719E"/>
              </a:highlight>
            </a:rPr>
            <a:t> </a:t>
          </a:r>
        </a:p>
      </dsp:txBody>
      <dsp:txXfrm>
        <a:off x="4387092" y="1479586"/>
        <a:ext cx="3005064" cy="3005064"/>
      </dsp:txXfrm>
    </dsp:sp>
    <dsp:sp modelId="{6BACFE0E-C60A-4EB1-8433-E724F0183A81}">
      <dsp:nvSpPr>
        <dsp:cNvPr id="0" name=""/>
        <dsp:cNvSpPr/>
      </dsp:nvSpPr>
      <dsp:spPr>
        <a:xfrm rot="12198249">
          <a:off x="2890200" y="1912757"/>
          <a:ext cx="1092438" cy="25268"/>
        </a:xfrm>
        <a:custGeom>
          <a:avLst/>
          <a:gdLst/>
          <a:ahLst/>
          <a:cxnLst/>
          <a:rect l="0" t="0" r="0" b="0"/>
          <a:pathLst>
            <a:path>
              <a:moveTo>
                <a:pt x="0" y="12634"/>
              </a:moveTo>
              <a:lnTo>
                <a:pt x="1092438" y="12634"/>
              </a:lnTo>
            </a:path>
          </a:pathLst>
        </a:custGeom>
        <a:noFill/>
        <a:ln w="63500" cap="flat" cmpd="sng" algn="ctr">
          <a:solidFill>
            <a:scrgbClr r="0" g="0" b="0"/>
          </a:solidFill>
          <a:prstDash val="solid"/>
          <a:miter lim="800000"/>
          <a:headEnd type="triangle" w="lg" len="med"/>
          <a:tailEnd type="non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rot="10800000">
        <a:off x="3409109" y="1898080"/>
        <a:ext cx="54621" cy="54621"/>
      </dsp:txXfrm>
    </dsp:sp>
    <dsp:sp modelId="{B65A0C36-884D-4738-9252-CE820F4316AD}">
      <dsp:nvSpPr>
        <dsp:cNvPr id="0" name=""/>
        <dsp:cNvSpPr/>
      </dsp:nvSpPr>
      <dsp:spPr>
        <a:xfrm>
          <a:off x="170115" y="127355"/>
          <a:ext cx="2990319" cy="2070217"/>
        </a:xfrm>
        <a:prstGeom prst="ellipse">
          <a:avLst/>
        </a:prstGeom>
        <a:blipFill rotWithShape="0">
          <a:blip xmlns:r="http://schemas.openxmlformats.org/officeDocument/2006/relationships" r:embed="rId2">
            <a:extLst>
              <a:ext uri="{28A0092B-C50C-407E-A947-70E740481C1C}">
                <a14:useLocalDpi xmlns:a14="http://schemas.microsoft.com/office/drawing/2010/main"/>
              </a:ext>
            </a:extLst>
          </a:blip>
          <a:srcRect/>
          <a:stretch>
            <a:fillRect/>
          </a:stretch>
        </a:blipFill>
        <a:ln w="3175" cap="flat" cmpd="sng" algn="ctr">
          <a:solidFill>
            <a:srgbClr val="A2A0C0"/>
          </a:solidFill>
          <a:prstDash val="solid"/>
          <a:miter lim="800000"/>
        </a:ln>
        <a:effectLst/>
        <a:scene3d>
          <a:camera prst="orthographicFront"/>
          <a:lightRig rig="threePt" dir="t"/>
        </a:scene3d>
        <a:sp3d>
          <a:bevelT w="254000" h="12700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Physical Monitors</a:t>
          </a:r>
        </a:p>
      </dsp:txBody>
      <dsp:txXfrm>
        <a:off x="608037" y="430531"/>
        <a:ext cx="2114475" cy="1463865"/>
      </dsp:txXfrm>
    </dsp:sp>
    <dsp:sp modelId="{9E082A60-734E-407D-8136-6B13436D3DE2}">
      <dsp:nvSpPr>
        <dsp:cNvPr id="0" name=""/>
        <dsp:cNvSpPr/>
      </dsp:nvSpPr>
      <dsp:spPr>
        <a:xfrm rot="20224593">
          <a:off x="7800100" y="1911930"/>
          <a:ext cx="1180499" cy="25268"/>
        </a:xfrm>
        <a:custGeom>
          <a:avLst/>
          <a:gdLst/>
          <a:ahLst/>
          <a:cxnLst/>
          <a:rect l="0" t="0" r="0" b="0"/>
          <a:pathLst>
            <a:path>
              <a:moveTo>
                <a:pt x="0" y="12634"/>
              </a:moveTo>
              <a:lnTo>
                <a:pt x="1180499" y="12634"/>
              </a:lnTo>
            </a:path>
          </a:pathLst>
        </a:custGeom>
        <a:noFill/>
        <a:ln w="63500" cap="flat" cmpd="sng" algn="ctr">
          <a:solidFill>
            <a:scrgbClr r="0" g="0" b="0"/>
          </a:solidFill>
          <a:prstDash val="solid"/>
          <a:miter lim="800000"/>
          <a:headEnd type="triangle" w="lg" len="med"/>
          <a:tailEnd type="non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8360837" y="1895052"/>
        <a:ext cx="59024" cy="59024"/>
      </dsp:txXfrm>
    </dsp:sp>
    <dsp:sp modelId="{1FB58637-3A5D-4D41-9C43-A23797A76311}">
      <dsp:nvSpPr>
        <dsp:cNvPr id="0" name=""/>
        <dsp:cNvSpPr/>
      </dsp:nvSpPr>
      <dsp:spPr>
        <a:xfrm>
          <a:off x="8714763" y="119960"/>
          <a:ext cx="2990319" cy="2070217"/>
        </a:xfrm>
        <a:prstGeom prst="ellipse">
          <a:avLst/>
        </a:prstGeom>
        <a:blipFill dpi="0" rotWithShape="0">
          <a:blip xmlns:r="http://schemas.openxmlformats.org/officeDocument/2006/relationships" r:embed="rId3">
            <a:alphaModFix amt="73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5956" t="-30825" r="-24779" b="-60665"/>
          </a:stretch>
        </a:blipFill>
        <a:ln w="3175" cap="flat" cmpd="sng" algn="ctr">
          <a:solidFill>
            <a:srgbClr val="A2A0C0"/>
          </a:solidFill>
          <a:prstDash val="solid"/>
          <a:miter lim="800000"/>
        </a:ln>
        <a:effectLst/>
        <a:scene3d>
          <a:camera prst="orthographicFront"/>
          <a:lightRig rig="threePt" dir="t"/>
        </a:scene3d>
        <a:sp3d>
          <a:bevelT w="254000" h="12700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Chemical Process Challenge Device</a:t>
          </a:r>
        </a:p>
      </dsp:txBody>
      <dsp:txXfrm>
        <a:off x="9152685" y="423136"/>
        <a:ext cx="2114475" cy="1463865"/>
      </dsp:txXfrm>
    </dsp:sp>
    <dsp:sp modelId="{18EBDEFD-CA41-4987-88A5-E289702F53A1}">
      <dsp:nvSpPr>
        <dsp:cNvPr id="0" name=""/>
        <dsp:cNvSpPr/>
      </dsp:nvSpPr>
      <dsp:spPr>
        <a:xfrm rot="9511938">
          <a:off x="2934860" y="3932406"/>
          <a:ext cx="1012397" cy="25268"/>
        </a:xfrm>
        <a:custGeom>
          <a:avLst/>
          <a:gdLst/>
          <a:ahLst/>
          <a:cxnLst/>
          <a:rect l="0" t="0" r="0" b="0"/>
          <a:pathLst>
            <a:path>
              <a:moveTo>
                <a:pt x="0" y="12634"/>
              </a:moveTo>
              <a:lnTo>
                <a:pt x="1012397" y="12634"/>
              </a:lnTo>
            </a:path>
          </a:pathLst>
        </a:custGeom>
        <a:noFill/>
        <a:ln w="63500" cap="flat" cmpd="sng" algn="ctr">
          <a:solidFill>
            <a:scrgbClr r="0" g="0" b="0"/>
          </a:solidFill>
          <a:prstDash val="solid"/>
          <a:miter lim="800000"/>
          <a:headEnd type="triangle" w="lg"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415749" y="3919730"/>
        <a:ext cx="50619" cy="50619"/>
      </dsp:txXfrm>
    </dsp:sp>
    <dsp:sp modelId="{4F2B6709-6DE7-4D68-9892-DC1222208491}">
      <dsp:nvSpPr>
        <dsp:cNvPr id="0" name=""/>
        <dsp:cNvSpPr/>
      </dsp:nvSpPr>
      <dsp:spPr>
        <a:xfrm>
          <a:off x="174764" y="3606447"/>
          <a:ext cx="2990319" cy="2070217"/>
        </a:xfrm>
        <a:prstGeom prst="ellipse">
          <a:avLst/>
        </a:prstGeom>
        <a:blipFill rotWithShape="0">
          <a:blip xmlns:r="http://schemas.openxmlformats.org/officeDocument/2006/relationships" r:embed="rId5">
            <a:alphaModFix amt="59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l="-2000" r="-2000"/>
          </a:stretch>
        </a:blipFill>
        <a:ln w="3175" cap="flat" cmpd="sng" algn="ctr">
          <a:solidFill>
            <a:srgbClr val="A2A0C0"/>
          </a:solidFill>
          <a:prstDash val="solid"/>
          <a:miter lim="800000"/>
        </a:ln>
        <a:effectLst/>
        <a:scene3d>
          <a:camera prst="orthographicFront"/>
          <a:lightRig rig="threePt" dir="t"/>
        </a:scene3d>
        <a:sp3d>
          <a:bevelT w="254000" h="12700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External Chemical Indicators</a:t>
          </a:r>
        </a:p>
      </dsp:txBody>
      <dsp:txXfrm>
        <a:off x="612686" y="3909623"/>
        <a:ext cx="2114475" cy="1463865"/>
      </dsp:txXfrm>
    </dsp:sp>
    <dsp:sp modelId="{004DA253-0570-4D11-951F-844AA5459F50}">
      <dsp:nvSpPr>
        <dsp:cNvPr id="0" name=""/>
        <dsp:cNvSpPr/>
      </dsp:nvSpPr>
      <dsp:spPr>
        <a:xfrm rot="1259064">
          <a:off x="7838273" y="3921185"/>
          <a:ext cx="1065270" cy="25268"/>
        </a:xfrm>
        <a:custGeom>
          <a:avLst/>
          <a:gdLst/>
          <a:ahLst/>
          <a:cxnLst/>
          <a:rect l="0" t="0" r="0" b="0"/>
          <a:pathLst>
            <a:path>
              <a:moveTo>
                <a:pt x="0" y="12634"/>
              </a:moveTo>
              <a:lnTo>
                <a:pt x="1065270" y="12634"/>
              </a:lnTo>
            </a:path>
          </a:pathLst>
        </a:custGeom>
        <a:noFill/>
        <a:ln w="63500" cap="flat" cmpd="sng" algn="ctr">
          <a:solidFill>
            <a:scrgbClr r="0" g="0" b="0"/>
          </a:solidFill>
          <a:prstDash val="solid"/>
          <a:miter lim="800000"/>
          <a:headEnd type="triangle" w="lg" len="med"/>
          <a:tailEnd type="non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8344276" y="3907187"/>
        <a:ext cx="53263" cy="53263"/>
      </dsp:txXfrm>
    </dsp:sp>
    <dsp:sp modelId="{8DB9D286-E6AF-40B0-8894-B5B5401420B1}">
      <dsp:nvSpPr>
        <dsp:cNvPr id="0" name=""/>
        <dsp:cNvSpPr/>
      </dsp:nvSpPr>
      <dsp:spPr>
        <a:xfrm>
          <a:off x="8680914" y="3591085"/>
          <a:ext cx="2990319" cy="2070217"/>
        </a:xfrm>
        <a:prstGeom prst="ellipse">
          <a:avLst/>
        </a:prstGeom>
        <a:blipFill dpi="0" rotWithShape="0">
          <a:blip xmlns:r="http://schemas.openxmlformats.org/officeDocument/2006/relationships" r:embed="rId7">
            <a:extLst>
              <a:ext uri="{28A0092B-C50C-407E-A947-70E740481C1C}">
                <a14:useLocalDpi xmlns:a14="http://schemas.microsoft.com/office/drawing/2010/main"/>
              </a:ext>
            </a:extLst>
          </a:blip>
          <a:srcRect/>
          <a:stretch>
            <a:fillRect/>
          </a:stretch>
        </a:blipFill>
        <a:ln w="3175" cap="flat" cmpd="sng" algn="ctr">
          <a:solidFill>
            <a:srgbClr val="A2A0C0"/>
          </a:solidFill>
          <a:prstDash val="solid"/>
          <a:miter lim="800000"/>
        </a:ln>
        <a:effectLst/>
        <a:scene3d>
          <a:camera prst="orthographicFront"/>
          <a:lightRig rig="threePt" dir="t"/>
        </a:scene3d>
        <a:sp3d>
          <a:bevelT w="254000" h="12700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Biological Process Challenge Device</a:t>
          </a:r>
        </a:p>
      </dsp:txBody>
      <dsp:txXfrm>
        <a:off x="9118836" y="3894261"/>
        <a:ext cx="2114475" cy="146386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24EC9-AB4A-4F78-916D-99F509450A03}">
      <dsp:nvSpPr>
        <dsp:cNvPr id="0" name=""/>
        <dsp:cNvSpPr/>
      </dsp:nvSpPr>
      <dsp:spPr>
        <a:xfrm>
          <a:off x="1623573" y="220975"/>
          <a:ext cx="4808728" cy="4808728"/>
        </a:xfrm>
        <a:prstGeom prst="blockArc">
          <a:avLst>
            <a:gd name="adj1" fmla="val 10115845"/>
            <a:gd name="adj2" fmla="val 18479657"/>
            <a:gd name="adj3" fmla="val 4638"/>
          </a:avLst>
        </a:prstGeom>
        <a:solidFill>
          <a:srgbClr val="04788E">
            <a:alpha val="60000"/>
          </a:srgbClr>
        </a:solidFill>
        <a:ln>
          <a:noFill/>
        </a:ln>
        <a:effectLst/>
      </dsp:spPr>
      <dsp:style>
        <a:lnRef idx="0">
          <a:scrgbClr r="0" g="0" b="0"/>
        </a:lnRef>
        <a:fillRef idx="1">
          <a:scrgbClr r="0" g="0" b="0"/>
        </a:fillRef>
        <a:effectRef idx="0">
          <a:scrgbClr r="0" g="0" b="0"/>
        </a:effectRef>
        <a:fontRef idx="minor">
          <a:schemeClr val="lt1"/>
        </a:fontRef>
      </dsp:style>
    </dsp:sp>
    <dsp:sp modelId="{873D203A-2FAB-42EB-B97A-431988CA96CB}">
      <dsp:nvSpPr>
        <dsp:cNvPr id="0" name=""/>
        <dsp:cNvSpPr/>
      </dsp:nvSpPr>
      <dsp:spPr>
        <a:xfrm>
          <a:off x="1636116" y="1082391"/>
          <a:ext cx="4808728" cy="4808728"/>
        </a:xfrm>
        <a:prstGeom prst="blockArc">
          <a:avLst>
            <a:gd name="adj1" fmla="val 3289770"/>
            <a:gd name="adj2" fmla="val 11384048"/>
            <a:gd name="adj3" fmla="val 4638"/>
          </a:avLst>
        </a:prstGeom>
        <a:solidFill>
          <a:srgbClr val="04788E">
            <a:alpha val="60000"/>
          </a:srgbClr>
        </a:solidFill>
        <a:ln>
          <a:noFill/>
        </a:ln>
        <a:effectLst/>
      </dsp:spPr>
      <dsp:style>
        <a:lnRef idx="0">
          <a:scrgbClr r="0" g="0" b="0"/>
        </a:lnRef>
        <a:fillRef idx="1">
          <a:scrgbClr r="0" g="0" b="0"/>
        </a:fillRef>
        <a:effectRef idx="0">
          <a:scrgbClr r="0" g="0" b="0"/>
        </a:effectRef>
        <a:fontRef idx="minor">
          <a:schemeClr val="lt1"/>
        </a:fontRef>
      </dsp:style>
    </dsp:sp>
    <dsp:sp modelId="{9238CEFE-D3DD-4FC5-A8C3-3ECCD7002520}">
      <dsp:nvSpPr>
        <dsp:cNvPr id="0" name=""/>
        <dsp:cNvSpPr/>
      </dsp:nvSpPr>
      <dsp:spPr>
        <a:xfrm>
          <a:off x="4385722" y="1114135"/>
          <a:ext cx="4808728" cy="4808728"/>
        </a:xfrm>
        <a:prstGeom prst="blockArc">
          <a:avLst>
            <a:gd name="adj1" fmla="val 21091550"/>
            <a:gd name="adj2" fmla="val 7589603"/>
            <a:gd name="adj3" fmla="val 4638"/>
          </a:avLst>
        </a:prstGeom>
        <a:solidFill>
          <a:srgbClr val="04788E">
            <a:alpha val="60000"/>
          </a:srgbClr>
        </a:solidFill>
        <a:ln>
          <a:noFill/>
        </a:ln>
        <a:effectLst/>
      </dsp:spPr>
      <dsp:style>
        <a:lnRef idx="0">
          <a:scrgbClr r="0" g="0" b="0"/>
        </a:lnRef>
        <a:fillRef idx="1">
          <a:scrgbClr r="0" g="0" b="0"/>
        </a:fillRef>
        <a:effectRef idx="0">
          <a:scrgbClr r="0" g="0" b="0"/>
        </a:effectRef>
        <a:fontRef idx="minor">
          <a:schemeClr val="lt1"/>
        </a:fontRef>
      </dsp:style>
    </dsp:sp>
    <dsp:sp modelId="{5DD18E25-503E-470C-83FA-4A02765205C5}">
      <dsp:nvSpPr>
        <dsp:cNvPr id="0" name=""/>
        <dsp:cNvSpPr/>
      </dsp:nvSpPr>
      <dsp:spPr>
        <a:xfrm>
          <a:off x="4407092" y="300478"/>
          <a:ext cx="4808728" cy="4808728"/>
        </a:xfrm>
        <a:prstGeom prst="blockArc">
          <a:avLst>
            <a:gd name="adj1" fmla="val 14116667"/>
            <a:gd name="adj2" fmla="val 688989"/>
            <a:gd name="adj3" fmla="val 4638"/>
          </a:avLst>
        </a:prstGeom>
        <a:solidFill>
          <a:srgbClr val="04788E">
            <a:alpha val="60000"/>
          </a:srgbClr>
        </a:solidFill>
        <a:ln>
          <a:noFill/>
        </a:ln>
        <a:effectLst/>
      </dsp:spPr>
      <dsp:style>
        <a:lnRef idx="0">
          <a:scrgbClr r="0" g="0" b="0"/>
        </a:lnRef>
        <a:fillRef idx="1">
          <a:scrgbClr r="0" g="0" b="0"/>
        </a:fillRef>
        <a:effectRef idx="0">
          <a:scrgbClr r="0" g="0" b="0"/>
        </a:effectRef>
        <a:fontRef idx="minor">
          <a:schemeClr val="lt1"/>
        </a:fontRef>
      </dsp:style>
    </dsp:sp>
    <dsp:sp modelId="{24042AFF-A8C8-4180-867C-2E4E61B4409B}">
      <dsp:nvSpPr>
        <dsp:cNvPr id="0" name=""/>
        <dsp:cNvSpPr/>
      </dsp:nvSpPr>
      <dsp:spPr>
        <a:xfrm>
          <a:off x="3592318" y="2017811"/>
          <a:ext cx="3724036" cy="2212776"/>
        </a:xfrm>
        <a:prstGeom prst="ellipse">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Environment</a:t>
          </a:r>
        </a:p>
      </dsp:txBody>
      <dsp:txXfrm>
        <a:off x="4137690" y="2341865"/>
        <a:ext cx="2633292" cy="1564668"/>
      </dsp:txXfrm>
    </dsp:sp>
    <dsp:sp modelId="{821FF115-F54B-4CCF-B751-20D38343BAE6}">
      <dsp:nvSpPr>
        <dsp:cNvPr id="0" name=""/>
        <dsp:cNvSpPr/>
      </dsp:nvSpPr>
      <dsp:spPr>
        <a:xfrm>
          <a:off x="3337060" y="0"/>
          <a:ext cx="4273272" cy="1548943"/>
        </a:xfrm>
        <a:prstGeom prst="ellipse">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Decontamination</a:t>
          </a:r>
        </a:p>
      </dsp:txBody>
      <dsp:txXfrm>
        <a:off x="3962866" y="226837"/>
        <a:ext cx="3021660" cy="1095269"/>
      </dsp:txXfrm>
    </dsp:sp>
    <dsp:sp modelId="{D777A993-0565-4890-8545-B460FC19549D}">
      <dsp:nvSpPr>
        <dsp:cNvPr id="0" name=""/>
        <dsp:cNvSpPr/>
      </dsp:nvSpPr>
      <dsp:spPr>
        <a:xfrm>
          <a:off x="7335294" y="2397929"/>
          <a:ext cx="3555507" cy="1548943"/>
        </a:xfrm>
        <a:prstGeom prst="ellipse">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Assembly</a:t>
          </a:r>
        </a:p>
      </dsp:txBody>
      <dsp:txXfrm>
        <a:off x="7855986" y="2624766"/>
        <a:ext cx="2514123" cy="1095269"/>
      </dsp:txXfrm>
    </dsp:sp>
    <dsp:sp modelId="{17D19457-59FF-4950-A0B0-371305C78742}">
      <dsp:nvSpPr>
        <dsp:cNvPr id="0" name=""/>
        <dsp:cNvSpPr/>
      </dsp:nvSpPr>
      <dsp:spPr>
        <a:xfrm>
          <a:off x="3686521" y="4632129"/>
          <a:ext cx="3413561" cy="1548943"/>
        </a:xfrm>
        <a:prstGeom prst="ellipse">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Sterilization</a:t>
          </a:r>
        </a:p>
      </dsp:txBody>
      <dsp:txXfrm>
        <a:off x="4186425" y="4858966"/>
        <a:ext cx="2413753" cy="1095269"/>
      </dsp:txXfrm>
    </dsp:sp>
    <dsp:sp modelId="{4D632216-87E5-45F4-8A03-0B39EAA1EA14}">
      <dsp:nvSpPr>
        <dsp:cNvPr id="0" name=""/>
        <dsp:cNvSpPr/>
      </dsp:nvSpPr>
      <dsp:spPr>
        <a:xfrm>
          <a:off x="12063" y="2315190"/>
          <a:ext cx="3427254" cy="1548943"/>
        </a:xfrm>
        <a:prstGeom prst="ellipse">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Sterile Storage</a:t>
          </a:r>
        </a:p>
      </dsp:txBody>
      <dsp:txXfrm>
        <a:off x="513973" y="2542027"/>
        <a:ext cx="2423434" cy="109526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2F887-3913-47DD-9D7B-643BED3476FF}">
      <dsp:nvSpPr>
        <dsp:cNvPr id="0" name=""/>
        <dsp:cNvSpPr/>
      </dsp:nvSpPr>
      <dsp:spPr>
        <a:xfrm>
          <a:off x="1361160" y="888453"/>
          <a:ext cx="1325969" cy="132596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C95DF6-2015-414F-9F3D-9851C60B80BD}">
      <dsp:nvSpPr>
        <dsp:cNvPr id="0" name=""/>
        <dsp:cNvSpPr/>
      </dsp:nvSpPr>
      <dsp:spPr>
        <a:xfrm>
          <a:off x="95418" y="2387321"/>
          <a:ext cx="3857452" cy="124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Cleaning protocol for each area</a:t>
          </a:r>
        </a:p>
      </dsp:txBody>
      <dsp:txXfrm>
        <a:off x="95418" y="2387321"/>
        <a:ext cx="3857452" cy="1248600"/>
      </dsp:txXfrm>
    </dsp:sp>
    <dsp:sp modelId="{4BFB0E47-6B88-4977-A7D1-D7005A138C7F}">
      <dsp:nvSpPr>
        <dsp:cNvPr id="0" name=""/>
        <dsp:cNvSpPr/>
      </dsp:nvSpPr>
      <dsp:spPr>
        <a:xfrm>
          <a:off x="5278841" y="844574"/>
          <a:ext cx="1325969" cy="132596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F5455A-5722-4BD4-B54F-6023DAF27967}">
      <dsp:nvSpPr>
        <dsp:cNvPr id="0" name=""/>
        <dsp:cNvSpPr/>
      </dsp:nvSpPr>
      <dsp:spPr>
        <a:xfrm>
          <a:off x="4468526" y="2255684"/>
          <a:ext cx="2946599" cy="142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Checklists</a:t>
          </a:r>
        </a:p>
      </dsp:txBody>
      <dsp:txXfrm>
        <a:off x="4468526" y="2255684"/>
        <a:ext cx="2946599" cy="1424116"/>
      </dsp:txXfrm>
    </dsp:sp>
    <dsp:sp modelId="{2E99259E-4A7E-40CA-9061-5B628806B18F}">
      <dsp:nvSpPr>
        <dsp:cNvPr id="0" name=""/>
        <dsp:cNvSpPr/>
      </dsp:nvSpPr>
      <dsp:spPr>
        <a:xfrm>
          <a:off x="8741096" y="800697"/>
          <a:ext cx="1325969" cy="132596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085DC3-1C1A-4DB5-89DC-54E04EE128E9}">
      <dsp:nvSpPr>
        <dsp:cNvPr id="0" name=""/>
        <dsp:cNvSpPr/>
      </dsp:nvSpPr>
      <dsp:spPr>
        <a:xfrm>
          <a:off x="7930781" y="2124054"/>
          <a:ext cx="2946599" cy="1599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EVS staff competency</a:t>
          </a:r>
        </a:p>
      </dsp:txBody>
      <dsp:txXfrm>
        <a:off x="7930781" y="2124054"/>
        <a:ext cx="2946599" cy="1599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0BB13-B2F5-437A-B482-4CEBD558EF26}">
      <dsp:nvSpPr>
        <dsp:cNvPr id="0" name=""/>
        <dsp:cNvSpPr/>
      </dsp:nvSpPr>
      <dsp:spPr>
        <a:xfrm>
          <a:off x="5" y="0"/>
          <a:ext cx="11793532" cy="4760912"/>
        </a:xfrm>
        <a:prstGeom prst="rightArrow">
          <a:avLst/>
        </a:prstGeom>
        <a:solidFill>
          <a:srgbClr val="0187AD">
            <a:alpha val="50000"/>
          </a:srgbClr>
        </a:solidFill>
        <a:ln>
          <a:noFill/>
        </a:ln>
        <a:effectLst/>
      </dsp:spPr>
      <dsp:style>
        <a:lnRef idx="0">
          <a:scrgbClr r="0" g="0" b="0"/>
        </a:lnRef>
        <a:fillRef idx="1">
          <a:scrgbClr r="0" g="0" b="0"/>
        </a:fillRef>
        <a:effectRef idx="0">
          <a:scrgbClr r="0" g="0" b="0"/>
        </a:effectRef>
        <a:fontRef idx="minor"/>
      </dsp:style>
    </dsp:sp>
    <dsp:sp modelId="{7157051B-FC3D-46C9-90A5-902D3904E380}">
      <dsp:nvSpPr>
        <dsp:cNvPr id="0" name=""/>
        <dsp:cNvSpPr/>
      </dsp:nvSpPr>
      <dsp:spPr>
        <a:xfrm>
          <a:off x="49794" y="1428273"/>
          <a:ext cx="2481229"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Soiled</a:t>
          </a:r>
        </a:p>
      </dsp:txBody>
      <dsp:txXfrm>
        <a:off x="142757" y="1521236"/>
        <a:ext cx="2295303" cy="1718438"/>
      </dsp:txXfrm>
    </dsp:sp>
    <dsp:sp modelId="{873CFB4A-4B53-40A7-AFA4-7BDEFD0FACA5}">
      <dsp:nvSpPr>
        <dsp:cNvPr id="0" name=""/>
        <dsp:cNvSpPr/>
      </dsp:nvSpPr>
      <dsp:spPr>
        <a:xfrm>
          <a:off x="2656348" y="1428273"/>
          <a:ext cx="2481229"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Rinse, Clean, Rinse</a:t>
          </a:r>
        </a:p>
      </dsp:txBody>
      <dsp:txXfrm>
        <a:off x="2749311" y="1521236"/>
        <a:ext cx="2295303" cy="1718438"/>
      </dsp:txXfrm>
    </dsp:sp>
    <dsp:sp modelId="{B0BF3520-7949-4A0E-9437-CA5194BCAF21}">
      <dsp:nvSpPr>
        <dsp:cNvPr id="0" name=""/>
        <dsp:cNvSpPr/>
      </dsp:nvSpPr>
      <dsp:spPr>
        <a:xfrm>
          <a:off x="5438878" y="1428273"/>
          <a:ext cx="2481229"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Thermal or Chemical Disinfection</a:t>
          </a:r>
        </a:p>
      </dsp:txBody>
      <dsp:txXfrm>
        <a:off x="5531841" y="1521236"/>
        <a:ext cx="2295303" cy="1718438"/>
      </dsp:txXfrm>
    </dsp:sp>
    <dsp:sp modelId="{14F24652-CB05-4A7D-BDA3-0E9956C91C68}">
      <dsp:nvSpPr>
        <dsp:cNvPr id="0" name=""/>
        <dsp:cNvSpPr/>
      </dsp:nvSpPr>
      <dsp:spPr>
        <a:xfrm>
          <a:off x="8163449" y="1428273"/>
          <a:ext cx="2481229"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HLD </a:t>
          </a:r>
        </a:p>
        <a:p>
          <a:pPr marL="0" lvl="0" indent="0" algn="ctr" defTabSz="1244600">
            <a:lnSpc>
              <a:spcPct val="90000"/>
            </a:lnSpc>
            <a:spcBef>
              <a:spcPct val="0"/>
            </a:spcBef>
            <a:spcAft>
              <a:spcPct val="35000"/>
            </a:spcAft>
            <a:buNone/>
          </a:pPr>
          <a:r>
            <a:rPr lang="en-US" sz="2800" b="1" kern="1200" dirty="0"/>
            <a:t>or </a:t>
          </a:r>
        </a:p>
        <a:p>
          <a:pPr marL="0" lvl="0" indent="0" algn="ctr" defTabSz="1244600">
            <a:lnSpc>
              <a:spcPct val="90000"/>
            </a:lnSpc>
            <a:spcBef>
              <a:spcPct val="0"/>
            </a:spcBef>
            <a:spcAft>
              <a:spcPct val="35000"/>
            </a:spcAft>
            <a:buNone/>
          </a:pPr>
          <a:r>
            <a:rPr lang="en-US" sz="2800" b="1" kern="1200" dirty="0"/>
            <a:t>Sterilized</a:t>
          </a:r>
        </a:p>
      </dsp:txBody>
      <dsp:txXfrm>
        <a:off x="8256412" y="1521236"/>
        <a:ext cx="2295303" cy="17184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D463E-77B8-4628-A3F0-EE777A15A668}">
      <dsp:nvSpPr>
        <dsp:cNvPr id="0" name=""/>
        <dsp:cNvSpPr/>
      </dsp:nvSpPr>
      <dsp:spPr>
        <a:xfrm>
          <a:off x="3148611" y="1240696"/>
          <a:ext cx="4329213" cy="4095887"/>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Decontamination Delay</a:t>
          </a:r>
        </a:p>
      </dsp:txBody>
      <dsp:txXfrm>
        <a:off x="3782610" y="1840525"/>
        <a:ext cx="3061215" cy="2896229"/>
      </dsp:txXfrm>
    </dsp:sp>
    <dsp:sp modelId="{33041CD2-0357-43A8-B596-F5CDF53D0243}">
      <dsp:nvSpPr>
        <dsp:cNvPr id="0" name=""/>
        <dsp:cNvSpPr/>
      </dsp:nvSpPr>
      <dsp:spPr>
        <a:xfrm>
          <a:off x="3621579" y="157776"/>
          <a:ext cx="3383277" cy="164591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Dried Soil</a:t>
          </a:r>
        </a:p>
      </dsp:txBody>
      <dsp:txXfrm>
        <a:off x="4117048" y="398814"/>
        <a:ext cx="2392339" cy="1163837"/>
      </dsp:txXfrm>
    </dsp:sp>
    <dsp:sp modelId="{8110E5D4-6B20-44B1-9E2E-468BCE9A2F25}">
      <dsp:nvSpPr>
        <dsp:cNvPr id="0" name=""/>
        <dsp:cNvSpPr/>
      </dsp:nvSpPr>
      <dsp:spPr>
        <a:xfrm>
          <a:off x="6603102" y="1746671"/>
          <a:ext cx="3383277" cy="164591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Biofilm Formation</a:t>
          </a:r>
        </a:p>
      </dsp:txBody>
      <dsp:txXfrm>
        <a:off x="7098571" y="1987709"/>
        <a:ext cx="2392339" cy="1163837"/>
      </dsp:txXfrm>
    </dsp:sp>
    <dsp:sp modelId="{9B10B849-B810-4269-9BE8-74F6106E7296}">
      <dsp:nvSpPr>
        <dsp:cNvPr id="0" name=""/>
        <dsp:cNvSpPr/>
      </dsp:nvSpPr>
      <dsp:spPr>
        <a:xfrm>
          <a:off x="5914053" y="3966498"/>
          <a:ext cx="3383277" cy="164591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Damage to Passivation Layer</a:t>
          </a:r>
        </a:p>
      </dsp:txBody>
      <dsp:txXfrm>
        <a:off x="6409522" y="4207536"/>
        <a:ext cx="2392339" cy="1163837"/>
      </dsp:txXfrm>
    </dsp:sp>
    <dsp:sp modelId="{374B0B26-2A7D-495C-AE29-4E3D109E51AC}">
      <dsp:nvSpPr>
        <dsp:cNvPr id="0" name=""/>
        <dsp:cNvSpPr/>
      </dsp:nvSpPr>
      <dsp:spPr>
        <a:xfrm>
          <a:off x="1535020" y="3965572"/>
          <a:ext cx="3383277" cy="164591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Damage to coated surfaces</a:t>
          </a:r>
        </a:p>
      </dsp:txBody>
      <dsp:txXfrm>
        <a:off x="2030489" y="4206610"/>
        <a:ext cx="2392339" cy="1163837"/>
      </dsp:txXfrm>
    </dsp:sp>
    <dsp:sp modelId="{DCABD578-A113-480C-88BB-20E9523EC5EA}">
      <dsp:nvSpPr>
        <dsp:cNvPr id="0" name=""/>
        <dsp:cNvSpPr/>
      </dsp:nvSpPr>
      <dsp:spPr>
        <a:xfrm>
          <a:off x="730707" y="1746682"/>
          <a:ext cx="3383277" cy="164591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Delays in processing</a:t>
          </a:r>
        </a:p>
      </dsp:txBody>
      <dsp:txXfrm>
        <a:off x="1226176" y="1987720"/>
        <a:ext cx="2392339" cy="11638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0BB13-B2F5-437A-B482-4CEBD558EF26}">
      <dsp:nvSpPr>
        <dsp:cNvPr id="0" name=""/>
        <dsp:cNvSpPr/>
      </dsp:nvSpPr>
      <dsp:spPr>
        <a:xfrm>
          <a:off x="5" y="0"/>
          <a:ext cx="11429994" cy="4760912"/>
        </a:xfrm>
        <a:prstGeom prst="rightArrow">
          <a:avLst/>
        </a:prstGeom>
        <a:solidFill>
          <a:srgbClr val="0187AD">
            <a:alpha val="50000"/>
          </a:srgbClr>
        </a:solidFill>
        <a:ln>
          <a:noFill/>
        </a:ln>
        <a:effectLst/>
      </dsp:spPr>
      <dsp:style>
        <a:lnRef idx="0">
          <a:scrgbClr r="0" g="0" b="0"/>
        </a:lnRef>
        <a:fillRef idx="1">
          <a:scrgbClr r="0" g="0" b="0"/>
        </a:fillRef>
        <a:effectRef idx="0">
          <a:scrgbClr r="0" g="0" b="0"/>
        </a:effectRef>
        <a:fontRef idx="minor"/>
      </dsp:style>
    </dsp:sp>
    <dsp:sp modelId="{7157051B-FC3D-46C9-90A5-902D3904E380}">
      <dsp:nvSpPr>
        <dsp:cNvPr id="0" name=""/>
        <dsp:cNvSpPr/>
      </dsp:nvSpPr>
      <dsp:spPr>
        <a:xfrm>
          <a:off x="652012" y="1428273"/>
          <a:ext cx="2102868"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Cold Water Rinse</a:t>
          </a:r>
        </a:p>
      </dsp:txBody>
      <dsp:txXfrm>
        <a:off x="744975" y="1521236"/>
        <a:ext cx="1916942" cy="1718438"/>
      </dsp:txXfrm>
    </dsp:sp>
    <dsp:sp modelId="{873CFB4A-4B53-40A7-AFA4-7BDEFD0FACA5}">
      <dsp:nvSpPr>
        <dsp:cNvPr id="0" name=""/>
        <dsp:cNvSpPr/>
      </dsp:nvSpPr>
      <dsp:spPr>
        <a:xfrm>
          <a:off x="2876342" y="1428273"/>
          <a:ext cx="2102868"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Soak</a:t>
          </a:r>
        </a:p>
      </dsp:txBody>
      <dsp:txXfrm>
        <a:off x="2969305" y="1521236"/>
        <a:ext cx="1916942" cy="1718438"/>
      </dsp:txXfrm>
    </dsp:sp>
    <dsp:sp modelId="{B0BF3520-7949-4A0E-9437-CA5194BCAF21}">
      <dsp:nvSpPr>
        <dsp:cNvPr id="0" name=""/>
        <dsp:cNvSpPr/>
      </dsp:nvSpPr>
      <dsp:spPr>
        <a:xfrm>
          <a:off x="5291061" y="1428273"/>
          <a:ext cx="2102868"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Brush &amp; Flush</a:t>
          </a:r>
        </a:p>
      </dsp:txBody>
      <dsp:txXfrm>
        <a:off x="5384024" y="1521236"/>
        <a:ext cx="1916942" cy="1718438"/>
      </dsp:txXfrm>
    </dsp:sp>
    <dsp:sp modelId="{14F24652-CB05-4A7D-BDA3-0E9956C91C68}">
      <dsp:nvSpPr>
        <dsp:cNvPr id="0" name=""/>
        <dsp:cNvSpPr/>
      </dsp:nvSpPr>
      <dsp:spPr>
        <a:xfrm>
          <a:off x="7671907" y="1428273"/>
          <a:ext cx="2102868"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Treated Water Rinse</a:t>
          </a:r>
        </a:p>
      </dsp:txBody>
      <dsp:txXfrm>
        <a:off x="7764870" y="1521236"/>
        <a:ext cx="1916942" cy="17184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0BB13-B2F5-437A-B482-4CEBD558EF26}">
      <dsp:nvSpPr>
        <dsp:cNvPr id="0" name=""/>
        <dsp:cNvSpPr/>
      </dsp:nvSpPr>
      <dsp:spPr>
        <a:xfrm>
          <a:off x="5" y="0"/>
          <a:ext cx="11429994" cy="4760912"/>
        </a:xfrm>
        <a:prstGeom prst="rightArrow">
          <a:avLst/>
        </a:prstGeom>
        <a:solidFill>
          <a:srgbClr val="0187AD">
            <a:alpha val="50000"/>
          </a:srgbClr>
        </a:solidFill>
        <a:ln>
          <a:noFill/>
        </a:ln>
        <a:effectLst/>
      </dsp:spPr>
      <dsp:style>
        <a:lnRef idx="0">
          <a:scrgbClr r="0" g="0" b="0"/>
        </a:lnRef>
        <a:fillRef idx="1">
          <a:scrgbClr r="0" g="0" b="0"/>
        </a:fillRef>
        <a:effectRef idx="0">
          <a:scrgbClr r="0" g="0" b="0"/>
        </a:effectRef>
        <a:fontRef idx="minor"/>
      </dsp:style>
    </dsp:sp>
    <dsp:sp modelId="{7157051B-FC3D-46C9-90A5-902D3904E380}">
      <dsp:nvSpPr>
        <dsp:cNvPr id="0" name=""/>
        <dsp:cNvSpPr/>
      </dsp:nvSpPr>
      <dsp:spPr>
        <a:xfrm>
          <a:off x="48259" y="1428273"/>
          <a:ext cx="2404745"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Cold Water Rinse</a:t>
          </a:r>
        </a:p>
      </dsp:txBody>
      <dsp:txXfrm>
        <a:off x="141222" y="1521236"/>
        <a:ext cx="2218819" cy="1718438"/>
      </dsp:txXfrm>
    </dsp:sp>
    <dsp:sp modelId="{873CFB4A-4B53-40A7-AFA4-7BDEFD0FACA5}">
      <dsp:nvSpPr>
        <dsp:cNvPr id="0" name=""/>
        <dsp:cNvSpPr/>
      </dsp:nvSpPr>
      <dsp:spPr>
        <a:xfrm>
          <a:off x="2574465" y="1428273"/>
          <a:ext cx="2404745"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Soak</a:t>
          </a:r>
        </a:p>
      </dsp:txBody>
      <dsp:txXfrm>
        <a:off x="2667428" y="1521236"/>
        <a:ext cx="2218819" cy="1718438"/>
      </dsp:txXfrm>
    </dsp:sp>
    <dsp:sp modelId="{B0BF3520-7949-4A0E-9437-CA5194BCAF21}">
      <dsp:nvSpPr>
        <dsp:cNvPr id="0" name=""/>
        <dsp:cNvSpPr/>
      </dsp:nvSpPr>
      <dsp:spPr>
        <a:xfrm>
          <a:off x="5271223" y="1428273"/>
          <a:ext cx="2404745"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Manual Cleaning</a:t>
          </a:r>
        </a:p>
      </dsp:txBody>
      <dsp:txXfrm>
        <a:off x="5364186" y="1521236"/>
        <a:ext cx="2218819" cy="1718438"/>
      </dsp:txXfrm>
    </dsp:sp>
    <dsp:sp modelId="{14F24652-CB05-4A7D-BDA3-0E9956C91C68}">
      <dsp:nvSpPr>
        <dsp:cNvPr id="0" name=""/>
        <dsp:cNvSpPr/>
      </dsp:nvSpPr>
      <dsp:spPr>
        <a:xfrm>
          <a:off x="7911809" y="1428273"/>
          <a:ext cx="2404745" cy="1904364"/>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Automated Cleaning</a:t>
          </a:r>
        </a:p>
      </dsp:txBody>
      <dsp:txXfrm>
        <a:off x="8004772" y="1521236"/>
        <a:ext cx="2218819" cy="17184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0BB13-B2F5-437A-B482-4CEBD558EF26}">
      <dsp:nvSpPr>
        <dsp:cNvPr id="0" name=""/>
        <dsp:cNvSpPr/>
      </dsp:nvSpPr>
      <dsp:spPr>
        <a:xfrm>
          <a:off x="5" y="0"/>
          <a:ext cx="11429994" cy="4760912"/>
        </a:xfrm>
        <a:prstGeom prst="rightArrow">
          <a:avLst/>
        </a:prstGeom>
        <a:solidFill>
          <a:srgbClr val="0187AD">
            <a:alpha val="50000"/>
          </a:srgbClr>
        </a:solidFill>
        <a:ln>
          <a:noFill/>
        </a:ln>
        <a:effectLst/>
      </dsp:spPr>
      <dsp:style>
        <a:lnRef idx="0">
          <a:scrgbClr r="0" g="0" b="0"/>
        </a:lnRef>
        <a:fillRef idx="1">
          <a:scrgbClr r="0" g="0" b="0"/>
        </a:fillRef>
        <a:effectRef idx="0">
          <a:scrgbClr r="0" g="0" b="0"/>
        </a:effectRef>
        <a:fontRef idx="minor"/>
      </dsp:style>
    </dsp:sp>
    <dsp:sp modelId="{7157051B-FC3D-46C9-90A5-902D3904E380}">
      <dsp:nvSpPr>
        <dsp:cNvPr id="0" name=""/>
        <dsp:cNvSpPr/>
      </dsp:nvSpPr>
      <dsp:spPr>
        <a:xfrm>
          <a:off x="142886" y="1418589"/>
          <a:ext cx="3333742" cy="1923732"/>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Inspect</a:t>
          </a:r>
        </a:p>
      </dsp:txBody>
      <dsp:txXfrm>
        <a:off x="236795" y="1512498"/>
        <a:ext cx="3145924" cy="1735914"/>
      </dsp:txXfrm>
    </dsp:sp>
    <dsp:sp modelId="{873CFB4A-4B53-40A7-AFA4-7BDEFD0FACA5}">
      <dsp:nvSpPr>
        <dsp:cNvPr id="0" name=""/>
        <dsp:cNvSpPr/>
      </dsp:nvSpPr>
      <dsp:spPr>
        <a:xfrm>
          <a:off x="3658554" y="1418589"/>
          <a:ext cx="3333742" cy="1923732"/>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Assemble &amp; Lubricate</a:t>
          </a:r>
        </a:p>
      </dsp:txBody>
      <dsp:txXfrm>
        <a:off x="3752463" y="1512498"/>
        <a:ext cx="3145924" cy="1735914"/>
      </dsp:txXfrm>
    </dsp:sp>
    <dsp:sp modelId="{B0BF3520-7949-4A0E-9437-CA5194BCAF21}">
      <dsp:nvSpPr>
        <dsp:cNvPr id="0" name=""/>
        <dsp:cNvSpPr/>
      </dsp:nvSpPr>
      <dsp:spPr>
        <a:xfrm>
          <a:off x="7243682" y="1418589"/>
          <a:ext cx="3333742" cy="1923732"/>
        </a:xfrm>
        <a:prstGeom prst="roundRect">
          <a:avLst/>
        </a:prstGeom>
        <a:solidFill>
          <a:srgbClr val="018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Pack</a:t>
          </a:r>
        </a:p>
      </dsp:txBody>
      <dsp:txXfrm>
        <a:off x="7337591" y="1512498"/>
        <a:ext cx="3145924" cy="17359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6554F-2239-451F-89F2-B508D378C35C}">
      <dsp:nvSpPr>
        <dsp:cNvPr id="0" name=""/>
        <dsp:cNvSpPr/>
      </dsp:nvSpPr>
      <dsp:spPr>
        <a:xfrm>
          <a:off x="0" y="61080"/>
          <a:ext cx="11430000" cy="2142410"/>
        </a:xfrm>
        <a:prstGeom prst="roundRect">
          <a:avLst>
            <a:gd name="adj" fmla="val 10000"/>
          </a:avLst>
        </a:prstGeom>
        <a:solidFill>
          <a:srgbClr val="04788E">
            <a:alpha val="6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AB78DA-5E37-4601-93A2-8E123C9C6B4C}">
      <dsp:nvSpPr>
        <dsp:cNvPr id="0" name=""/>
        <dsp:cNvSpPr/>
      </dsp:nvSpPr>
      <dsp:spPr>
        <a:xfrm>
          <a:off x="342899" y="285654"/>
          <a:ext cx="3357562" cy="1571100"/>
        </a:xfrm>
        <a:prstGeom prst="roundRect">
          <a:avLst>
            <a:gd name="adj" fmla="val 10000"/>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B7CB38-0EA9-4A7F-886E-BF3C34421DDA}">
      <dsp:nvSpPr>
        <dsp:cNvPr id="0" name=""/>
        <dsp:cNvSpPr/>
      </dsp:nvSpPr>
      <dsp:spPr>
        <a:xfrm rot="10800000">
          <a:off x="342899" y="2142410"/>
          <a:ext cx="3357562" cy="2618501"/>
        </a:xfrm>
        <a:prstGeom prst="round2SameRect">
          <a:avLst>
            <a:gd name="adj1" fmla="val 10500"/>
            <a:gd name="adj2" fmla="val 0"/>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kern="1200" dirty="0"/>
            <a:t>High Level Disinfection</a:t>
          </a:r>
        </a:p>
      </dsp:txBody>
      <dsp:txXfrm rot="10800000">
        <a:off x="423427" y="2142410"/>
        <a:ext cx="3196506" cy="2537973"/>
      </dsp:txXfrm>
    </dsp:sp>
    <dsp:sp modelId="{4C3BEEBB-D3EC-4FF9-8CF5-671058E253BB}">
      <dsp:nvSpPr>
        <dsp:cNvPr id="0" name=""/>
        <dsp:cNvSpPr/>
      </dsp:nvSpPr>
      <dsp:spPr>
        <a:xfrm>
          <a:off x="4036218" y="285654"/>
          <a:ext cx="3357562" cy="157110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CED9F9-FF3B-4FD5-BD71-422166005EBF}">
      <dsp:nvSpPr>
        <dsp:cNvPr id="0" name=""/>
        <dsp:cNvSpPr/>
      </dsp:nvSpPr>
      <dsp:spPr>
        <a:xfrm rot="10800000">
          <a:off x="4036218" y="2142410"/>
          <a:ext cx="3357562" cy="2618501"/>
        </a:xfrm>
        <a:prstGeom prst="round2SameRect">
          <a:avLst>
            <a:gd name="adj1" fmla="val 10500"/>
            <a:gd name="adj2" fmla="val 0"/>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kern="1200" dirty="0"/>
            <a:t>Liquid Chemical Sterilization</a:t>
          </a:r>
        </a:p>
      </dsp:txBody>
      <dsp:txXfrm rot="10800000">
        <a:off x="4116746" y="2142410"/>
        <a:ext cx="3196506" cy="2537973"/>
      </dsp:txXfrm>
    </dsp:sp>
    <dsp:sp modelId="{3AAE676B-300A-4377-A836-DFCAA49D9CFD}">
      <dsp:nvSpPr>
        <dsp:cNvPr id="0" name=""/>
        <dsp:cNvSpPr/>
      </dsp:nvSpPr>
      <dsp:spPr>
        <a:xfrm>
          <a:off x="7729537" y="285654"/>
          <a:ext cx="3357562" cy="1571100"/>
        </a:xfrm>
        <a:prstGeom prst="roundRect">
          <a:avLst>
            <a:gd name="adj" fmla="val 10000"/>
          </a:avLst>
        </a:prstGeom>
        <a:blipFill>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FA1197-F092-4BD9-BAA4-8218B2461892}">
      <dsp:nvSpPr>
        <dsp:cNvPr id="0" name=""/>
        <dsp:cNvSpPr/>
      </dsp:nvSpPr>
      <dsp:spPr>
        <a:xfrm rot="10800000">
          <a:off x="7729537" y="2142410"/>
          <a:ext cx="3357562" cy="2618501"/>
        </a:xfrm>
        <a:prstGeom prst="round2SameRect">
          <a:avLst>
            <a:gd name="adj1" fmla="val 10500"/>
            <a:gd name="adj2" fmla="val 0"/>
          </a:avLst>
        </a:prstGeom>
        <a:solidFill>
          <a:srgbClr val="047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kern="1200" dirty="0"/>
            <a:t>Terminal Sterilization</a:t>
          </a:r>
        </a:p>
      </dsp:txBody>
      <dsp:txXfrm rot="10800000">
        <a:off x="7810065" y="2142410"/>
        <a:ext cx="3196506" cy="25379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AFA59-DA7B-4575-8D95-8A455B019DB4}">
      <dsp:nvSpPr>
        <dsp:cNvPr id="0" name=""/>
        <dsp:cNvSpPr/>
      </dsp:nvSpPr>
      <dsp:spPr>
        <a:xfrm>
          <a:off x="0" y="0"/>
          <a:ext cx="7239000" cy="2414016"/>
        </a:xfrm>
        <a:prstGeom prst="roundRect">
          <a:avLst>
            <a:gd name="adj" fmla="val 10000"/>
          </a:avLst>
        </a:prstGeom>
        <a:solidFill>
          <a:srgbClr val="04788E">
            <a:alpha val="60000"/>
          </a:srgbClr>
        </a:solidFill>
        <a:ln w="12700" cap="flat" cmpd="sng" algn="ctr">
          <a:solidFill>
            <a:srgbClr val="04788E"/>
          </a:solidFill>
          <a:prstDash val="solid"/>
          <a:miter lim="800000"/>
        </a:ln>
        <a:effectLst/>
      </dsp:spPr>
      <dsp:style>
        <a:lnRef idx="2">
          <a:scrgbClr r="0" g="0" b="0"/>
        </a:lnRef>
        <a:fillRef idx="1">
          <a:scrgbClr r="0" g="0" b="0"/>
        </a:fillRef>
        <a:effectRef idx="0">
          <a:scrgbClr r="0" g="0" b="0"/>
        </a:effectRef>
        <a:fontRef idx="minor"/>
      </dsp:style>
    </dsp:sp>
    <dsp:sp modelId="{1E74CE43-71CA-4D01-91AD-C0CE072710B6}">
      <dsp:nvSpPr>
        <dsp:cNvPr id="0" name=""/>
        <dsp:cNvSpPr/>
      </dsp:nvSpPr>
      <dsp:spPr>
        <a:xfrm>
          <a:off x="217170" y="321868"/>
          <a:ext cx="2126456" cy="177027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EB3F3D-5C36-4622-BD56-5E5B8F744CFB}">
      <dsp:nvSpPr>
        <dsp:cNvPr id="0" name=""/>
        <dsp:cNvSpPr/>
      </dsp:nvSpPr>
      <dsp:spPr>
        <a:xfrm rot="10800000">
          <a:off x="217170" y="2375955"/>
          <a:ext cx="2126456" cy="2950464"/>
        </a:xfrm>
        <a:prstGeom prst="round2SameRect">
          <a:avLst>
            <a:gd name="adj1" fmla="val 10500"/>
            <a:gd name="adj2" fmla="val 0"/>
          </a:avLst>
        </a:prstGeom>
        <a:solidFill>
          <a:srgbClr val="04788E"/>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Small </a:t>
          </a:r>
        </a:p>
        <a:p>
          <a:pPr marL="0" lvl="0" indent="0" algn="ctr" defTabSz="1066800">
            <a:lnSpc>
              <a:spcPct val="90000"/>
            </a:lnSpc>
            <a:spcBef>
              <a:spcPct val="0"/>
            </a:spcBef>
            <a:spcAft>
              <a:spcPct val="35000"/>
            </a:spcAft>
            <a:buNone/>
          </a:pPr>
          <a:r>
            <a:rPr lang="en-US" sz="2400" kern="1200" dirty="0"/>
            <a:t>Light-weight</a:t>
          </a:r>
        </a:p>
        <a:p>
          <a:pPr marL="0" lvl="0" indent="0" algn="ctr" defTabSz="1066800">
            <a:lnSpc>
              <a:spcPct val="90000"/>
            </a:lnSpc>
            <a:spcBef>
              <a:spcPct val="0"/>
            </a:spcBef>
            <a:spcAft>
              <a:spcPct val="35000"/>
            </a:spcAft>
            <a:buNone/>
          </a:pPr>
          <a:r>
            <a:rPr lang="en-US" sz="2400" kern="1200" dirty="0"/>
            <a:t>Items</a:t>
          </a:r>
        </a:p>
        <a:p>
          <a:pPr marL="0" lvl="0" indent="0" algn="ctr" defTabSz="1066800">
            <a:lnSpc>
              <a:spcPct val="90000"/>
            </a:lnSpc>
            <a:spcBef>
              <a:spcPct val="0"/>
            </a:spcBef>
            <a:spcAft>
              <a:spcPct val="35000"/>
            </a:spcAft>
            <a:buNone/>
          </a:pPr>
          <a:r>
            <a:rPr lang="en-US" sz="2400" kern="1200" dirty="0"/>
            <a:t>Use before Expiration Date</a:t>
          </a:r>
        </a:p>
      </dsp:txBody>
      <dsp:txXfrm rot="10800000">
        <a:off x="282566" y="2375955"/>
        <a:ext cx="1995664" cy="2885068"/>
      </dsp:txXfrm>
    </dsp:sp>
    <dsp:sp modelId="{0650315E-E8D8-488B-B051-934A31D15B3B}">
      <dsp:nvSpPr>
        <dsp:cNvPr id="0" name=""/>
        <dsp:cNvSpPr/>
      </dsp:nvSpPr>
      <dsp:spPr>
        <a:xfrm>
          <a:off x="2556271" y="321868"/>
          <a:ext cx="2126456" cy="177027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222402-08D5-4D14-B925-9EA3AE220697}">
      <dsp:nvSpPr>
        <dsp:cNvPr id="0" name=""/>
        <dsp:cNvSpPr/>
      </dsp:nvSpPr>
      <dsp:spPr>
        <a:xfrm rot="10800000">
          <a:off x="2556271" y="2375955"/>
          <a:ext cx="2126456" cy="2950464"/>
        </a:xfrm>
        <a:prstGeom prst="round2SameRect">
          <a:avLst>
            <a:gd name="adj1" fmla="val 10500"/>
            <a:gd name="adj2" fmla="val 0"/>
          </a:avLst>
        </a:prstGeom>
        <a:solidFill>
          <a:srgbClr val="04788E"/>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Correct Weight &amp; Size</a:t>
          </a:r>
        </a:p>
        <a:p>
          <a:pPr marL="0" lvl="0" indent="0" algn="ctr" defTabSz="1066800">
            <a:lnSpc>
              <a:spcPct val="90000"/>
            </a:lnSpc>
            <a:spcBef>
              <a:spcPct val="0"/>
            </a:spcBef>
            <a:spcAft>
              <a:spcPct val="35000"/>
            </a:spcAft>
            <a:buNone/>
          </a:pPr>
          <a:r>
            <a:rPr lang="en-US" sz="2400" kern="1200" dirty="0"/>
            <a:t>Inspect for Defects	</a:t>
          </a:r>
        </a:p>
        <a:p>
          <a:pPr marL="0" lvl="0" indent="0" algn="ctr" defTabSz="1066800">
            <a:lnSpc>
              <a:spcPct val="90000"/>
            </a:lnSpc>
            <a:spcBef>
              <a:spcPct val="0"/>
            </a:spcBef>
            <a:spcAft>
              <a:spcPct val="35000"/>
            </a:spcAft>
            <a:buNone/>
          </a:pPr>
          <a:r>
            <a:rPr lang="en-US" sz="2400" kern="1200" dirty="0"/>
            <a:t>Store per IFU</a:t>
          </a:r>
        </a:p>
      </dsp:txBody>
      <dsp:txXfrm rot="10800000">
        <a:off x="2621667" y="2375955"/>
        <a:ext cx="1995664" cy="2885068"/>
      </dsp:txXfrm>
    </dsp:sp>
    <dsp:sp modelId="{BB666A73-612E-4CAE-8E9C-62CD5988B4A9}">
      <dsp:nvSpPr>
        <dsp:cNvPr id="0" name=""/>
        <dsp:cNvSpPr/>
      </dsp:nvSpPr>
      <dsp:spPr>
        <a:xfrm>
          <a:off x="4895373" y="321868"/>
          <a:ext cx="2126456" cy="177027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5CB952-0926-44EF-9FDE-2C81061ED04F}">
      <dsp:nvSpPr>
        <dsp:cNvPr id="0" name=""/>
        <dsp:cNvSpPr/>
      </dsp:nvSpPr>
      <dsp:spPr>
        <a:xfrm rot="10800000">
          <a:off x="4895373" y="2375955"/>
          <a:ext cx="2126456" cy="2950464"/>
        </a:xfrm>
        <a:prstGeom prst="round2SameRect">
          <a:avLst>
            <a:gd name="adj1" fmla="val 10500"/>
            <a:gd name="adj2" fmla="val 0"/>
          </a:avLst>
        </a:prstGeom>
        <a:solidFill>
          <a:srgbClr val="04788E"/>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Correct Filters &amp; Accessories</a:t>
          </a:r>
        </a:p>
        <a:p>
          <a:pPr marL="0" lvl="0" indent="0" algn="ctr" defTabSz="1066800">
            <a:lnSpc>
              <a:spcPct val="90000"/>
            </a:lnSpc>
            <a:spcBef>
              <a:spcPct val="0"/>
            </a:spcBef>
            <a:spcAft>
              <a:spcPct val="35000"/>
            </a:spcAft>
            <a:buNone/>
          </a:pPr>
          <a:r>
            <a:rPr lang="en-US" sz="2400" kern="1200" dirty="0"/>
            <a:t>Inspect for Damage &amp; Cleanliness</a:t>
          </a:r>
        </a:p>
      </dsp:txBody>
      <dsp:txXfrm rot="10800000">
        <a:off x="4960769" y="2375955"/>
        <a:ext cx="1995664" cy="28850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B24A92C-D81F-490A-ADBA-CF3FED8123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STERIS February 2021</a:t>
            </a:r>
          </a:p>
        </p:txBody>
      </p:sp>
      <p:sp>
        <p:nvSpPr>
          <p:cNvPr id="5" name="Slide Number Placeholder 4">
            <a:extLst>
              <a:ext uri="{FF2B5EF4-FFF2-40B4-BE49-F238E27FC236}">
                <a16:creationId xmlns:a16="http://schemas.microsoft.com/office/drawing/2014/main" id="{15BED4AD-5FEC-4352-974E-BB59E6239C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6D5419-F706-44F8-BAE5-166D3B593E4D}" type="slidenum">
              <a:rPr lang="en-US" smtClean="0"/>
              <a:t>‹#›</a:t>
            </a:fld>
            <a:endParaRPr lang="en-US" dirty="0"/>
          </a:p>
        </p:txBody>
      </p:sp>
    </p:spTree>
    <p:extLst>
      <p:ext uri="{BB962C8B-B14F-4D97-AF65-F5344CB8AC3E}">
        <p14:creationId xmlns:p14="http://schemas.microsoft.com/office/powerpoint/2010/main" val="393011692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83030" y="171450"/>
            <a:ext cx="4091940" cy="2301716"/>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80060" y="2583180"/>
            <a:ext cx="6012180" cy="5966460"/>
          </a:xfrm>
          <a:prstGeom prst="rect">
            <a:avLst/>
          </a:prstGeom>
        </p:spPr>
        <p:txBody>
          <a:bodyPr vert="horz" lIns="91440" tIns="45720" rIns="91440" bIns="45720" rtlCol="0"/>
          <a:lstStyle/>
          <a:p>
            <a:pPr marL="0" indent="0">
              <a:buFont typeface="Arial" panose="020B0604020202020204" pitchFamily="34" charset="0"/>
              <a:buNone/>
            </a:pPr>
            <a:r>
              <a:rPr lang="en-US" b="1" dirty="0"/>
              <a:t>ANIMATION</a:t>
            </a:r>
          </a:p>
          <a:p>
            <a:pPr marL="171450" indent="-171450">
              <a:buFont typeface="Arial" panose="020B0604020202020204" pitchFamily="34" charset="0"/>
              <a:buChar char="•"/>
            </a:pPr>
            <a:endParaRPr lang="en-US" b="1"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SCRIPT NOTES:</a:t>
            </a:r>
          </a:p>
          <a:p>
            <a:pPr lvl="0"/>
            <a:r>
              <a:rPr lang="en-US" dirty="0"/>
              <a:t>Click to edit Master text styles</a:t>
            </a:r>
          </a:p>
          <a:p>
            <a:pPr lvl="1"/>
            <a:r>
              <a:rPr lang="en-US" dirty="0"/>
              <a:t>Second level</a:t>
            </a:r>
          </a:p>
          <a:p>
            <a:pPr lvl="2"/>
            <a:r>
              <a:rPr lang="en-US" dirty="0"/>
              <a:t>Third level</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a:t>
            </a:r>
            <a:r>
              <a:rPr lang="en-US" b="1" cap="all" baseline="0" dirty="0"/>
              <a:t>dditional information:</a:t>
            </a:r>
          </a:p>
          <a:p>
            <a:pPr marL="0" indent="0">
              <a:buFont typeface="Arial" panose="020B0604020202020204" pitchFamily="34" charset="0"/>
              <a:buNone/>
            </a:pPr>
            <a:endParaRPr lang="en-US" b="1" cap="none" baseline="0" dirty="0"/>
          </a:p>
          <a:p>
            <a:pPr marL="0" indent="0">
              <a:buFont typeface="Arial" panose="020B0604020202020204" pitchFamily="34" charset="0"/>
              <a:buNone/>
            </a:pPr>
            <a:r>
              <a:rPr lang="en-US" b="1" baseline="0" dirty="0"/>
              <a:t>DESIGNER NOTE: </a:t>
            </a:r>
          </a:p>
          <a:p>
            <a:r>
              <a:rPr lang="en-US" b="1" dirty="0"/>
              <a:t> </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For Internal Use Only</a:t>
            </a:r>
          </a:p>
          <a:p>
            <a:r>
              <a:rPr lang="en-US" dirty="0"/>
              <a:t>© STERIS February 2022</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311EF-7EF3-45DB-A3C2-539D8379D8E2}" type="slidenum">
              <a:rPr lang="en-US" smtClean="0"/>
              <a:t>‹#›</a:t>
            </a:fld>
            <a:endParaRPr lang="en-US" dirty="0"/>
          </a:p>
        </p:txBody>
      </p:sp>
    </p:spTree>
    <p:extLst>
      <p:ext uri="{BB962C8B-B14F-4D97-AF65-F5344CB8AC3E}">
        <p14:creationId xmlns:p14="http://schemas.microsoft.com/office/powerpoint/2010/main" val="66280871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Calibri" panose="020F0502020204030204" pitchFamily="34" charset="0"/>
      <a:buChar char="⁻"/>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71450"/>
            <a:ext cx="4092575" cy="230187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SCRIPT NOTES:</a:t>
            </a:r>
          </a:p>
          <a:p>
            <a:pPr marL="0" indent="0">
              <a:buFont typeface="Arial" panose="020B0604020202020204" pitchFamily="34" charset="0"/>
              <a:buNone/>
            </a:pPr>
            <a:r>
              <a:rPr lang="en-US" dirty="0"/>
              <a:t>Welcome to STERIS University’s program Surveying a Sterile Processing Department - </a:t>
            </a:r>
            <a:r>
              <a:rPr lang="en-US"/>
              <a:t>ASC.</a:t>
            </a:r>
            <a:endParaRPr lang="en-US" dirty="0"/>
          </a:p>
        </p:txBody>
      </p:sp>
      <p:sp>
        <p:nvSpPr>
          <p:cNvPr id="5" name="Footer Placeholder 4">
            <a:extLst>
              <a:ext uri="{FF2B5EF4-FFF2-40B4-BE49-F238E27FC236}">
                <a16:creationId xmlns:a16="http://schemas.microsoft.com/office/drawing/2014/main" id="{428821A9-8977-44D3-4FB6-9EB3968561C4}"/>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6" name="Slide Number Placeholder 5">
            <a:extLst>
              <a:ext uri="{FF2B5EF4-FFF2-40B4-BE49-F238E27FC236}">
                <a16:creationId xmlns:a16="http://schemas.microsoft.com/office/drawing/2014/main" id="{D50EB253-75A8-04FA-6B17-16CE88F4FCC1}"/>
              </a:ext>
            </a:extLst>
          </p:cNvPr>
          <p:cNvSpPr>
            <a:spLocks noGrp="1"/>
          </p:cNvSpPr>
          <p:nvPr>
            <p:ph type="sldNum" sz="quarter" idx="5"/>
          </p:nvPr>
        </p:nvSpPr>
        <p:spPr/>
        <p:txBody>
          <a:bodyPr/>
          <a:lstStyle/>
          <a:p>
            <a:fld id="{4C5311EF-7EF3-45DB-A3C2-539D8379D8E2}" type="slidenum">
              <a:rPr lang="en-US" smtClean="0"/>
              <a:t>1</a:t>
            </a:fld>
            <a:endParaRPr lang="en-US" dirty="0"/>
          </a:p>
        </p:txBody>
      </p:sp>
    </p:spTree>
    <p:extLst>
      <p:ext uri="{BB962C8B-B14F-4D97-AF65-F5344CB8AC3E}">
        <p14:creationId xmlns:p14="http://schemas.microsoft.com/office/powerpoint/2010/main" val="694063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57188"/>
            <a:ext cx="4918075" cy="2767012"/>
          </a:xfrm>
        </p:spPr>
      </p:sp>
      <p:sp>
        <p:nvSpPr>
          <p:cNvPr id="3" name="Notes Placeholder 2"/>
          <p:cNvSpPr>
            <a:spLocks noGrp="1"/>
          </p:cNvSpPr>
          <p:nvPr>
            <p:ph type="body" idx="1"/>
          </p:nvPr>
        </p:nvSpPr>
        <p:spPr>
          <a:xfrm>
            <a:off x="731520" y="3408718"/>
            <a:ext cx="5852160" cy="5276495"/>
          </a:xfrm>
        </p:spPr>
        <p:txBody>
          <a:bodyPr/>
          <a:lstStyle/>
          <a:p>
            <a:r>
              <a:rPr lang="en-US" b="1" dirty="0"/>
              <a:t>ANIMATION:  </a:t>
            </a:r>
          </a:p>
          <a:p>
            <a:pPr marL="181240" indent="-181240">
              <a:buFont typeface="Arial" panose="020B0604020202020204" pitchFamily="34" charset="0"/>
              <a:buChar char="•"/>
            </a:pPr>
            <a:r>
              <a:rPr lang="en-US" b="1" dirty="0"/>
              <a:t>Click for bullet point box</a:t>
            </a:r>
          </a:p>
          <a:p>
            <a:pPr marL="181240" indent="-181240">
              <a:buFont typeface="Arial" panose="020B0604020202020204" pitchFamily="34" charset="0"/>
              <a:buChar char="•"/>
            </a:pPr>
            <a:r>
              <a:rPr lang="en-US" b="1" dirty="0"/>
              <a:t>Focus on instrument reprocessing</a:t>
            </a:r>
          </a:p>
          <a:p>
            <a:endParaRPr lang="en-US" dirty="0"/>
          </a:p>
          <a:p>
            <a:r>
              <a:rPr lang="en-US" b="1" dirty="0"/>
              <a:t>SCRIPT NOTES:</a:t>
            </a:r>
          </a:p>
          <a:p>
            <a:pPr defTabSz="966612">
              <a:defRPr/>
            </a:pPr>
            <a:r>
              <a:rPr lang="en-US" b="0" dirty="0"/>
              <a:t>Having a plan that includes reprocessing is not enough to be successful. As Dotty Bollinger, COO of Laser Spine Institute of Tampa Florida states facilitates must not get complacent about proper sterilization.</a:t>
            </a:r>
          </a:p>
          <a:p>
            <a:pPr defTabSz="966612">
              <a:defRPr/>
            </a:pPr>
            <a:endParaRPr lang="en-US" b="0" dirty="0"/>
          </a:p>
          <a:p>
            <a:r>
              <a:rPr lang="en-US" b="1" dirty="0"/>
              <a:t>(Click) </a:t>
            </a:r>
            <a:r>
              <a:rPr lang="en-US" b="0" dirty="0"/>
              <a:t>Facilities need a designated individual educated in infection prevention to write and manage the infection control plan. Staff must be trained and competent on all aspects of the plan where they have work. This includes all parts of medical device reprocessing.</a:t>
            </a:r>
          </a:p>
          <a:p>
            <a:endParaRPr lang="en-US" b="0" dirty="0"/>
          </a:p>
          <a:p>
            <a:r>
              <a:rPr lang="en-US" b="0" dirty="0"/>
              <a:t>Bollinger indicates to focus on the basics of hand washing, cleaning, and respiratory hygiene of patients, visitors and staff. </a:t>
            </a:r>
          </a:p>
          <a:p>
            <a:endParaRPr lang="en-US" b="0" dirty="0"/>
          </a:p>
          <a:p>
            <a:r>
              <a:rPr lang="en-US" b="0" dirty="0"/>
              <a:t>Finally, the program must be monitored with regular surveys and audits to identify noncompliance and address new infection prevention challenges. This includes all aspects including the reprocessing of medical devices.</a:t>
            </a:r>
          </a:p>
          <a:p>
            <a:endParaRPr lang="en-US" b="0" dirty="0"/>
          </a:p>
          <a:p>
            <a:endParaRPr lang="en-US" b="1" dirty="0"/>
          </a:p>
          <a:p>
            <a:r>
              <a:rPr lang="en-US" b="1" dirty="0"/>
              <a:t>A</a:t>
            </a:r>
            <a:r>
              <a:rPr lang="en-US" b="1" cap="all" baseline="0" dirty="0"/>
              <a:t>dditional information</a:t>
            </a:r>
          </a:p>
          <a:p>
            <a:pPr defTabSz="966612">
              <a:defRPr/>
            </a:pPr>
            <a:r>
              <a:rPr lang="en-US" b="1" dirty="0">
                <a:latin typeface="Arial" panose="020B0604020202020204" pitchFamily="34" charset="0"/>
                <a:cs typeface="Arial" panose="020B0604020202020204" pitchFamily="34" charset="0"/>
              </a:rPr>
              <a:t>Printed in Becker’s Clinical Leadership and Infection Control in 2012 and again in 2020 https://www.beckersasc.com/asc-quality-infection-control/10-key-trends-in-infection-control.html</a:t>
            </a:r>
          </a:p>
        </p:txBody>
      </p:sp>
      <p:sp>
        <p:nvSpPr>
          <p:cNvPr id="6" name="Footer Placeholder 5">
            <a:extLst>
              <a:ext uri="{FF2B5EF4-FFF2-40B4-BE49-F238E27FC236}">
                <a16:creationId xmlns:a16="http://schemas.microsoft.com/office/drawing/2014/main" id="{295BA3B2-21E4-0BC9-A52D-380B7AB99F64}"/>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C8483498-8E78-A5B8-93BD-3B6D8027C126}"/>
              </a:ext>
            </a:extLst>
          </p:cNvPr>
          <p:cNvSpPr>
            <a:spLocks noGrp="1"/>
          </p:cNvSpPr>
          <p:nvPr>
            <p:ph type="sldNum" sz="quarter" idx="5"/>
          </p:nvPr>
        </p:nvSpPr>
        <p:spPr/>
        <p:txBody>
          <a:bodyPr/>
          <a:lstStyle/>
          <a:p>
            <a:fld id="{4C5311EF-7EF3-45DB-A3C2-539D8379D8E2}" type="slidenum">
              <a:rPr lang="en-US" smtClean="0"/>
              <a:t>10</a:t>
            </a:fld>
            <a:endParaRPr lang="en-US" dirty="0"/>
          </a:p>
        </p:txBody>
      </p:sp>
    </p:spTree>
    <p:extLst>
      <p:ext uri="{BB962C8B-B14F-4D97-AF65-F5344CB8AC3E}">
        <p14:creationId xmlns:p14="http://schemas.microsoft.com/office/powerpoint/2010/main" val="3692085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20675"/>
            <a:ext cx="4918075" cy="2767013"/>
          </a:xfrm>
        </p:spPr>
      </p:sp>
      <p:sp>
        <p:nvSpPr>
          <p:cNvPr id="3" name="Notes Placeholder 2"/>
          <p:cNvSpPr>
            <a:spLocks noGrp="1"/>
          </p:cNvSpPr>
          <p:nvPr>
            <p:ph type="body" idx="1"/>
          </p:nvPr>
        </p:nvSpPr>
        <p:spPr>
          <a:xfrm>
            <a:off x="480060" y="3262184"/>
            <a:ext cx="6012180" cy="5287456"/>
          </a:xfrm>
        </p:spPr>
        <p:txBody>
          <a:bodyPr/>
          <a:lstStyle/>
          <a:p>
            <a:endParaRPr lang="en-US" dirty="0"/>
          </a:p>
          <a:p>
            <a:r>
              <a:rPr lang="en-US" b="1" dirty="0"/>
              <a:t>SCRIPT NOTES:</a:t>
            </a:r>
          </a:p>
          <a:p>
            <a:r>
              <a:rPr lang="en-US" dirty="0"/>
              <a:t>An infection control audit is a means to confirm compliance to policies and procedures of the infection control plan through direct observation. Audits help identify areas where infection prevention practices can improve. </a:t>
            </a:r>
          </a:p>
          <a:p>
            <a:endParaRPr lang="en-US" dirty="0"/>
          </a:p>
          <a:p>
            <a:r>
              <a:rPr lang="en-US" dirty="0"/>
              <a:t>Audits do not point fingers or gather evidence against a person or department. THEY ARE TOOLS FOR IMPROVEMENT. </a:t>
            </a:r>
          </a:p>
          <a:p>
            <a:pPr defTabSz="966612">
              <a:defRPr/>
            </a:pPr>
            <a:endParaRPr lang="en-US" b="1" dirty="0"/>
          </a:p>
          <a:p>
            <a:pPr defTabSz="966612">
              <a:defRPr/>
            </a:pPr>
            <a:r>
              <a:rPr lang="en-US" b="1" dirty="0"/>
              <a:t>A</a:t>
            </a:r>
            <a:r>
              <a:rPr lang="en-US" b="1" cap="all" baseline="0" dirty="0"/>
              <a:t>dditional information</a:t>
            </a:r>
          </a:p>
          <a:p>
            <a:r>
              <a:rPr lang="en-US" b="1" dirty="0"/>
              <a:t>None</a:t>
            </a:r>
          </a:p>
        </p:txBody>
      </p:sp>
      <p:sp>
        <p:nvSpPr>
          <p:cNvPr id="6" name="Footer Placeholder 5">
            <a:extLst>
              <a:ext uri="{FF2B5EF4-FFF2-40B4-BE49-F238E27FC236}">
                <a16:creationId xmlns:a16="http://schemas.microsoft.com/office/drawing/2014/main" id="{790CBCD9-64E6-7553-E1BC-FCD1D2D76F4B}"/>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4519C924-2C9D-AE30-DB8F-BA58A9EB43BF}"/>
              </a:ext>
            </a:extLst>
          </p:cNvPr>
          <p:cNvSpPr>
            <a:spLocks noGrp="1"/>
          </p:cNvSpPr>
          <p:nvPr>
            <p:ph type="sldNum" sz="quarter" idx="5"/>
          </p:nvPr>
        </p:nvSpPr>
        <p:spPr/>
        <p:txBody>
          <a:bodyPr/>
          <a:lstStyle/>
          <a:p>
            <a:fld id="{4C5311EF-7EF3-45DB-A3C2-539D8379D8E2}" type="slidenum">
              <a:rPr lang="en-US" smtClean="0"/>
              <a:t>11</a:t>
            </a:fld>
            <a:endParaRPr lang="en-US" dirty="0"/>
          </a:p>
        </p:txBody>
      </p:sp>
    </p:spTree>
    <p:extLst>
      <p:ext uri="{BB962C8B-B14F-4D97-AF65-F5344CB8AC3E}">
        <p14:creationId xmlns:p14="http://schemas.microsoft.com/office/powerpoint/2010/main" val="3323892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014413" y="188913"/>
            <a:ext cx="5284787" cy="2973387"/>
          </a:xfrm>
          <a:ln/>
        </p:spPr>
      </p:sp>
      <p:sp>
        <p:nvSpPr>
          <p:cNvPr id="78851" name="Notes Placeholder 2"/>
          <p:cNvSpPr>
            <a:spLocks noGrp="1"/>
          </p:cNvSpPr>
          <p:nvPr>
            <p:ph type="body" idx="1"/>
          </p:nvPr>
        </p:nvSpPr>
        <p:spPr>
          <a:xfrm>
            <a:off x="731520" y="3162300"/>
            <a:ext cx="5852160" cy="5957173"/>
          </a:xfrm>
          <a:noFill/>
          <a:ln/>
        </p:spPr>
        <p:txBody>
          <a:bodyPr/>
          <a:lstStyle/>
          <a:p>
            <a:endParaRPr lang="en-US" dirty="0"/>
          </a:p>
          <a:p>
            <a:r>
              <a:rPr lang="en-US" b="1" dirty="0"/>
              <a:t>SCRIPT NOTES:</a:t>
            </a:r>
          </a:p>
          <a:p>
            <a:pPr eaLnBrk="1" hangingPunct="1">
              <a:spcBef>
                <a:spcPct val="50000"/>
              </a:spcBef>
            </a:pPr>
            <a:r>
              <a:rPr lang="en-US" dirty="0"/>
              <a:t>As the infection prevention specialist, among other responsibilities, you have ultimate responsibility for sterile processing practices at your facility. Surveyors expect the infection prevention specialist to know what is going </a:t>
            </a:r>
            <a:r>
              <a:rPr lang="en-US" strike="noStrike" dirty="0"/>
              <a:t>on and perform regular audits of this area.  Why then does an infection specialist within ASC </a:t>
            </a:r>
            <a:r>
              <a:rPr lang="en-US" dirty="0"/>
              <a:t>have difficulty meeting that expectation? </a:t>
            </a:r>
          </a:p>
          <a:p>
            <a:pPr eaLnBrk="1" hangingPunct="1">
              <a:spcBef>
                <a:spcPct val="50000"/>
              </a:spcBef>
            </a:pPr>
            <a:r>
              <a:rPr lang="en-US" dirty="0"/>
              <a:t>Sometimes it is labeled a low priority, given all that they must accomplish.</a:t>
            </a:r>
            <a:endParaRPr lang="en-US" strike="sngStrike" dirty="0"/>
          </a:p>
          <a:p>
            <a:pPr>
              <a:spcBef>
                <a:spcPct val="50000"/>
              </a:spcBef>
            </a:pPr>
            <a:r>
              <a:rPr lang="en-US" dirty="0"/>
              <a:t>Often, independent ASC designate a person to take on these responsibilities of infection prevention in addition to their current role. It’s difficult to find the time to audit sterile processing. ASCs that are affiliated with a hospital may rely on the hospital’s infection prevention specialist.  Hospital IPs usually have a lot of other work to do, so, time becomes a constraint. </a:t>
            </a:r>
            <a:endParaRPr lang="en-US" dirty="0">
              <a:cs typeface="Calibri"/>
            </a:endParaRPr>
          </a:p>
          <a:p>
            <a:pPr>
              <a:spcBef>
                <a:spcPct val="50000"/>
              </a:spcBef>
            </a:pPr>
            <a:r>
              <a:rPr lang="en-US" dirty="0"/>
              <a:t>There is also a feeling of intimidation not knowing the area, processes, and staff doing the job. Instrument reprocessing may occur on-site, or a new trend is off-site.  Some facilities are using a combination of both.   Knowing who does what and when is challenging.</a:t>
            </a:r>
            <a:endParaRPr lang="en-US" dirty="0">
              <a:cs typeface="Calibri" panose="020F0502020204030204"/>
            </a:endParaRPr>
          </a:p>
          <a:p>
            <a:pPr eaLnBrk="1" hangingPunct="1">
              <a:spcBef>
                <a:spcPct val="50000"/>
              </a:spcBef>
            </a:pPr>
            <a:r>
              <a:rPr lang="en-US" dirty="0"/>
              <a:t>Lastly there is a lack of knowledge due to not having the training and education in the area. Not knowing what to look for is intimidating and may lead to a poorly written plan.</a:t>
            </a:r>
          </a:p>
          <a:p>
            <a:pPr>
              <a:spcBef>
                <a:spcPct val="50000"/>
              </a:spcBef>
            </a:pPr>
            <a:r>
              <a:rPr lang="en-US" dirty="0"/>
              <a:t>One way to overcome your audit challenges is visit the department or reprocessing area frequently. This is your chance to learn about the flow of the area including, appropriate dress, shoes, personal protection equipment; and determine if any processes are outsourced. Usually, an ASC is small enough that you already know the names of the workers, but it is a good idea to already know them before your visit.  This will build their confidence with you and enable you to strategize your survey to make best use of your and the department’s time.  </a:t>
            </a:r>
            <a:endParaRPr lang="en-US" dirty="0">
              <a:cs typeface="Calibri"/>
            </a:endParaRPr>
          </a:p>
          <a:p>
            <a:endParaRPr lang="en-US" b="1" dirty="0"/>
          </a:p>
          <a:p>
            <a:r>
              <a:rPr lang="en-US" b="1" dirty="0"/>
              <a:t>A</a:t>
            </a:r>
            <a:r>
              <a:rPr lang="en-US" b="1" cap="all" baseline="0" dirty="0"/>
              <a:t>dditional information</a:t>
            </a:r>
          </a:p>
          <a:p>
            <a:r>
              <a:rPr lang="en-US" b="1" cap="all" baseline="0" dirty="0"/>
              <a:t>None</a:t>
            </a:r>
            <a:endParaRPr lang="en-US" dirty="0"/>
          </a:p>
          <a:p>
            <a:pPr eaLnBrk="1" hangingPunct="1">
              <a:spcBef>
                <a:spcPct val="50000"/>
              </a:spcBef>
            </a:pPr>
            <a:endParaRPr lang="en-US" dirty="0"/>
          </a:p>
        </p:txBody>
      </p:sp>
      <p:sp>
        <p:nvSpPr>
          <p:cNvPr id="3" name="Footer Placeholder 2">
            <a:extLst>
              <a:ext uri="{FF2B5EF4-FFF2-40B4-BE49-F238E27FC236}">
                <a16:creationId xmlns:a16="http://schemas.microsoft.com/office/drawing/2014/main" id="{9773ADBF-20C7-A808-5417-09D036129205}"/>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4" name="Slide Number Placeholder 3">
            <a:extLst>
              <a:ext uri="{FF2B5EF4-FFF2-40B4-BE49-F238E27FC236}">
                <a16:creationId xmlns:a16="http://schemas.microsoft.com/office/drawing/2014/main" id="{68A6DA92-6184-FB10-3846-AFE8F5D3B601}"/>
              </a:ext>
            </a:extLst>
          </p:cNvPr>
          <p:cNvSpPr>
            <a:spLocks noGrp="1"/>
          </p:cNvSpPr>
          <p:nvPr>
            <p:ph type="sldNum" sz="quarter" idx="5"/>
          </p:nvPr>
        </p:nvSpPr>
        <p:spPr/>
        <p:txBody>
          <a:bodyPr/>
          <a:lstStyle/>
          <a:p>
            <a:fld id="{4C5311EF-7EF3-45DB-A3C2-539D8379D8E2}" type="slidenum">
              <a:rPr lang="en-US" smtClean="0"/>
              <a:t>12</a:t>
            </a:fld>
            <a:endParaRPr lang="en-US" dirty="0"/>
          </a:p>
        </p:txBody>
      </p:sp>
    </p:spTree>
    <p:extLst>
      <p:ext uri="{BB962C8B-B14F-4D97-AF65-F5344CB8AC3E}">
        <p14:creationId xmlns:p14="http://schemas.microsoft.com/office/powerpoint/2010/main" val="333085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77875"/>
            <a:ext cx="4918075" cy="2767013"/>
          </a:xfrm>
        </p:spPr>
      </p:sp>
      <p:sp>
        <p:nvSpPr>
          <p:cNvPr id="3" name="Notes Placeholder 2"/>
          <p:cNvSpPr>
            <a:spLocks noGrp="1"/>
          </p:cNvSpPr>
          <p:nvPr>
            <p:ph type="body" idx="1"/>
          </p:nvPr>
        </p:nvSpPr>
        <p:spPr>
          <a:xfrm>
            <a:off x="731520" y="3842978"/>
            <a:ext cx="5852160" cy="5276495"/>
          </a:xfrm>
        </p:spPr>
        <p:txBody>
          <a:bodyPr/>
          <a:lstStyle/>
          <a:p>
            <a:endParaRPr lang="en-US" dirty="0"/>
          </a:p>
          <a:p>
            <a:r>
              <a:rPr lang="en-US" b="1" dirty="0"/>
              <a:t>SCRIPT NOTES:</a:t>
            </a:r>
            <a:endParaRPr lang="en-US" dirty="0"/>
          </a:p>
          <a:p>
            <a:r>
              <a:rPr lang="en-US" dirty="0"/>
              <a:t>This is an abbreviated flow of medical device reprocessing. Preparing devices for reprocessing starts with point-of-use treatment. This happens in the surgical suite or procedure room. </a:t>
            </a:r>
          </a:p>
          <a:p>
            <a:endParaRPr lang="en-US" dirty="0"/>
          </a:p>
          <a:p>
            <a:r>
              <a:rPr lang="en-US" dirty="0"/>
              <a:t>The medical devices are transported to the place where they will be decontaminated. Decontamination includes cleaning, rinsing and drying.</a:t>
            </a:r>
          </a:p>
          <a:p>
            <a:endParaRPr lang="en-US" dirty="0"/>
          </a:p>
          <a:p>
            <a:r>
              <a:rPr lang="en-US" dirty="0"/>
              <a:t>The devices then move to the microbiocidal process. Each device must be inspected and prepared for a microbiocidal process. Some devices will require low or intermediate disinfection. Others may need high level disinfection. Still others may require sterilization. The microbiocidal process required for each device is dependent on the type of device, how it is used and the manufacturer's written instruction for use also called IFU.</a:t>
            </a:r>
          </a:p>
          <a:p>
            <a:endParaRPr lang="en-US" dirty="0"/>
          </a:p>
          <a:p>
            <a:r>
              <a:rPr lang="en-US" dirty="0"/>
              <a:t>The disinfected or sterilized devices are then stored until needed for the next case where they are transported to the operating room or procedure room.</a:t>
            </a:r>
          </a:p>
          <a:p>
            <a:br>
              <a:rPr lang="en-US" dirty="0"/>
            </a:br>
            <a:r>
              <a:rPr lang="en-US" dirty="0"/>
              <a:t>Reprocessing medical devices is a complex process. Each step above can have hundreds of steps, processes and equipment to consider. Some may be done in house while others may be transported to a reprocessing center. We can’t cover everything today, but we’ll hit the highlights to give you an idea of things to look for.</a:t>
            </a:r>
            <a:endParaRPr lang="en-US" b="1" dirty="0"/>
          </a:p>
          <a:p>
            <a:endParaRPr lang="en-US" b="1" dirty="0"/>
          </a:p>
          <a:p>
            <a:r>
              <a:rPr lang="en-US" b="1" dirty="0"/>
              <a:t>A</a:t>
            </a:r>
            <a:r>
              <a:rPr lang="en-US" b="1" cap="all" baseline="0" dirty="0"/>
              <a:t>dditional information</a:t>
            </a:r>
          </a:p>
          <a:p>
            <a:r>
              <a:rPr lang="en-US" b="1" cap="none" baseline="0" dirty="0"/>
              <a:t>None</a:t>
            </a:r>
            <a:endParaRPr lang="en-US" cap="none" baseline="0" dirty="0"/>
          </a:p>
        </p:txBody>
      </p:sp>
      <p:sp>
        <p:nvSpPr>
          <p:cNvPr id="6" name="Footer Placeholder 5">
            <a:extLst>
              <a:ext uri="{FF2B5EF4-FFF2-40B4-BE49-F238E27FC236}">
                <a16:creationId xmlns:a16="http://schemas.microsoft.com/office/drawing/2014/main" id="{1D97BAD7-2E11-BA9F-B002-E1B8F2959815}"/>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31CE5CB2-CA9C-1286-9DB3-5F6209A6B3CD}"/>
              </a:ext>
            </a:extLst>
          </p:cNvPr>
          <p:cNvSpPr>
            <a:spLocks noGrp="1"/>
          </p:cNvSpPr>
          <p:nvPr>
            <p:ph type="sldNum" sz="quarter" idx="5"/>
          </p:nvPr>
        </p:nvSpPr>
        <p:spPr/>
        <p:txBody>
          <a:bodyPr/>
          <a:lstStyle/>
          <a:p>
            <a:fld id="{4C5311EF-7EF3-45DB-A3C2-539D8379D8E2}" type="slidenum">
              <a:rPr lang="en-US" smtClean="0"/>
              <a:t>13</a:t>
            </a:fld>
            <a:endParaRPr lang="en-US" dirty="0"/>
          </a:p>
        </p:txBody>
      </p:sp>
    </p:spTree>
    <p:extLst>
      <p:ext uri="{BB962C8B-B14F-4D97-AF65-F5344CB8AC3E}">
        <p14:creationId xmlns:p14="http://schemas.microsoft.com/office/powerpoint/2010/main" val="2141739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731740"/>
            <a:ext cx="6012180" cy="4817899"/>
          </a:xfrm>
        </p:spPr>
        <p:txBody>
          <a:bodyPr/>
          <a:lstStyle/>
          <a:p>
            <a:pPr marL="181240" indent="-181240">
              <a:buFont typeface="Arial" panose="020B0604020202020204" pitchFamily="34" charset="0"/>
              <a:buChar char="•"/>
            </a:pPr>
            <a:r>
              <a:rPr lang="en-US" b="1" dirty="0"/>
              <a:t>Transition slide</a:t>
            </a:r>
          </a:p>
          <a:p>
            <a:endParaRPr lang="en-US" dirty="0"/>
          </a:p>
          <a:p>
            <a:r>
              <a:rPr lang="en-US" b="1" dirty="0"/>
              <a:t>SCRIPT NOTES:</a:t>
            </a:r>
          </a:p>
          <a:p>
            <a:r>
              <a:rPr lang="en-US" dirty="0"/>
              <a:t>The first step in the reprocessing loop is the point at which it is used. Medical devices must be prepared and transported to the decontamination area.</a:t>
            </a:r>
          </a:p>
          <a:p>
            <a:endParaRPr lang="en-US" dirty="0"/>
          </a:p>
          <a:p>
            <a:r>
              <a:rPr lang="en-US" b="1" dirty="0"/>
              <a:t>A</a:t>
            </a:r>
            <a:r>
              <a:rPr lang="en-US" b="1" cap="all" baseline="0" dirty="0"/>
              <a:t>dditional information</a:t>
            </a:r>
          </a:p>
          <a:p>
            <a:r>
              <a:rPr lang="en-US" b="1" dirty="0"/>
              <a:t>None</a:t>
            </a:r>
          </a:p>
        </p:txBody>
      </p:sp>
      <p:sp>
        <p:nvSpPr>
          <p:cNvPr id="6" name="Footer Placeholder 5">
            <a:extLst>
              <a:ext uri="{FF2B5EF4-FFF2-40B4-BE49-F238E27FC236}">
                <a16:creationId xmlns:a16="http://schemas.microsoft.com/office/drawing/2014/main" id="{8B2F2759-F046-914A-DC0E-FCFDB8BC53C8}"/>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40C1A99A-9D7B-B5B8-2D6D-C272190DBE91}"/>
              </a:ext>
            </a:extLst>
          </p:cNvPr>
          <p:cNvSpPr>
            <a:spLocks noGrp="1"/>
          </p:cNvSpPr>
          <p:nvPr>
            <p:ph type="sldNum" sz="quarter" idx="5"/>
          </p:nvPr>
        </p:nvSpPr>
        <p:spPr/>
        <p:txBody>
          <a:bodyPr/>
          <a:lstStyle/>
          <a:p>
            <a:fld id="{4C5311EF-7EF3-45DB-A3C2-539D8379D8E2}" type="slidenum">
              <a:rPr lang="en-US" smtClean="0"/>
              <a:t>14</a:t>
            </a:fld>
            <a:endParaRPr lang="en-US" dirty="0"/>
          </a:p>
        </p:txBody>
      </p:sp>
    </p:spTree>
    <p:extLst>
      <p:ext uri="{BB962C8B-B14F-4D97-AF65-F5344CB8AC3E}">
        <p14:creationId xmlns:p14="http://schemas.microsoft.com/office/powerpoint/2010/main" val="2551996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435178"/>
            <a:ext cx="6012180" cy="5114462"/>
          </a:xfrm>
        </p:spPr>
        <p:txBody>
          <a:bodyPr/>
          <a:lstStyle/>
          <a:p>
            <a:endParaRPr lang="en-US" dirty="0"/>
          </a:p>
          <a:p>
            <a:r>
              <a:rPr lang="en-US" b="1" dirty="0"/>
              <a:t>SCRIPT NOTES:</a:t>
            </a:r>
          </a:p>
          <a:p>
            <a:r>
              <a:rPr lang="en-US" b="0" dirty="0"/>
              <a:t>Standards, professional organization’s guidance, and device manufacturer IFUs require proper treatment of instrumentation during and after use.</a:t>
            </a:r>
          </a:p>
          <a:p>
            <a:r>
              <a:rPr lang="en-US" b="0" dirty="0"/>
              <a:t>Per the Association of periOperative Registered Nurses or AORN, instruments need to be cleaned to remove gross soil after each use and kept moist during the procedure. This applies to lumened instruments too. It’s important not to use saline. Saline can damage instrumentation increasing your device repair and replacement costs.</a:t>
            </a:r>
          </a:p>
          <a:p>
            <a:endParaRPr lang="en-US" b="0" dirty="0"/>
          </a:p>
          <a:p>
            <a:r>
              <a:rPr lang="en-US" b="0" dirty="0"/>
              <a:t>Post procedure, technicians and nurses must ensure gross soil is removed. Wastes and disposables must be disposed of in the room. All instruments need to be opened and, if specified in the IFU,  disassembled. </a:t>
            </a:r>
          </a:p>
          <a:p>
            <a:endParaRPr lang="en-US" b="0" dirty="0"/>
          </a:p>
          <a:p>
            <a:r>
              <a:rPr lang="en-US" b="0" dirty="0"/>
              <a:t>Lastly, devices must be kept moist as they are transported to the decontamination area. This includes all exterior surfaces, lumens, and hinges. Using a towel moistened with sterile water, not saline, or a point–of-use treatment product, such as a transport gel, helps to keep devices moist during transport.</a:t>
            </a:r>
          </a:p>
          <a:p>
            <a:endParaRPr lang="en-US" b="1" dirty="0"/>
          </a:p>
          <a:p>
            <a:r>
              <a:rPr lang="en-US" b="1" dirty="0"/>
              <a:t>A</a:t>
            </a:r>
            <a:r>
              <a:rPr lang="en-US" b="1" cap="all" baseline="0" dirty="0"/>
              <a:t>dditional information</a:t>
            </a:r>
          </a:p>
          <a:p>
            <a:r>
              <a:rPr lang="en-US" b="1" cap="all" baseline="0" dirty="0"/>
              <a:t>None</a:t>
            </a:r>
          </a:p>
        </p:txBody>
      </p:sp>
      <p:sp>
        <p:nvSpPr>
          <p:cNvPr id="6" name="Footer Placeholder 5">
            <a:extLst>
              <a:ext uri="{FF2B5EF4-FFF2-40B4-BE49-F238E27FC236}">
                <a16:creationId xmlns:a16="http://schemas.microsoft.com/office/drawing/2014/main" id="{6387FEFC-CE7C-4944-2B2D-924280CF7977}"/>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CB8C219B-02CE-0465-B0CB-6F2C23CFF81E}"/>
              </a:ext>
            </a:extLst>
          </p:cNvPr>
          <p:cNvSpPr>
            <a:spLocks noGrp="1"/>
          </p:cNvSpPr>
          <p:nvPr>
            <p:ph type="sldNum" sz="quarter" idx="5"/>
          </p:nvPr>
        </p:nvSpPr>
        <p:spPr/>
        <p:txBody>
          <a:bodyPr/>
          <a:lstStyle/>
          <a:p>
            <a:fld id="{4C5311EF-7EF3-45DB-A3C2-539D8379D8E2}" type="slidenum">
              <a:rPr lang="en-US" smtClean="0"/>
              <a:t>15</a:t>
            </a:fld>
            <a:endParaRPr lang="en-US" dirty="0"/>
          </a:p>
        </p:txBody>
      </p:sp>
    </p:spTree>
    <p:extLst>
      <p:ext uri="{BB962C8B-B14F-4D97-AF65-F5344CB8AC3E}">
        <p14:creationId xmlns:p14="http://schemas.microsoft.com/office/powerpoint/2010/main" val="4104017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77875"/>
            <a:ext cx="4918075" cy="2767013"/>
          </a:xfrm>
        </p:spPr>
      </p:sp>
      <p:sp>
        <p:nvSpPr>
          <p:cNvPr id="3" name="Notes Placeholder 2"/>
          <p:cNvSpPr>
            <a:spLocks noGrp="1"/>
          </p:cNvSpPr>
          <p:nvPr>
            <p:ph type="body" idx="1"/>
          </p:nvPr>
        </p:nvSpPr>
        <p:spPr>
          <a:xfrm>
            <a:off x="478971" y="3544888"/>
            <a:ext cx="6571752" cy="5686198"/>
          </a:xfrm>
        </p:spPr>
        <p:txBody>
          <a:bodyPr/>
          <a:lstStyle/>
          <a:p>
            <a:endParaRPr lang="en-US" dirty="0"/>
          </a:p>
          <a:p>
            <a:r>
              <a:rPr lang="en-US" b="1" dirty="0"/>
              <a:t>SCRIPT NOTES:</a:t>
            </a:r>
          </a:p>
          <a:p>
            <a:r>
              <a:rPr lang="en-US" dirty="0"/>
              <a:t>Often, I see non-compliance to soiled transport standards. </a:t>
            </a:r>
            <a:r>
              <a:rPr lang="en-US" strike="sngStrike" dirty="0"/>
              <a:t> </a:t>
            </a:r>
            <a:r>
              <a:rPr lang="en-US" dirty="0"/>
              <a:t>Staff assume that the short distance between the procedure room and decontamination area coupled with immediate processing of devices negates the need to follow these standards. This is not true nor do the surveyors view the standard that way.  The OSHA regulation on contaminated instrument transport doesn’t have distance minimums. No matter the distance, standards must be followed. </a:t>
            </a:r>
          </a:p>
          <a:p>
            <a:endParaRPr lang="en-US" dirty="0"/>
          </a:p>
          <a:p>
            <a:r>
              <a:rPr lang="en-US" dirty="0"/>
              <a:t>Devices are placed in a puncture proof container, moistened per AAMI standards, with a lid. They may also be transported within closed case carts.  Containers with lids, and inside case carts, help to prevent contamination of other areas during transportation to the reprocessing area and help to keep soils moist on devices while waiting for decontamination to start. Dried soils are difficult to remove and may lead to residual soil after cleaning which can interfere with disinfection and sterilization creating an opportunity for cross contamination.</a:t>
            </a:r>
          </a:p>
          <a:p>
            <a:endParaRPr lang="en-US" dirty="0"/>
          </a:p>
          <a:p>
            <a:r>
              <a:rPr lang="en-US" dirty="0"/>
              <a:t>Each container must be labeled with a biohazard label or sign.  Soiled instrument should be transported immediately after the procedure. </a:t>
            </a:r>
          </a:p>
          <a:p>
            <a:endParaRPr lang="en-US" dirty="0"/>
          </a:p>
          <a:p>
            <a:r>
              <a:rPr lang="en-US" dirty="0"/>
              <a:t>As soiled devices wait to be decontaminated, the groundwork for a biofilm begins.  It takes as little as 20 minutes for a microscopic biofilm to form. The longer it waits the more time available to create the biofilm. The more biofilm, the harder it is to remove during cleaning. </a:t>
            </a:r>
          </a:p>
          <a:p>
            <a:endParaRPr lang="en-US" dirty="0"/>
          </a:p>
          <a:p>
            <a:endParaRPr lang="en-US" b="1" dirty="0"/>
          </a:p>
          <a:p>
            <a:r>
              <a:rPr lang="en-US" b="1" dirty="0"/>
              <a:t>A</a:t>
            </a:r>
            <a:r>
              <a:rPr lang="en-US" b="1" cap="all" baseline="0" dirty="0"/>
              <a:t>dditional information:  </a:t>
            </a:r>
          </a:p>
          <a:p>
            <a:r>
              <a:rPr lang="en-US" b="1" cap="none" baseline="0" dirty="0"/>
              <a:t>Paragraph </a:t>
            </a:r>
            <a:r>
              <a:rPr lang="en-US" b="1" cap="all" baseline="0" dirty="0"/>
              <a:t>29 CFR 1910.1030(d)(2)(viii) </a:t>
            </a:r>
            <a:r>
              <a:rPr lang="en-US" b="1" cap="none" baseline="0" dirty="0"/>
              <a:t>of the Blood Borne Pathogen Regulation https://www.osha.gov/laws-regs/regulations/standardnumber/1910/1910.1030</a:t>
            </a:r>
          </a:p>
          <a:p>
            <a:r>
              <a:rPr lang="en-US" b="1" cap="none" baseline="0" dirty="0"/>
              <a:t>Letter of medical device transport to VA from OHSHA: https://www.osha.gov/laws-regs/standardinterpretations/2013-01-31-2</a:t>
            </a:r>
          </a:p>
        </p:txBody>
      </p:sp>
      <p:sp>
        <p:nvSpPr>
          <p:cNvPr id="6" name="Footer Placeholder 5">
            <a:extLst>
              <a:ext uri="{FF2B5EF4-FFF2-40B4-BE49-F238E27FC236}">
                <a16:creationId xmlns:a16="http://schemas.microsoft.com/office/drawing/2014/main" id="{B12299D7-09F9-50D6-6FCF-713D749A87CB}"/>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AE06302F-7C82-5158-9AF5-8CD543862963}"/>
              </a:ext>
            </a:extLst>
          </p:cNvPr>
          <p:cNvSpPr>
            <a:spLocks noGrp="1"/>
          </p:cNvSpPr>
          <p:nvPr>
            <p:ph type="sldNum" sz="quarter" idx="5"/>
          </p:nvPr>
        </p:nvSpPr>
        <p:spPr/>
        <p:txBody>
          <a:bodyPr/>
          <a:lstStyle/>
          <a:p>
            <a:fld id="{4C5311EF-7EF3-45DB-A3C2-539D8379D8E2}" type="slidenum">
              <a:rPr lang="en-US" smtClean="0"/>
              <a:t>16</a:t>
            </a:fld>
            <a:endParaRPr lang="en-US" dirty="0"/>
          </a:p>
        </p:txBody>
      </p:sp>
    </p:spTree>
    <p:extLst>
      <p:ext uri="{BB962C8B-B14F-4D97-AF65-F5344CB8AC3E}">
        <p14:creationId xmlns:p14="http://schemas.microsoft.com/office/powerpoint/2010/main" val="1863609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496962"/>
            <a:ext cx="6012180" cy="5052678"/>
          </a:xfrm>
        </p:spPr>
        <p:txBody>
          <a:bodyPr/>
          <a:lstStyle/>
          <a:p>
            <a:pPr marL="181240" indent="-181240">
              <a:buFont typeface="Arial" panose="020B0604020202020204" pitchFamily="34" charset="0"/>
              <a:buChar char="•"/>
            </a:pPr>
            <a:r>
              <a:rPr lang="en-US" b="1" dirty="0"/>
              <a:t>Transition slide</a:t>
            </a:r>
          </a:p>
          <a:p>
            <a:endParaRPr lang="en-US" dirty="0"/>
          </a:p>
          <a:p>
            <a:r>
              <a:rPr lang="en-US" b="1" dirty="0"/>
              <a:t>SCRIPT NOTES:</a:t>
            </a:r>
          </a:p>
          <a:p>
            <a:r>
              <a:rPr lang="en-US" dirty="0"/>
              <a:t>Decontamination removes soil from the devices. It is the most important part of the reprocessing loop. Residual soil interferes with disinfection and sterilization. It has also been associated with infection and diseases such as TASS (toxic anterior segment syndrome.)</a:t>
            </a:r>
          </a:p>
          <a:p>
            <a:endParaRPr lang="en-US" dirty="0"/>
          </a:p>
          <a:p>
            <a:r>
              <a:rPr lang="en-US" b="1" dirty="0"/>
              <a:t>A</a:t>
            </a:r>
            <a:r>
              <a:rPr lang="en-US" b="1" cap="all" baseline="0" dirty="0"/>
              <a:t>dditional information</a:t>
            </a:r>
          </a:p>
          <a:p>
            <a:r>
              <a:rPr lang="en-US" b="1" dirty="0"/>
              <a:t>None</a:t>
            </a:r>
          </a:p>
        </p:txBody>
      </p:sp>
      <p:sp>
        <p:nvSpPr>
          <p:cNvPr id="6" name="Footer Placeholder 5">
            <a:extLst>
              <a:ext uri="{FF2B5EF4-FFF2-40B4-BE49-F238E27FC236}">
                <a16:creationId xmlns:a16="http://schemas.microsoft.com/office/drawing/2014/main" id="{39A8A4D4-4208-E198-01BE-DECE09D33B39}"/>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8674A3A0-5BD6-7ACD-5108-D4ED2BBA38F7}"/>
              </a:ext>
            </a:extLst>
          </p:cNvPr>
          <p:cNvSpPr>
            <a:spLocks noGrp="1"/>
          </p:cNvSpPr>
          <p:nvPr>
            <p:ph type="sldNum" sz="quarter" idx="5"/>
          </p:nvPr>
        </p:nvSpPr>
        <p:spPr/>
        <p:txBody>
          <a:bodyPr/>
          <a:lstStyle/>
          <a:p>
            <a:fld id="{4C5311EF-7EF3-45DB-A3C2-539D8379D8E2}" type="slidenum">
              <a:rPr lang="en-US" smtClean="0"/>
              <a:t>17</a:t>
            </a:fld>
            <a:endParaRPr lang="en-US" dirty="0"/>
          </a:p>
        </p:txBody>
      </p:sp>
    </p:spTree>
    <p:extLst>
      <p:ext uri="{BB962C8B-B14F-4D97-AF65-F5344CB8AC3E}">
        <p14:creationId xmlns:p14="http://schemas.microsoft.com/office/powerpoint/2010/main" val="2071310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521676"/>
            <a:ext cx="6012180" cy="5027964"/>
          </a:xfrm>
        </p:spPr>
        <p:txBody>
          <a:bodyPr/>
          <a:lstStyle/>
          <a:p>
            <a:pPr marL="181240" indent="-181240" defTabSz="966612">
              <a:buFont typeface="Arial" panose="020B0604020202020204" pitchFamily="34" charset="0"/>
              <a:buChar char="•"/>
              <a:defRPr/>
            </a:pPr>
            <a:endParaRPr lang="en-US" b="1" dirty="0"/>
          </a:p>
          <a:p>
            <a:pPr defTabSz="966612">
              <a:defRPr/>
            </a:pPr>
            <a:r>
              <a:rPr lang="en-US" b="1" dirty="0"/>
              <a:t>SCRIPT NOTES:</a:t>
            </a:r>
          </a:p>
          <a:p>
            <a:r>
              <a:rPr lang="en-US" dirty="0"/>
              <a:t>Workflow should travel along a unidirectional path from contaminated to clean to thermal or chemical disinfection and lastly high-level disinfection or sterilization. </a:t>
            </a:r>
          </a:p>
          <a:p>
            <a:endParaRPr lang="en-US" dirty="0"/>
          </a:p>
          <a:p>
            <a:r>
              <a:rPr lang="en-US" dirty="0"/>
              <a:t>In the decontamination area, devices are received. A cold-water rinse followed by thorough cleaning removing soils. Devices are rinsed with treated water and undergo thermal disinfection. After which, they are ready to move to assembly and packaging, where they undergo high-level disinfection or sterilization.  </a:t>
            </a:r>
          </a:p>
          <a:p>
            <a:endParaRPr lang="en-US" dirty="0"/>
          </a:p>
          <a:p>
            <a:r>
              <a:rPr lang="en-US" dirty="0"/>
              <a:t>It’s important to note that not all devices can be thermally or chemically disinfected. Those devices are clean but still are contaminated and not safe to handle until further microbiocidal processes have been completed.</a:t>
            </a:r>
          </a:p>
          <a:p>
            <a:endParaRPr lang="en-US" dirty="0"/>
          </a:p>
          <a:p>
            <a:r>
              <a:rPr lang="en-US" b="1" dirty="0"/>
              <a:t>A</a:t>
            </a:r>
            <a:r>
              <a:rPr lang="en-US" b="1" cap="all" baseline="0" dirty="0"/>
              <a:t>dditional information</a:t>
            </a:r>
          </a:p>
          <a:p>
            <a:r>
              <a:rPr lang="en-US" b="1" dirty="0"/>
              <a:t>None</a:t>
            </a:r>
          </a:p>
          <a:p>
            <a:endParaRPr lang="en-US" dirty="0"/>
          </a:p>
        </p:txBody>
      </p:sp>
      <p:sp>
        <p:nvSpPr>
          <p:cNvPr id="6" name="Footer Placeholder 5">
            <a:extLst>
              <a:ext uri="{FF2B5EF4-FFF2-40B4-BE49-F238E27FC236}">
                <a16:creationId xmlns:a16="http://schemas.microsoft.com/office/drawing/2014/main" id="{7E9D189E-B9B8-4D66-38ED-00506BE29AA4}"/>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6006A2D5-0B36-6D23-C830-84ED6253FB8B}"/>
              </a:ext>
            </a:extLst>
          </p:cNvPr>
          <p:cNvSpPr>
            <a:spLocks noGrp="1"/>
          </p:cNvSpPr>
          <p:nvPr>
            <p:ph type="sldNum" sz="quarter" idx="5"/>
          </p:nvPr>
        </p:nvSpPr>
        <p:spPr/>
        <p:txBody>
          <a:bodyPr/>
          <a:lstStyle/>
          <a:p>
            <a:fld id="{4C5311EF-7EF3-45DB-A3C2-539D8379D8E2}" type="slidenum">
              <a:rPr lang="en-US" smtClean="0"/>
              <a:t>18</a:t>
            </a:fld>
            <a:endParaRPr lang="en-US" dirty="0"/>
          </a:p>
        </p:txBody>
      </p:sp>
    </p:spTree>
    <p:extLst>
      <p:ext uri="{BB962C8B-B14F-4D97-AF65-F5344CB8AC3E}">
        <p14:creationId xmlns:p14="http://schemas.microsoft.com/office/powerpoint/2010/main" val="1549861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459892"/>
            <a:ext cx="6012180" cy="5089748"/>
          </a:xfrm>
        </p:spPr>
        <p:txBody>
          <a:bodyPr/>
          <a:lstStyle/>
          <a:p>
            <a:endParaRPr lang="en-US" dirty="0"/>
          </a:p>
          <a:p>
            <a:r>
              <a:rPr lang="en-US" b="1" dirty="0"/>
              <a:t>SCRIPT NOTES:</a:t>
            </a:r>
          </a:p>
          <a:p>
            <a:r>
              <a:rPr lang="en-US" b="0" dirty="0"/>
              <a:t>In an ideal world with lots of space, instrument reprocessing would be divided into three rooms or zones. The first zone would be the decontamination room. This room receives the contaminated devices, case carts and any other medical devices that require cleaning.</a:t>
            </a:r>
          </a:p>
          <a:p>
            <a:endParaRPr lang="en-US" b="0" dirty="0"/>
          </a:p>
          <a:p>
            <a:r>
              <a:rPr lang="en-US" b="0" dirty="0"/>
              <a:t>The clean and dry devices would pass through a wall either by equipment with two doors or through a pass through to the prep and pack or assembly area. The prepared items would then be sterilized in a double door sterilizer that opens into the third room sterile storage.</a:t>
            </a:r>
          </a:p>
          <a:p>
            <a:endParaRPr lang="en-US" b="0" dirty="0"/>
          </a:p>
          <a:p>
            <a:r>
              <a:rPr lang="en-US" b="0" dirty="0"/>
              <a:t>The most common sterile processing department configuration is 2 zone. Decontamination is zone one, but the sterilization occurs in the same room as assembly.</a:t>
            </a:r>
          </a:p>
          <a:p>
            <a:endParaRPr lang="en-US" b="0" dirty="0"/>
          </a:p>
          <a:p>
            <a:r>
              <a:rPr lang="en-US" b="1" dirty="0"/>
              <a:t>A</a:t>
            </a:r>
            <a:r>
              <a:rPr lang="en-US" b="1" cap="all" baseline="0" dirty="0"/>
              <a:t>dditional information</a:t>
            </a:r>
          </a:p>
          <a:p>
            <a:r>
              <a:rPr lang="en-US" b="1" baseline="0" dirty="0"/>
              <a:t>None</a:t>
            </a:r>
          </a:p>
          <a:p>
            <a:endParaRPr lang="en-US" dirty="0"/>
          </a:p>
        </p:txBody>
      </p:sp>
      <p:sp>
        <p:nvSpPr>
          <p:cNvPr id="6" name="Footer Placeholder 5">
            <a:extLst>
              <a:ext uri="{FF2B5EF4-FFF2-40B4-BE49-F238E27FC236}">
                <a16:creationId xmlns:a16="http://schemas.microsoft.com/office/drawing/2014/main" id="{5F373321-E68A-57D9-3A6A-2EEF2431F733}"/>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0B0EDF95-DF74-14F6-BCE0-5CEE6918EB9F}"/>
              </a:ext>
            </a:extLst>
          </p:cNvPr>
          <p:cNvSpPr>
            <a:spLocks noGrp="1"/>
          </p:cNvSpPr>
          <p:nvPr>
            <p:ph type="sldNum" sz="quarter" idx="5"/>
          </p:nvPr>
        </p:nvSpPr>
        <p:spPr/>
        <p:txBody>
          <a:bodyPr/>
          <a:lstStyle/>
          <a:p>
            <a:fld id="{4C5311EF-7EF3-45DB-A3C2-539D8379D8E2}" type="slidenum">
              <a:rPr lang="en-US" smtClean="0"/>
              <a:t>19</a:t>
            </a:fld>
            <a:endParaRPr lang="en-US" dirty="0"/>
          </a:p>
        </p:txBody>
      </p:sp>
    </p:spTree>
    <p:extLst>
      <p:ext uri="{BB962C8B-B14F-4D97-AF65-F5344CB8AC3E}">
        <p14:creationId xmlns:p14="http://schemas.microsoft.com/office/powerpoint/2010/main" val="2224863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71450"/>
            <a:ext cx="4092575" cy="230187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SCRIPT NOTES:</a:t>
            </a:r>
          </a:p>
          <a:p>
            <a:pPr marL="0" indent="0">
              <a:buFont typeface="Arial" panose="020B0604020202020204" pitchFamily="34" charset="0"/>
              <a:buNone/>
            </a:pPr>
            <a:r>
              <a:rPr lang="en-US" dirty="0"/>
              <a:t>Before we start, let’s review the disclosures. STERIS is offering the continuing education credits for this program. Participants must complete the entire program and submit an evaluation to receive their certificate. No partial credit will be given.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presenter is an employee of STERIS. All fees and costs associated with development of this program was provided by STERIS.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Any product seen or referred to in this program does not constitute commercial support by STERIS or the speaker.</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A</a:t>
            </a:r>
            <a:r>
              <a:rPr lang="en-US" b="1" cap="all" baseline="0" dirty="0"/>
              <a:t>dditional information</a:t>
            </a:r>
          </a:p>
          <a:p>
            <a:pPr marL="0" indent="0">
              <a:buFont typeface="Arial" panose="020B0604020202020204" pitchFamily="34" charset="0"/>
              <a:buNone/>
            </a:pPr>
            <a:r>
              <a:rPr lang="en-US" b="1" dirty="0"/>
              <a:t>None</a:t>
            </a:r>
            <a:endParaRPr lang="en-US" dirty="0"/>
          </a:p>
        </p:txBody>
      </p:sp>
      <p:sp>
        <p:nvSpPr>
          <p:cNvPr id="5" name="Footer Placeholder 4">
            <a:extLst>
              <a:ext uri="{FF2B5EF4-FFF2-40B4-BE49-F238E27FC236}">
                <a16:creationId xmlns:a16="http://schemas.microsoft.com/office/drawing/2014/main" id="{078B5366-1EF0-74FF-C38E-B73719AF735C}"/>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6" name="Slide Number Placeholder 5">
            <a:extLst>
              <a:ext uri="{FF2B5EF4-FFF2-40B4-BE49-F238E27FC236}">
                <a16:creationId xmlns:a16="http://schemas.microsoft.com/office/drawing/2014/main" id="{8C023479-B215-CA9E-7F0F-8F931D25A7F9}"/>
              </a:ext>
            </a:extLst>
          </p:cNvPr>
          <p:cNvSpPr>
            <a:spLocks noGrp="1"/>
          </p:cNvSpPr>
          <p:nvPr>
            <p:ph type="sldNum" sz="quarter" idx="5"/>
          </p:nvPr>
        </p:nvSpPr>
        <p:spPr/>
        <p:txBody>
          <a:bodyPr/>
          <a:lstStyle/>
          <a:p>
            <a:fld id="{4C5311EF-7EF3-45DB-A3C2-539D8379D8E2}" type="slidenum">
              <a:rPr lang="en-US" smtClean="0"/>
              <a:t>2</a:t>
            </a:fld>
            <a:endParaRPr lang="en-US" dirty="0"/>
          </a:p>
        </p:txBody>
      </p:sp>
    </p:spTree>
    <p:extLst>
      <p:ext uri="{BB962C8B-B14F-4D97-AF65-F5344CB8AC3E}">
        <p14:creationId xmlns:p14="http://schemas.microsoft.com/office/powerpoint/2010/main" val="3577041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459892"/>
            <a:ext cx="6012180" cy="5089748"/>
          </a:xfrm>
        </p:spPr>
        <p:txBody>
          <a:bodyPr/>
          <a:lstStyle/>
          <a:p>
            <a:r>
              <a:rPr lang="en-US" b="1" dirty="0"/>
              <a:t>ANIMATION:</a:t>
            </a:r>
          </a:p>
          <a:p>
            <a:pPr marL="181240" indent="-181240">
              <a:buFont typeface="Arial" panose="020B0604020202020204" pitchFamily="34" charset="0"/>
              <a:buChar char="•"/>
            </a:pPr>
            <a:r>
              <a:rPr lang="en-US" b="1" dirty="0"/>
              <a:t>Click for pos-it note to fade in</a:t>
            </a:r>
          </a:p>
          <a:p>
            <a:endParaRPr lang="en-US" dirty="0"/>
          </a:p>
          <a:p>
            <a:r>
              <a:rPr lang="en-US" b="1" dirty="0"/>
              <a:t>SCRIPT NOTES:</a:t>
            </a:r>
          </a:p>
          <a:p>
            <a:r>
              <a:rPr lang="en-US" dirty="0"/>
              <a:t>In some Ambulatory Surgery &amp; Office-based Surgical Facilities, separate rooms are not possible.  In these situations, workflow is combined with distancing or physical barriers to prevent cross contamination between dirty and clean activities</a:t>
            </a:r>
          </a:p>
          <a:p>
            <a:endParaRPr lang="en-US" dirty="0"/>
          </a:p>
          <a:p>
            <a:r>
              <a:rPr lang="en-US" dirty="0"/>
              <a:t>The decontamination sink should be separated from the clean work area by a 4-foot distance starting at the edge of the closest sink to the clean work area. </a:t>
            </a:r>
          </a:p>
          <a:p>
            <a:r>
              <a:rPr lang="en-US" dirty="0"/>
              <a:t>If a screen is used, it should extend a minimum of 4 feet above the sink rim and lay flush with the work surface.</a:t>
            </a:r>
          </a:p>
          <a:p>
            <a:endParaRPr lang="en-US" dirty="0"/>
          </a:p>
          <a:p>
            <a:r>
              <a:rPr lang="en-US" dirty="0"/>
              <a:t>Please remember decontamination should NOT take place at the same time you are assembling and packaging, due to aerosolization.</a:t>
            </a:r>
          </a:p>
          <a:p>
            <a:r>
              <a:rPr lang="en-US" dirty="0"/>
              <a:t>Things to check when auditing include the direction of work from dirty to clean and the barrier, whether physical or by distance, is sufficient.</a:t>
            </a:r>
          </a:p>
          <a:p>
            <a:endParaRPr lang="en-US" dirty="0"/>
          </a:p>
          <a:p>
            <a:r>
              <a:rPr lang="en-US" b="1" dirty="0"/>
              <a:t>A</a:t>
            </a:r>
            <a:r>
              <a:rPr lang="en-US" b="1" cap="all" baseline="0" dirty="0"/>
              <a:t>dditional information</a:t>
            </a:r>
          </a:p>
          <a:p>
            <a:r>
              <a:rPr lang="en-US" b="1" cap="none" baseline="0" dirty="0"/>
              <a:t>American Society for Healthcare Engineering; The Facility Guidelines Institute. (2018) Guidelines For Design and Construction of Outpatient Facilities, Chicago, IL: American Society of Healthcare Engineering</a:t>
            </a:r>
            <a:endParaRPr lang="en-US" dirty="0"/>
          </a:p>
        </p:txBody>
      </p:sp>
      <p:sp>
        <p:nvSpPr>
          <p:cNvPr id="6" name="Footer Placeholder 5">
            <a:extLst>
              <a:ext uri="{FF2B5EF4-FFF2-40B4-BE49-F238E27FC236}">
                <a16:creationId xmlns:a16="http://schemas.microsoft.com/office/drawing/2014/main" id="{A7FF744F-340C-BF41-1BFB-1FF1ACD85E78}"/>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FA9DF6F4-E8EF-38BF-C029-FC8E859EE650}"/>
              </a:ext>
            </a:extLst>
          </p:cNvPr>
          <p:cNvSpPr>
            <a:spLocks noGrp="1"/>
          </p:cNvSpPr>
          <p:nvPr>
            <p:ph type="sldNum" sz="quarter" idx="5"/>
          </p:nvPr>
        </p:nvSpPr>
        <p:spPr/>
        <p:txBody>
          <a:bodyPr/>
          <a:lstStyle/>
          <a:p>
            <a:fld id="{4C5311EF-7EF3-45DB-A3C2-539D8379D8E2}" type="slidenum">
              <a:rPr lang="en-US" smtClean="0"/>
              <a:t>20</a:t>
            </a:fld>
            <a:endParaRPr lang="en-US" dirty="0"/>
          </a:p>
        </p:txBody>
      </p:sp>
    </p:spTree>
    <p:extLst>
      <p:ext uri="{BB962C8B-B14F-4D97-AF65-F5344CB8AC3E}">
        <p14:creationId xmlns:p14="http://schemas.microsoft.com/office/powerpoint/2010/main" val="1956205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362075" y="592138"/>
            <a:ext cx="4591050" cy="2582862"/>
          </a:xfrm>
          <a:ln/>
        </p:spPr>
      </p:sp>
      <p:sp>
        <p:nvSpPr>
          <p:cNvPr id="79875" name="Notes Placeholder 2"/>
          <p:cNvSpPr>
            <a:spLocks noGrp="1"/>
          </p:cNvSpPr>
          <p:nvPr>
            <p:ph type="body" idx="1"/>
          </p:nvPr>
        </p:nvSpPr>
        <p:spPr>
          <a:xfrm>
            <a:off x="560832" y="3336324"/>
            <a:ext cx="6412992" cy="6060851"/>
          </a:xfrm>
          <a:noFill/>
          <a:ln/>
        </p:spPr>
        <p:txBody>
          <a:bodyPr/>
          <a:lstStyle/>
          <a:p>
            <a:r>
              <a:rPr lang="en-US" b="1" dirty="0"/>
              <a:t>ANIMATION:</a:t>
            </a:r>
          </a:p>
          <a:p>
            <a:pPr marL="181240" indent="-181240">
              <a:buFont typeface="Arial" panose="020B0604020202020204" pitchFamily="34" charset="0"/>
              <a:buChar char="•"/>
            </a:pPr>
            <a:r>
              <a:rPr lang="en-US" b="1" dirty="0"/>
              <a:t>Click for post-it note to fade in</a:t>
            </a:r>
          </a:p>
          <a:p>
            <a:endParaRPr lang="en-US" dirty="0"/>
          </a:p>
          <a:p>
            <a:r>
              <a:rPr lang="en-US" b="1" dirty="0"/>
              <a:t>SCRIPT NOTES:  </a:t>
            </a:r>
          </a:p>
          <a:p>
            <a:pPr>
              <a:spcBef>
                <a:spcPts val="634"/>
              </a:spcBef>
            </a:pPr>
            <a:r>
              <a:rPr lang="en-US" dirty="0"/>
              <a:t>It is critical that delays in processing not be the norm, this process can have costly consequences. </a:t>
            </a:r>
          </a:p>
          <a:p>
            <a:pPr>
              <a:spcBef>
                <a:spcPts val="634"/>
              </a:spcBef>
            </a:pPr>
            <a:r>
              <a:rPr lang="en-US" dirty="0"/>
              <a:t>Soils drying on medical devices make them harder to remove in the decontamination area. The resulting residual soils can interfere with disinfection and sterilization processes allowing cross contamination when used. </a:t>
            </a:r>
          </a:p>
          <a:p>
            <a:pPr>
              <a:spcBef>
                <a:spcPts val="634"/>
              </a:spcBef>
            </a:pPr>
            <a:r>
              <a:rPr lang="en-US" dirty="0"/>
              <a:t>Residual soils can promote the development of biofilm. Biofilm is a protected colony of bacteria which resist cleaning, disinfection and sterilization processes. Once established as a mature biofilm, it is nearly impossible to get rid of.  Not only can this cause cross contamination it can result in the early disposal of expensive medical devices.</a:t>
            </a:r>
          </a:p>
          <a:p>
            <a:pPr>
              <a:spcBef>
                <a:spcPts val="634"/>
              </a:spcBef>
            </a:pPr>
            <a:r>
              <a:rPr lang="en-US" dirty="0"/>
              <a:t>Dried soils may require longer soaking and scrubbing to  remove them. This may lead to damage </a:t>
            </a:r>
            <a:r>
              <a:rPr lang="en-US" strike="noStrike" dirty="0"/>
              <a:t>of the p</a:t>
            </a:r>
            <a:r>
              <a:rPr lang="en-US" dirty="0"/>
              <a:t>assivation layer of stainless-steel surgical instruments or coated surfaces </a:t>
            </a:r>
            <a:r>
              <a:rPr lang="en-US" strike="noStrike" dirty="0"/>
              <a:t>like those found on cauterizing devices  </a:t>
            </a:r>
          </a:p>
          <a:p>
            <a:pPr>
              <a:spcBef>
                <a:spcPts val="634"/>
              </a:spcBef>
            </a:pPr>
            <a:r>
              <a:rPr lang="en-US" dirty="0"/>
              <a:t>Finally, delays in reprocessing increases the processing time as additional soaks and cleaning steps may be required per the medical device manufacturer's IFU. This adds additional strain to device processing systems already at capacity.</a:t>
            </a:r>
          </a:p>
          <a:p>
            <a:endParaRPr lang="en-US" dirty="0"/>
          </a:p>
          <a:p>
            <a:r>
              <a:rPr lang="en-US" dirty="0"/>
              <a:t>Things to check include: </a:t>
            </a:r>
          </a:p>
          <a:p>
            <a:pPr marL="724959" lvl="1" indent="-241653">
              <a:buFont typeface="Arial" panose="020B0604020202020204" pitchFamily="34" charset="0"/>
              <a:buChar char="•"/>
            </a:pPr>
            <a:r>
              <a:rPr lang="en-US" dirty="0"/>
              <a:t>the time between case end and the start of processing</a:t>
            </a:r>
          </a:p>
          <a:p>
            <a:pPr marL="724959" lvl="1" indent="-241653">
              <a:buFont typeface="Arial" panose="020B0604020202020204" pitchFamily="34" charset="0"/>
              <a:buChar char="•"/>
            </a:pPr>
            <a:r>
              <a:rPr lang="en-US" dirty="0"/>
              <a:t>If staffing accounts for high volume times</a:t>
            </a:r>
          </a:p>
          <a:p>
            <a:pPr marL="724959" lvl="1" indent="-241653">
              <a:buFont typeface="Arial" panose="020B0604020202020204" pitchFamily="34" charset="0"/>
              <a:buChar char="•"/>
            </a:pPr>
            <a:r>
              <a:rPr lang="en-US" dirty="0"/>
              <a:t>Confirm that IFU are followed when a delay occurs</a:t>
            </a:r>
            <a:endParaRPr lang="en-US" strike="sngStrike" dirty="0"/>
          </a:p>
          <a:p>
            <a:endParaRPr lang="en-US" b="1" dirty="0"/>
          </a:p>
          <a:p>
            <a:r>
              <a:rPr lang="en-US" b="1" dirty="0"/>
              <a:t>A</a:t>
            </a:r>
            <a:r>
              <a:rPr lang="en-US" b="1" cap="all" baseline="0" dirty="0"/>
              <a:t>dditional information</a:t>
            </a:r>
          </a:p>
          <a:p>
            <a:r>
              <a:rPr lang="en-US" b="1" baseline="0" dirty="0"/>
              <a:t>None</a:t>
            </a:r>
            <a:endParaRPr lang="en-US" dirty="0"/>
          </a:p>
          <a:p>
            <a:endParaRPr lang="en-US" dirty="0"/>
          </a:p>
          <a:p>
            <a:endParaRPr lang="en-US" dirty="0"/>
          </a:p>
        </p:txBody>
      </p:sp>
      <p:sp>
        <p:nvSpPr>
          <p:cNvPr id="3" name="Footer Placeholder 2">
            <a:extLst>
              <a:ext uri="{FF2B5EF4-FFF2-40B4-BE49-F238E27FC236}">
                <a16:creationId xmlns:a16="http://schemas.microsoft.com/office/drawing/2014/main" id="{53C38E7C-4357-39CC-DA42-ED77F824B9D5}"/>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4" name="Slide Number Placeholder 3">
            <a:extLst>
              <a:ext uri="{FF2B5EF4-FFF2-40B4-BE49-F238E27FC236}">
                <a16:creationId xmlns:a16="http://schemas.microsoft.com/office/drawing/2014/main" id="{82EC4161-FB19-6843-F276-F0FC75A891DC}"/>
              </a:ext>
            </a:extLst>
          </p:cNvPr>
          <p:cNvSpPr>
            <a:spLocks noGrp="1"/>
          </p:cNvSpPr>
          <p:nvPr>
            <p:ph type="sldNum" sz="quarter" idx="5"/>
          </p:nvPr>
        </p:nvSpPr>
        <p:spPr/>
        <p:txBody>
          <a:bodyPr/>
          <a:lstStyle/>
          <a:p>
            <a:fld id="{4C5311EF-7EF3-45DB-A3C2-539D8379D8E2}" type="slidenum">
              <a:rPr lang="en-US" smtClean="0"/>
              <a:t>21</a:t>
            </a:fld>
            <a:endParaRPr lang="en-US" dirty="0"/>
          </a:p>
        </p:txBody>
      </p:sp>
    </p:spTree>
    <p:extLst>
      <p:ext uri="{BB962C8B-B14F-4D97-AF65-F5344CB8AC3E}">
        <p14:creationId xmlns:p14="http://schemas.microsoft.com/office/powerpoint/2010/main" val="2985741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20675"/>
            <a:ext cx="4918075" cy="2767013"/>
          </a:xfrm>
        </p:spPr>
      </p:sp>
      <p:sp>
        <p:nvSpPr>
          <p:cNvPr id="3" name="Notes Placeholder 2"/>
          <p:cNvSpPr>
            <a:spLocks noGrp="1"/>
          </p:cNvSpPr>
          <p:nvPr>
            <p:ph type="body" idx="1"/>
          </p:nvPr>
        </p:nvSpPr>
        <p:spPr>
          <a:xfrm>
            <a:off x="480060" y="3422822"/>
            <a:ext cx="6012180" cy="5126818"/>
          </a:xfrm>
        </p:spPr>
        <p:txBody>
          <a:bodyPr/>
          <a:lstStyle/>
          <a:p>
            <a:endParaRPr lang="en-US" b="1" dirty="0"/>
          </a:p>
          <a:p>
            <a:r>
              <a:rPr lang="en-US" b="1" dirty="0"/>
              <a:t>SCRIPT NOTES:</a:t>
            </a:r>
          </a:p>
          <a:p>
            <a:r>
              <a:rPr lang="en-US" b="0" dirty="0"/>
              <a:t>Soiled devices have been kept moist prior to arriving in the decontamination area. Once there, they must first be rinsed with cold water. This removes visible debris and pretreatment products.</a:t>
            </a:r>
          </a:p>
          <a:p>
            <a:endParaRPr lang="en-US" b="0" dirty="0"/>
          </a:p>
          <a:p>
            <a:r>
              <a:rPr lang="en-US" b="0" dirty="0"/>
              <a:t>The devices are then soaked. Not every manufacture’s written IFU states that soaking is required so it is important to read them.</a:t>
            </a:r>
          </a:p>
          <a:p>
            <a:endParaRPr lang="en-US" b="0" dirty="0"/>
          </a:p>
          <a:p>
            <a:r>
              <a:rPr lang="en-US" b="0" dirty="0"/>
              <a:t>The devices then move to the sink filled with cleaning solution. Surfaces and lumens are brushed and flushed to remove soils. </a:t>
            </a:r>
          </a:p>
          <a:p>
            <a:endParaRPr lang="en-US" b="0" dirty="0"/>
          </a:p>
          <a:p>
            <a:r>
              <a:rPr lang="en-US" b="0" dirty="0"/>
              <a:t>The last step is to rinse all surfaces and flush lumens with fresh, clean, treated water. </a:t>
            </a:r>
          </a:p>
          <a:p>
            <a:endParaRPr lang="en-US" b="0" dirty="0"/>
          </a:p>
          <a:p>
            <a:pPr defTabSz="966612">
              <a:defRPr/>
            </a:pPr>
            <a:r>
              <a:rPr lang="en-US" b="0" dirty="0"/>
              <a:t>Although a 3-sink system is preferred a 2-sink configuration can work.</a:t>
            </a:r>
          </a:p>
          <a:p>
            <a:endParaRPr lang="en-US" b="0"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E23F4DAA-8F10-4C3E-A6CA-0E4D389F514A}"/>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31ACB3DE-103A-4522-4E59-DF79AC7786D3}"/>
              </a:ext>
            </a:extLst>
          </p:cNvPr>
          <p:cNvSpPr>
            <a:spLocks noGrp="1"/>
          </p:cNvSpPr>
          <p:nvPr>
            <p:ph type="sldNum" sz="quarter" idx="5"/>
          </p:nvPr>
        </p:nvSpPr>
        <p:spPr/>
        <p:txBody>
          <a:bodyPr/>
          <a:lstStyle/>
          <a:p>
            <a:fld id="{4C5311EF-7EF3-45DB-A3C2-539D8379D8E2}" type="slidenum">
              <a:rPr lang="en-US" smtClean="0"/>
              <a:t>22</a:t>
            </a:fld>
            <a:endParaRPr lang="en-US" dirty="0"/>
          </a:p>
        </p:txBody>
      </p:sp>
    </p:spTree>
    <p:extLst>
      <p:ext uri="{BB962C8B-B14F-4D97-AF65-F5344CB8AC3E}">
        <p14:creationId xmlns:p14="http://schemas.microsoft.com/office/powerpoint/2010/main" val="2180186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46075"/>
            <a:ext cx="4918075" cy="2767013"/>
          </a:xfrm>
        </p:spPr>
      </p:sp>
      <p:sp>
        <p:nvSpPr>
          <p:cNvPr id="3" name="Notes Placeholder 2"/>
          <p:cNvSpPr>
            <a:spLocks noGrp="1"/>
          </p:cNvSpPr>
          <p:nvPr>
            <p:ph type="body" idx="1"/>
          </p:nvPr>
        </p:nvSpPr>
        <p:spPr>
          <a:xfrm>
            <a:off x="480060" y="3521676"/>
            <a:ext cx="6012180" cy="5027964"/>
          </a:xfrm>
        </p:spPr>
        <p:txBody>
          <a:bodyPr/>
          <a:lstStyle/>
          <a:p>
            <a:endParaRPr lang="en-US" b="1" dirty="0"/>
          </a:p>
          <a:p>
            <a:r>
              <a:rPr lang="en-US" b="1" dirty="0"/>
              <a:t>SCRIPT NOTES:</a:t>
            </a:r>
          </a:p>
          <a:p>
            <a:r>
              <a:rPr lang="en-US" b="0" dirty="0"/>
              <a:t>When manually Cleaning </a:t>
            </a:r>
            <a:r>
              <a:rPr lang="en-US" b="0" strike="noStrike" dirty="0"/>
              <a:t>and decontaminating </a:t>
            </a:r>
            <a:r>
              <a:rPr lang="en-US" b="0" dirty="0"/>
              <a:t>instruments you must always follow the manufacturer’s written IFU.  This same concept is carried over to the use of cleaning chemistries. Always dilute the water per the IFU, paying close attention the temperature recommended in the IFU.</a:t>
            </a:r>
          </a:p>
          <a:p>
            <a:r>
              <a:rPr lang="en-US" b="0" dirty="0"/>
              <a:t>Characteristics of a great enzymatic/detergent solution include being non-abrasive and non-foaming.  Remember that an enzyme is not a disinfectant, it only breaks down the amount of bioburden on the instruments.  Above all it must be formulated for surgical instruments.  </a:t>
            </a:r>
          </a:p>
          <a:p>
            <a:r>
              <a:rPr lang="en-US" b="0" dirty="0"/>
              <a:t>What is in your water??  Water Quality Matters,  Final Rinse must be treated water.</a:t>
            </a:r>
          </a:p>
          <a:p>
            <a:endParaRPr lang="en-US" b="0"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D7AE1175-DFA6-BB8B-D732-D01C644B9480}"/>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0A59F913-98D5-BD84-85D8-C7D93ECB4EB4}"/>
              </a:ext>
            </a:extLst>
          </p:cNvPr>
          <p:cNvSpPr>
            <a:spLocks noGrp="1"/>
          </p:cNvSpPr>
          <p:nvPr>
            <p:ph type="sldNum" sz="quarter" idx="5"/>
          </p:nvPr>
        </p:nvSpPr>
        <p:spPr/>
        <p:txBody>
          <a:bodyPr/>
          <a:lstStyle/>
          <a:p>
            <a:fld id="{4C5311EF-7EF3-45DB-A3C2-539D8379D8E2}" type="slidenum">
              <a:rPr lang="en-US" smtClean="0"/>
              <a:t>23</a:t>
            </a:fld>
            <a:endParaRPr lang="en-US" dirty="0"/>
          </a:p>
        </p:txBody>
      </p:sp>
    </p:spTree>
    <p:extLst>
      <p:ext uri="{BB962C8B-B14F-4D97-AF65-F5344CB8AC3E}">
        <p14:creationId xmlns:p14="http://schemas.microsoft.com/office/powerpoint/2010/main" val="989772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311610"/>
            <a:ext cx="6012180" cy="5238029"/>
          </a:xfrm>
        </p:spPr>
        <p:txBody>
          <a:bodyPr/>
          <a:lstStyle/>
          <a:p>
            <a:r>
              <a:rPr lang="en-US" b="1" dirty="0"/>
              <a:t>ANIMATION</a:t>
            </a:r>
          </a:p>
          <a:p>
            <a:pPr marL="181240" indent="-181240">
              <a:buFont typeface="Arial" panose="020B0604020202020204" pitchFamily="34" charset="0"/>
              <a:buChar char="•"/>
            </a:pPr>
            <a:r>
              <a:rPr lang="en-US" b="1" dirty="0"/>
              <a:t>Automatic animation. Do nothing</a:t>
            </a:r>
          </a:p>
          <a:p>
            <a:endParaRPr lang="en-US" b="1" dirty="0"/>
          </a:p>
          <a:p>
            <a:r>
              <a:rPr lang="en-US" b="1" dirty="0"/>
              <a:t>SCRIPT NOTES:</a:t>
            </a:r>
          </a:p>
          <a:p>
            <a:r>
              <a:rPr lang="en-US" b="0" dirty="0"/>
              <a:t>When manually Cleaning </a:t>
            </a:r>
            <a:r>
              <a:rPr lang="en-US" b="0" strike="noStrike" dirty="0"/>
              <a:t>and decontaminating </a:t>
            </a:r>
            <a:r>
              <a:rPr lang="en-US" b="0" dirty="0"/>
              <a:t>instruments you must always follow the manufacturer’s written IFU.  This same concept is carried over to the use of cleaning chemistries, brushes and any necessary accessories. </a:t>
            </a:r>
          </a:p>
          <a:p>
            <a:endParaRPr lang="en-US" b="0"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B7C075D4-5D12-6C97-BF1C-40A6D25473AF}"/>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58750C60-24AA-C11F-33CF-40BA452D81AD}"/>
              </a:ext>
            </a:extLst>
          </p:cNvPr>
          <p:cNvSpPr>
            <a:spLocks noGrp="1"/>
          </p:cNvSpPr>
          <p:nvPr>
            <p:ph type="sldNum" sz="quarter" idx="5"/>
          </p:nvPr>
        </p:nvSpPr>
        <p:spPr/>
        <p:txBody>
          <a:bodyPr/>
          <a:lstStyle/>
          <a:p>
            <a:fld id="{4C5311EF-7EF3-45DB-A3C2-539D8379D8E2}" type="slidenum">
              <a:rPr lang="en-US" smtClean="0"/>
              <a:t>24</a:t>
            </a:fld>
            <a:endParaRPr lang="en-US" dirty="0"/>
          </a:p>
        </p:txBody>
      </p:sp>
    </p:spTree>
    <p:extLst>
      <p:ext uri="{BB962C8B-B14F-4D97-AF65-F5344CB8AC3E}">
        <p14:creationId xmlns:p14="http://schemas.microsoft.com/office/powerpoint/2010/main" val="3091330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77875"/>
            <a:ext cx="4918075" cy="2767013"/>
          </a:xfrm>
        </p:spPr>
      </p:sp>
      <p:sp>
        <p:nvSpPr>
          <p:cNvPr id="3" name="Notes Placeholder 2"/>
          <p:cNvSpPr>
            <a:spLocks noGrp="1"/>
          </p:cNvSpPr>
          <p:nvPr>
            <p:ph type="body" idx="1"/>
          </p:nvPr>
        </p:nvSpPr>
        <p:spPr>
          <a:xfrm>
            <a:off x="731520" y="3840480"/>
            <a:ext cx="5852160" cy="4752594"/>
          </a:xfrm>
        </p:spPr>
        <p:txBody>
          <a:bodyPr/>
          <a:lstStyle/>
          <a:p>
            <a:r>
              <a:rPr lang="en-US" b="1" dirty="0"/>
              <a:t>ANIMATION</a:t>
            </a:r>
          </a:p>
          <a:p>
            <a:pPr marL="181240" indent="-181240" defTabSz="966612">
              <a:buFont typeface="Arial" panose="020B0604020202020204" pitchFamily="34" charset="0"/>
              <a:buChar char="•"/>
              <a:defRPr/>
            </a:pPr>
            <a:r>
              <a:rPr lang="en-US" b="1" dirty="0"/>
              <a:t>Automatic animation. Do nothing</a:t>
            </a:r>
          </a:p>
          <a:p>
            <a:pPr marL="181240" indent="-181240">
              <a:buFont typeface="Arial" panose="020B0604020202020204" pitchFamily="34" charset="0"/>
              <a:buChar char="•"/>
            </a:pPr>
            <a:endParaRPr lang="en-US" b="1" dirty="0"/>
          </a:p>
          <a:p>
            <a:r>
              <a:rPr lang="en-US" b="1" dirty="0"/>
              <a:t>SCRIPT NOTES:</a:t>
            </a:r>
          </a:p>
          <a:p>
            <a:r>
              <a:rPr lang="en-US" b="0" dirty="0"/>
              <a:t>Always dilute with water per the IFU. Too little and it won’t clean well. Too much and it may not be able to completely rinse off. Either situation can result in harmful residuals on the devices.</a:t>
            </a:r>
          </a:p>
          <a:p>
            <a:endParaRPr lang="en-US" b="0" dirty="0"/>
          </a:p>
          <a:p>
            <a:r>
              <a:rPr lang="en-US" b="0" dirty="0"/>
              <a:t>Cleaning chemistry should be non-abrasive and non-foaming.  Abrasive chemistries can harm surface finished damaging instrument. Foaming cleaning chemistries make it hard to see in the sink. Staff may be injured when handling instruments that can not be easily seen.</a:t>
            </a:r>
          </a:p>
          <a:p>
            <a:endParaRPr lang="en-US" b="0" dirty="0"/>
          </a:p>
          <a:p>
            <a:r>
              <a:rPr lang="en-US" b="0" dirty="0"/>
              <a:t>Remember that an enzyme is not a disinfectant, it only breaks down the amount of bioburden on the instruments.  Above all it must be formulated for surgical instruments..</a:t>
            </a:r>
          </a:p>
          <a:p>
            <a:endParaRPr lang="en-US" b="0"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3942A747-0E35-FEBC-56E3-619672E37CDC}"/>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CD216737-88F2-A4FF-E58D-4FB3022BE29C}"/>
              </a:ext>
            </a:extLst>
          </p:cNvPr>
          <p:cNvSpPr>
            <a:spLocks noGrp="1"/>
          </p:cNvSpPr>
          <p:nvPr>
            <p:ph type="sldNum" sz="quarter" idx="5"/>
          </p:nvPr>
        </p:nvSpPr>
        <p:spPr/>
        <p:txBody>
          <a:bodyPr/>
          <a:lstStyle/>
          <a:p>
            <a:fld id="{4C5311EF-7EF3-45DB-A3C2-539D8379D8E2}" type="slidenum">
              <a:rPr lang="en-US" smtClean="0"/>
              <a:t>25</a:t>
            </a:fld>
            <a:endParaRPr lang="en-US" dirty="0"/>
          </a:p>
        </p:txBody>
      </p:sp>
    </p:spTree>
    <p:extLst>
      <p:ext uri="{BB962C8B-B14F-4D97-AF65-F5344CB8AC3E}">
        <p14:creationId xmlns:p14="http://schemas.microsoft.com/office/powerpoint/2010/main" val="4062355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33375"/>
            <a:ext cx="4918075" cy="2767013"/>
          </a:xfrm>
        </p:spPr>
      </p:sp>
      <p:sp>
        <p:nvSpPr>
          <p:cNvPr id="3" name="Notes Placeholder 2"/>
          <p:cNvSpPr>
            <a:spLocks noGrp="1"/>
          </p:cNvSpPr>
          <p:nvPr>
            <p:ph type="body" idx="1"/>
          </p:nvPr>
        </p:nvSpPr>
        <p:spPr>
          <a:xfrm>
            <a:off x="480060" y="3365500"/>
            <a:ext cx="6012180" cy="5184140"/>
          </a:xfrm>
        </p:spPr>
        <p:txBody>
          <a:bodyPr/>
          <a:lstStyle/>
          <a:p>
            <a:r>
              <a:rPr lang="en-US" b="1" dirty="0"/>
              <a:t>ANIMATION</a:t>
            </a:r>
          </a:p>
          <a:p>
            <a:pPr defTabSz="966612">
              <a:defRPr/>
            </a:pPr>
            <a:r>
              <a:rPr lang="en-US" b="1" dirty="0"/>
              <a:t>Automatic animation. Do nothing</a:t>
            </a:r>
          </a:p>
          <a:p>
            <a:endParaRPr lang="en-US" b="1" dirty="0"/>
          </a:p>
          <a:p>
            <a:r>
              <a:rPr lang="en-US" b="1" dirty="0"/>
              <a:t>SCRIPT NOTES:</a:t>
            </a:r>
          </a:p>
          <a:p>
            <a:pPr defTabSz="966612">
              <a:defRPr/>
            </a:pPr>
            <a:r>
              <a:rPr lang="en-US" b="0" dirty="0"/>
              <a:t>Pay close attention to the temperature recommended in the cleaning chemistry IFU. Many cleaning chemistries rely on enzymes to assist in soil removal. Enzymes work best at specific temperatures. Always be sure that the sink cleaning chemistry is at the right temperature for it to work best.</a:t>
            </a:r>
          </a:p>
          <a:p>
            <a:pPr defTabSz="966612">
              <a:defRPr/>
            </a:pPr>
            <a:r>
              <a:rPr lang="en-US" b="0" dirty="0"/>
              <a:t>It is also important to maintain that temperature for the entire time that the cleaning solution is used.</a:t>
            </a:r>
          </a:p>
          <a:p>
            <a:endParaRPr lang="en-US" b="0"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3638F4BB-EB81-492A-50B2-E29D05B6990F}"/>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207FE42F-7FAA-D648-75CC-56ABA4960F17}"/>
              </a:ext>
            </a:extLst>
          </p:cNvPr>
          <p:cNvSpPr>
            <a:spLocks noGrp="1"/>
          </p:cNvSpPr>
          <p:nvPr>
            <p:ph type="sldNum" sz="quarter" idx="5"/>
          </p:nvPr>
        </p:nvSpPr>
        <p:spPr/>
        <p:txBody>
          <a:bodyPr/>
          <a:lstStyle/>
          <a:p>
            <a:fld id="{4C5311EF-7EF3-45DB-A3C2-539D8379D8E2}" type="slidenum">
              <a:rPr lang="en-US" smtClean="0"/>
              <a:t>26</a:t>
            </a:fld>
            <a:endParaRPr lang="en-US" dirty="0"/>
          </a:p>
        </p:txBody>
      </p:sp>
    </p:spTree>
    <p:extLst>
      <p:ext uri="{BB962C8B-B14F-4D97-AF65-F5344CB8AC3E}">
        <p14:creationId xmlns:p14="http://schemas.microsoft.com/office/powerpoint/2010/main" val="1904326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07975"/>
            <a:ext cx="4918075" cy="2767013"/>
          </a:xfrm>
        </p:spPr>
      </p:sp>
      <p:sp>
        <p:nvSpPr>
          <p:cNvPr id="3" name="Notes Placeholder 2"/>
          <p:cNvSpPr>
            <a:spLocks noGrp="1"/>
          </p:cNvSpPr>
          <p:nvPr>
            <p:ph type="body" idx="1"/>
          </p:nvPr>
        </p:nvSpPr>
        <p:spPr>
          <a:xfrm>
            <a:off x="480060" y="3492500"/>
            <a:ext cx="6012180" cy="5057140"/>
          </a:xfrm>
        </p:spPr>
        <p:txBody>
          <a:bodyPr/>
          <a:lstStyle/>
          <a:p>
            <a:r>
              <a:rPr lang="en-US" b="1" dirty="0"/>
              <a:t>ANIMATION</a:t>
            </a:r>
          </a:p>
          <a:p>
            <a:pPr defTabSz="966612">
              <a:defRPr/>
            </a:pPr>
            <a:r>
              <a:rPr lang="en-US" b="1" dirty="0"/>
              <a:t>Automatic animation. Do nothing</a:t>
            </a:r>
          </a:p>
          <a:p>
            <a:endParaRPr lang="en-US" b="1" dirty="0"/>
          </a:p>
          <a:p>
            <a:r>
              <a:rPr lang="en-US" b="1" dirty="0"/>
              <a:t>SCRIPT NOTES:</a:t>
            </a:r>
          </a:p>
          <a:p>
            <a:r>
              <a:rPr lang="en-US" b="0" dirty="0"/>
              <a:t>Brushes are critical tools for removal of soil and the beginning phases of biofilms. Many brush designs are available dependent upon the cleaning need. Using the wrong brush type or brush material can result in poor cleaning and even damage instrumentation. I can’t tell you how many times a metal  brush was used on soft metal ruining the instrument.</a:t>
            </a:r>
          </a:p>
          <a:p>
            <a:endParaRPr lang="en-US" b="0" dirty="0"/>
          </a:p>
          <a:p>
            <a:r>
              <a:rPr lang="en-US" b="0" dirty="0"/>
              <a:t>Brushes used to clean lumens are specific for the size of the lumen. A brush that is too small or too big will not effectively remove the soil. A brush that is too big can damage the device. </a:t>
            </a:r>
          </a:p>
          <a:p>
            <a:endParaRPr lang="en-US" b="0" dirty="0"/>
          </a:p>
          <a:p>
            <a:r>
              <a:rPr lang="en-US" b="0" dirty="0"/>
              <a:t>Reusable brushes must be regularly cleaned and disinfected per the manufacturer's written IFU to prevent the formation of biofilm. </a:t>
            </a:r>
          </a:p>
          <a:p>
            <a:endParaRPr lang="en-US" b="0" dirty="0"/>
          </a:p>
          <a:p>
            <a:r>
              <a:rPr lang="en-US" b="0" dirty="0"/>
              <a:t>Do not reuse a single use brush. </a:t>
            </a:r>
          </a:p>
          <a:p>
            <a:endParaRPr lang="en-US" b="0" dirty="0"/>
          </a:p>
          <a:p>
            <a:r>
              <a:rPr lang="en-US" b="1" dirty="0"/>
              <a:t>A</a:t>
            </a:r>
            <a:r>
              <a:rPr lang="en-US" b="1" cap="all" baseline="0" dirty="0"/>
              <a:t>dditional information</a:t>
            </a:r>
          </a:p>
          <a:p>
            <a:r>
              <a:rPr lang="en-US" b="1" cap="none" baseline="0" dirty="0"/>
              <a:t>What constitutes a single use?</a:t>
            </a:r>
          </a:p>
          <a:p>
            <a:r>
              <a:rPr lang="en-US" b="1" cap="none" baseline="0" dirty="0"/>
              <a:t>The facility must define what constitutes a single use. They should rely on the brush manufacturer's written IFU and facility risk assessment to determine what a use means.</a:t>
            </a:r>
            <a:endParaRPr lang="en-US" dirty="0"/>
          </a:p>
        </p:txBody>
      </p:sp>
      <p:sp>
        <p:nvSpPr>
          <p:cNvPr id="6" name="Footer Placeholder 5">
            <a:extLst>
              <a:ext uri="{FF2B5EF4-FFF2-40B4-BE49-F238E27FC236}">
                <a16:creationId xmlns:a16="http://schemas.microsoft.com/office/drawing/2014/main" id="{C247F25D-920E-892A-ADBE-9C0ABA3C66F3}"/>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A8392A7C-85AF-1EA9-6EE6-9CF58DEFFFAE}"/>
              </a:ext>
            </a:extLst>
          </p:cNvPr>
          <p:cNvSpPr>
            <a:spLocks noGrp="1"/>
          </p:cNvSpPr>
          <p:nvPr>
            <p:ph type="sldNum" sz="quarter" idx="5"/>
          </p:nvPr>
        </p:nvSpPr>
        <p:spPr/>
        <p:txBody>
          <a:bodyPr/>
          <a:lstStyle/>
          <a:p>
            <a:fld id="{4C5311EF-7EF3-45DB-A3C2-539D8379D8E2}" type="slidenum">
              <a:rPr lang="en-US" smtClean="0"/>
              <a:t>27</a:t>
            </a:fld>
            <a:endParaRPr lang="en-US" dirty="0"/>
          </a:p>
        </p:txBody>
      </p:sp>
    </p:spTree>
    <p:extLst>
      <p:ext uri="{BB962C8B-B14F-4D97-AF65-F5344CB8AC3E}">
        <p14:creationId xmlns:p14="http://schemas.microsoft.com/office/powerpoint/2010/main" val="1979166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20675"/>
            <a:ext cx="4918075" cy="2767013"/>
          </a:xfrm>
        </p:spPr>
      </p:sp>
      <p:sp>
        <p:nvSpPr>
          <p:cNvPr id="3" name="Notes Placeholder 2"/>
          <p:cNvSpPr>
            <a:spLocks noGrp="1"/>
          </p:cNvSpPr>
          <p:nvPr>
            <p:ph type="body" idx="1"/>
          </p:nvPr>
        </p:nvSpPr>
        <p:spPr>
          <a:xfrm>
            <a:off x="731520" y="3251201"/>
            <a:ext cx="5852160" cy="6169978"/>
          </a:xfrm>
        </p:spPr>
        <p:txBody>
          <a:bodyPr/>
          <a:lstStyle/>
          <a:p>
            <a:r>
              <a:rPr lang="en-US" b="1" dirty="0"/>
              <a:t>ANIMATION</a:t>
            </a:r>
          </a:p>
          <a:p>
            <a:pPr marL="181240" indent="-181240">
              <a:buFont typeface="Arial" panose="020B0604020202020204" pitchFamily="34" charset="0"/>
              <a:buChar char="•"/>
            </a:pPr>
            <a:r>
              <a:rPr lang="en-US" b="1" dirty="0"/>
              <a:t>Automatic animation. Do nothing</a:t>
            </a:r>
          </a:p>
          <a:p>
            <a:endParaRPr lang="en-US" b="1" dirty="0"/>
          </a:p>
          <a:p>
            <a:r>
              <a:rPr lang="en-US" b="1" dirty="0"/>
              <a:t>SCRIPT NOTES:</a:t>
            </a:r>
          </a:p>
          <a:p>
            <a:r>
              <a:rPr lang="en-US" b="0" dirty="0"/>
              <a:t>What is in your water? A lot! Water contains minerals, metal ions and bacteria.  When mineral and metal ions are high, such as in hard water, they can deposit on device surfaces which builds up over time. These deposits can damage devices and protect bacteria from disinfection and sterilization processes. </a:t>
            </a:r>
          </a:p>
          <a:p>
            <a:r>
              <a:rPr lang="en-US" b="0" dirty="0"/>
              <a:t>Some cleaning chemistries contain components that help prevent ,minerals and ions from depositing on devices. This component is called a chelating agent.  However, the formulation of those chemistries is important. Without enough of the, chelating sequestering components, a cleaning chemistry can be overwhelmed by hard water resulting in mineral deposits. </a:t>
            </a:r>
          </a:p>
          <a:p>
            <a:endParaRPr lang="en-US" b="0" dirty="0"/>
          </a:p>
          <a:p>
            <a:r>
              <a:rPr lang="en-US" b="0" dirty="0"/>
              <a:t>Though cleaning chemistries may have sequestering agents, the rinse water does not. For this reason, rinse water should be treated to remove minerals and ions. Facilities rely on deionized or reverse osmosis water supplies for the final rinse.</a:t>
            </a:r>
          </a:p>
          <a:p>
            <a:endParaRPr lang="en-US" b="0" dirty="0"/>
          </a:p>
          <a:p>
            <a:r>
              <a:rPr lang="en-US" b="0" dirty="0"/>
              <a:t>Water, even treated water, contains low levels of bacteria. These are typically bacteria associated with biofilms that form within the water delivery systems. Its important to monitor the level of bacteria in your water at all facility dispense points to ensure it stays within the AAMI recommendations.  This includes treated water.</a:t>
            </a:r>
          </a:p>
          <a:p>
            <a:endParaRPr lang="en-US" b="0" dirty="0"/>
          </a:p>
          <a:p>
            <a:r>
              <a:rPr lang="en-US" b="0" dirty="0"/>
              <a:t>Where there are bacterium and organic soils, there can be endotoxins. Water should also be evaluated for unacceptable levels of endotoxin. </a:t>
            </a:r>
          </a:p>
          <a:p>
            <a:endParaRPr lang="en-US" b="0"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10FB3541-62CC-673F-1631-1B5612F01449}"/>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208E6B76-2A90-90A9-4283-7F6F79CE1D7C}"/>
              </a:ext>
            </a:extLst>
          </p:cNvPr>
          <p:cNvSpPr>
            <a:spLocks noGrp="1"/>
          </p:cNvSpPr>
          <p:nvPr>
            <p:ph type="sldNum" sz="quarter" idx="5"/>
          </p:nvPr>
        </p:nvSpPr>
        <p:spPr/>
        <p:txBody>
          <a:bodyPr/>
          <a:lstStyle/>
          <a:p>
            <a:fld id="{4C5311EF-7EF3-45DB-A3C2-539D8379D8E2}" type="slidenum">
              <a:rPr lang="en-US" smtClean="0"/>
              <a:t>28</a:t>
            </a:fld>
            <a:endParaRPr lang="en-US" dirty="0"/>
          </a:p>
        </p:txBody>
      </p:sp>
    </p:spTree>
    <p:extLst>
      <p:ext uri="{BB962C8B-B14F-4D97-AF65-F5344CB8AC3E}">
        <p14:creationId xmlns:p14="http://schemas.microsoft.com/office/powerpoint/2010/main" val="1962359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403600"/>
            <a:ext cx="6012180" cy="5146040"/>
          </a:xfrm>
        </p:spPr>
        <p:txBody>
          <a:bodyPr/>
          <a:lstStyle/>
          <a:p>
            <a:r>
              <a:rPr lang="en-US" b="1" dirty="0"/>
              <a:t>ANIMATION</a:t>
            </a:r>
          </a:p>
          <a:p>
            <a:pPr marL="181240" indent="-181240">
              <a:buFont typeface="Arial" panose="020B0604020202020204" pitchFamily="34" charset="0"/>
              <a:buChar char="•"/>
            </a:pPr>
            <a:r>
              <a:rPr lang="en-US" b="1" dirty="0"/>
              <a:t>3 post-it notes click for each to appear</a:t>
            </a:r>
          </a:p>
          <a:p>
            <a:endParaRPr lang="en-US" b="1" dirty="0"/>
          </a:p>
          <a:p>
            <a:r>
              <a:rPr lang="en-US" b="1" dirty="0"/>
              <a:t>SCRIPT NOTES:</a:t>
            </a:r>
          </a:p>
          <a:p>
            <a:r>
              <a:rPr lang="en-US" b="1" dirty="0"/>
              <a:t>(Click) </a:t>
            </a:r>
            <a:r>
              <a:rPr lang="en-US" b="0" dirty="0"/>
              <a:t>Make sure that staff have and follow all manufacturers’ written IFU including the cleaning chemistries cleaning tools and accessories, and the devices. Staff should be educated in the process and competencies established. Be sure that staff have the right tools and accessories they need to do the job right.</a:t>
            </a:r>
          </a:p>
          <a:p>
            <a:endParaRPr lang="en-US" b="0" dirty="0"/>
          </a:p>
          <a:p>
            <a:r>
              <a:rPr lang="en-US" b="1" dirty="0"/>
              <a:t>(Click) </a:t>
            </a:r>
            <a:r>
              <a:rPr lang="en-US" b="0" dirty="0"/>
              <a:t>Confirm that the sink is filled with the right quantity of water for the cleaning chemistry dispensed. It can be helpful to add a water level marker to the sink and use automated chemistry dispensers. Facilities may also consider performing water testing to confirm that the chemistry used is sufficient for their water supply. Often, manufacturers of medical grade cleaning chemistries offer water testing services. </a:t>
            </a:r>
          </a:p>
          <a:p>
            <a:endParaRPr lang="en-US" b="0" dirty="0"/>
          </a:p>
          <a:p>
            <a:r>
              <a:rPr lang="en-US" b="1" dirty="0"/>
              <a:t>(Click) </a:t>
            </a:r>
            <a:r>
              <a:rPr lang="en-US" b="0" dirty="0"/>
              <a:t>Speaking of water, be sure to set up a regular water testing program that includes bacteria and endotoxins identifies in AAMI water quality guide. Lastly, confirm that all rinses are using DI or RO water and not tap water.</a:t>
            </a:r>
          </a:p>
          <a:p>
            <a:endParaRPr lang="en-US" b="0"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B8FFB472-D7ED-38D7-3E5E-E64A3DB36404}"/>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04431C20-00D0-CDA5-EC86-F4722F5E93BD}"/>
              </a:ext>
            </a:extLst>
          </p:cNvPr>
          <p:cNvSpPr>
            <a:spLocks noGrp="1"/>
          </p:cNvSpPr>
          <p:nvPr>
            <p:ph type="sldNum" sz="quarter" idx="5"/>
          </p:nvPr>
        </p:nvSpPr>
        <p:spPr/>
        <p:txBody>
          <a:bodyPr/>
          <a:lstStyle/>
          <a:p>
            <a:fld id="{4C5311EF-7EF3-45DB-A3C2-539D8379D8E2}" type="slidenum">
              <a:rPr lang="en-US" smtClean="0"/>
              <a:t>29</a:t>
            </a:fld>
            <a:endParaRPr lang="en-US" dirty="0"/>
          </a:p>
        </p:txBody>
      </p:sp>
    </p:spTree>
    <p:extLst>
      <p:ext uri="{BB962C8B-B14F-4D97-AF65-F5344CB8AC3E}">
        <p14:creationId xmlns:p14="http://schemas.microsoft.com/office/powerpoint/2010/main" val="51444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71450"/>
            <a:ext cx="4092575" cy="230187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SCRIPT NOTES:</a:t>
            </a:r>
          </a:p>
          <a:p>
            <a:pPr marL="0" indent="0">
              <a:buFont typeface="Arial" panose="020B0604020202020204" pitchFamily="34" charset="0"/>
              <a:buNone/>
            </a:pPr>
            <a:r>
              <a:rPr lang="en-US" dirty="0"/>
              <a:t>This program has been credentialed for </a:t>
            </a:r>
            <a:r>
              <a:rPr lang="en-US" b="1" dirty="0"/>
              <a:t>(read the value, abbreviated credited hour and abbreviation of the credentialing agent. For example:. 1 hour of GI specific content by ABCGN)</a:t>
            </a:r>
            <a:endParaRPr lang="en-US" b="1" dirty="0">
              <a:cs typeface="Calibri"/>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A</a:t>
            </a:r>
            <a:r>
              <a:rPr lang="en-US" b="1" cap="all" baseline="0" dirty="0"/>
              <a:t>dditional information</a:t>
            </a:r>
            <a:endParaRPr lang="en-US" b="1" cap="all" baseline="0" dirty="0">
              <a:cs typeface="Calibri"/>
            </a:endParaRPr>
          </a:p>
          <a:p>
            <a:pPr marL="0" indent="0">
              <a:buFont typeface="Arial" panose="020B0604020202020204" pitchFamily="34" charset="0"/>
              <a:buNone/>
            </a:pPr>
            <a:r>
              <a:rPr lang="en-US" b="1" dirty="0"/>
              <a:t>None</a:t>
            </a:r>
            <a:endParaRPr lang="en-US" dirty="0"/>
          </a:p>
        </p:txBody>
      </p:sp>
      <p:sp>
        <p:nvSpPr>
          <p:cNvPr id="5" name="Footer Placeholder 4">
            <a:extLst>
              <a:ext uri="{FF2B5EF4-FFF2-40B4-BE49-F238E27FC236}">
                <a16:creationId xmlns:a16="http://schemas.microsoft.com/office/drawing/2014/main" id="{F6779285-C421-AC61-2CBE-378FC32810DD}"/>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6" name="Slide Number Placeholder 5">
            <a:extLst>
              <a:ext uri="{FF2B5EF4-FFF2-40B4-BE49-F238E27FC236}">
                <a16:creationId xmlns:a16="http://schemas.microsoft.com/office/drawing/2014/main" id="{CA8C0C47-B589-34D1-B5E5-56ACA5FB2D44}"/>
              </a:ext>
            </a:extLst>
          </p:cNvPr>
          <p:cNvSpPr>
            <a:spLocks noGrp="1"/>
          </p:cNvSpPr>
          <p:nvPr>
            <p:ph type="sldNum" sz="quarter" idx="5"/>
          </p:nvPr>
        </p:nvSpPr>
        <p:spPr/>
        <p:txBody>
          <a:bodyPr/>
          <a:lstStyle/>
          <a:p>
            <a:fld id="{4C5311EF-7EF3-45DB-A3C2-539D8379D8E2}" type="slidenum">
              <a:rPr lang="en-US" smtClean="0"/>
              <a:t>3</a:t>
            </a:fld>
            <a:endParaRPr lang="en-US" dirty="0"/>
          </a:p>
        </p:txBody>
      </p:sp>
    </p:spTree>
    <p:extLst>
      <p:ext uri="{BB962C8B-B14F-4D97-AF65-F5344CB8AC3E}">
        <p14:creationId xmlns:p14="http://schemas.microsoft.com/office/powerpoint/2010/main" val="3824655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44475"/>
            <a:ext cx="4918075" cy="2767013"/>
          </a:xfrm>
        </p:spPr>
      </p:sp>
      <p:sp>
        <p:nvSpPr>
          <p:cNvPr id="3" name="Notes Placeholder 2"/>
          <p:cNvSpPr>
            <a:spLocks noGrp="1"/>
          </p:cNvSpPr>
          <p:nvPr>
            <p:ph type="body" idx="1"/>
          </p:nvPr>
        </p:nvSpPr>
        <p:spPr>
          <a:xfrm>
            <a:off x="480060" y="3238500"/>
            <a:ext cx="6012180" cy="5311140"/>
          </a:xfrm>
        </p:spPr>
        <p:txBody>
          <a:bodyPr/>
          <a:lstStyle/>
          <a:p>
            <a:endParaRPr lang="en-US" b="1" dirty="0"/>
          </a:p>
          <a:p>
            <a:r>
              <a:rPr lang="en-US" b="1" dirty="0"/>
              <a:t>SCRIPT NOTES:</a:t>
            </a:r>
          </a:p>
          <a:p>
            <a:r>
              <a:rPr lang="en-US" b="0" dirty="0"/>
              <a:t>Due to the increase of orthopedic procedures in ASCs, we see an increase in automated cleaning equipment as an essential part of their decontamination process. </a:t>
            </a:r>
          </a:p>
          <a:p>
            <a:r>
              <a:rPr lang="en-US" b="0" dirty="0"/>
              <a:t>Automated cleaning follows the same path as manual cleaning. Soiled items are rinsed with cold water. This is followed by soaking. Depending on the device manufacturer's IFU, manual cleaning may be necessary prior to automated cleaning.</a:t>
            </a:r>
          </a:p>
          <a:p>
            <a:endParaRPr lang="en-US" b="0" dirty="0"/>
          </a:p>
          <a:p>
            <a:r>
              <a:rPr lang="en-US" b="1" dirty="0"/>
              <a:t>A</a:t>
            </a:r>
            <a:r>
              <a:rPr lang="en-US" b="1" cap="all" baseline="0" dirty="0"/>
              <a:t>dditional information</a:t>
            </a:r>
          </a:p>
          <a:p>
            <a:r>
              <a:rPr lang="en-US" b="1" baseline="0" dirty="0"/>
              <a:t>None</a:t>
            </a:r>
            <a:endParaRPr lang="en-US" dirty="0"/>
          </a:p>
          <a:p>
            <a:endParaRPr lang="en-US" dirty="0"/>
          </a:p>
        </p:txBody>
      </p:sp>
      <p:sp>
        <p:nvSpPr>
          <p:cNvPr id="6" name="Footer Placeholder 5">
            <a:extLst>
              <a:ext uri="{FF2B5EF4-FFF2-40B4-BE49-F238E27FC236}">
                <a16:creationId xmlns:a16="http://schemas.microsoft.com/office/drawing/2014/main" id="{25C86780-2DCB-2304-3F1D-7AF6D6E511DB}"/>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6FF33513-7446-120B-F25E-75E6F483EF14}"/>
              </a:ext>
            </a:extLst>
          </p:cNvPr>
          <p:cNvSpPr>
            <a:spLocks noGrp="1"/>
          </p:cNvSpPr>
          <p:nvPr>
            <p:ph type="sldNum" sz="quarter" idx="5"/>
          </p:nvPr>
        </p:nvSpPr>
        <p:spPr/>
        <p:txBody>
          <a:bodyPr/>
          <a:lstStyle/>
          <a:p>
            <a:fld id="{4C5311EF-7EF3-45DB-A3C2-539D8379D8E2}" type="slidenum">
              <a:rPr lang="en-US" smtClean="0"/>
              <a:t>30</a:t>
            </a:fld>
            <a:endParaRPr lang="en-US" dirty="0"/>
          </a:p>
        </p:txBody>
      </p:sp>
    </p:spTree>
    <p:extLst>
      <p:ext uri="{BB962C8B-B14F-4D97-AF65-F5344CB8AC3E}">
        <p14:creationId xmlns:p14="http://schemas.microsoft.com/office/powerpoint/2010/main" val="1735774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44475"/>
            <a:ext cx="4918075" cy="2767013"/>
          </a:xfrm>
        </p:spPr>
      </p:sp>
      <p:sp>
        <p:nvSpPr>
          <p:cNvPr id="3" name="Notes Placeholder 2"/>
          <p:cNvSpPr>
            <a:spLocks noGrp="1"/>
          </p:cNvSpPr>
          <p:nvPr>
            <p:ph type="body" idx="1"/>
          </p:nvPr>
        </p:nvSpPr>
        <p:spPr>
          <a:xfrm>
            <a:off x="480060" y="3276600"/>
            <a:ext cx="6012180" cy="5273040"/>
          </a:xfrm>
        </p:spPr>
        <p:txBody>
          <a:bodyPr/>
          <a:lstStyle/>
          <a:p>
            <a:r>
              <a:rPr lang="en-US" b="1" dirty="0"/>
              <a:t>ANIMATION</a:t>
            </a:r>
          </a:p>
          <a:p>
            <a:pPr marL="181240" indent="-181240">
              <a:buFont typeface="Arial" panose="020B0604020202020204" pitchFamily="34" charset="0"/>
              <a:buChar char="•"/>
            </a:pPr>
            <a:r>
              <a:rPr lang="en-US" b="1" dirty="0"/>
              <a:t>Click for washer thermometer</a:t>
            </a:r>
          </a:p>
          <a:p>
            <a:pPr marL="181240" indent="-181240">
              <a:buFont typeface="Arial" panose="020B0604020202020204" pitchFamily="34" charset="0"/>
              <a:buChar char="•"/>
            </a:pPr>
            <a:r>
              <a:rPr lang="en-US" b="1" dirty="0"/>
              <a:t>Click for ultrasonic thermometers</a:t>
            </a:r>
          </a:p>
          <a:p>
            <a:pPr marL="181240" indent="-181240">
              <a:buFont typeface="Arial" panose="020B0604020202020204" pitchFamily="34" charset="0"/>
              <a:buChar char="•"/>
            </a:pPr>
            <a:endParaRPr lang="en-US" b="1" dirty="0"/>
          </a:p>
          <a:p>
            <a:r>
              <a:rPr lang="en-US" b="1" dirty="0"/>
              <a:t>SCRIPT NOTES:</a:t>
            </a:r>
          </a:p>
          <a:p>
            <a:pPr defTabSz="966612">
              <a:defRPr/>
            </a:pPr>
            <a:r>
              <a:rPr lang="en-US" dirty="0"/>
              <a:t>Automated cleaning equipment include ultrasonic cleaners of all sizes, instrument washers, and cart washers. Often, cart washers and instrument washers will be used to clean container systems, filter retainers and other container accessories prior to use.</a:t>
            </a:r>
          </a:p>
          <a:p>
            <a:pPr defTabSz="966612">
              <a:defRPr/>
            </a:pPr>
            <a:endParaRPr lang="en-US" dirty="0"/>
          </a:p>
          <a:p>
            <a:pPr defTabSz="966612">
              <a:defRPr/>
            </a:pPr>
            <a:r>
              <a:rPr lang="en-US" b="1" dirty="0"/>
              <a:t>(Click) </a:t>
            </a:r>
            <a:r>
              <a:rPr lang="en-US" dirty="0"/>
              <a:t>Thermal disinfection is available in most washers. Thermal disinfection uses heated water to kill microorganisms found on and in the devices.  </a:t>
            </a:r>
            <a:r>
              <a:rPr lang="en-US" b="1" dirty="0"/>
              <a:t>(Click)</a:t>
            </a:r>
            <a:r>
              <a:rPr lang="en-US" dirty="0"/>
              <a:t> Ultrasonic cleaners sometimes have this feature. However, the majority do not.  </a:t>
            </a:r>
          </a:p>
          <a:p>
            <a:endParaRPr lang="en-US" b="1" dirty="0"/>
          </a:p>
          <a:p>
            <a:r>
              <a:rPr lang="en-US" b="1" dirty="0"/>
              <a:t>A</a:t>
            </a:r>
            <a:r>
              <a:rPr lang="en-US" b="1" cap="all" baseline="0" dirty="0"/>
              <a:t>dditional information:  </a:t>
            </a:r>
          </a:p>
          <a:p>
            <a:r>
              <a:rPr lang="en-US" b="1" cap="none" baseline="0" dirty="0"/>
              <a:t>None</a:t>
            </a:r>
          </a:p>
          <a:p>
            <a:endParaRPr lang="en-US" b="1" baseline="0" dirty="0"/>
          </a:p>
          <a:p>
            <a:endParaRPr lang="en-US" dirty="0"/>
          </a:p>
        </p:txBody>
      </p:sp>
      <p:sp>
        <p:nvSpPr>
          <p:cNvPr id="6" name="Footer Placeholder 5">
            <a:extLst>
              <a:ext uri="{FF2B5EF4-FFF2-40B4-BE49-F238E27FC236}">
                <a16:creationId xmlns:a16="http://schemas.microsoft.com/office/drawing/2014/main" id="{D24A560B-99F3-7AC6-297B-4FA823F29CAD}"/>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E71492DA-E3A2-B94A-7835-16EDF6F0AC3E}"/>
              </a:ext>
            </a:extLst>
          </p:cNvPr>
          <p:cNvSpPr>
            <a:spLocks noGrp="1"/>
          </p:cNvSpPr>
          <p:nvPr>
            <p:ph type="sldNum" sz="quarter" idx="5"/>
          </p:nvPr>
        </p:nvSpPr>
        <p:spPr/>
        <p:txBody>
          <a:bodyPr/>
          <a:lstStyle/>
          <a:p>
            <a:fld id="{4C5311EF-7EF3-45DB-A3C2-539D8379D8E2}" type="slidenum">
              <a:rPr lang="en-US" smtClean="0"/>
              <a:t>31</a:t>
            </a:fld>
            <a:endParaRPr lang="en-US" dirty="0"/>
          </a:p>
        </p:txBody>
      </p:sp>
    </p:spTree>
    <p:extLst>
      <p:ext uri="{BB962C8B-B14F-4D97-AF65-F5344CB8AC3E}">
        <p14:creationId xmlns:p14="http://schemas.microsoft.com/office/powerpoint/2010/main" val="4271839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57175"/>
            <a:ext cx="4918075" cy="2767013"/>
          </a:xfrm>
        </p:spPr>
      </p:sp>
      <p:sp>
        <p:nvSpPr>
          <p:cNvPr id="3" name="Notes Placeholder 2"/>
          <p:cNvSpPr>
            <a:spLocks noGrp="1"/>
          </p:cNvSpPr>
          <p:nvPr>
            <p:ph type="body" idx="1"/>
          </p:nvPr>
        </p:nvSpPr>
        <p:spPr>
          <a:xfrm>
            <a:off x="731520" y="3149601"/>
            <a:ext cx="5852160" cy="5776686"/>
          </a:xfrm>
        </p:spPr>
        <p:txBody>
          <a:bodyPr/>
          <a:lstStyle/>
          <a:p>
            <a:r>
              <a:rPr lang="en-US" b="1" dirty="0"/>
              <a:t>ANIMATION:  </a:t>
            </a:r>
          </a:p>
          <a:p>
            <a:pPr marL="181240" indent="-181240">
              <a:buFont typeface="Arial" panose="020B0604020202020204" pitchFamily="34" charset="0"/>
              <a:buChar char="•"/>
            </a:pPr>
            <a:r>
              <a:rPr lang="en-US" b="1" dirty="0"/>
              <a:t>Click for pos-it note to fade in</a:t>
            </a:r>
          </a:p>
          <a:p>
            <a:pPr marL="181240" indent="-181240">
              <a:buFont typeface="Arial" panose="020B0604020202020204" pitchFamily="34" charset="0"/>
              <a:buChar char="•"/>
            </a:pPr>
            <a:endParaRPr lang="en-US" b="1" dirty="0"/>
          </a:p>
          <a:p>
            <a:r>
              <a:rPr lang="en-US" b="1" dirty="0"/>
              <a:t>SCRIPT NOTES:</a:t>
            </a:r>
          </a:p>
          <a:p>
            <a:r>
              <a:rPr lang="en-US" dirty="0"/>
              <a:t>Washers and Ultrasonic cleaners have the same water needs as manual cleaning. Rinse water must be deionized or reverse osmosis.</a:t>
            </a:r>
          </a:p>
          <a:p>
            <a:endParaRPr lang="en-US" dirty="0"/>
          </a:p>
          <a:p>
            <a:r>
              <a:rPr lang="en-US" dirty="0"/>
              <a:t>The cleaning chemistries  are different from that used at the sink. They are also different between washers and ultrasonic cleaners. Ultrasonic cleaners need chemistries that work with cavitation and not against it. Using the wrong cleaning chemistry could impede the cleaning process.</a:t>
            </a:r>
          </a:p>
          <a:p>
            <a:endParaRPr lang="en-US" dirty="0"/>
          </a:p>
          <a:p>
            <a:r>
              <a:rPr lang="en-US" dirty="0"/>
              <a:t>Dilution rates will be different between equipment depending on the cleaning chemistry’s concentration and the total volume of water used in the cleaning phase.  Always confirm the proper dilution rate.</a:t>
            </a:r>
          </a:p>
          <a:p>
            <a:endParaRPr lang="en-US" dirty="0"/>
          </a:p>
          <a:p>
            <a:pPr defTabSz="966612">
              <a:defRPr/>
            </a:pPr>
            <a:r>
              <a:rPr lang="en-US" dirty="0"/>
              <a:t>Devices with lumens should be flowed with cleaning solution. Washers and ultrasonic cleaners use adapters to flow fluids through lumens. </a:t>
            </a:r>
          </a:p>
          <a:p>
            <a:endParaRPr lang="en-US" dirty="0"/>
          </a:p>
          <a:p>
            <a:r>
              <a:rPr lang="en-US" dirty="0"/>
              <a:t>Daily performance testing is required for all automated cleaning equipment and records of the testing kept.  </a:t>
            </a:r>
          </a:p>
          <a:p>
            <a:pPr defTabSz="966612">
              <a:defRPr/>
            </a:pPr>
            <a:endParaRPr lang="en-US" dirty="0"/>
          </a:p>
          <a:p>
            <a:pPr defTabSz="966612">
              <a:defRPr/>
            </a:pPr>
            <a:r>
              <a:rPr lang="en-US" dirty="0"/>
              <a:t>Schedule regular cleaning and disinfection according to manufacturer’s written instruction. Instructions vary widely between equipment models. Never assume that the schedule for one piece of equipment meets the recommendations of another similar piece. Cleaning equipment must be regularly disinfected to prevent biofilm from forming. The frequency and chemistry to use will be identified in the manufacturer's written IFU.</a:t>
            </a:r>
          </a:p>
          <a:p>
            <a:endParaRPr lang="en-US" dirty="0"/>
          </a:p>
          <a:p>
            <a:r>
              <a:rPr lang="en-US" dirty="0"/>
              <a:t>The equipment should be serviced routinely by qualified service technicians and depending on the requirements of the accrediting agency all preventative maintenance records need to be kept.</a:t>
            </a:r>
          </a:p>
          <a:p>
            <a:endParaRPr lang="en-US" b="1" dirty="0"/>
          </a:p>
          <a:p>
            <a:r>
              <a:rPr lang="en-US" b="1" dirty="0"/>
              <a:t>(Click) </a:t>
            </a:r>
            <a:r>
              <a:rPr lang="en-US" b="0" dirty="0"/>
              <a:t>When auditing this </a:t>
            </a:r>
            <a:r>
              <a:rPr lang="en-US" dirty="0"/>
              <a:t>area</a:t>
            </a:r>
            <a:r>
              <a:rPr lang="en-US" b="0" dirty="0"/>
              <a:t>, confirm that the hospital right cleaning chemistry is used and the dilution rates are appropriate for the application.</a:t>
            </a:r>
            <a:r>
              <a:rPr lang="en-US" dirty="0"/>
              <a:t> </a:t>
            </a:r>
            <a:endParaRPr lang="en-US" b="0" dirty="0">
              <a:cs typeface="Calibri"/>
            </a:endParaRPr>
          </a:p>
          <a:p>
            <a:r>
              <a:rPr lang="en-US" b="0" dirty="0"/>
              <a:t>Confirm that flow connectors or adapters are used on lumen devices,</a:t>
            </a:r>
          </a:p>
          <a:p>
            <a:r>
              <a:rPr lang="en-US" b="0" dirty="0"/>
              <a:t>Verify that performance testing is occurring daily on each piece of cleaning equipment.</a:t>
            </a:r>
          </a:p>
          <a:p>
            <a:r>
              <a:rPr lang="en-US" b="0" dirty="0"/>
              <a:t>Inspect the equipment for cleanliness and review the disinfection history to ensure that the schedule is kept.</a:t>
            </a:r>
          </a:p>
          <a:p>
            <a:r>
              <a:rPr lang="en-US" b="0" dirty="0"/>
              <a:t>Lastly, look over the preventative maintenance records. Are they happening as recommended in the written manufacturers IFU? Are all items completed on time?</a:t>
            </a:r>
            <a:endParaRPr lang="en-US" b="1" dirty="0"/>
          </a:p>
          <a:p>
            <a:endParaRPr lang="en-US" b="1" dirty="0"/>
          </a:p>
          <a:p>
            <a:r>
              <a:rPr lang="en-US" b="1" dirty="0"/>
              <a:t>A</a:t>
            </a:r>
            <a:r>
              <a:rPr lang="en-US" b="1" cap="all" baseline="0" dirty="0"/>
              <a:t>dditional information:  </a:t>
            </a:r>
          </a:p>
          <a:p>
            <a:r>
              <a:rPr lang="en-US" b="1" cap="none" baseline="0" dirty="0"/>
              <a:t>None</a:t>
            </a:r>
          </a:p>
        </p:txBody>
      </p:sp>
      <p:sp>
        <p:nvSpPr>
          <p:cNvPr id="6" name="Footer Placeholder 5">
            <a:extLst>
              <a:ext uri="{FF2B5EF4-FFF2-40B4-BE49-F238E27FC236}">
                <a16:creationId xmlns:a16="http://schemas.microsoft.com/office/drawing/2014/main" id="{60AA8705-1838-5C89-3647-501F0D35B3CE}"/>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1E282DD6-340D-3D24-6E41-E1D3465CC0F1}"/>
              </a:ext>
            </a:extLst>
          </p:cNvPr>
          <p:cNvSpPr>
            <a:spLocks noGrp="1"/>
          </p:cNvSpPr>
          <p:nvPr>
            <p:ph type="sldNum" sz="quarter" idx="5"/>
          </p:nvPr>
        </p:nvSpPr>
        <p:spPr/>
        <p:txBody>
          <a:bodyPr/>
          <a:lstStyle/>
          <a:p>
            <a:fld id="{4C5311EF-7EF3-45DB-A3C2-539D8379D8E2}" type="slidenum">
              <a:rPr lang="en-US" smtClean="0"/>
              <a:t>32</a:t>
            </a:fld>
            <a:endParaRPr lang="en-US" dirty="0"/>
          </a:p>
        </p:txBody>
      </p:sp>
    </p:spTree>
    <p:extLst>
      <p:ext uri="{BB962C8B-B14F-4D97-AF65-F5344CB8AC3E}">
        <p14:creationId xmlns:p14="http://schemas.microsoft.com/office/powerpoint/2010/main" val="1234205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69875"/>
            <a:ext cx="4918075" cy="2767013"/>
          </a:xfrm>
        </p:spPr>
      </p:sp>
      <p:sp>
        <p:nvSpPr>
          <p:cNvPr id="3" name="Notes Placeholder 2"/>
          <p:cNvSpPr>
            <a:spLocks noGrp="1"/>
          </p:cNvSpPr>
          <p:nvPr>
            <p:ph type="body" idx="1"/>
          </p:nvPr>
        </p:nvSpPr>
        <p:spPr>
          <a:xfrm>
            <a:off x="480060" y="3200400"/>
            <a:ext cx="6012180" cy="5349240"/>
          </a:xfrm>
        </p:spPr>
        <p:txBody>
          <a:bodyPr/>
          <a:lstStyle/>
          <a:p>
            <a:pPr marL="181240" indent="-181240">
              <a:buFont typeface="Arial" panose="020B0604020202020204" pitchFamily="34" charset="0"/>
              <a:buChar char="•"/>
            </a:pPr>
            <a:endParaRPr lang="en-US" b="1" dirty="0"/>
          </a:p>
          <a:p>
            <a:r>
              <a:rPr lang="en-US" b="1" dirty="0"/>
              <a:t>SCRIPT NOTES:</a:t>
            </a:r>
          </a:p>
          <a:p>
            <a:pPr defTabSz="966612">
              <a:defRPr/>
            </a:pPr>
            <a:r>
              <a:rPr lang="en-US" dirty="0"/>
              <a:t>After items have been manually clean and rinsed, water is purged from the device. Compressed instrument air is used.  It is important to use medical grade air since it is filtered to remove impurities and oils that would otherwise contaminate the device. The devices are typically passed to the clean side through a closable window. </a:t>
            </a:r>
          </a:p>
          <a:p>
            <a:pPr defTabSz="966612">
              <a:defRPr/>
            </a:pPr>
            <a:r>
              <a:rPr lang="en-US" dirty="0"/>
              <a:t>Though they have been purged, the devices are still wet. The drying process is continued by either allowing them to air dry in a clean place or by placing the devices in a drying cabinet. </a:t>
            </a:r>
          </a:p>
          <a:p>
            <a:pPr defTabSz="966612">
              <a:defRPr/>
            </a:pPr>
            <a:endParaRPr lang="en-US" dirty="0"/>
          </a:p>
          <a:p>
            <a:pPr defTabSz="966612">
              <a:defRPr/>
            </a:pPr>
            <a:r>
              <a:rPr lang="en-US" dirty="0"/>
              <a:t>Items that have been sonicated are typically wet at the end of the process. They would follow the same drying path as manually cleaned items. Some ultrasonic cleaners and most washers will have a drying phase. After drying is complete, they are passed to the clean side. Items that were sonicated may continue to automated washing or travel through the pass thru. Washers typically have two doors. One for loading on the dirty side and another for unloading on the clean side. Instruments with residual moisture after the drying phase would be dried on the clean side using air purges and drying cabinets.</a:t>
            </a:r>
          </a:p>
          <a:p>
            <a:endParaRPr lang="en-US" b="1" dirty="0"/>
          </a:p>
          <a:p>
            <a:r>
              <a:rPr lang="en-US" b="1" dirty="0"/>
              <a:t>A</a:t>
            </a:r>
            <a:r>
              <a:rPr lang="en-US" b="1" cap="all" baseline="0" dirty="0"/>
              <a:t>dditional information:  </a:t>
            </a:r>
          </a:p>
          <a:p>
            <a:r>
              <a:rPr lang="en-US" b="1" cap="none" baseline="0" dirty="0"/>
              <a:t>None</a:t>
            </a:r>
          </a:p>
        </p:txBody>
      </p:sp>
      <p:sp>
        <p:nvSpPr>
          <p:cNvPr id="6" name="Footer Placeholder 5">
            <a:extLst>
              <a:ext uri="{FF2B5EF4-FFF2-40B4-BE49-F238E27FC236}">
                <a16:creationId xmlns:a16="http://schemas.microsoft.com/office/drawing/2014/main" id="{92327CA6-9615-9B80-B52A-A60811E48B4B}"/>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3E85A063-A880-238A-3619-FB66FC2F3B9D}"/>
              </a:ext>
            </a:extLst>
          </p:cNvPr>
          <p:cNvSpPr>
            <a:spLocks noGrp="1"/>
          </p:cNvSpPr>
          <p:nvPr>
            <p:ph type="sldNum" sz="quarter" idx="5"/>
          </p:nvPr>
        </p:nvSpPr>
        <p:spPr/>
        <p:txBody>
          <a:bodyPr/>
          <a:lstStyle/>
          <a:p>
            <a:fld id="{4C5311EF-7EF3-45DB-A3C2-539D8379D8E2}" type="slidenum">
              <a:rPr lang="en-US" smtClean="0"/>
              <a:t>33</a:t>
            </a:fld>
            <a:endParaRPr lang="en-US" dirty="0"/>
          </a:p>
        </p:txBody>
      </p:sp>
    </p:spTree>
    <p:extLst>
      <p:ext uri="{BB962C8B-B14F-4D97-AF65-F5344CB8AC3E}">
        <p14:creationId xmlns:p14="http://schemas.microsoft.com/office/powerpoint/2010/main" val="3701802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228600"/>
            <a:ext cx="4452937" cy="2505075"/>
          </a:xfrm>
        </p:spPr>
      </p:sp>
      <p:sp>
        <p:nvSpPr>
          <p:cNvPr id="3" name="Notes Placeholder 2"/>
          <p:cNvSpPr>
            <a:spLocks noGrp="1"/>
          </p:cNvSpPr>
          <p:nvPr>
            <p:ph type="body" idx="1"/>
          </p:nvPr>
        </p:nvSpPr>
        <p:spPr>
          <a:xfrm>
            <a:off x="508001" y="2882901"/>
            <a:ext cx="6371770" cy="6489700"/>
          </a:xfrm>
        </p:spPr>
        <p:txBody>
          <a:bodyPr/>
          <a:lstStyle/>
          <a:p>
            <a:r>
              <a:rPr lang="en-US" b="1" dirty="0"/>
              <a:t>ANIMATION:  </a:t>
            </a:r>
          </a:p>
          <a:p>
            <a:pPr marL="181240" indent="-181240">
              <a:buFont typeface="Arial" panose="020B0604020202020204" pitchFamily="34" charset="0"/>
              <a:buChar char="•"/>
            </a:pPr>
            <a:r>
              <a:rPr lang="en-US" b="1" dirty="0"/>
              <a:t>Click for post-it</a:t>
            </a:r>
          </a:p>
          <a:p>
            <a:endParaRPr lang="en-US" dirty="0"/>
          </a:p>
          <a:p>
            <a:r>
              <a:rPr lang="en-US" b="1" dirty="0"/>
              <a:t>SCRIPT NOTES:</a:t>
            </a:r>
          </a:p>
          <a:p>
            <a:r>
              <a:rPr lang="en-US" dirty="0"/>
              <a:t>Pass-through window maintains the pressure difference between the clean and dirty sides. Air on the clean side is set at a higher pressure than that on the dirty side. This causes air to flow from the clean side to the dirty side preventing microbes from escaping. Any time a door or window is open between them, air pressure could drop on the clean side allowing microbe enriched air from the dirty side to invade the clean items.  Pass through windows help to maintain that positive pressure by remaining closed when not actively transferring items. </a:t>
            </a:r>
          </a:p>
          <a:p>
            <a:endParaRPr lang="en-US" dirty="0"/>
          </a:p>
          <a:p>
            <a:r>
              <a:rPr lang="en-US" dirty="0"/>
              <a:t>Some facilities opt to use the clean side shelf of the pass-thru window to air dry devices. This not advisable since this may lead to device damage as devices are placed one upon another. It can also make a dry instrument wet as the new device drips on it.</a:t>
            </a:r>
          </a:p>
          <a:p>
            <a:endParaRPr lang="en-US" dirty="0"/>
          </a:p>
          <a:p>
            <a:r>
              <a:rPr lang="en-US" dirty="0"/>
              <a:t>Pass thru windows must be regularly cleaned and disinfected. Remember that many manually cleaned devices that are passed through to the clean side are not disinfected only clean.  Residual water from wet devices can become breeding grounds for microorganisms.</a:t>
            </a:r>
          </a:p>
          <a:p>
            <a:endParaRPr lang="en-US" dirty="0"/>
          </a:p>
          <a:p>
            <a:r>
              <a:rPr lang="en-US" dirty="0"/>
              <a:t>Preventative maintenance is also important for the pass thru window. Surfaces, seals and any working components may require repair, replacement or other preventative service. </a:t>
            </a:r>
          </a:p>
          <a:p>
            <a:endParaRPr lang="en-US" b="1" dirty="0"/>
          </a:p>
          <a:p>
            <a:r>
              <a:rPr lang="en-US" b="1" dirty="0"/>
              <a:t>(Click) </a:t>
            </a:r>
            <a:r>
              <a:rPr lang="en-US" b="0" dirty="0"/>
              <a:t>Take time to watch the use of the pass-through window. Staff should always close it after transfer. Staff should not use it to hold conversations with the other side. Observe the absorbent materials. Do they need to be changed? When was the last time they were changed?</a:t>
            </a:r>
          </a:p>
          <a:p>
            <a:r>
              <a:rPr lang="en-US" b="0" dirty="0"/>
              <a:t>Review the cleaning and disinfection practices. Is it being completed as recommended by the manufacturer's written IFU?</a:t>
            </a:r>
          </a:p>
          <a:p>
            <a:r>
              <a:rPr lang="en-US" b="0" dirty="0"/>
              <a:t>Examine the preventative maintenance records.  Do they meet the manufacturer's written IFU and have they been completed on time?</a:t>
            </a:r>
            <a:endParaRPr lang="en-US" b="1" dirty="0"/>
          </a:p>
          <a:p>
            <a:endParaRPr lang="en-US" b="0" dirty="0"/>
          </a:p>
          <a:p>
            <a:r>
              <a:rPr lang="en-US" b="1" dirty="0"/>
              <a:t>A</a:t>
            </a:r>
            <a:r>
              <a:rPr lang="en-US" b="1" cap="all" baseline="0" dirty="0"/>
              <a:t>dditional information:  </a:t>
            </a:r>
          </a:p>
          <a:p>
            <a:r>
              <a:rPr lang="en-US" b="1" cap="none" baseline="0" dirty="0"/>
              <a:t>None</a:t>
            </a:r>
          </a:p>
        </p:txBody>
      </p:sp>
      <p:sp>
        <p:nvSpPr>
          <p:cNvPr id="6" name="Footer Placeholder 5">
            <a:extLst>
              <a:ext uri="{FF2B5EF4-FFF2-40B4-BE49-F238E27FC236}">
                <a16:creationId xmlns:a16="http://schemas.microsoft.com/office/drawing/2014/main" id="{884D89FE-6B22-3F7D-C426-908E24E6CA33}"/>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0C923333-F5B3-100F-537F-5F150A900A98}"/>
              </a:ext>
            </a:extLst>
          </p:cNvPr>
          <p:cNvSpPr>
            <a:spLocks noGrp="1"/>
          </p:cNvSpPr>
          <p:nvPr>
            <p:ph type="sldNum" sz="quarter" idx="5"/>
          </p:nvPr>
        </p:nvSpPr>
        <p:spPr/>
        <p:txBody>
          <a:bodyPr/>
          <a:lstStyle/>
          <a:p>
            <a:fld id="{4C5311EF-7EF3-45DB-A3C2-539D8379D8E2}" type="slidenum">
              <a:rPr lang="en-US" smtClean="0"/>
              <a:t>34</a:t>
            </a:fld>
            <a:endParaRPr lang="en-US" dirty="0"/>
          </a:p>
        </p:txBody>
      </p:sp>
    </p:spTree>
    <p:extLst>
      <p:ext uri="{BB962C8B-B14F-4D97-AF65-F5344CB8AC3E}">
        <p14:creationId xmlns:p14="http://schemas.microsoft.com/office/powerpoint/2010/main" val="2902076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95275"/>
            <a:ext cx="4918075" cy="2767013"/>
          </a:xfrm>
        </p:spPr>
      </p:sp>
      <p:sp>
        <p:nvSpPr>
          <p:cNvPr id="3" name="Notes Placeholder 2"/>
          <p:cNvSpPr>
            <a:spLocks noGrp="1"/>
          </p:cNvSpPr>
          <p:nvPr>
            <p:ph type="body" idx="1"/>
          </p:nvPr>
        </p:nvSpPr>
        <p:spPr>
          <a:xfrm>
            <a:off x="480060" y="3062288"/>
            <a:ext cx="6012180" cy="5487352"/>
          </a:xfrm>
        </p:spPr>
        <p:txBody>
          <a:bodyPr/>
          <a:lstStyle/>
          <a:p>
            <a:r>
              <a:rPr lang="en-US" b="1" dirty="0"/>
              <a:t>ANIMATION</a:t>
            </a:r>
          </a:p>
          <a:p>
            <a:pPr marL="181240" indent="-181240">
              <a:buFont typeface="Arial" panose="020B0604020202020204" pitchFamily="34" charset="0"/>
              <a:buChar char="•"/>
            </a:pPr>
            <a:r>
              <a:rPr lang="en-US" b="1" dirty="0"/>
              <a:t>Click to see pos-it note</a:t>
            </a:r>
          </a:p>
          <a:p>
            <a:pPr marL="181240" indent="-181240">
              <a:buFont typeface="Arial" panose="020B0604020202020204" pitchFamily="34" charset="0"/>
              <a:buChar char="•"/>
            </a:pPr>
            <a:endParaRPr lang="en-US" b="1" dirty="0"/>
          </a:p>
          <a:p>
            <a:r>
              <a:rPr lang="en-US" b="1" dirty="0"/>
              <a:t>SCRIPT NOTES:</a:t>
            </a:r>
          </a:p>
          <a:p>
            <a:pPr defTabSz="966612">
              <a:defRPr/>
            </a:pPr>
            <a:r>
              <a:rPr lang="en-US" dirty="0"/>
              <a:t>Typically, drying cabinets use low temperature heated air to help promote drying. Some have lumen tubing hookups to flow air through lumens and assist in drying. HEPA Filters remove particulates from the air that may carry microorganisms. Some cabinets use hepa filtered air while others do not. </a:t>
            </a:r>
          </a:p>
          <a:p>
            <a:pPr defTabSz="966612">
              <a:defRPr/>
            </a:pPr>
            <a:r>
              <a:rPr lang="en-US" dirty="0"/>
              <a:t>Drying cabinets may also be designed to flow air through lumens. Connectors or adapters are necessary to connect the lumens to ports within the cabinet. Cabinets must be regularly cleaned and disinfected. Connectors, adapters and tubing must also be cleaned and disinfected regularly. The schedule is based upon the recommendations found in the manufacturers' written IFU. </a:t>
            </a:r>
          </a:p>
          <a:p>
            <a:pPr defTabSz="966612">
              <a:defRPr/>
            </a:pPr>
            <a:r>
              <a:rPr lang="en-US" dirty="0"/>
              <a:t>Just like other equipment, drying cabinets with fans, filters or other moving parts require filter changes and may need preventative maintenance. </a:t>
            </a:r>
          </a:p>
          <a:p>
            <a:pPr defTabSz="966612">
              <a:defRPr/>
            </a:pPr>
            <a:endParaRPr lang="en-US" dirty="0"/>
          </a:p>
          <a:p>
            <a:pPr defTabSz="966612">
              <a:defRPr/>
            </a:pPr>
            <a:r>
              <a:rPr lang="en-US" b="1" dirty="0"/>
              <a:t>(Click) </a:t>
            </a:r>
            <a:r>
              <a:rPr lang="en-US" dirty="0"/>
              <a:t>When auditing this area, check the temperature requirements and monitoring log. Confirm that cabinets, adapters and connectors are cleaned and disinfected as directed by the manufacturer's written IFU. Review the filter change logs and PM records. Have they been completed per the manufacturer's written IFU?</a:t>
            </a:r>
          </a:p>
          <a:p>
            <a:pPr defTabSz="966612">
              <a:defRPr/>
            </a:pPr>
            <a:endParaRPr lang="en-US" dirty="0"/>
          </a:p>
          <a:p>
            <a:pPr defTabSz="966612">
              <a:defRPr/>
            </a:pPr>
            <a:r>
              <a:rPr lang="en-US" b="1" dirty="0"/>
              <a:t>A</a:t>
            </a:r>
            <a:r>
              <a:rPr lang="en-US" b="1" cap="all" baseline="0" dirty="0"/>
              <a:t>dditional information:  </a:t>
            </a:r>
          </a:p>
          <a:p>
            <a:r>
              <a:rPr lang="en-US" b="1" cap="none" baseline="0" dirty="0"/>
              <a:t>None</a:t>
            </a:r>
            <a:endParaRPr lang="en-US" dirty="0"/>
          </a:p>
        </p:txBody>
      </p:sp>
      <p:sp>
        <p:nvSpPr>
          <p:cNvPr id="6" name="Footer Placeholder 5">
            <a:extLst>
              <a:ext uri="{FF2B5EF4-FFF2-40B4-BE49-F238E27FC236}">
                <a16:creationId xmlns:a16="http://schemas.microsoft.com/office/drawing/2014/main" id="{2E6B00F4-19B5-241B-310B-3D082B3717A0}"/>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989B1B80-BA76-AC38-A1C4-304F5646B38D}"/>
              </a:ext>
            </a:extLst>
          </p:cNvPr>
          <p:cNvSpPr>
            <a:spLocks noGrp="1"/>
          </p:cNvSpPr>
          <p:nvPr>
            <p:ph type="sldNum" sz="quarter" idx="5"/>
          </p:nvPr>
        </p:nvSpPr>
        <p:spPr/>
        <p:txBody>
          <a:bodyPr/>
          <a:lstStyle/>
          <a:p>
            <a:fld id="{4C5311EF-7EF3-45DB-A3C2-539D8379D8E2}" type="slidenum">
              <a:rPr lang="en-US" smtClean="0"/>
              <a:t>35</a:t>
            </a:fld>
            <a:endParaRPr lang="en-US" dirty="0"/>
          </a:p>
        </p:txBody>
      </p:sp>
    </p:spTree>
    <p:extLst>
      <p:ext uri="{BB962C8B-B14F-4D97-AF65-F5344CB8AC3E}">
        <p14:creationId xmlns:p14="http://schemas.microsoft.com/office/powerpoint/2010/main" val="1978276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98450"/>
            <a:ext cx="4918075" cy="2767013"/>
          </a:xfrm>
        </p:spPr>
      </p:sp>
      <p:sp>
        <p:nvSpPr>
          <p:cNvPr id="3" name="Notes Placeholder 2"/>
          <p:cNvSpPr>
            <a:spLocks noGrp="1"/>
          </p:cNvSpPr>
          <p:nvPr>
            <p:ph type="body" idx="1"/>
          </p:nvPr>
        </p:nvSpPr>
        <p:spPr>
          <a:xfrm>
            <a:off x="458787" y="3065463"/>
            <a:ext cx="6531428" cy="5853759"/>
          </a:xfrm>
        </p:spPr>
        <p:txBody>
          <a:bodyPr/>
          <a:lstStyle/>
          <a:p>
            <a:r>
              <a:rPr lang="en-US" b="1" dirty="0"/>
              <a:t>ANIMATION</a:t>
            </a:r>
          </a:p>
          <a:p>
            <a:pPr marL="181240" indent="-181240">
              <a:buFont typeface="Arial" panose="020B0604020202020204" pitchFamily="34" charset="0"/>
              <a:buChar char="•"/>
            </a:pPr>
            <a:r>
              <a:rPr lang="en-US" b="1" dirty="0"/>
              <a:t>Click to see post-it </a:t>
            </a:r>
          </a:p>
          <a:p>
            <a:pPr marL="181240" indent="-181240">
              <a:buFont typeface="Arial" panose="020B0604020202020204" pitchFamily="34" charset="0"/>
              <a:buChar char="•"/>
            </a:pPr>
            <a:endParaRPr lang="en-US" b="1" dirty="0"/>
          </a:p>
          <a:p>
            <a:r>
              <a:rPr lang="en-US" b="1" dirty="0"/>
              <a:t>SCRIPT NOTES:</a:t>
            </a:r>
          </a:p>
          <a:p>
            <a:pPr defTabSz="966612">
              <a:defRPr/>
            </a:pPr>
            <a:r>
              <a:rPr lang="en-US" dirty="0"/>
              <a:t>Inspection for residual soil happens in both the dirty and clean sides of the department but follow the same processes. Surfaces are inspected under magnification for visible soils.  Borescopes may be used to inspect lumens. These devices look like a super thin endoscope. The tip is inserted into the lumen where a lens and light can illuminate areas of residual soil within the lumen.</a:t>
            </a:r>
          </a:p>
          <a:p>
            <a:pPr defTabSz="966612">
              <a:defRPr/>
            </a:pPr>
            <a:endParaRPr lang="en-US" dirty="0"/>
          </a:p>
          <a:p>
            <a:pPr defTabSz="966612">
              <a:defRPr/>
            </a:pPr>
            <a:r>
              <a:rPr lang="en-US" dirty="0"/>
              <a:t>As AAMI standard ST79 states , some soils may not be visible to the human eye. Facilities should consider testing for these invisible soils. Several residual soil tests are available. Facilities must determine the best soil test for their specific situation.</a:t>
            </a:r>
          </a:p>
          <a:p>
            <a:pPr defTabSz="966612">
              <a:defRPr/>
            </a:pPr>
            <a:r>
              <a:rPr lang="en-US" dirty="0"/>
              <a:t>Facilities must also establish criteria for acceptance. This should be based upon the manufacturer's written IFU. </a:t>
            </a:r>
          </a:p>
          <a:p>
            <a:pPr defTabSz="966612">
              <a:defRPr/>
            </a:pPr>
            <a:r>
              <a:rPr lang="en-US" dirty="0"/>
              <a:t>The types of devices tested, the frequency of testing and the actions to take when a test fails is dependent upon the facility’s risk assessment. Typically, verification of a cleaning process looks at all equipment, carts, racks and staff members who will have responsibility for cleaning the device.  After the process is verified, a routine schedule is established that looks at those devices found to have the highest risk of residual soil.</a:t>
            </a:r>
          </a:p>
          <a:p>
            <a:pPr defTabSz="966612">
              <a:defRPr/>
            </a:pPr>
            <a:endParaRPr lang="en-US" dirty="0"/>
          </a:p>
          <a:p>
            <a:pPr defTabSz="966612">
              <a:defRPr/>
            </a:pPr>
            <a:r>
              <a:rPr lang="en-US" b="1" dirty="0"/>
              <a:t>(Click) </a:t>
            </a:r>
            <a:r>
              <a:rPr lang="en-US" dirty="0"/>
              <a:t>When auditing this area look for lighted magnifying glass. They should be clean, in good working order and used.</a:t>
            </a:r>
          </a:p>
          <a:p>
            <a:pPr defTabSz="966612">
              <a:defRPr/>
            </a:pPr>
            <a:r>
              <a:rPr lang="en-US" dirty="0"/>
              <a:t>Confirm how and when borescopes are used. Review the manufacturer’s written IFU to confirm that cleaning and disinfection of the borescope is carried out correctly.</a:t>
            </a:r>
          </a:p>
          <a:p>
            <a:pPr defTabSz="966612">
              <a:defRPr/>
            </a:pPr>
            <a:endParaRPr lang="en-US" dirty="0"/>
          </a:p>
          <a:p>
            <a:pPr defTabSz="966612">
              <a:defRPr/>
            </a:pPr>
            <a:r>
              <a:rPr lang="en-US" dirty="0"/>
              <a:t>Review the risk assessment for decontamination.  Was residual test soil testing listed in the assessment? Do the test records show that items identified in the assessment are tested at the listed frequency. </a:t>
            </a:r>
          </a:p>
          <a:p>
            <a:pPr defTabSz="966612">
              <a:defRPr/>
            </a:pPr>
            <a:endParaRPr lang="en-US" dirty="0"/>
          </a:p>
          <a:p>
            <a:r>
              <a:rPr lang="en-US" b="1" cap="all" baseline="0" dirty="0"/>
              <a:t>Additional information:  </a:t>
            </a:r>
          </a:p>
          <a:p>
            <a:r>
              <a:rPr lang="en-US" b="1" cap="none" baseline="0" dirty="0"/>
              <a:t>None</a:t>
            </a:r>
            <a:endParaRPr lang="en-US" dirty="0"/>
          </a:p>
        </p:txBody>
      </p:sp>
      <p:sp>
        <p:nvSpPr>
          <p:cNvPr id="6" name="Footer Placeholder 5">
            <a:extLst>
              <a:ext uri="{FF2B5EF4-FFF2-40B4-BE49-F238E27FC236}">
                <a16:creationId xmlns:a16="http://schemas.microsoft.com/office/drawing/2014/main" id="{F40FFD93-5C8E-616C-2A90-1251CE8488E4}"/>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6F243933-6B21-C385-75BD-9411307CB504}"/>
              </a:ext>
            </a:extLst>
          </p:cNvPr>
          <p:cNvSpPr>
            <a:spLocks noGrp="1"/>
          </p:cNvSpPr>
          <p:nvPr>
            <p:ph type="sldNum" sz="quarter" idx="5"/>
          </p:nvPr>
        </p:nvSpPr>
        <p:spPr/>
        <p:txBody>
          <a:bodyPr/>
          <a:lstStyle/>
          <a:p>
            <a:fld id="{4C5311EF-7EF3-45DB-A3C2-539D8379D8E2}" type="slidenum">
              <a:rPr lang="en-US" smtClean="0"/>
              <a:t>36</a:t>
            </a:fld>
            <a:endParaRPr lang="en-US" dirty="0"/>
          </a:p>
        </p:txBody>
      </p:sp>
    </p:spTree>
    <p:extLst>
      <p:ext uri="{BB962C8B-B14F-4D97-AF65-F5344CB8AC3E}">
        <p14:creationId xmlns:p14="http://schemas.microsoft.com/office/powerpoint/2010/main" val="1485603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556000"/>
            <a:ext cx="6012180" cy="4993640"/>
          </a:xfrm>
        </p:spPr>
        <p:txBody>
          <a:bodyPr/>
          <a:lstStyle/>
          <a:p>
            <a:pPr marL="181240" indent="-181240">
              <a:buFont typeface="Arial" panose="020B0604020202020204" pitchFamily="34" charset="0"/>
              <a:buChar char="•"/>
            </a:pPr>
            <a:r>
              <a:rPr lang="en-US" b="1" dirty="0"/>
              <a:t>Transition slide</a:t>
            </a:r>
          </a:p>
          <a:p>
            <a:endParaRPr lang="en-US" dirty="0"/>
          </a:p>
          <a:p>
            <a:r>
              <a:rPr lang="en-US" b="1" dirty="0"/>
              <a:t>SCRIPT NOTES:</a:t>
            </a:r>
          </a:p>
          <a:p>
            <a:r>
              <a:rPr lang="en-US" dirty="0"/>
              <a:t>Once devices are clean, rinsed and dried; it is time to prepare them for the next process.</a:t>
            </a:r>
          </a:p>
          <a:p>
            <a:endParaRPr lang="en-US" dirty="0"/>
          </a:p>
          <a:p>
            <a:r>
              <a:rPr lang="en-US" b="1" dirty="0"/>
              <a:t>A</a:t>
            </a:r>
            <a:r>
              <a:rPr lang="en-US" b="1" cap="all" baseline="0" dirty="0"/>
              <a:t>dditional information</a:t>
            </a:r>
          </a:p>
          <a:p>
            <a:r>
              <a:rPr lang="en-US" b="1" dirty="0"/>
              <a:t>None</a:t>
            </a:r>
          </a:p>
        </p:txBody>
      </p:sp>
      <p:sp>
        <p:nvSpPr>
          <p:cNvPr id="6" name="Footer Placeholder 5">
            <a:extLst>
              <a:ext uri="{FF2B5EF4-FFF2-40B4-BE49-F238E27FC236}">
                <a16:creationId xmlns:a16="http://schemas.microsoft.com/office/drawing/2014/main" id="{E10C2B92-D91D-6FD0-DC6A-F9CDA9A45F96}"/>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335E873C-D972-4442-BFBB-00026C3596AE}"/>
              </a:ext>
            </a:extLst>
          </p:cNvPr>
          <p:cNvSpPr>
            <a:spLocks noGrp="1"/>
          </p:cNvSpPr>
          <p:nvPr>
            <p:ph type="sldNum" sz="quarter" idx="5"/>
          </p:nvPr>
        </p:nvSpPr>
        <p:spPr/>
        <p:txBody>
          <a:bodyPr/>
          <a:lstStyle/>
          <a:p>
            <a:fld id="{4C5311EF-7EF3-45DB-A3C2-539D8379D8E2}" type="slidenum">
              <a:rPr lang="en-US" smtClean="0"/>
              <a:t>37</a:t>
            </a:fld>
            <a:endParaRPr lang="en-US" dirty="0"/>
          </a:p>
        </p:txBody>
      </p:sp>
    </p:spTree>
    <p:extLst>
      <p:ext uri="{BB962C8B-B14F-4D97-AF65-F5344CB8AC3E}">
        <p14:creationId xmlns:p14="http://schemas.microsoft.com/office/powerpoint/2010/main" val="3304825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224212"/>
            <a:ext cx="6012180" cy="5325427"/>
          </a:xfrm>
        </p:spPr>
        <p:txBody>
          <a:bodyPr/>
          <a:lstStyle/>
          <a:p>
            <a:pPr marL="181240" indent="-181240">
              <a:buFont typeface="Arial" panose="020B0604020202020204" pitchFamily="34" charset="0"/>
              <a:buChar char="•"/>
            </a:pPr>
            <a:endParaRPr lang="en-US" b="1" dirty="0"/>
          </a:p>
          <a:p>
            <a:r>
              <a:rPr lang="en-US" b="1" dirty="0"/>
              <a:t>SCRIPT NOTES:</a:t>
            </a:r>
          </a:p>
          <a:p>
            <a:r>
              <a:rPr lang="en-US" b="0" dirty="0"/>
              <a:t>Clean dry devices move into assembly and prep and pack. Devices are inspected, assembled, lubricated, if needed, and prepared for the next step. This may mean packing them for sterilization. Those are listed as separate steps; they often happen at the same.</a:t>
            </a:r>
          </a:p>
          <a:p>
            <a:endParaRPr lang="en-US" b="0" dirty="0"/>
          </a:p>
          <a:p>
            <a:r>
              <a:rPr lang="en-US" b="1" dirty="0"/>
              <a:t>A</a:t>
            </a:r>
            <a:r>
              <a:rPr lang="en-US" b="1" cap="all" baseline="0" dirty="0"/>
              <a:t>dditional information</a:t>
            </a:r>
          </a:p>
          <a:p>
            <a:r>
              <a:rPr lang="en-US" b="1" baseline="0" dirty="0"/>
              <a:t>None</a:t>
            </a:r>
            <a:endParaRPr lang="en-US" dirty="0"/>
          </a:p>
          <a:p>
            <a:endParaRPr lang="en-US" dirty="0"/>
          </a:p>
        </p:txBody>
      </p:sp>
      <p:sp>
        <p:nvSpPr>
          <p:cNvPr id="6" name="Footer Placeholder 5">
            <a:extLst>
              <a:ext uri="{FF2B5EF4-FFF2-40B4-BE49-F238E27FC236}">
                <a16:creationId xmlns:a16="http://schemas.microsoft.com/office/drawing/2014/main" id="{F12FD6D0-49D1-9379-6345-BC28DE527EB0}"/>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BF24440A-4C20-F069-7C5E-7A9402CE5507}"/>
              </a:ext>
            </a:extLst>
          </p:cNvPr>
          <p:cNvSpPr>
            <a:spLocks noGrp="1"/>
          </p:cNvSpPr>
          <p:nvPr>
            <p:ph type="sldNum" sz="quarter" idx="5"/>
          </p:nvPr>
        </p:nvSpPr>
        <p:spPr/>
        <p:txBody>
          <a:bodyPr/>
          <a:lstStyle/>
          <a:p>
            <a:fld id="{4C5311EF-7EF3-45DB-A3C2-539D8379D8E2}" type="slidenum">
              <a:rPr lang="en-US" smtClean="0"/>
              <a:t>38</a:t>
            </a:fld>
            <a:endParaRPr lang="en-US" dirty="0"/>
          </a:p>
        </p:txBody>
      </p:sp>
    </p:spTree>
    <p:extLst>
      <p:ext uri="{BB962C8B-B14F-4D97-AF65-F5344CB8AC3E}">
        <p14:creationId xmlns:p14="http://schemas.microsoft.com/office/powerpoint/2010/main" val="181272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20675"/>
            <a:ext cx="4918075" cy="2767013"/>
          </a:xfrm>
        </p:spPr>
      </p:sp>
      <p:sp>
        <p:nvSpPr>
          <p:cNvPr id="3" name="Notes Placeholder 2"/>
          <p:cNvSpPr>
            <a:spLocks noGrp="1"/>
          </p:cNvSpPr>
          <p:nvPr>
            <p:ph type="body" idx="1"/>
          </p:nvPr>
        </p:nvSpPr>
        <p:spPr>
          <a:xfrm>
            <a:off x="480060" y="3187700"/>
            <a:ext cx="6012180" cy="5361940"/>
          </a:xfrm>
        </p:spPr>
        <p:txBody>
          <a:bodyPr/>
          <a:lstStyle/>
          <a:p>
            <a:endParaRPr lang="en-US" dirty="0"/>
          </a:p>
          <a:p>
            <a:r>
              <a:rPr lang="en-US" b="1" dirty="0"/>
              <a:t>SCRIPT NOTES:</a:t>
            </a:r>
          </a:p>
          <a:p>
            <a:r>
              <a:rPr lang="en-US" dirty="0"/>
              <a:t>The workstation should be organized and clean with no personal items on surfaces or in drawers. Food, lotions, drinks and other personal items can bring microorganisms in from the outside. </a:t>
            </a:r>
          </a:p>
          <a:p>
            <a:r>
              <a:rPr lang="en-US" dirty="0"/>
              <a:t>The area should be regularly clean and disinfected. Bins and draws should be emptied and clean regularly.</a:t>
            </a:r>
          </a:p>
          <a:p>
            <a:endParaRPr lang="en-US" b="1" dirty="0"/>
          </a:p>
          <a:p>
            <a:r>
              <a:rPr lang="en-US" b="1" dirty="0"/>
              <a:t>A</a:t>
            </a:r>
            <a:r>
              <a:rPr lang="en-US" b="1" cap="all" baseline="0" dirty="0"/>
              <a:t>dditional information</a:t>
            </a:r>
          </a:p>
          <a:p>
            <a:r>
              <a:rPr lang="en-US" b="1" dirty="0"/>
              <a:t>None</a:t>
            </a:r>
          </a:p>
          <a:p>
            <a:endParaRPr lang="en-US" dirty="0"/>
          </a:p>
          <a:p>
            <a:endParaRPr lang="en-US" dirty="0"/>
          </a:p>
        </p:txBody>
      </p:sp>
      <p:sp>
        <p:nvSpPr>
          <p:cNvPr id="6" name="Footer Placeholder 5">
            <a:extLst>
              <a:ext uri="{FF2B5EF4-FFF2-40B4-BE49-F238E27FC236}">
                <a16:creationId xmlns:a16="http://schemas.microsoft.com/office/drawing/2014/main" id="{A3750E2A-CCEF-DBA6-7838-233E97C6CD0D}"/>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ADF8DEFC-E26D-2205-1D16-88E86031E331}"/>
              </a:ext>
            </a:extLst>
          </p:cNvPr>
          <p:cNvSpPr>
            <a:spLocks noGrp="1"/>
          </p:cNvSpPr>
          <p:nvPr>
            <p:ph type="sldNum" sz="quarter" idx="5"/>
          </p:nvPr>
        </p:nvSpPr>
        <p:spPr/>
        <p:txBody>
          <a:bodyPr/>
          <a:lstStyle/>
          <a:p>
            <a:fld id="{4C5311EF-7EF3-45DB-A3C2-539D8379D8E2}" type="slidenum">
              <a:rPr lang="en-US" smtClean="0"/>
              <a:t>39</a:t>
            </a:fld>
            <a:endParaRPr lang="en-US" dirty="0"/>
          </a:p>
        </p:txBody>
      </p:sp>
    </p:spTree>
    <p:extLst>
      <p:ext uri="{BB962C8B-B14F-4D97-AF65-F5344CB8AC3E}">
        <p14:creationId xmlns:p14="http://schemas.microsoft.com/office/powerpoint/2010/main" val="425863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71450"/>
            <a:ext cx="4092575" cy="230187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SCRIPT NOTES:</a:t>
            </a:r>
          </a:p>
          <a:p>
            <a:pPr marL="0" indent="0">
              <a:buFont typeface="Arial" panose="020B0604020202020204" pitchFamily="34" charset="0"/>
              <a:buNone/>
            </a:pPr>
            <a:r>
              <a:rPr lang="en-US" dirty="0"/>
              <a:t>Through our partnership with CCI, CE earned through CBRN may be used towards your CNOR and CSSM recertification requirements.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a:t>
            </a:r>
            <a:r>
              <a:rPr lang="en-US" b="1" cap="all" baseline="0" dirty="0"/>
              <a:t>dditional information</a:t>
            </a:r>
          </a:p>
          <a:p>
            <a:pPr marL="0" indent="0">
              <a:buFont typeface="Arial" panose="020B0604020202020204" pitchFamily="34" charset="0"/>
              <a:buNone/>
            </a:pPr>
            <a:r>
              <a:rPr lang="en-US" b="1" dirty="0"/>
              <a:t>None</a:t>
            </a:r>
          </a:p>
        </p:txBody>
      </p:sp>
      <p:sp>
        <p:nvSpPr>
          <p:cNvPr id="5" name="Footer Placeholder 4">
            <a:extLst>
              <a:ext uri="{FF2B5EF4-FFF2-40B4-BE49-F238E27FC236}">
                <a16:creationId xmlns:a16="http://schemas.microsoft.com/office/drawing/2014/main" id="{2BC19688-E99E-A353-BE8E-EFD09367E525}"/>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6" name="Slide Number Placeholder 5">
            <a:extLst>
              <a:ext uri="{FF2B5EF4-FFF2-40B4-BE49-F238E27FC236}">
                <a16:creationId xmlns:a16="http://schemas.microsoft.com/office/drawing/2014/main" id="{6A9CB586-365A-2782-4902-7BDF7FD707D0}"/>
              </a:ext>
            </a:extLst>
          </p:cNvPr>
          <p:cNvSpPr>
            <a:spLocks noGrp="1"/>
          </p:cNvSpPr>
          <p:nvPr>
            <p:ph type="sldNum" sz="quarter" idx="5"/>
          </p:nvPr>
        </p:nvSpPr>
        <p:spPr/>
        <p:txBody>
          <a:bodyPr/>
          <a:lstStyle/>
          <a:p>
            <a:fld id="{4C5311EF-7EF3-45DB-A3C2-539D8379D8E2}" type="slidenum">
              <a:rPr lang="en-US" smtClean="0"/>
              <a:t>4</a:t>
            </a:fld>
            <a:endParaRPr lang="en-US" dirty="0"/>
          </a:p>
        </p:txBody>
      </p:sp>
    </p:spTree>
    <p:extLst>
      <p:ext uri="{BB962C8B-B14F-4D97-AF65-F5344CB8AC3E}">
        <p14:creationId xmlns:p14="http://schemas.microsoft.com/office/powerpoint/2010/main" val="4195109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538288" y="350838"/>
            <a:ext cx="4238625" cy="2384425"/>
          </a:xfrm>
          <a:ln/>
        </p:spPr>
      </p:sp>
      <p:sp>
        <p:nvSpPr>
          <p:cNvPr id="78851" name="Notes Placeholder 2"/>
          <p:cNvSpPr>
            <a:spLocks noGrp="1"/>
          </p:cNvSpPr>
          <p:nvPr>
            <p:ph type="body" idx="1"/>
          </p:nvPr>
        </p:nvSpPr>
        <p:spPr>
          <a:xfrm>
            <a:off x="444500" y="2908300"/>
            <a:ext cx="6540500" cy="5943600"/>
          </a:xfrm>
          <a:noFill/>
          <a:ln/>
        </p:spPr>
        <p:txBody>
          <a:bodyPr/>
          <a:lstStyle/>
          <a:p>
            <a:r>
              <a:rPr lang="en-US" sz="1100" b="1" dirty="0"/>
              <a:t>ANIMATION:  </a:t>
            </a:r>
          </a:p>
          <a:p>
            <a:pPr marL="181240" indent="-181240">
              <a:buFont typeface="Arial" panose="020B0604020202020204" pitchFamily="34" charset="0"/>
              <a:buChar char="•"/>
            </a:pPr>
            <a:r>
              <a:rPr lang="en-US" sz="1100" b="1" dirty="0"/>
              <a:t>Click to see post-it</a:t>
            </a:r>
          </a:p>
          <a:p>
            <a:endParaRPr lang="en-US" sz="1100" dirty="0"/>
          </a:p>
          <a:p>
            <a:r>
              <a:rPr lang="en-US" sz="1100" b="1" dirty="0"/>
              <a:t>SCRIPT NOTES:</a:t>
            </a:r>
          </a:p>
          <a:p>
            <a:pPr eaLnBrk="1" hangingPunct="1"/>
            <a:r>
              <a:rPr lang="en-US" sz="1100" dirty="0"/>
              <a:t>Assembly staff visually inspect each item carefully to detect any visible soil or residual soil. Lighted magnification and borescopes are used here too. Soil test are invaluable tools on the clean side. Items processed through automated washers can only be evaluated on the clean side. Users should ask device manufacturers to provide test procedures that can easily be replicated and that can assist users in recognizing whether cleaning was effective for all device areas. Such tests are particularly important for devices with components that cannot be readily inspected for cleanliness (e.g., spring hinges, lumens, porous material, crevices etc.)</a:t>
            </a:r>
          </a:p>
          <a:p>
            <a:pPr eaLnBrk="1" hangingPunct="1"/>
            <a:endParaRPr lang="en-US" sz="1100" dirty="0"/>
          </a:p>
          <a:p>
            <a:pPr eaLnBrk="1" hangingPunct="1"/>
            <a:r>
              <a:rPr lang="en-US" sz="1100" dirty="0"/>
              <a:t>As mentioned, residual moisture is detrimental to the process. All surfaces, including those beneath caps or threaded areas, must be checked for moisture.</a:t>
            </a:r>
          </a:p>
          <a:p>
            <a:pPr eaLnBrk="1" hangingPunct="1"/>
            <a:endParaRPr lang="en-US" sz="1100" dirty="0"/>
          </a:p>
          <a:p>
            <a:pPr eaLnBrk="1" hangingPunct="1"/>
            <a:r>
              <a:rPr lang="en-US" sz="1100" dirty="0"/>
              <a:t>Devices must be fully functional and not damaged. This is also the place that devices are reassembled and lubricated. </a:t>
            </a:r>
          </a:p>
          <a:p>
            <a:pPr eaLnBrk="1" hangingPunct="1"/>
            <a:endParaRPr lang="en-US" sz="1100" dirty="0"/>
          </a:p>
          <a:p>
            <a:pPr eaLnBrk="1" hangingPunct="1"/>
            <a:r>
              <a:rPr lang="en-US" sz="1100" dirty="0"/>
              <a:t>Not every device requires lubrication. It is important to identify those that do, and then use medical grade lubricant designed for medical device if needed. Never use a lubricant that is not specifically designed for medical instrumentation. Commercial lubricants, such as WD40, can have components that could be toxic to the delicate tissues of the body.</a:t>
            </a:r>
          </a:p>
          <a:p>
            <a:pPr eaLnBrk="1" hangingPunct="1"/>
            <a:endParaRPr lang="en-US" sz="1100" dirty="0"/>
          </a:p>
          <a:p>
            <a:pPr eaLnBrk="1" hangingPunct="1"/>
            <a:r>
              <a:rPr lang="en-US" sz="1100" b="1" dirty="0"/>
              <a:t>(Click) </a:t>
            </a:r>
            <a:r>
              <a:rPr lang="en-US" sz="1100" dirty="0"/>
              <a:t>When auditing this part of the process, always check the tools are available and in good working order. This includes lighted magnification and borescopes. Just like before, review the residual test soil testing and its records.</a:t>
            </a:r>
          </a:p>
          <a:p>
            <a:pPr eaLnBrk="1" hangingPunct="1"/>
            <a:r>
              <a:rPr lang="en-US" sz="1100" dirty="0"/>
              <a:t>Walk through the damage device process. How are they found? what happens to them next? are they accounted for?</a:t>
            </a:r>
          </a:p>
          <a:p>
            <a:pPr eaLnBrk="1" hangingPunct="1"/>
            <a:r>
              <a:rPr lang="en-US" sz="1100" dirty="0"/>
              <a:t>Lastly, check all the lubricants used. Confirm that they are medical grade and only used on the devices who’s IFU calls for lubrication. </a:t>
            </a:r>
          </a:p>
          <a:p>
            <a:pPr eaLnBrk="1" hangingPunct="1"/>
            <a:endParaRPr lang="en-US" sz="1100" dirty="0"/>
          </a:p>
          <a:p>
            <a:r>
              <a:rPr lang="en-US" sz="1100" b="1" dirty="0"/>
              <a:t>A</a:t>
            </a:r>
            <a:r>
              <a:rPr lang="en-US" sz="1100" b="1" cap="all" baseline="0" dirty="0"/>
              <a:t>dditional information</a:t>
            </a:r>
          </a:p>
          <a:p>
            <a:pPr eaLnBrk="1" hangingPunct="1"/>
            <a:r>
              <a:rPr lang="en-US" sz="1100" b="1" dirty="0"/>
              <a:t>The lubricant manufacturer should provide evidence to support material compatibility and biocompatibility (e.g., lack of cytotoxicity) of the lubricant for its intended use (e.g., following sterilization). ANSI/AAMI ST79: 2017 Section 7.4.4.2.2 Instrument Lubricants </a:t>
            </a:r>
            <a:endParaRPr lang="en-US" sz="1100" b="1" cap="all" baseline="0" dirty="0"/>
          </a:p>
        </p:txBody>
      </p:sp>
      <p:sp>
        <p:nvSpPr>
          <p:cNvPr id="3" name="Footer Placeholder 2">
            <a:extLst>
              <a:ext uri="{FF2B5EF4-FFF2-40B4-BE49-F238E27FC236}">
                <a16:creationId xmlns:a16="http://schemas.microsoft.com/office/drawing/2014/main" id="{2487A3E1-4FA8-27FC-42F0-CCC3EFF9D394}"/>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4" name="Slide Number Placeholder 3">
            <a:extLst>
              <a:ext uri="{FF2B5EF4-FFF2-40B4-BE49-F238E27FC236}">
                <a16:creationId xmlns:a16="http://schemas.microsoft.com/office/drawing/2014/main" id="{C7C50506-885D-6BD7-80D0-1F642D3FF012}"/>
              </a:ext>
            </a:extLst>
          </p:cNvPr>
          <p:cNvSpPr>
            <a:spLocks noGrp="1"/>
          </p:cNvSpPr>
          <p:nvPr>
            <p:ph type="sldNum" sz="quarter" idx="5"/>
          </p:nvPr>
        </p:nvSpPr>
        <p:spPr/>
        <p:txBody>
          <a:bodyPr/>
          <a:lstStyle/>
          <a:p>
            <a:fld id="{4C5311EF-7EF3-45DB-A3C2-539D8379D8E2}" type="slidenum">
              <a:rPr lang="en-US" smtClean="0"/>
              <a:t>40</a:t>
            </a:fld>
            <a:endParaRPr lang="en-US" dirty="0"/>
          </a:p>
        </p:txBody>
      </p:sp>
    </p:spTree>
    <p:extLst>
      <p:ext uri="{BB962C8B-B14F-4D97-AF65-F5344CB8AC3E}">
        <p14:creationId xmlns:p14="http://schemas.microsoft.com/office/powerpoint/2010/main" val="3146646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58775"/>
            <a:ext cx="4918075" cy="2767013"/>
          </a:xfrm>
        </p:spPr>
      </p:sp>
      <p:sp>
        <p:nvSpPr>
          <p:cNvPr id="3" name="Notes Placeholder 2"/>
          <p:cNvSpPr>
            <a:spLocks noGrp="1"/>
          </p:cNvSpPr>
          <p:nvPr>
            <p:ph type="body" idx="1"/>
          </p:nvPr>
        </p:nvSpPr>
        <p:spPr>
          <a:xfrm>
            <a:off x="480060" y="3352800"/>
            <a:ext cx="6012180" cy="5196840"/>
          </a:xfrm>
        </p:spPr>
        <p:txBody>
          <a:bodyPr/>
          <a:lstStyle/>
          <a:p>
            <a:pPr marL="181240" indent="-181240">
              <a:buFont typeface="Arial" panose="020B0604020202020204" pitchFamily="34" charset="0"/>
              <a:buChar char="•"/>
            </a:pPr>
            <a:endParaRPr lang="en-US" b="1" dirty="0"/>
          </a:p>
          <a:p>
            <a:r>
              <a:rPr lang="en-US" b="1" dirty="0"/>
              <a:t>SCRIPT NOTES:</a:t>
            </a:r>
          </a:p>
          <a:p>
            <a:pPr defTabSz="966612">
              <a:defRPr/>
            </a:pPr>
            <a:r>
              <a:rPr lang="en-US" dirty="0"/>
              <a:t>Assembly prepares the device or device set for the microbiocidal process. This could be high-level disinfection, liquid chemical sterilization or terminal sterilization. Each type of process has important device preparation requirements detailed in the manufacturer's IFU and the device's manufacturer's IFU. Terminal sterilization processes have the most steps and considerations when preparing devices and devices sets. </a:t>
            </a:r>
          </a:p>
          <a:p>
            <a:pPr defTabSz="966612">
              <a:defRPr/>
            </a:pPr>
            <a:endParaRPr lang="en-US" dirty="0"/>
          </a:p>
          <a:p>
            <a:pPr defTabSz="966612">
              <a:defRPr/>
            </a:pPr>
            <a:r>
              <a:rPr lang="en-US" dirty="0"/>
              <a:t>Each type of terminal sterilization process has its specific requirements. This presentation will focus on steam though many of the conditions presented for steam can translate to other sterilization processes.</a:t>
            </a:r>
          </a:p>
          <a:p>
            <a:endParaRPr lang="en-US" b="1" dirty="0"/>
          </a:p>
          <a:p>
            <a:r>
              <a:rPr lang="en-US" b="1" dirty="0"/>
              <a:t>A</a:t>
            </a:r>
            <a:r>
              <a:rPr lang="en-US" b="1" cap="all" baseline="0" dirty="0"/>
              <a:t>dditional information:  </a:t>
            </a:r>
          </a:p>
          <a:p>
            <a:r>
              <a:rPr lang="en-US" b="1" cap="none" baseline="0" dirty="0"/>
              <a:t>None</a:t>
            </a:r>
            <a:endParaRPr lang="en-US" dirty="0"/>
          </a:p>
        </p:txBody>
      </p:sp>
      <p:sp>
        <p:nvSpPr>
          <p:cNvPr id="6" name="Footer Placeholder 5">
            <a:extLst>
              <a:ext uri="{FF2B5EF4-FFF2-40B4-BE49-F238E27FC236}">
                <a16:creationId xmlns:a16="http://schemas.microsoft.com/office/drawing/2014/main" id="{47D2C48F-8E0A-BEB5-10B8-73CD8D6769F2}"/>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8252A456-E697-B9CB-2EB7-EDD30BB308B7}"/>
              </a:ext>
            </a:extLst>
          </p:cNvPr>
          <p:cNvSpPr>
            <a:spLocks noGrp="1"/>
          </p:cNvSpPr>
          <p:nvPr>
            <p:ph type="sldNum" sz="quarter" idx="5"/>
          </p:nvPr>
        </p:nvSpPr>
        <p:spPr/>
        <p:txBody>
          <a:bodyPr/>
          <a:lstStyle/>
          <a:p>
            <a:fld id="{4C5311EF-7EF3-45DB-A3C2-539D8379D8E2}" type="slidenum">
              <a:rPr lang="en-US" smtClean="0"/>
              <a:t>41</a:t>
            </a:fld>
            <a:endParaRPr lang="en-US" dirty="0"/>
          </a:p>
        </p:txBody>
      </p:sp>
    </p:spTree>
    <p:extLst>
      <p:ext uri="{BB962C8B-B14F-4D97-AF65-F5344CB8AC3E}">
        <p14:creationId xmlns:p14="http://schemas.microsoft.com/office/powerpoint/2010/main" val="3776095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92100"/>
            <a:ext cx="4918075" cy="2767013"/>
          </a:xfrm>
        </p:spPr>
      </p:sp>
      <p:sp>
        <p:nvSpPr>
          <p:cNvPr id="3" name="Notes Placeholder 2"/>
          <p:cNvSpPr>
            <a:spLocks noGrp="1"/>
          </p:cNvSpPr>
          <p:nvPr>
            <p:ph type="body" idx="1"/>
          </p:nvPr>
        </p:nvSpPr>
        <p:spPr>
          <a:xfrm>
            <a:off x="731520" y="2959247"/>
            <a:ext cx="5852160" cy="5955359"/>
          </a:xfrm>
        </p:spPr>
        <p:txBody>
          <a:bodyPr/>
          <a:lstStyle/>
          <a:p>
            <a:pPr marL="181240" indent="-181240">
              <a:buFont typeface="Arial" panose="020B0604020202020204" pitchFamily="34" charset="0"/>
              <a:buChar char="•"/>
            </a:pPr>
            <a:endParaRPr lang="en-US" b="1" dirty="0"/>
          </a:p>
          <a:p>
            <a:r>
              <a:rPr lang="en-US" b="1" dirty="0"/>
              <a:t>SCRIPT NOTES:</a:t>
            </a:r>
          </a:p>
          <a:p>
            <a:pPr defTabSz="966612">
              <a:defRPr/>
            </a:pPr>
            <a:r>
              <a:rPr lang="en-US" dirty="0"/>
              <a:t>Devices are often gathered into sets. Sets are typically specialized for the procedure they support but general sets are also used. Several methods can be used to identify devices that go together in one set. Of these, color instrument tape is most common. However, instrument tape is challenging for maintenance and is often questioned by surveyors. The tape must be applied per manufacturer’s written IFU, inspected and changed if there is any lifting, chipping, or glue seeping out from under the tape. It can be a time-consuming task to maintain the tape and costly if an instrument repair company maintains if for you.</a:t>
            </a:r>
          </a:p>
          <a:p>
            <a:pPr defTabSz="966612">
              <a:defRPr/>
            </a:pPr>
            <a:endParaRPr lang="en-US" dirty="0"/>
          </a:p>
          <a:p>
            <a:pPr defTabSz="966612">
              <a:defRPr/>
            </a:pPr>
            <a:r>
              <a:rPr lang="en-US" dirty="0"/>
              <a:t>Devices must be positioned to allow steam to contact all surfaces of the device; rachet locks un-ratcheted; box locks and lumen ports open.  Several items are used to maintain instruments in an open position. Stringers are the most common. However, positioning cards and tip protectors can also so this.</a:t>
            </a:r>
          </a:p>
          <a:p>
            <a:pPr defTabSz="966612">
              <a:defRPr/>
            </a:pPr>
            <a:endParaRPr lang="en-US" dirty="0"/>
          </a:p>
          <a:p>
            <a:pPr defTabSz="966612">
              <a:defRPr/>
            </a:pPr>
            <a:r>
              <a:rPr lang="en-US" dirty="0"/>
              <a:t>When placed into a containment device, such as a container tray or pouch, devices should be evenly dispersed. Delicate instruments should be protected from heavier instruments in the set. . Cords and tubing should be loosely coiled. </a:t>
            </a:r>
          </a:p>
          <a:p>
            <a:pPr defTabSz="966612">
              <a:defRPr/>
            </a:pPr>
            <a:endParaRPr lang="en-US" dirty="0"/>
          </a:p>
          <a:p>
            <a:pPr defTabSz="966612">
              <a:defRPr/>
            </a:pPr>
            <a:r>
              <a:rPr lang="en-US" dirty="0"/>
              <a:t>Each type of containment devices and sterilizer model dictates a maximum weight per containment device. Additionally, devices may also have specific requirements. </a:t>
            </a:r>
          </a:p>
          <a:p>
            <a:pPr defTabSz="966612">
              <a:defRPr/>
            </a:pPr>
            <a:endParaRPr lang="en-US" dirty="0"/>
          </a:p>
          <a:p>
            <a:pPr defTabSz="966612">
              <a:defRPr/>
            </a:pPr>
            <a:r>
              <a:rPr lang="en-US" dirty="0"/>
              <a:t>Few devices require the injection of water into lumens. For those that do, the instrument manufacturer's written IFU should be followed. The IFU should detail the volume and type of water to be used, The last note about water is really condensate from the steam sterilization process. Condensate forms as steam contacts cool surfaces. This can pool on concave surfaces. It is important that all concave surfaces are positioned to allow drainage of condensate.</a:t>
            </a:r>
          </a:p>
          <a:p>
            <a:endParaRPr lang="en-US" b="1" dirty="0"/>
          </a:p>
          <a:p>
            <a:r>
              <a:rPr lang="en-US" b="1" dirty="0"/>
              <a:t>A</a:t>
            </a:r>
            <a:r>
              <a:rPr lang="en-US" b="1" cap="all" baseline="0" dirty="0"/>
              <a:t>dditional information:  </a:t>
            </a:r>
          </a:p>
          <a:p>
            <a:r>
              <a:rPr lang="en-US" b="1" cap="none" baseline="0" dirty="0"/>
              <a:t>None</a:t>
            </a:r>
            <a:endParaRPr lang="en-US" dirty="0"/>
          </a:p>
        </p:txBody>
      </p:sp>
      <p:sp>
        <p:nvSpPr>
          <p:cNvPr id="6" name="Footer Placeholder 5">
            <a:extLst>
              <a:ext uri="{FF2B5EF4-FFF2-40B4-BE49-F238E27FC236}">
                <a16:creationId xmlns:a16="http://schemas.microsoft.com/office/drawing/2014/main" id="{21246554-A6DD-0665-1FB7-8FBF7478576F}"/>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5DD8C3E4-A961-7C02-CFFA-61A78BF41552}"/>
              </a:ext>
            </a:extLst>
          </p:cNvPr>
          <p:cNvSpPr>
            <a:spLocks noGrp="1"/>
          </p:cNvSpPr>
          <p:nvPr>
            <p:ph type="sldNum" sz="quarter" idx="5"/>
          </p:nvPr>
        </p:nvSpPr>
        <p:spPr/>
        <p:txBody>
          <a:bodyPr/>
          <a:lstStyle/>
          <a:p>
            <a:fld id="{4C5311EF-7EF3-45DB-A3C2-539D8379D8E2}" type="slidenum">
              <a:rPr lang="en-US" smtClean="0"/>
              <a:t>42</a:t>
            </a:fld>
            <a:endParaRPr lang="en-US" dirty="0"/>
          </a:p>
        </p:txBody>
      </p:sp>
    </p:spTree>
    <p:extLst>
      <p:ext uri="{BB962C8B-B14F-4D97-AF65-F5344CB8AC3E}">
        <p14:creationId xmlns:p14="http://schemas.microsoft.com/office/powerpoint/2010/main" val="3505779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44475"/>
            <a:ext cx="4918075" cy="2767013"/>
          </a:xfrm>
        </p:spPr>
      </p:sp>
      <p:sp>
        <p:nvSpPr>
          <p:cNvPr id="3" name="Notes Placeholder 2"/>
          <p:cNvSpPr>
            <a:spLocks noGrp="1"/>
          </p:cNvSpPr>
          <p:nvPr>
            <p:ph type="body" idx="1"/>
          </p:nvPr>
        </p:nvSpPr>
        <p:spPr>
          <a:xfrm>
            <a:off x="480060" y="3175000"/>
            <a:ext cx="6012180" cy="5374640"/>
          </a:xfrm>
        </p:spPr>
        <p:txBody>
          <a:bodyPr/>
          <a:lstStyle/>
          <a:p>
            <a:pPr marL="181240" indent="-181240">
              <a:buFont typeface="Arial" panose="020B0604020202020204" pitchFamily="34" charset="0"/>
              <a:buChar char="•"/>
            </a:pPr>
            <a:endParaRPr lang="en-US" b="1" dirty="0"/>
          </a:p>
          <a:p>
            <a:r>
              <a:rPr lang="en-US" b="1" dirty="0"/>
              <a:t>SCRIPT NOTES:</a:t>
            </a:r>
          </a:p>
          <a:p>
            <a:pPr defTabSz="966612">
              <a:defRPr/>
            </a:pPr>
            <a:r>
              <a:rPr lang="en-US" dirty="0"/>
              <a:t>Delicate devices within sets are protected in many ways. Specialized instrument holders or sterilization pouches placed within sets protects delicate devices from the other devices in the tray or container.</a:t>
            </a:r>
          </a:p>
          <a:p>
            <a:pPr defTabSz="966612">
              <a:defRPr/>
            </a:pPr>
            <a:endParaRPr lang="en-US" dirty="0"/>
          </a:p>
          <a:p>
            <a:pPr defTabSz="966612">
              <a:defRPr/>
            </a:pPr>
            <a:r>
              <a:rPr lang="en-US" dirty="0"/>
              <a:t>Tip protectors keep delicate device tips safe and prevents sharp devices from damaging instruments or packaging materials. Tips should be loose to allow sterilant penetration but not so loose that they fall off.</a:t>
            </a:r>
          </a:p>
          <a:p>
            <a:pPr defTabSz="966612">
              <a:defRPr/>
            </a:pPr>
            <a:endParaRPr lang="en-US" dirty="0"/>
          </a:p>
          <a:p>
            <a:pPr defTabSz="966612">
              <a:defRPr/>
            </a:pPr>
            <a:r>
              <a:rPr lang="en-US" dirty="0"/>
              <a:t>Mats help to secure devices in place protecting against damage during transport and handling. They should also allow for the removal of condensate. Typically, the more drainage holes the better the matt.</a:t>
            </a:r>
          </a:p>
          <a:p>
            <a:pPr defTabSz="966612">
              <a:defRPr/>
            </a:pPr>
            <a:endParaRPr lang="en-US" dirty="0"/>
          </a:p>
          <a:p>
            <a:pPr defTabSz="966612">
              <a:defRPr/>
            </a:pPr>
            <a:r>
              <a:rPr lang="en-US" dirty="0"/>
              <a:t>All instrument protection must be validated for the sterilization process and containment device that it will be used in. The manufacturer's IFU should be followed.</a:t>
            </a:r>
          </a:p>
          <a:p>
            <a:endParaRPr lang="en-US" b="1" dirty="0"/>
          </a:p>
          <a:p>
            <a:r>
              <a:rPr lang="en-US" b="1" dirty="0"/>
              <a:t>A</a:t>
            </a:r>
            <a:r>
              <a:rPr lang="en-US" b="1" cap="all" baseline="0" dirty="0"/>
              <a:t>dditional information:  </a:t>
            </a:r>
          </a:p>
          <a:p>
            <a:r>
              <a:rPr lang="en-US" b="1" cap="none" baseline="0" dirty="0"/>
              <a:t>None</a:t>
            </a:r>
          </a:p>
        </p:txBody>
      </p:sp>
      <p:sp>
        <p:nvSpPr>
          <p:cNvPr id="6" name="Footer Placeholder 5">
            <a:extLst>
              <a:ext uri="{FF2B5EF4-FFF2-40B4-BE49-F238E27FC236}">
                <a16:creationId xmlns:a16="http://schemas.microsoft.com/office/drawing/2014/main" id="{78C54F2A-EFC6-3009-5FA5-6F586EA91883}"/>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A2337BC3-6083-9452-44BE-3501E7ACED06}"/>
              </a:ext>
            </a:extLst>
          </p:cNvPr>
          <p:cNvSpPr>
            <a:spLocks noGrp="1"/>
          </p:cNvSpPr>
          <p:nvPr>
            <p:ph type="sldNum" sz="quarter" idx="5"/>
          </p:nvPr>
        </p:nvSpPr>
        <p:spPr/>
        <p:txBody>
          <a:bodyPr/>
          <a:lstStyle/>
          <a:p>
            <a:fld id="{4C5311EF-7EF3-45DB-A3C2-539D8379D8E2}" type="slidenum">
              <a:rPr lang="en-US" smtClean="0"/>
              <a:t>43</a:t>
            </a:fld>
            <a:endParaRPr lang="en-US" dirty="0"/>
          </a:p>
        </p:txBody>
      </p:sp>
    </p:spTree>
    <p:extLst>
      <p:ext uri="{BB962C8B-B14F-4D97-AF65-F5344CB8AC3E}">
        <p14:creationId xmlns:p14="http://schemas.microsoft.com/office/powerpoint/2010/main" val="2852053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95275"/>
            <a:ext cx="4918075" cy="2767013"/>
          </a:xfrm>
        </p:spPr>
      </p:sp>
      <p:sp>
        <p:nvSpPr>
          <p:cNvPr id="3" name="Notes Placeholder 2"/>
          <p:cNvSpPr>
            <a:spLocks noGrp="1"/>
          </p:cNvSpPr>
          <p:nvPr>
            <p:ph type="body" idx="1"/>
          </p:nvPr>
        </p:nvSpPr>
        <p:spPr>
          <a:xfrm>
            <a:off x="480060" y="3263900"/>
            <a:ext cx="6012180" cy="5285740"/>
          </a:xfrm>
        </p:spPr>
        <p:txBody>
          <a:bodyPr/>
          <a:lstStyle/>
          <a:p>
            <a:r>
              <a:rPr lang="en-US" b="1" dirty="0"/>
              <a:t>ANIMATION</a:t>
            </a:r>
          </a:p>
          <a:p>
            <a:pPr marL="181240" indent="-181240">
              <a:buFont typeface="Arial" panose="020B0604020202020204" pitchFamily="34" charset="0"/>
              <a:buChar char="•"/>
            </a:pPr>
            <a:r>
              <a:rPr lang="en-US" b="1" dirty="0"/>
              <a:t>3 post-it, click 3 times for each to fade in</a:t>
            </a:r>
          </a:p>
          <a:p>
            <a:pPr marL="181240" indent="-181240">
              <a:buFont typeface="Arial" panose="020B0604020202020204" pitchFamily="34" charset="0"/>
              <a:buChar char="•"/>
            </a:pPr>
            <a:endParaRPr lang="en-US" b="1" dirty="0"/>
          </a:p>
          <a:p>
            <a:r>
              <a:rPr lang="en-US" b="1" dirty="0"/>
              <a:t>SCRIPT NOTES:</a:t>
            </a:r>
          </a:p>
          <a:p>
            <a:pPr defTabSz="966612">
              <a:defRPr/>
            </a:pPr>
            <a:r>
              <a:rPr lang="en-US" dirty="0"/>
              <a:t>Assembly is very important to ensure sterilant penetration. Though we have provided examples of steam sterilization, these principles are true for all sterilization and processes.</a:t>
            </a:r>
          </a:p>
          <a:p>
            <a:pPr defTabSz="966612">
              <a:defRPr/>
            </a:pPr>
            <a:endParaRPr lang="en-US" dirty="0"/>
          </a:p>
          <a:p>
            <a:pPr defTabSz="966612">
              <a:defRPr/>
            </a:pPr>
            <a:r>
              <a:rPr lang="en-US" b="1" dirty="0"/>
              <a:t>(Click) </a:t>
            </a:r>
            <a:r>
              <a:rPr lang="en-US" dirty="0"/>
              <a:t>Check staff competencies for device inspection, assembly, set assembly and all accessories including but not limited to tip protectors, containment devices and matts. Manufacturer written IFUs should be available to and followed by staff. </a:t>
            </a:r>
          </a:p>
          <a:p>
            <a:pPr defTabSz="966612">
              <a:defRPr/>
            </a:pPr>
            <a:r>
              <a:rPr lang="en-US" dirty="0"/>
              <a:t>Review all set weight recommendations and reconcile to the lowest acceptable weight.</a:t>
            </a:r>
          </a:p>
          <a:p>
            <a:pPr defTabSz="966612">
              <a:defRPr/>
            </a:pPr>
            <a:endParaRPr lang="en-US" dirty="0"/>
          </a:p>
          <a:p>
            <a:pPr defTabSz="966612">
              <a:defRPr/>
            </a:pPr>
            <a:r>
              <a:rPr lang="en-US" b="1" dirty="0"/>
              <a:t>(Click) </a:t>
            </a:r>
            <a:r>
              <a:rPr lang="en-US" dirty="0"/>
              <a:t>Confirm that devices, containment devices and accessories are validated for the sterilization process. </a:t>
            </a:r>
          </a:p>
          <a:p>
            <a:pPr defTabSz="966612">
              <a:defRPr/>
            </a:pPr>
            <a:endParaRPr lang="en-US" dirty="0"/>
          </a:p>
          <a:p>
            <a:pPr defTabSz="966612">
              <a:defRPr/>
            </a:pPr>
            <a:r>
              <a:rPr lang="en-US" b="1" dirty="0"/>
              <a:t>(Click) </a:t>
            </a:r>
            <a:r>
              <a:rPr lang="en-US" dirty="0"/>
              <a:t>Check that matts, tip protectors and other instrument organizers are used correctly.</a:t>
            </a:r>
          </a:p>
          <a:p>
            <a:pPr defTabSz="966612">
              <a:defRPr/>
            </a:pPr>
            <a:endParaRPr lang="en-US" dirty="0"/>
          </a:p>
          <a:p>
            <a:pPr defTabSz="966612">
              <a:defRPr/>
            </a:pPr>
            <a:r>
              <a:rPr lang="en-US" dirty="0"/>
              <a:t>Follow-up on water use for specific instrument and remove any personal lotions, food and drinks from the work area.</a:t>
            </a:r>
          </a:p>
          <a:p>
            <a:endParaRPr lang="en-US" b="1" dirty="0"/>
          </a:p>
          <a:p>
            <a:r>
              <a:rPr lang="en-US" b="1" dirty="0"/>
              <a:t>A</a:t>
            </a:r>
            <a:r>
              <a:rPr lang="en-US" b="1" cap="all" baseline="0" dirty="0"/>
              <a:t>dditional information:  </a:t>
            </a:r>
          </a:p>
          <a:p>
            <a:r>
              <a:rPr lang="en-US" b="1" cap="none" baseline="0" dirty="0"/>
              <a:t>None</a:t>
            </a:r>
            <a:endParaRPr lang="en-US" dirty="0"/>
          </a:p>
        </p:txBody>
      </p:sp>
      <p:sp>
        <p:nvSpPr>
          <p:cNvPr id="6" name="Footer Placeholder 5">
            <a:extLst>
              <a:ext uri="{FF2B5EF4-FFF2-40B4-BE49-F238E27FC236}">
                <a16:creationId xmlns:a16="http://schemas.microsoft.com/office/drawing/2014/main" id="{7F1E26F8-30CF-1B75-64F6-E4669F201E59}"/>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FBACB616-E7E4-A237-C543-0D0E6FC2D1C0}"/>
              </a:ext>
            </a:extLst>
          </p:cNvPr>
          <p:cNvSpPr>
            <a:spLocks noGrp="1"/>
          </p:cNvSpPr>
          <p:nvPr>
            <p:ph type="sldNum" sz="quarter" idx="5"/>
          </p:nvPr>
        </p:nvSpPr>
        <p:spPr/>
        <p:txBody>
          <a:bodyPr/>
          <a:lstStyle/>
          <a:p>
            <a:fld id="{4C5311EF-7EF3-45DB-A3C2-539D8379D8E2}" type="slidenum">
              <a:rPr lang="en-US" smtClean="0"/>
              <a:t>44</a:t>
            </a:fld>
            <a:endParaRPr lang="en-US" dirty="0"/>
          </a:p>
        </p:txBody>
      </p:sp>
    </p:spTree>
    <p:extLst>
      <p:ext uri="{BB962C8B-B14F-4D97-AF65-F5344CB8AC3E}">
        <p14:creationId xmlns:p14="http://schemas.microsoft.com/office/powerpoint/2010/main" val="12425769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141413" y="139700"/>
            <a:ext cx="5032375" cy="2830513"/>
          </a:xfrm>
          <a:ln/>
        </p:spPr>
      </p:sp>
      <p:sp>
        <p:nvSpPr>
          <p:cNvPr id="78851" name="Notes Placeholder 2"/>
          <p:cNvSpPr>
            <a:spLocks noGrp="1"/>
          </p:cNvSpPr>
          <p:nvPr>
            <p:ph type="body" idx="1"/>
          </p:nvPr>
        </p:nvSpPr>
        <p:spPr>
          <a:xfrm>
            <a:off x="731520" y="3111501"/>
            <a:ext cx="5852160" cy="5573712"/>
          </a:xfrm>
          <a:noFill/>
          <a:ln/>
        </p:spPr>
        <p:txBody>
          <a:bodyPr/>
          <a:lstStyle/>
          <a:p>
            <a:endParaRPr lang="en-US" dirty="0"/>
          </a:p>
          <a:p>
            <a:r>
              <a:rPr lang="en-US" b="1" dirty="0"/>
              <a:t>SCRIPT NOTES:</a:t>
            </a:r>
          </a:p>
          <a:p>
            <a:pPr eaLnBrk="1" hangingPunct="1"/>
            <a:r>
              <a:rPr lang="en-US" dirty="0"/>
              <a:t>Packaging for any item that is being sterilized must protect items and ensure maintenance of sterility during sterilization and subsequent handling. </a:t>
            </a:r>
          </a:p>
          <a:p>
            <a:pPr eaLnBrk="1" hangingPunct="1"/>
            <a:endParaRPr lang="en-US" dirty="0"/>
          </a:p>
          <a:p>
            <a:pPr eaLnBrk="1" hangingPunct="1"/>
            <a:r>
              <a:rPr lang="en-US" dirty="0"/>
              <a:t>There are three types of packaging commonly used for items to be sterilized. Peel pouches, sterilization wrap (muslin, non-woven disposable, and other woven wrap materials), and rigid sterilization containers. The type of packaging to be used is dependent on the individual item/set being packaged.</a:t>
            </a:r>
            <a:endParaRPr lang="en-US" baseline="0" dirty="0"/>
          </a:p>
          <a:p>
            <a:pPr eaLnBrk="1" hangingPunct="1"/>
            <a:endParaRPr lang="en-US" dirty="0"/>
          </a:p>
          <a:p>
            <a:pPr defTabSz="1021806">
              <a:defRPr/>
            </a:pPr>
            <a:r>
              <a:rPr lang="en-US" dirty="0"/>
              <a:t>Peel pouches are designed for packaging single instrument light-weight or a small number of light-weight instruments:</a:t>
            </a:r>
          </a:p>
          <a:p>
            <a:pPr marL="241653" indent="-241653" defTabSz="1021806">
              <a:buAutoNum type="alphaLcParenR"/>
              <a:defRPr/>
            </a:pPr>
            <a:r>
              <a:rPr lang="en-US" dirty="0"/>
              <a:t>There are 3 types of seals heat, self, and tape seal.</a:t>
            </a:r>
          </a:p>
          <a:p>
            <a:pPr marL="241653" indent="-241653" defTabSz="1021806">
              <a:buAutoNum type="alphaLcParenR"/>
              <a:defRPr/>
            </a:pPr>
            <a:r>
              <a:rPr lang="en-US" dirty="0"/>
              <a:t>Ensure all seals are smooth</a:t>
            </a:r>
          </a:p>
          <a:p>
            <a:pPr marL="241653" indent="-241653" defTabSz="1021806">
              <a:buAutoNum type="alphaLcParenR"/>
              <a:defRPr/>
            </a:pPr>
            <a:r>
              <a:rPr lang="en-US" dirty="0"/>
              <a:t>If double pouching, ensure the manufacturer’s validated instructions for use are available.</a:t>
            </a:r>
          </a:p>
          <a:p>
            <a:pPr marL="241653" indent="-241653" defTabSz="1021806">
              <a:buAutoNum type="alphaLcParenR"/>
              <a:defRPr/>
            </a:pPr>
            <a:r>
              <a:rPr lang="en-US" dirty="0"/>
              <a:t>No folding of inner pouch.</a:t>
            </a:r>
          </a:p>
          <a:p>
            <a:pPr marL="241653" indent="-241653" defTabSz="1021806">
              <a:buAutoNum type="alphaLcParenR"/>
              <a:defRPr/>
            </a:pPr>
            <a:r>
              <a:rPr lang="en-US" dirty="0"/>
              <a:t>Use the peel pouch per manufacturer’s written IFU, some have expiration dates that the pouch must be used.  </a:t>
            </a:r>
          </a:p>
          <a:p>
            <a:pPr marL="241653" indent="-241653" defTabSz="1021806">
              <a:buAutoNum type="alphaLcParenR"/>
              <a:defRPr/>
            </a:pPr>
            <a:endParaRPr lang="en-US" dirty="0"/>
          </a:p>
          <a:p>
            <a:pPr defTabSz="1021806">
              <a:defRPr/>
            </a:pPr>
            <a:r>
              <a:rPr lang="en-US" dirty="0"/>
              <a:t>Sterilization wrap can be either woven muslin or other types of reusable fabric wrap, or non-woven disposable sterilization wrap. Non-woven wrap may consist of single layer wrap that requires two layers of wrap sequentially wrapped, or a two-layer bonded wrap that provides a one-step simultaneous wrap method. </a:t>
            </a:r>
          </a:p>
          <a:p>
            <a:pPr defTabSz="1021806">
              <a:defRPr/>
            </a:pPr>
            <a:endParaRPr lang="en-US" dirty="0"/>
          </a:p>
          <a:p>
            <a:pPr eaLnBrk="1" hangingPunct="1"/>
            <a:r>
              <a:rPr lang="en-US" dirty="0"/>
              <a:t>Rigid sterilization containers have been available in the U.S. market since the late 1970s. Containers are constructed of a variety of materials such as anodized aluminum and plastic composite materials. The container manufacturer’s instructions for care and use must be followed to prevent damaging the container surfaces. Ensure cleaning chemistries used to clean containers are compatible with the container materials.</a:t>
            </a:r>
          </a:p>
          <a:p>
            <a:pPr eaLnBrk="1" hangingPunct="1"/>
            <a:endParaRPr lang="en-US" dirty="0"/>
          </a:p>
          <a:p>
            <a:pPr eaLnBrk="1" hangingPunct="1"/>
            <a:r>
              <a:rPr lang="en-US" dirty="0"/>
              <a:t>Some container systems have reusable and/or disposable filters, some are filter-less and contain valve mechanisms, but all have gaskets that assist in maintaining a secure fit between the container bottom and lid. Only use filters validated with the containers, do not cut wrap or use a different manufacturer’s filter. </a:t>
            </a:r>
          </a:p>
          <a:p>
            <a:pPr defTabSz="1021806">
              <a:defRPr/>
            </a:pPr>
            <a:endParaRPr lang="en-US" dirty="0"/>
          </a:p>
          <a:p>
            <a:pPr eaLnBrk="1" hangingPunct="1"/>
            <a:r>
              <a:rPr lang="en-US" dirty="0"/>
              <a:t>Inspect for damages such as cracks or dents, filter and valve mechanisms may also become damaged if not maintained properly.</a:t>
            </a:r>
          </a:p>
          <a:p>
            <a:pPr eaLnBrk="1" hangingPunct="1"/>
            <a:endParaRPr lang="en-US" dirty="0"/>
          </a:p>
          <a:p>
            <a:pPr eaLnBrk="1" hangingPunct="1"/>
            <a:r>
              <a:rPr lang="en-US" dirty="0"/>
              <a:t>All container systems have weight restrictions based on the container size. Manufacturer’s instructions for the maximum weight for each container size should be followed, along with guidance on stacking containers during sterilization, and post-sterilization shelf life.</a:t>
            </a:r>
          </a:p>
          <a:p>
            <a:pPr eaLnBrk="1" hangingPunct="1"/>
            <a:endParaRPr lang="en-US" dirty="0"/>
          </a:p>
          <a:p>
            <a:pPr eaLnBrk="1" hangingPunct="1"/>
            <a:r>
              <a:rPr lang="en-US" dirty="0"/>
              <a:t>All containers and accessories must be cleaned after each use, even if the OR states the containers were removed from the room prior to the patient entering.</a:t>
            </a:r>
          </a:p>
          <a:p>
            <a:pPr eaLnBrk="1" hangingPunct="1"/>
            <a:endParaRPr lang="en-US" dirty="0"/>
          </a:p>
          <a:p>
            <a:pPr eaLnBrk="1" hangingPunct="1"/>
            <a:r>
              <a:rPr lang="en-US" dirty="0"/>
              <a:t>Labeling products have their own IFUs as well, and each should be followed, some basics for labeling include but are not limited to:</a:t>
            </a:r>
          </a:p>
          <a:p>
            <a:pPr marL="241653" indent="-241653">
              <a:buAutoNum type="alphaLcParenR"/>
            </a:pPr>
            <a:r>
              <a:rPr lang="en-US" dirty="0"/>
              <a:t>Write on plastic of peel pouch only.</a:t>
            </a:r>
          </a:p>
          <a:p>
            <a:pPr marL="241653" indent="-241653">
              <a:buAutoNum type="alphaLcParenR"/>
            </a:pPr>
            <a:r>
              <a:rPr lang="en-US" dirty="0"/>
              <a:t>Write on tape only not on wrap.</a:t>
            </a:r>
          </a:p>
          <a:p>
            <a:pPr marL="241653" indent="-241653">
              <a:buAutoNum type="alphaLcParenR"/>
            </a:pPr>
            <a:r>
              <a:rPr lang="en-US" dirty="0"/>
              <a:t>Ink should be non-toxic.</a:t>
            </a:r>
          </a:p>
          <a:p>
            <a:pPr marL="241653" indent="-241653">
              <a:buAutoNum type="alphaLcParenR"/>
            </a:pPr>
            <a:r>
              <a:rPr lang="en-US" dirty="0"/>
              <a:t>All labeling should be visible, and legible.</a:t>
            </a:r>
          </a:p>
          <a:p>
            <a:pPr marL="241653" indent="-241653">
              <a:buAutoNum type="alphaLcParenR"/>
            </a:pPr>
            <a:r>
              <a:rPr lang="en-US" dirty="0"/>
              <a:t>Each package should have a load label visible. </a:t>
            </a:r>
          </a:p>
          <a:p>
            <a:pPr defTabSz="1021806">
              <a:defRPr/>
            </a:pPr>
            <a:endParaRPr lang="en-US" dirty="0"/>
          </a:p>
          <a:p>
            <a:r>
              <a:rPr lang="en-US" b="1" dirty="0"/>
              <a:t>A</a:t>
            </a:r>
            <a:r>
              <a:rPr lang="en-US" b="1" cap="all" baseline="0" dirty="0"/>
              <a:t>dditional information</a:t>
            </a:r>
          </a:p>
          <a:p>
            <a:r>
              <a:rPr lang="en-US" b="1" baseline="0" dirty="0"/>
              <a:t>None</a:t>
            </a:r>
            <a:endParaRPr lang="en-US" dirty="0"/>
          </a:p>
        </p:txBody>
      </p:sp>
      <p:sp>
        <p:nvSpPr>
          <p:cNvPr id="3" name="Footer Placeholder 2">
            <a:extLst>
              <a:ext uri="{FF2B5EF4-FFF2-40B4-BE49-F238E27FC236}">
                <a16:creationId xmlns:a16="http://schemas.microsoft.com/office/drawing/2014/main" id="{43F94E3D-FC4A-5B8D-3E1D-96BB7E95FB9D}"/>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4" name="Slide Number Placeholder 3">
            <a:extLst>
              <a:ext uri="{FF2B5EF4-FFF2-40B4-BE49-F238E27FC236}">
                <a16:creationId xmlns:a16="http://schemas.microsoft.com/office/drawing/2014/main" id="{E5CF55B4-9499-CD7F-BEF4-714C9094F345}"/>
              </a:ext>
            </a:extLst>
          </p:cNvPr>
          <p:cNvSpPr>
            <a:spLocks noGrp="1"/>
          </p:cNvSpPr>
          <p:nvPr>
            <p:ph type="sldNum" sz="quarter" idx="5"/>
          </p:nvPr>
        </p:nvSpPr>
        <p:spPr/>
        <p:txBody>
          <a:bodyPr/>
          <a:lstStyle/>
          <a:p>
            <a:fld id="{4C5311EF-7EF3-45DB-A3C2-539D8379D8E2}" type="slidenum">
              <a:rPr lang="en-US" smtClean="0"/>
              <a:t>45</a:t>
            </a:fld>
            <a:endParaRPr lang="en-US" dirty="0"/>
          </a:p>
        </p:txBody>
      </p:sp>
    </p:spTree>
    <p:extLst>
      <p:ext uri="{BB962C8B-B14F-4D97-AF65-F5344CB8AC3E}">
        <p14:creationId xmlns:p14="http://schemas.microsoft.com/office/powerpoint/2010/main" val="3659364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82575"/>
            <a:ext cx="4918075" cy="2767013"/>
          </a:xfrm>
        </p:spPr>
      </p:sp>
      <p:sp>
        <p:nvSpPr>
          <p:cNvPr id="3" name="Notes Placeholder 2"/>
          <p:cNvSpPr>
            <a:spLocks noGrp="1"/>
          </p:cNvSpPr>
          <p:nvPr>
            <p:ph type="body" idx="1"/>
          </p:nvPr>
        </p:nvSpPr>
        <p:spPr>
          <a:xfrm>
            <a:off x="480060" y="3302000"/>
            <a:ext cx="6012180" cy="5247640"/>
          </a:xfrm>
        </p:spPr>
        <p:txBody>
          <a:bodyPr/>
          <a:lstStyle/>
          <a:p>
            <a:pPr marL="181240" indent="-181240">
              <a:buFont typeface="Arial" panose="020B0604020202020204" pitchFamily="34" charset="0"/>
              <a:buChar char="•"/>
            </a:pPr>
            <a:r>
              <a:rPr lang="en-US" b="1" dirty="0"/>
              <a:t>Transition slide</a:t>
            </a:r>
          </a:p>
          <a:p>
            <a:endParaRPr lang="en-US" dirty="0"/>
          </a:p>
          <a:p>
            <a:r>
              <a:rPr lang="en-US" b="1" dirty="0"/>
              <a:t>SCRIPT NOTES:</a:t>
            </a:r>
          </a:p>
          <a:p>
            <a:r>
              <a:rPr lang="en-US" b="0" dirty="0"/>
              <a:t>As you have seen, many items can lead to residual soil or moisture in and on devices undergoing sterilization that hinder sterilization allowing for biofilm formation. There are also special conditions for specific sterilization platforms. </a:t>
            </a:r>
          </a:p>
          <a:p>
            <a:endParaRPr lang="en-US" dirty="0"/>
          </a:p>
          <a:p>
            <a:r>
              <a:rPr lang="en-US" b="1" dirty="0"/>
              <a:t>A</a:t>
            </a:r>
            <a:r>
              <a:rPr lang="en-US" b="1" cap="all" baseline="0" dirty="0"/>
              <a:t>dditional information</a:t>
            </a:r>
          </a:p>
          <a:p>
            <a:r>
              <a:rPr lang="en-US" b="1" dirty="0"/>
              <a:t>None</a:t>
            </a:r>
          </a:p>
        </p:txBody>
      </p:sp>
      <p:sp>
        <p:nvSpPr>
          <p:cNvPr id="6" name="Footer Placeholder 5">
            <a:extLst>
              <a:ext uri="{FF2B5EF4-FFF2-40B4-BE49-F238E27FC236}">
                <a16:creationId xmlns:a16="http://schemas.microsoft.com/office/drawing/2014/main" id="{6D04877B-6BE0-DB30-1162-9CB91973612B}"/>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A5DE4F8A-4148-1382-9026-C955D7EC1811}"/>
              </a:ext>
            </a:extLst>
          </p:cNvPr>
          <p:cNvSpPr>
            <a:spLocks noGrp="1"/>
          </p:cNvSpPr>
          <p:nvPr>
            <p:ph type="sldNum" sz="quarter" idx="5"/>
          </p:nvPr>
        </p:nvSpPr>
        <p:spPr/>
        <p:txBody>
          <a:bodyPr/>
          <a:lstStyle/>
          <a:p>
            <a:fld id="{4C5311EF-7EF3-45DB-A3C2-539D8379D8E2}" type="slidenum">
              <a:rPr lang="en-US" smtClean="0"/>
              <a:t>46</a:t>
            </a:fld>
            <a:endParaRPr lang="en-US" dirty="0"/>
          </a:p>
        </p:txBody>
      </p:sp>
    </p:spTree>
    <p:extLst>
      <p:ext uri="{BB962C8B-B14F-4D97-AF65-F5344CB8AC3E}">
        <p14:creationId xmlns:p14="http://schemas.microsoft.com/office/powerpoint/2010/main" val="634989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19075"/>
            <a:ext cx="4918075" cy="2767013"/>
          </a:xfrm>
        </p:spPr>
      </p:sp>
      <p:sp>
        <p:nvSpPr>
          <p:cNvPr id="3" name="Notes Placeholder 2"/>
          <p:cNvSpPr>
            <a:spLocks noGrp="1"/>
          </p:cNvSpPr>
          <p:nvPr>
            <p:ph type="body" idx="1"/>
          </p:nvPr>
        </p:nvSpPr>
        <p:spPr>
          <a:xfrm>
            <a:off x="480060" y="3124200"/>
            <a:ext cx="6012180" cy="5425440"/>
          </a:xfrm>
        </p:spPr>
        <p:txBody>
          <a:bodyPr/>
          <a:lstStyle/>
          <a:p>
            <a:endParaRPr lang="en-US" b="1" dirty="0"/>
          </a:p>
          <a:p>
            <a:r>
              <a:rPr lang="en-US" b="1" dirty="0"/>
              <a:t>SCRIPT NOTES:</a:t>
            </a:r>
          </a:p>
          <a:p>
            <a:r>
              <a:rPr lang="en-US" b="0" dirty="0"/>
              <a:t>Sterilization involves three steps.  </a:t>
            </a:r>
          </a:p>
          <a:p>
            <a:r>
              <a:rPr lang="en-US" b="0" dirty="0"/>
              <a:t>Items are placed within the sterilizer directly or on a carriage which goes into the sterilizer.  After the sterilizer is loaded, the correct cycle is selected to sterilize the items. Following sterilization, the load is released, and items placed in storage. Each step requires adherence to manufacturer written IFU, standards and guidelines, and facility procedures. In fact, there are several tasks performed outside of the sterilization cycle itself.</a:t>
            </a:r>
          </a:p>
          <a:p>
            <a:endParaRPr lang="en-US" b="0" dirty="0"/>
          </a:p>
          <a:p>
            <a:endParaRPr lang="en-US" b="0" dirty="0"/>
          </a:p>
          <a:p>
            <a:r>
              <a:rPr lang="en-US" b="1" dirty="0"/>
              <a:t>A</a:t>
            </a:r>
            <a:r>
              <a:rPr lang="en-US" b="1" cap="all" baseline="0" dirty="0"/>
              <a:t>dditional information</a:t>
            </a:r>
          </a:p>
          <a:p>
            <a:r>
              <a:rPr lang="en-US" b="1" baseline="0" dirty="0"/>
              <a:t>None</a:t>
            </a:r>
            <a:endParaRPr lang="en-US" dirty="0"/>
          </a:p>
          <a:p>
            <a:endParaRPr lang="en-US" dirty="0"/>
          </a:p>
        </p:txBody>
      </p:sp>
      <p:sp>
        <p:nvSpPr>
          <p:cNvPr id="6" name="Footer Placeholder 5">
            <a:extLst>
              <a:ext uri="{FF2B5EF4-FFF2-40B4-BE49-F238E27FC236}">
                <a16:creationId xmlns:a16="http://schemas.microsoft.com/office/drawing/2014/main" id="{204095A3-3802-D2B6-97B6-1131A28EBE9A}"/>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713A6D2A-6D02-2282-EA59-658C0F9AFF6B}"/>
              </a:ext>
            </a:extLst>
          </p:cNvPr>
          <p:cNvSpPr>
            <a:spLocks noGrp="1"/>
          </p:cNvSpPr>
          <p:nvPr>
            <p:ph type="sldNum" sz="quarter" idx="5"/>
          </p:nvPr>
        </p:nvSpPr>
        <p:spPr/>
        <p:txBody>
          <a:bodyPr/>
          <a:lstStyle/>
          <a:p>
            <a:fld id="{4C5311EF-7EF3-45DB-A3C2-539D8379D8E2}" type="slidenum">
              <a:rPr lang="en-US" smtClean="0"/>
              <a:t>47</a:t>
            </a:fld>
            <a:endParaRPr lang="en-US" dirty="0"/>
          </a:p>
        </p:txBody>
      </p:sp>
    </p:spTree>
    <p:extLst>
      <p:ext uri="{BB962C8B-B14F-4D97-AF65-F5344CB8AC3E}">
        <p14:creationId xmlns:p14="http://schemas.microsoft.com/office/powerpoint/2010/main" val="3284459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19075"/>
            <a:ext cx="4918075" cy="2767013"/>
          </a:xfrm>
        </p:spPr>
      </p:sp>
      <p:sp>
        <p:nvSpPr>
          <p:cNvPr id="3" name="Notes Placeholder 2"/>
          <p:cNvSpPr>
            <a:spLocks noGrp="1"/>
          </p:cNvSpPr>
          <p:nvPr>
            <p:ph type="body" idx="1"/>
          </p:nvPr>
        </p:nvSpPr>
        <p:spPr>
          <a:xfrm>
            <a:off x="480060" y="3175000"/>
            <a:ext cx="6012180" cy="5374640"/>
          </a:xfrm>
        </p:spPr>
        <p:txBody>
          <a:bodyPr/>
          <a:lstStyle/>
          <a:p>
            <a:pPr marL="181240" indent="-181240">
              <a:buFont typeface="Arial" panose="020B0604020202020204" pitchFamily="34" charset="0"/>
              <a:buChar char="•"/>
            </a:pPr>
            <a:endParaRPr lang="en-US" b="1" dirty="0"/>
          </a:p>
          <a:p>
            <a:r>
              <a:rPr lang="en-US" b="1" dirty="0"/>
              <a:t>SCRIPT NOTES:</a:t>
            </a:r>
          </a:p>
          <a:p>
            <a:r>
              <a:rPr lang="en-US" dirty="0"/>
              <a:t>Sterilization is a complex and intimidating process which surveyors will always survey with diligence. </a:t>
            </a:r>
          </a:p>
          <a:p>
            <a:endParaRPr lang="en-US" dirty="0"/>
          </a:p>
          <a:p>
            <a:r>
              <a:rPr lang="en-US" dirty="0"/>
              <a:t>It becomes essential that the auditors for this area understand the processes as well as the guidelines. As previously stated, items are loaded and sterilized within the sterilizer. </a:t>
            </a:r>
          </a:p>
          <a:p>
            <a:endParaRPr lang="en-US" dirty="0"/>
          </a:p>
          <a:p>
            <a:r>
              <a:rPr lang="en-US" dirty="0"/>
              <a:t>Sterilizer testing and monitoring of the sterilization process is essential to ensure sterilization of items. Successful testing and cycle monitoring gives confidence in the release of sterilized items. They also capture failures in the process that may lead to nonsterile devices. </a:t>
            </a:r>
          </a:p>
          <a:p>
            <a:endParaRPr lang="en-US" dirty="0"/>
          </a:p>
          <a:p>
            <a:r>
              <a:rPr lang="en-US" dirty="0"/>
              <a:t>Lastly, sterilizers and sterilizer accessories are equipment which require preventative maintenance to ensure peak performance.</a:t>
            </a:r>
            <a:endParaRPr lang="en-US" strike="sngStrike" dirty="0"/>
          </a:p>
          <a:p>
            <a:endParaRPr lang="en-US" b="1"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7338EC03-A12D-1740-C7C6-91BF8DDFFF1E}"/>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F6903133-AAA4-B4DB-E5A3-1ED340E56107}"/>
              </a:ext>
            </a:extLst>
          </p:cNvPr>
          <p:cNvSpPr>
            <a:spLocks noGrp="1"/>
          </p:cNvSpPr>
          <p:nvPr>
            <p:ph type="sldNum" sz="quarter" idx="5"/>
          </p:nvPr>
        </p:nvSpPr>
        <p:spPr/>
        <p:txBody>
          <a:bodyPr/>
          <a:lstStyle/>
          <a:p>
            <a:fld id="{4C5311EF-7EF3-45DB-A3C2-539D8379D8E2}" type="slidenum">
              <a:rPr lang="en-US" smtClean="0"/>
              <a:t>48</a:t>
            </a:fld>
            <a:endParaRPr lang="en-US" dirty="0"/>
          </a:p>
        </p:txBody>
      </p:sp>
    </p:spTree>
    <p:extLst>
      <p:ext uri="{BB962C8B-B14F-4D97-AF65-F5344CB8AC3E}">
        <p14:creationId xmlns:p14="http://schemas.microsoft.com/office/powerpoint/2010/main" val="3552462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95275"/>
            <a:ext cx="4918075" cy="2767013"/>
          </a:xfrm>
        </p:spPr>
      </p:sp>
      <p:sp>
        <p:nvSpPr>
          <p:cNvPr id="3" name="Notes Placeholder 2"/>
          <p:cNvSpPr>
            <a:spLocks noGrp="1"/>
          </p:cNvSpPr>
          <p:nvPr>
            <p:ph type="body" idx="1"/>
          </p:nvPr>
        </p:nvSpPr>
        <p:spPr>
          <a:xfrm>
            <a:off x="480060" y="3062288"/>
            <a:ext cx="6012180" cy="5487352"/>
          </a:xfrm>
        </p:spPr>
        <p:txBody>
          <a:bodyPr/>
          <a:lstStyle/>
          <a:p>
            <a:pPr marL="181240" indent="-181240">
              <a:buFont typeface="Arial" panose="020B0604020202020204" pitchFamily="34" charset="0"/>
              <a:buChar char="•"/>
            </a:pPr>
            <a:endParaRPr lang="en-US" b="1" dirty="0"/>
          </a:p>
          <a:p>
            <a:r>
              <a:rPr lang="en-US" b="1" dirty="0"/>
              <a:t>SCRIPT NOTES:</a:t>
            </a:r>
          </a:p>
          <a:p>
            <a:pPr defTabSz="966612">
              <a:defRPr/>
            </a:pPr>
            <a:r>
              <a:rPr lang="en-US" dirty="0"/>
              <a:t>There are three main terminal sterilization processes. Steam Sterilization is the most common. The second is a Low temperature process which uses vaporized hydrogen peroxide as the sterilant. The third and last is not typically found in ASCs. However, it is still found in some sterile processing departments in hospitals.</a:t>
            </a:r>
          </a:p>
          <a:p>
            <a:endParaRPr lang="en-US" b="1" dirty="0"/>
          </a:p>
          <a:p>
            <a:r>
              <a:rPr lang="en-US" b="1" dirty="0"/>
              <a:t>A</a:t>
            </a:r>
            <a:r>
              <a:rPr lang="en-US" b="1" cap="all" baseline="0" dirty="0"/>
              <a:t>dditional information:  </a:t>
            </a:r>
          </a:p>
          <a:p>
            <a:r>
              <a:rPr lang="en-US" b="1" cap="none" baseline="0" dirty="0"/>
              <a:t>None</a:t>
            </a:r>
          </a:p>
        </p:txBody>
      </p:sp>
      <p:sp>
        <p:nvSpPr>
          <p:cNvPr id="6" name="Footer Placeholder 5">
            <a:extLst>
              <a:ext uri="{FF2B5EF4-FFF2-40B4-BE49-F238E27FC236}">
                <a16:creationId xmlns:a16="http://schemas.microsoft.com/office/drawing/2014/main" id="{A2F7763E-438B-6057-0F17-1A47E3D37584}"/>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D23A9FFE-9D02-B211-A921-C2AEFE2C94E1}"/>
              </a:ext>
            </a:extLst>
          </p:cNvPr>
          <p:cNvSpPr>
            <a:spLocks noGrp="1"/>
          </p:cNvSpPr>
          <p:nvPr>
            <p:ph type="sldNum" sz="quarter" idx="5"/>
          </p:nvPr>
        </p:nvSpPr>
        <p:spPr/>
        <p:txBody>
          <a:bodyPr/>
          <a:lstStyle/>
          <a:p>
            <a:fld id="{4C5311EF-7EF3-45DB-A3C2-539D8379D8E2}" type="slidenum">
              <a:rPr lang="en-US" smtClean="0"/>
              <a:t>49</a:t>
            </a:fld>
            <a:endParaRPr lang="en-US" dirty="0"/>
          </a:p>
        </p:txBody>
      </p:sp>
    </p:spTree>
    <p:extLst>
      <p:ext uri="{BB962C8B-B14F-4D97-AF65-F5344CB8AC3E}">
        <p14:creationId xmlns:p14="http://schemas.microsoft.com/office/powerpoint/2010/main" val="99939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71450"/>
            <a:ext cx="4092575" cy="2301875"/>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C1CA0B63-52AB-C93E-25CD-ABB8FE12D23F}"/>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6" name="Slide Number Placeholder 5">
            <a:extLst>
              <a:ext uri="{FF2B5EF4-FFF2-40B4-BE49-F238E27FC236}">
                <a16:creationId xmlns:a16="http://schemas.microsoft.com/office/drawing/2014/main" id="{7D4AFEC1-DE46-F63A-8E91-65677C5D2F1D}"/>
              </a:ext>
            </a:extLst>
          </p:cNvPr>
          <p:cNvSpPr>
            <a:spLocks noGrp="1"/>
          </p:cNvSpPr>
          <p:nvPr>
            <p:ph type="sldNum" sz="quarter" idx="5"/>
          </p:nvPr>
        </p:nvSpPr>
        <p:spPr/>
        <p:txBody>
          <a:bodyPr/>
          <a:lstStyle/>
          <a:p>
            <a:fld id="{4C5311EF-7EF3-45DB-A3C2-539D8379D8E2}" type="slidenum">
              <a:rPr lang="en-US" smtClean="0"/>
              <a:t>5</a:t>
            </a:fld>
            <a:endParaRPr lang="en-US" dirty="0"/>
          </a:p>
        </p:txBody>
      </p:sp>
    </p:spTree>
    <p:extLst>
      <p:ext uri="{BB962C8B-B14F-4D97-AF65-F5344CB8AC3E}">
        <p14:creationId xmlns:p14="http://schemas.microsoft.com/office/powerpoint/2010/main" val="3969834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57175"/>
            <a:ext cx="4918075" cy="2767013"/>
          </a:xfrm>
        </p:spPr>
      </p:sp>
      <p:sp>
        <p:nvSpPr>
          <p:cNvPr id="3" name="Notes Placeholder 2"/>
          <p:cNvSpPr>
            <a:spLocks noGrp="1"/>
          </p:cNvSpPr>
          <p:nvPr>
            <p:ph type="body" idx="1"/>
          </p:nvPr>
        </p:nvSpPr>
        <p:spPr>
          <a:xfrm>
            <a:off x="731520" y="3149601"/>
            <a:ext cx="5852160" cy="5257800"/>
          </a:xfrm>
        </p:spPr>
        <p:txBody>
          <a:bodyPr/>
          <a:lstStyle/>
          <a:p>
            <a:r>
              <a:rPr lang="en-US" b="1" dirty="0"/>
              <a:t>ANIMATION</a:t>
            </a:r>
          </a:p>
          <a:p>
            <a:pPr marL="181240" indent="-181240">
              <a:buFont typeface="Arial" panose="020B0604020202020204" pitchFamily="34" charset="0"/>
              <a:buChar char="•"/>
            </a:pPr>
            <a:r>
              <a:rPr lang="en-US" b="1" dirty="0"/>
              <a:t>Click to see post it note</a:t>
            </a:r>
          </a:p>
          <a:p>
            <a:endParaRPr lang="en-US" dirty="0"/>
          </a:p>
          <a:p>
            <a:r>
              <a:rPr lang="en-US" b="1" dirty="0"/>
              <a:t>SCRIPT NOTES:</a:t>
            </a:r>
          </a:p>
          <a:p>
            <a:r>
              <a:rPr lang="en-US" dirty="0"/>
              <a:t>Steam sterilizers use three different ways to remove air from the load and penetrate the items within the load with steam. </a:t>
            </a:r>
          </a:p>
          <a:p>
            <a:r>
              <a:rPr lang="en-US" dirty="0"/>
              <a:t>The first method is gravity. This method uses gravity to remove the colder heavier air from the load and replace it with steam. Two very typical cycles include a 30-minute exposure time at 250°F or a 15-minute exposure time at 270°F.</a:t>
            </a:r>
          </a:p>
          <a:p>
            <a:endParaRPr lang="en-US" dirty="0"/>
          </a:p>
          <a:p>
            <a:r>
              <a:rPr lang="en-US" dirty="0"/>
              <a:t>Pre-vacuum and steam-flush pressure-pulse, or SFPP, sterilization methods use dynamic air removal techniques. Pre-vacuum cycles draw a vacuum in the chamber to actively pull air from the load. SFPP cycles uses high pressure to atmospheric pulsing to actively draw air from the load. Both use 4-minute exposures at 270°F and 3-minute exposures at 275°F.</a:t>
            </a:r>
          </a:p>
          <a:p>
            <a:endParaRPr lang="en-US" dirty="0"/>
          </a:p>
          <a:p>
            <a:r>
              <a:rPr lang="en-US" dirty="0"/>
              <a:t>Each sterilizer model and cycle will indicate a maximum load weight. The load weight restrictions is in addition to the containment device weight requirements previously discussed.</a:t>
            </a:r>
          </a:p>
          <a:p>
            <a:endParaRPr lang="en-US" dirty="0"/>
          </a:p>
          <a:p>
            <a:r>
              <a:rPr lang="en-US" dirty="0"/>
              <a:t>Though many devices list at least one of these standard cycles, there are many that do not. They may have longer exposure times or even require longer dry times. These cycles are the extended cycles. We typically see these cycles for some of the spine and orthopedic devices. There are many challenges with extended cycles.  There are few options for validated packaging and sterility assurance products resulting in off label use. </a:t>
            </a:r>
          </a:p>
          <a:p>
            <a:endParaRPr lang="en-US" dirty="0"/>
          </a:p>
          <a:p>
            <a:r>
              <a:rPr lang="en-US" dirty="0"/>
              <a:t>Some facilities have chosen to group devices under one exposure time, such as ten minutes. This exposes devices that require less than 10 minute to extra steam which may shorten their expected use life.</a:t>
            </a:r>
          </a:p>
          <a:p>
            <a:endParaRPr lang="en-US" dirty="0"/>
          </a:p>
          <a:p>
            <a:r>
              <a:rPr lang="en-US" dirty="0"/>
              <a:t>Review the device validated cycle parameters listed in the device’s IFU against what is performed. Be sure that the right cycle is used. Avoid extended cycle times unless absolutely needed. Also consider any practice that standardizes to one cycle. Confirm with device manufacturers that devices can be processed at the longer exposure times.</a:t>
            </a:r>
          </a:p>
          <a:p>
            <a:endParaRPr lang="en-US" dirty="0"/>
          </a:p>
          <a:p>
            <a:r>
              <a:rPr lang="en-US" b="1" dirty="0"/>
              <a:t>(Click) </a:t>
            </a:r>
            <a:r>
              <a:rPr lang="en-US" dirty="0"/>
              <a:t>When auditing sterilization, confirm that the correct load weights are used. Pay close attention to the need for extended sterilization cycles. Watch for all the things we just spoke of. Be especially cautious of standardizing. Its good to standardize. Just make sure that you have the documentation to support your decision.</a:t>
            </a:r>
          </a:p>
          <a:p>
            <a:endParaRPr lang="en-US" b="1" dirty="0"/>
          </a:p>
          <a:p>
            <a:r>
              <a:rPr lang="en-US" b="1" dirty="0"/>
              <a:t>A</a:t>
            </a:r>
            <a:r>
              <a:rPr lang="en-US" b="1" cap="all" baseline="0" dirty="0"/>
              <a:t>dditional information</a:t>
            </a:r>
          </a:p>
          <a:p>
            <a:r>
              <a:rPr lang="en-US" b="1" baseline="0" dirty="0"/>
              <a:t>None </a:t>
            </a:r>
          </a:p>
        </p:txBody>
      </p:sp>
      <p:sp>
        <p:nvSpPr>
          <p:cNvPr id="6" name="Footer Placeholder 5">
            <a:extLst>
              <a:ext uri="{FF2B5EF4-FFF2-40B4-BE49-F238E27FC236}">
                <a16:creationId xmlns:a16="http://schemas.microsoft.com/office/drawing/2014/main" id="{23920FBA-5428-6D43-D238-AB19710CE446}"/>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3DE41A1C-C9D2-F283-6334-F2BE70B21294}"/>
              </a:ext>
            </a:extLst>
          </p:cNvPr>
          <p:cNvSpPr>
            <a:spLocks noGrp="1"/>
          </p:cNvSpPr>
          <p:nvPr>
            <p:ph type="sldNum" sz="quarter" idx="5"/>
          </p:nvPr>
        </p:nvSpPr>
        <p:spPr/>
        <p:txBody>
          <a:bodyPr/>
          <a:lstStyle/>
          <a:p>
            <a:fld id="{4C5311EF-7EF3-45DB-A3C2-539D8379D8E2}" type="slidenum">
              <a:rPr lang="en-US" smtClean="0"/>
              <a:t>50</a:t>
            </a:fld>
            <a:endParaRPr lang="en-US" dirty="0"/>
          </a:p>
        </p:txBody>
      </p:sp>
    </p:spTree>
    <p:extLst>
      <p:ext uri="{BB962C8B-B14F-4D97-AF65-F5344CB8AC3E}">
        <p14:creationId xmlns:p14="http://schemas.microsoft.com/office/powerpoint/2010/main" val="4277001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193675"/>
            <a:ext cx="4918075" cy="2767013"/>
          </a:xfrm>
        </p:spPr>
      </p:sp>
      <p:sp>
        <p:nvSpPr>
          <p:cNvPr id="3" name="Notes Placeholder 2"/>
          <p:cNvSpPr>
            <a:spLocks noGrp="1"/>
          </p:cNvSpPr>
          <p:nvPr>
            <p:ph type="body" idx="1"/>
          </p:nvPr>
        </p:nvSpPr>
        <p:spPr>
          <a:xfrm>
            <a:off x="480060" y="2960688"/>
            <a:ext cx="6012180" cy="5588952"/>
          </a:xfrm>
        </p:spPr>
        <p:txBody>
          <a:bodyPr/>
          <a:lstStyle/>
          <a:p>
            <a:pPr marL="181240" indent="-181240">
              <a:buFont typeface="Arial" panose="020B0604020202020204" pitchFamily="34" charset="0"/>
              <a:buChar char="•"/>
            </a:pPr>
            <a:endParaRPr lang="en-US" b="1" dirty="0"/>
          </a:p>
          <a:p>
            <a:r>
              <a:rPr lang="en-US" b="1" dirty="0"/>
              <a:t>SCRIPT NOTES:</a:t>
            </a:r>
          </a:p>
          <a:p>
            <a:r>
              <a:rPr lang="en-US" b="0" dirty="0"/>
              <a:t>Loading requires both space and consideration of condensation. Items are loaded in a way to promote steam penetration. Textiles are placed loosely on the cart or rack so that the textiles are perpendicular to the rack.</a:t>
            </a:r>
          </a:p>
          <a:p>
            <a:endParaRPr lang="en-US" b="0" dirty="0"/>
          </a:p>
          <a:p>
            <a:r>
              <a:rPr lang="en-US" b="0" dirty="0"/>
              <a:t>Peel pouches are placed on edge and in the same direction, the plastic side of one against the paper side of the other.</a:t>
            </a:r>
          </a:p>
          <a:p>
            <a:r>
              <a:rPr lang="en-US" b="0" dirty="0"/>
              <a:t>Basins are tilted on edge and placed in the same direction</a:t>
            </a:r>
          </a:p>
          <a:p>
            <a:r>
              <a:rPr lang="en-US" b="0" dirty="0"/>
              <a:t>Wrapped items and containers are placed flat.</a:t>
            </a:r>
          </a:p>
          <a:p>
            <a:endParaRPr lang="en-US" b="0" dirty="0"/>
          </a:p>
          <a:p>
            <a:r>
              <a:rPr lang="en-US" b="0" dirty="0"/>
              <a:t>The position in the sterilizer is dependent upon the amount of condensate produced. Those with less condensate are placed on the rack above those with more condensate. In general, from top to bottom it goes textiles, peel pouches, basins, wrapped items and then containers.</a:t>
            </a:r>
          </a:p>
          <a:p>
            <a:endParaRPr lang="en-US" b="1"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53B86982-D20C-7928-14D5-B566CA2E9301}"/>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61D39080-413D-EC38-6113-B70591567DAF}"/>
              </a:ext>
            </a:extLst>
          </p:cNvPr>
          <p:cNvSpPr>
            <a:spLocks noGrp="1"/>
          </p:cNvSpPr>
          <p:nvPr>
            <p:ph type="sldNum" sz="quarter" idx="5"/>
          </p:nvPr>
        </p:nvSpPr>
        <p:spPr/>
        <p:txBody>
          <a:bodyPr/>
          <a:lstStyle/>
          <a:p>
            <a:fld id="{4C5311EF-7EF3-45DB-A3C2-539D8379D8E2}" type="slidenum">
              <a:rPr lang="en-US" smtClean="0"/>
              <a:t>51</a:t>
            </a:fld>
            <a:endParaRPr lang="en-US" dirty="0"/>
          </a:p>
        </p:txBody>
      </p:sp>
    </p:spTree>
    <p:extLst>
      <p:ext uri="{BB962C8B-B14F-4D97-AF65-F5344CB8AC3E}">
        <p14:creationId xmlns:p14="http://schemas.microsoft.com/office/powerpoint/2010/main" val="27174464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57175"/>
            <a:ext cx="4918075" cy="2767013"/>
          </a:xfrm>
        </p:spPr>
      </p:sp>
      <p:sp>
        <p:nvSpPr>
          <p:cNvPr id="3" name="Notes Placeholder 2"/>
          <p:cNvSpPr>
            <a:spLocks noGrp="1"/>
          </p:cNvSpPr>
          <p:nvPr>
            <p:ph type="body" idx="1"/>
          </p:nvPr>
        </p:nvSpPr>
        <p:spPr>
          <a:xfrm>
            <a:off x="480060" y="3024188"/>
            <a:ext cx="6012180" cy="5525452"/>
          </a:xfrm>
        </p:spPr>
        <p:txBody>
          <a:bodyPr/>
          <a:lstStyle/>
          <a:p>
            <a:pPr marL="181240" indent="-181240">
              <a:buFont typeface="Arial" panose="020B0604020202020204" pitchFamily="34" charset="0"/>
              <a:buChar char="•"/>
            </a:pPr>
            <a:endParaRPr lang="en-US" b="1" dirty="0"/>
          </a:p>
          <a:p>
            <a:r>
              <a:rPr lang="en-US" b="1" dirty="0"/>
              <a:t>SCRIPT NOTES:</a:t>
            </a:r>
          </a:p>
          <a:p>
            <a:pPr defTabSz="966612">
              <a:defRPr/>
            </a:pPr>
            <a:r>
              <a:rPr lang="en-US" dirty="0"/>
              <a:t>After the load parameters and sterility assurance tests have been evaluated, the load must be allowed to cool. even if a sterilization failure is detected. We’ll touch more on sterility assurance later on in this presentation.</a:t>
            </a:r>
          </a:p>
          <a:p>
            <a:pPr defTabSz="966612">
              <a:defRPr/>
            </a:pPr>
            <a:endParaRPr lang="en-US" dirty="0"/>
          </a:p>
          <a:p>
            <a:pPr defTabSz="966612">
              <a:defRPr/>
            </a:pPr>
            <a:r>
              <a:rPr lang="en-US" dirty="0"/>
              <a:t>Items should be allowed to cool to room temperature before handling. During cooling, the sterilizer cart should be placed in a low-traffic area and away from air-conditioning or other cold-air vents as rapid cooling can create internal condensation leading to contamination.</a:t>
            </a:r>
          </a:p>
          <a:p>
            <a:endParaRPr lang="en-US" dirty="0"/>
          </a:p>
          <a:p>
            <a:r>
              <a:rPr lang="en-US" dirty="0"/>
              <a:t>An infrared or other temperature-sensing device may be used to verify that sterilized items have reached a defined temperature (e.g., 24°C [75°F]). The time allowed for cooling should consider the type of sterilizer being used, the design of the device being sterilized, the temperature and humidity of the ambient environment, and the type of packaging being used.</a:t>
            </a:r>
          </a:p>
          <a:p>
            <a:endParaRPr lang="en-US" dirty="0"/>
          </a:p>
          <a:p>
            <a:r>
              <a:rPr lang="en-US" dirty="0"/>
              <a:t>Items should not be touched during the cooling process. Items should remain on the cart. For sterilizers without carts, items should be transferred to draped cooling rack to prevent condensation from forming.</a:t>
            </a:r>
          </a:p>
          <a:p>
            <a:endParaRPr lang="en-US" dirty="0"/>
          </a:p>
          <a:p>
            <a:pPr defTabSz="966612">
              <a:defRPr/>
            </a:pPr>
            <a:r>
              <a:rPr lang="en-US" b="1" dirty="0"/>
              <a:t>A</a:t>
            </a:r>
            <a:r>
              <a:rPr lang="en-US" b="1" cap="all" baseline="0" dirty="0"/>
              <a:t>dditional information</a:t>
            </a:r>
          </a:p>
          <a:p>
            <a:r>
              <a:rPr lang="en-US" b="1" dirty="0"/>
              <a:t>“Warm items should not be transferred from the cart to cold metal racks or shelves for cooling or placed within dust covers before completion of the cooling process.”</a:t>
            </a:r>
          </a:p>
          <a:p>
            <a:r>
              <a:rPr lang="en-US" b="1" dirty="0"/>
              <a:t>ANSI/AAMI ST79: 2017 Section 10.3</a:t>
            </a:r>
            <a:endParaRPr lang="en-US" b="1" baseline="0" dirty="0"/>
          </a:p>
        </p:txBody>
      </p:sp>
      <p:sp>
        <p:nvSpPr>
          <p:cNvPr id="6" name="Footer Placeholder 5">
            <a:extLst>
              <a:ext uri="{FF2B5EF4-FFF2-40B4-BE49-F238E27FC236}">
                <a16:creationId xmlns:a16="http://schemas.microsoft.com/office/drawing/2014/main" id="{3CB33969-0CEC-145C-1035-3F4A9F408823}"/>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355D47DC-F689-16B0-1F26-87BF3EF81DCB}"/>
              </a:ext>
            </a:extLst>
          </p:cNvPr>
          <p:cNvSpPr>
            <a:spLocks noGrp="1"/>
          </p:cNvSpPr>
          <p:nvPr>
            <p:ph type="sldNum" sz="quarter" idx="5"/>
          </p:nvPr>
        </p:nvSpPr>
        <p:spPr/>
        <p:txBody>
          <a:bodyPr/>
          <a:lstStyle/>
          <a:p>
            <a:fld id="{4C5311EF-7EF3-45DB-A3C2-539D8379D8E2}" type="slidenum">
              <a:rPr lang="en-US" smtClean="0"/>
              <a:t>52</a:t>
            </a:fld>
            <a:endParaRPr lang="en-US" dirty="0"/>
          </a:p>
        </p:txBody>
      </p:sp>
    </p:spTree>
    <p:extLst>
      <p:ext uri="{BB962C8B-B14F-4D97-AF65-F5344CB8AC3E}">
        <p14:creationId xmlns:p14="http://schemas.microsoft.com/office/powerpoint/2010/main" val="4276747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193675"/>
            <a:ext cx="4918075" cy="2767013"/>
          </a:xfrm>
        </p:spPr>
      </p:sp>
      <p:sp>
        <p:nvSpPr>
          <p:cNvPr id="3" name="Notes Placeholder 2"/>
          <p:cNvSpPr>
            <a:spLocks noGrp="1"/>
          </p:cNvSpPr>
          <p:nvPr>
            <p:ph type="body" idx="1"/>
          </p:nvPr>
        </p:nvSpPr>
        <p:spPr>
          <a:xfrm>
            <a:off x="731520" y="3086101"/>
            <a:ext cx="5852160" cy="5346700"/>
          </a:xfrm>
        </p:spPr>
        <p:txBody>
          <a:bodyPr/>
          <a:lstStyle/>
          <a:p>
            <a:r>
              <a:rPr lang="en-US" b="1" dirty="0"/>
              <a:t>ANIMATION</a:t>
            </a:r>
          </a:p>
          <a:p>
            <a:pPr marL="181240" indent="-181240">
              <a:buFont typeface="Arial" panose="020B0604020202020204" pitchFamily="34" charset="0"/>
              <a:buChar char="•"/>
            </a:pPr>
            <a:r>
              <a:rPr lang="en-US" b="1" dirty="0"/>
              <a:t>Click to see post it</a:t>
            </a:r>
          </a:p>
          <a:p>
            <a:endParaRPr lang="en-US" dirty="0"/>
          </a:p>
          <a:p>
            <a:r>
              <a:rPr lang="en-US" b="1" dirty="0"/>
              <a:t>SCRIPT NOTES:</a:t>
            </a:r>
          </a:p>
          <a:p>
            <a:r>
              <a:rPr lang="en-US" dirty="0"/>
              <a:t>Immediate-use steam sterilization, or IUSS, are steam sterilization cycles that, due to shortened exposure times or dry time, provide the fastest sterilization turn time.  It is intended for the reprocessing of urgent clinical instrument needs, such as when a unique instrument touches a non-sterile surface and is needed again in the procedure.  It is not used to quickly turn instruments or instrument sets with low inventory levels or late vendor deliveries.</a:t>
            </a:r>
          </a:p>
          <a:p>
            <a:endParaRPr lang="en-US" dirty="0"/>
          </a:p>
          <a:p>
            <a:r>
              <a:rPr lang="en-US" dirty="0"/>
              <a:t>Though IUSS are cycles with the shortest processing times, devices must still go through all the steps of decontamination required by the manufacturer's written IFU before they are sterilized. This includes disassembly, soaking, cleaning and rinsing. Simply rinsing a device in a scrub sink is not appropriate.</a:t>
            </a:r>
          </a:p>
          <a:p>
            <a:endParaRPr lang="en-US" dirty="0"/>
          </a:p>
          <a:p>
            <a:r>
              <a:rPr lang="en-US" dirty="0"/>
              <a:t>Devices are placed within container systems validated for IUSS cycles that meet the device manufacturer's written instructions for IUSS. The container must have a lid that protects sterilized items from contamination during transport to the OR. </a:t>
            </a:r>
          </a:p>
          <a:p>
            <a:endParaRPr lang="en-US" dirty="0"/>
          </a:p>
          <a:p>
            <a:r>
              <a:rPr lang="en-US" dirty="0"/>
              <a:t>Several IUSS cycles are available. The person performing IUSS must use the one dictated by the manufacturer's written IFU.</a:t>
            </a:r>
          </a:p>
          <a:p>
            <a:endParaRPr lang="en-US" dirty="0"/>
          </a:p>
          <a:p>
            <a:r>
              <a:rPr lang="en-US" dirty="0"/>
              <a:t>After the IUSS cycle, devices are often wet. For this reason, devices are used immediately. Immediately implies that a sterilized item is used during the procedure for which it was sterilized; it is used in a manner that minimizes its exposure to air and other environmental contaminants; and it is intended for use now, not stored for future use nor held from one case to another.</a:t>
            </a:r>
          </a:p>
          <a:p>
            <a:endParaRPr lang="en-US" dirty="0"/>
          </a:p>
          <a:p>
            <a:r>
              <a:rPr lang="en-US" b="1" dirty="0"/>
              <a:t>(Click) </a:t>
            </a:r>
            <a:r>
              <a:rPr lang="en-US" dirty="0"/>
              <a:t>Surveyors have been focusing on IUSS. They are concerned not only how it is done but why it is done. Some key things to check when auditing IUSS practices include but are not limited to:</a:t>
            </a:r>
          </a:p>
          <a:p>
            <a:pPr marL="181240" indent="-181240" defTabSz="966612">
              <a:buFont typeface="Arial" panose="020B0604020202020204" pitchFamily="34" charset="0"/>
              <a:buChar char="•"/>
              <a:defRPr/>
            </a:pPr>
            <a:r>
              <a:rPr lang="en-US" dirty="0"/>
              <a:t>Confirm that the manufacturer’s written IFU is available and followed by all staff members performing IUSS cycles. Staff performing IUSS should be trained, and competencies assessed</a:t>
            </a:r>
          </a:p>
          <a:p>
            <a:pPr marL="181240" indent="-181240">
              <a:buFont typeface="Arial" panose="020B0604020202020204" pitchFamily="34" charset="0"/>
              <a:buChar char="•"/>
            </a:pPr>
            <a:r>
              <a:rPr lang="en-US" dirty="0"/>
              <a:t>Ensure the rigid container is validated for IUSS cycles and the manufacturer’s written IFU is followed for care &amp; maintenance.</a:t>
            </a:r>
          </a:p>
          <a:p>
            <a:pPr marL="181240" indent="-181240">
              <a:buFont typeface="Arial" panose="020B0604020202020204" pitchFamily="34" charset="0"/>
              <a:buChar char="•"/>
            </a:pPr>
            <a:r>
              <a:rPr lang="en-US" dirty="0"/>
              <a:t>Check sterilization records for volume and reasons of IUSS cycles. Ask the question, “why are you using IUSS to sterilize that item”, ensure staff can articulate a reason other than we don’t have enough instruments.</a:t>
            </a:r>
          </a:p>
          <a:p>
            <a:pPr marL="181240" indent="-181240" defTabSz="966612">
              <a:buFont typeface="Arial" panose="020B0604020202020204" pitchFamily="34" charset="0"/>
              <a:buChar char="•"/>
              <a:defRPr/>
            </a:pPr>
            <a:r>
              <a:rPr lang="en-US" sz="1300" dirty="0"/>
              <a:t>Now let’s talk about the second common sterilization platform, hydrogen peroxide.</a:t>
            </a:r>
          </a:p>
          <a:p>
            <a:pPr marL="181240" indent="-181240">
              <a:buFont typeface="Arial" panose="020B0604020202020204" pitchFamily="34" charset="0"/>
              <a:buChar char="•"/>
            </a:pPr>
            <a:endParaRPr lang="en-US"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58090FC2-80E5-791D-4ECC-B159D79B37E0}"/>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128C2905-D168-B688-4A5C-A01B0BDA2293}"/>
              </a:ext>
            </a:extLst>
          </p:cNvPr>
          <p:cNvSpPr>
            <a:spLocks noGrp="1"/>
          </p:cNvSpPr>
          <p:nvPr>
            <p:ph type="sldNum" sz="quarter" idx="5"/>
          </p:nvPr>
        </p:nvSpPr>
        <p:spPr/>
        <p:txBody>
          <a:bodyPr/>
          <a:lstStyle/>
          <a:p>
            <a:fld id="{4C5311EF-7EF3-45DB-A3C2-539D8379D8E2}" type="slidenum">
              <a:rPr lang="en-US" smtClean="0"/>
              <a:t>53</a:t>
            </a:fld>
            <a:endParaRPr lang="en-US" dirty="0"/>
          </a:p>
        </p:txBody>
      </p:sp>
    </p:spTree>
    <p:extLst>
      <p:ext uri="{BB962C8B-B14F-4D97-AF65-F5344CB8AC3E}">
        <p14:creationId xmlns:p14="http://schemas.microsoft.com/office/powerpoint/2010/main" val="3839047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06375"/>
            <a:ext cx="4918075" cy="2767013"/>
          </a:xfrm>
        </p:spPr>
      </p:sp>
      <p:sp>
        <p:nvSpPr>
          <p:cNvPr id="3" name="Notes Placeholder 2"/>
          <p:cNvSpPr>
            <a:spLocks noGrp="1"/>
          </p:cNvSpPr>
          <p:nvPr>
            <p:ph type="body" idx="1"/>
          </p:nvPr>
        </p:nvSpPr>
        <p:spPr>
          <a:xfrm>
            <a:off x="731520" y="3136900"/>
            <a:ext cx="5852160" cy="5861957"/>
          </a:xfrm>
        </p:spPr>
        <p:txBody>
          <a:bodyPr/>
          <a:lstStyle/>
          <a:p>
            <a:r>
              <a:rPr lang="en-US" b="1" dirty="0"/>
              <a:t>ANIMATION</a:t>
            </a:r>
          </a:p>
          <a:p>
            <a:pPr marL="181240" indent="-181240">
              <a:buFont typeface="Arial" panose="020B0604020202020204" pitchFamily="34" charset="0"/>
              <a:buChar char="•"/>
            </a:pPr>
            <a:r>
              <a:rPr lang="en-US" b="1" dirty="0"/>
              <a:t>Click to see post it</a:t>
            </a:r>
          </a:p>
          <a:p>
            <a:endParaRPr lang="en-US" dirty="0"/>
          </a:p>
          <a:p>
            <a:r>
              <a:rPr lang="en-US" b="1" dirty="0"/>
              <a:t>SCRIPT NOTES:</a:t>
            </a:r>
          </a:p>
          <a:p>
            <a:r>
              <a:rPr lang="en-US" dirty="0"/>
              <a:t>There are several models and makes of vaporized hydrogen peroxide sterilizers. Sterilization cycles are dedicated to specific load contents. Lumen cycles are used to process items that are cannulated or have lumens but are not flexible endoscopes. They can also contain items with no lumens.</a:t>
            </a:r>
          </a:p>
          <a:p>
            <a:endParaRPr lang="en-US" dirty="0"/>
          </a:p>
          <a:p>
            <a:r>
              <a:rPr lang="en-US" dirty="0"/>
              <a:t>Non-Lumen cycles are for loads that may have device restrictive areas like hinges or box locks but do not have lumens or cannulations.</a:t>
            </a:r>
          </a:p>
          <a:p>
            <a:r>
              <a:rPr lang="en-US" dirty="0"/>
              <a:t> </a:t>
            </a:r>
          </a:p>
          <a:p>
            <a:r>
              <a:rPr lang="en-US" dirty="0"/>
              <a:t>Flexible cycles are designed for flexible endoscopes. Though some can also contain accessories or other devices.</a:t>
            </a:r>
          </a:p>
          <a:p>
            <a:endParaRPr lang="en-US" dirty="0"/>
          </a:p>
          <a:p>
            <a:r>
              <a:rPr lang="en-US" dirty="0"/>
              <a:t>Each sterilizer type and cycle will be restricted by total load weight and the number and size of the lumens present in the load.</a:t>
            </a:r>
          </a:p>
          <a:p>
            <a:endParaRPr lang="en-US" dirty="0"/>
          </a:p>
          <a:p>
            <a:r>
              <a:rPr lang="en-US" dirty="0"/>
              <a:t>There are three types of vaporized hydrogen peroxide systems. The standard VHP sterilizer only uses hydrogen peroxide gas to kill and air aerations to remove the peroxide.</a:t>
            </a:r>
          </a:p>
          <a:p>
            <a:endParaRPr lang="en-US" dirty="0"/>
          </a:p>
          <a:p>
            <a:r>
              <a:rPr lang="en-US" dirty="0"/>
              <a:t>Gas plasma sterilizers also use hydrogen peroxide to kill. The addition of plasma at the end of the sterilant hold times helps to remove hydrogen peroxide form the system by creating a short-lived plasma state of hydrogen peroxide. </a:t>
            </a:r>
          </a:p>
          <a:p>
            <a:endParaRPr lang="en-US" dirty="0"/>
          </a:p>
          <a:p>
            <a:r>
              <a:rPr lang="en-US" dirty="0"/>
              <a:t>The last type uses a second sterilant, ozone, after the initial hydrogen peroxide sterilant hold time to assist in the microbiocidal process.</a:t>
            </a:r>
          </a:p>
          <a:p>
            <a:endParaRPr lang="en-US" dirty="0"/>
          </a:p>
          <a:p>
            <a:r>
              <a:rPr lang="en-US" b="1" dirty="0"/>
              <a:t>(Click) </a:t>
            </a:r>
            <a:r>
              <a:rPr lang="en-US" dirty="0"/>
              <a:t>Regardless of the type, there are specific things to consider during the audit. Ensure that the right cycle is used for the items in the load. Specifically confirm that the number and total quantity of lumens is consistent with the sterilizer’s written instruction for use.</a:t>
            </a:r>
          </a:p>
          <a:p>
            <a:endParaRPr lang="en-US" dirty="0"/>
          </a:p>
          <a:p>
            <a:r>
              <a:rPr lang="en-US" dirty="0"/>
              <a:t>Ensure that all items in the load are compatible. This includes load stickers and count sheets.</a:t>
            </a:r>
          </a:p>
          <a:p>
            <a:endParaRPr lang="en-US" dirty="0"/>
          </a:p>
          <a:p>
            <a:r>
              <a:rPr lang="en-US" dirty="0"/>
              <a:t>Ensure that devices are validated for sterilization within the unit. Confirm that the sterilization process is listed in the device manufacturer's IFU or that the device meets the requirements identified in the sterilizer’s written manufacturer IFU. Some sterilizer manufacturers may have device matrices available. The matrices may be used to confirm a device’s compatibility and cycle type to use when sterilizing in a vaporized hydrogen peroxide process.</a:t>
            </a:r>
          </a:p>
          <a:p>
            <a:endParaRPr lang="en-US"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181B8C94-5280-B3B6-1165-0A263DD8C6D7}"/>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E256FAAE-B806-50FF-2CB4-030DE856EC7F}"/>
              </a:ext>
            </a:extLst>
          </p:cNvPr>
          <p:cNvSpPr>
            <a:spLocks noGrp="1"/>
          </p:cNvSpPr>
          <p:nvPr>
            <p:ph type="sldNum" sz="quarter" idx="5"/>
          </p:nvPr>
        </p:nvSpPr>
        <p:spPr/>
        <p:txBody>
          <a:bodyPr/>
          <a:lstStyle/>
          <a:p>
            <a:fld id="{4C5311EF-7EF3-45DB-A3C2-539D8379D8E2}" type="slidenum">
              <a:rPr lang="en-US" smtClean="0"/>
              <a:t>54</a:t>
            </a:fld>
            <a:endParaRPr lang="en-US" dirty="0"/>
          </a:p>
        </p:txBody>
      </p:sp>
    </p:spTree>
    <p:extLst>
      <p:ext uri="{BB962C8B-B14F-4D97-AF65-F5344CB8AC3E}">
        <p14:creationId xmlns:p14="http://schemas.microsoft.com/office/powerpoint/2010/main" val="27096005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44475"/>
            <a:ext cx="4918075" cy="2767013"/>
          </a:xfrm>
        </p:spPr>
      </p:sp>
      <p:sp>
        <p:nvSpPr>
          <p:cNvPr id="3" name="Notes Placeholder 2"/>
          <p:cNvSpPr>
            <a:spLocks noGrp="1"/>
          </p:cNvSpPr>
          <p:nvPr>
            <p:ph type="body" idx="1"/>
          </p:nvPr>
        </p:nvSpPr>
        <p:spPr>
          <a:xfrm>
            <a:off x="480060" y="3238500"/>
            <a:ext cx="6012180" cy="5311140"/>
          </a:xfrm>
        </p:spPr>
        <p:txBody>
          <a:bodyPr/>
          <a:lstStyle/>
          <a:p>
            <a:pPr marL="181240" indent="-181240">
              <a:buFont typeface="Arial" panose="020B0604020202020204" pitchFamily="34" charset="0"/>
              <a:buChar char="•"/>
            </a:pPr>
            <a:endParaRPr lang="en-US" b="1" dirty="0"/>
          </a:p>
          <a:p>
            <a:r>
              <a:rPr lang="en-US" b="1" dirty="0"/>
              <a:t>SCRIPT NOTES:</a:t>
            </a:r>
          </a:p>
          <a:p>
            <a:r>
              <a:rPr lang="en-US" b="0" dirty="0"/>
              <a:t>Items are loaded in a way to promote gas penetration and per the Manufacturer’s IFU.  Peel pouches are placed on edge and in the same direction,  plastic side of one against the Tyvek side of the other.</a:t>
            </a:r>
          </a:p>
          <a:p>
            <a:r>
              <a:rPr lang="en-US" b="0" dirty="0"/>
              <a:t>Wrapped items and containers are placed flat.</a:t>
            </a:r>
          </a:p>
          <a:p>
            <a:r>
              <a:rPr lang="en-US" b="0" dirty="0"/>
              <a:t>Do not stack items and if a plasma coil is present, packages should not be touching this coil.</a:t>
            </a:r>
          </a:p>
          <a:p>
            <a:endParaRPr lang="en-US" b="1"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C779ACF4-DDD1-5BC8-51AE-CAA6698BF3D4}"/>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07C36246-573D-A106-ACFE-9088B4A25E9D}"/>
              </a:ext>
            </a:extLst>
          </p:cNvPr>
          <p:cNvSpPr>
            <a:spLocks noGrp="1"/>
          </p:cNvSpPr>
          <p:nvPr>
            <p:ph type="sldNum" sz="quarter" idx="5"/>
          </p:nvPr>
        </p:nvSpPr>
        <p:spPr/>
        <p:txBody>
          <a:bodyPr/>
          <a:lstStyle/>
          <a:p>
            <a:fld id="{4C5311EF-7EF3-45DB-A3C2-539D8379D8E2}" type="slidenum">
              <a:rPr lang="en-US" smtClean="0"/>
              <a:t>55</a:t>
            </a:fld>
            <a:endParaRPr lang="en-US" dirty="0"/>
          </a:p>
        </p:txBody>
      </p:sp>
    </p:spTree>
    <p:extLst>
      <p:ext uri="{BB962C8B-B14F-4D97-AF65-F5344CB8AC3E}">
        <p14:creationId xmlns:p14="http://schemas.microsoft.com/office/powerpoint/2010/main" val="30344759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77875"/>
            <a:ext cx="4918075" cy="2767013"/>
          </a:xfrm>
        </p:spPr>
      </p:sp>
      <p:sp>
        <p:nvSpPr>
          <p:cNvPr id="3" name="Notes Placeholder 2"/>
          <p:cNvSpPr>
            <a:spLocks noGrp="1"/>
          </p:cNvSpPr>
          <p:nvPr>
            <p:ph type="body" idx="1"/>
          </p:nvPr>
        </p:nvSpPr>
        <p:spPr>
          <a:xfrm>
            <a:off x="480060" y="3669956"/>
            <a:ext cx="6012180" cy="4879683"/>
          </a:xfrm>
        </p:spPr>
        <p:txBody>
          <a:bodyPr/>
          <a:lstStyle/>
          <a:p>
            <a:pPr marL="181240" indent="-181240">
              <a:buFont typeface="Arial" panose="020B0604020202020204" pitchFamily="34" charset="0"/>
              <a:buChar char="•"/>
            </a:pPr>
            <a:endParaRPr lang="en-US" b="1" dirty="0"/>
          </a:p>
          <a:p>
            <a:r>
              <a:rPr lang="en-US" b="1" dirty="0"/>
              <a:t>SCRIPT NOTES:</a:t>
            </a:r>
          </a:p>
          <a:p>
            <a:pPr defTabSz="966612">
              <a:defRPr/>
            </a:pPr>
            <a:r>
              <a:rPr lang="en-US" dirty="0"/>
              <a:t>After the load parameters and sterility assurance tests have been evaluated, the load is removed. Even if a sterilization failure is detected. We’ll touch more on sterility assurance later in this presentation. Though no harmful residuals should remain after sterilization, gloves must be worn when removing items as a precaution to protect users from potential Hydrogen Peroxide contact.  </a:t>
            </a:r>
          </a:p>
          <a:p>
            <a:endParaRPr lang="en-US" sz="1300" dirty="0"/>
          </a:p>
          <a:p>
            <a:pPr defTabSz="966612">
              <a:defRPr/>
            </a:pPr>
            <a:r>
              <a:rPr lang="en-US" b="1" dirty="0"/>
              <a:t>A</a:t>
            </a:r>
            <a:r>
              <a:rPr lang="en-US" b="1" cap="all" baseline="0" dirty="0"/>
              <a:t>dditional information</a:t>
            </a:r>
          </a:p>
          <a:p>
            <a:r>
              <a:rPr lang="en-US" b="1" dirty="0"/>
              <a:t>ANSI/AAMI ST58: 2017 Annex H 4.1.4.2</a:t>
            </a:r>
            <a:endParaRPr lang="en-US" b="1" baseline="0" dirty="0"/>
          </a:p>
        </p:txBody>
      </p:sp>
      <p:sp>
        <p:nvSpPr>
          <p:cNvPr id="6" name="Footer Placeholder 5">
            <a:extLst>
              <a:ext uri="{FF2B5EF4-FFF2-40B4-BE49-F238E27FC236}">
                <a16:creationId xmlns:a16="http://schemas.microsoft.com/office/drawing/2014/main" id="{652A0533-7C86-E686-72D4-799DF7E10BB9}"/>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63062D3C-51F5-2627-42CF-ABCAB35B0ABA}"/>
              </a:ext>
            </a:extLst>
          </p:cNvPr>
          <p:cNvSpPr>
            <a:spLocks noGrp="1"/>
          </p:cNvSpPr>
          <p:nvPr>
            <p:ph type="sldNum" sz="quarter" idx="5"/>
          </p:nvPr>
        </p:nvSpPr>
        <p:spPr/>
        <p:txBody>
          <a:bodyPr/>
          <a:lstStyle/>
          <a:p>
            <a:fld id="{4C5311EF-7EF3-45DB-A3C2-539D8379D8E2}" type="slidenum">
              <a:rPr lang="en-US" smtClean="0"/>
              <a:t>56</a:t>
            </a:fld>
            <a:endParaRPr lang="en-US" dirty="0"/>
          </a:p>
        </p:txBody>
      </p:sp>
    </p:spTree>
    <p:extLst>
      <p:ext uri="{BB962C8B-B14F-4D97-AF65-F5344CB8AC3E}">
        <p14:creationId xmlns:p14="http://schemas.microsoft.com/office/powerpoint/2010/main" val="18700558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114300"/>
            <a:ext cx="4175125" cy="2347913"/>
          </a:xfrm>
        </p:spPr>
      </p:sp>
      <p:sp>
        <p:nvSpPr>
          <p:cNvPr id="3" name="Notes Placeholder 2"/>
          <p:cNvSpPr>
            <a:spLocks noGrp="1"/>
          </p:cNvSpPr>
          <p:nvPr>
            <p:ph type="body" idx="1"/>
          </p:nvPr>
        </p:nvSpPr>
        <p:spPr>
          <a:xfrm>
            <a:off x="362857" y="2462213"/>
            <a:ext cx="6705599" cy="6841444"/>
          </a:xfrm>
        </p:spPr>
        <p:txBody>
          <a:bodyPr/>
          <a:lstStyle/>
          <a:p>
            <a:pPr marL="181240" indent="-181240">
              <a:buFont typeface="Arial" panose="020B0604020202020204" pitchFamily="34" charset="0"/>
              <a:buChar char="•"/>
            </a:pPr>
            <a:endParaRPr lang="en-US" b="1" dirty="0"/>
          </a:p>
          <a:p>
            <a:r>
              <a:rPr lang="en-US" b="1" dirty="0"/>
              <a:t>SCRIPT NOTES:</a:t>
            </a:r>
          </a:p>
          <a:p>
            <a:r>
              <a:rPr lang="en-US" dirty="0"/>
              <a:t>Sterilization process monitoring devices include physical monitors, external chemical indicators, internal chemical indicators, Biological Indicators, and Process Challenge Devices. Process challenge devices (PCD), are items designed to constitute a defined challenge to the sterilization process. They contain, a chemical indicator, biological indicator or both a chemical and biological indicator. There are also special tests used to monitor specific aspects of the sterilization process. An example of a special test is the Bowie-Dick test.</a:t>
            </a:r>
          </a:p>
          <a:p>
            <a:endParaRPr lang="en-US" dirty="0"/>
          </a:p>
          <a:p>
            <a:r>
              <a:rPr lang="en-US" dirty="0"/>
              <a:t>Each of these devices plays a distinct and specific role in sterilization process monitoring, and each is indispensable.</a:t>
            </a:r>
          </a:p>
          <a:p>
            <a:endParaRPr lang="en-US" dirty="0"/>
          </a:p>
          <a:p>
            <a:r>
              <a:rPr lang="en-US" dirty="0"/>
              <a:t>Sterilization process monitoring should include:</a:t>
            </a:r>
          </a:p>
          <a:p>
            <a:pPr marL="241653" indent="-241653">
              <a:buAutoNum type="alphaLcParenR"/>
            </a:pPr>
            <a:r>
              <a:rPr lang="en-US" dirty="0"/>
              <a:t>Monitoring of every package and sterilization load.</a:t>
            </a:r>
          </a:p>
          <a:p>
            <a:pPr marL="241653" indent="-241653">
              <a:buAutoNum type="alphaLcParenR"/>
            </a:pPr>
            <a:r>
              <a:rPr lang="en-US" dirty="0"/>
              <a:t>Routine monitoring of sterilizer efficacy.</a:t>
            </a:r>
          </a:p>
          <a:p>
            <a:pPr marL="241653" indent="-241653">
              <a:buAutoNum type="alphaLcParenR"/>
            </a:pPr>
            <a:r>
              <a:rPr lang="en-US" dirty="0"/>
              <a:t>Qualification testing of the sterilizer after installation, relocation, sterilizer malfunction, major repairs, and sterilization process failures.</a:t>
            </a:r>
          </a:p>
          <a:p>
            <a:pPr marL="241653" indent="-241653">
              <a:buAutoNum type="alphaLcParenR"/>
            </a:pPr>
            <a:r>
              <a:rPr lang="en-US" dirty="0"/>
              <a:t>Periodic product quality assurance testing.</a:t>
            </a:r>
          </a:p>
          <a:p>
            <a:endParaRPr lang="en-US" dirty="0"/>
          </a:p>
          <a:p>
            <a:r>
              <a:rPr lang="en-US" dirty="0"/>
              <a:t>Physical monitors verify the parameters for the cycle have been met.</a:t>
            </a:r>
          </a:p>
          <a:p>
            <a:endParaRPr lang="en-US" dirty="0"/>
          </a:p>
          <a:p>
            <a:r>
              <a:rPr lang="en-US" dirty="0"/>
              <a:t>The chemical indicators verify that one or more conditions necessary for sterilization have been achieved within the package and/or at a specific location within the load.</a:t>
            </a:r>
          </a:p>
          <a:p>
            <a:endParaRPr lang="en-US" dirty="0"/>
          </a:p>
          <a:p>
            <a:r>
              <a:rPr lang="en-US" dirty="0"/>
              <a:t>Biological indicators verify that the conditions at a location within the load were adequate to kill a population  of microorganisms resistant to the sterilization process and demonstrate the lethality of the sterilization process.</a:t>
            </a:r>
          </a:p>
          <a:p>
            <a:endParaRPr lang="en-US" dirty="0"/>
          </a:p>
          <a:p>
            <a:r>
              <a:rPr lang="en-US" dirty="0"/>
              <a:t>While we could spend an entire hour or more on this subject, this slide is to introduce you to the tools the SPD should using and reviewing per manufacturer’s written IFUs.</a:t>
            </a:r>
          </a:p>
          <a:p>
            <a:endParaRPr lang="en-US" b="1"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2BD37BBB-F86B-03C5-A5F4-39E878CE1E47}"/>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CBDEAB07-22C8-DFFD-12AF-695C679A9B57}"/>
              </a:ext>
            </a:extLst>
          </p:cNvPr>
          <p:cNvSpPr>
            <a:spLocks noGrp="1"/>
          </p:cNvSpPr>
          <p:nvPr>
            <p:ph type="sldNum" sz="quarter" idx="5"/>
          </p:nvPr>
        </p:nvSpPr>
        <p:spPr/>
        <p:txBody>
          <a:bodyPr/>
          <a:lstStyle/>
          <a:p>
            <a:fld id="{4C5311EF-7EF3-45DB-A3C2-539D8379D8E2}" type="slidenum">
              <a:rPr lang="en-US" smtClean="0"/>
              <a:t>57</a:t>
            </a:fld>
            <a:endParaRPr lang="en-US" dirty="0"/>
          </a:p>
        </p:txBody>
      </p:sp>
    </p:spTree>
    <p:extLst>
      <p:ext uri="{BB962C8B-B14F-4D97-AF65-F5344CB8AC3E}">
        <p14:creationId xmlns:p14="http://schemas.microsoft.com/office/powerpoint/2010/main" val="5482576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0988" y="203200"/>
            <a:ext cx="4213225" cy="2370138"/>
          </a:xfrm>
        </p:spPr>
      </p:sp>
      <p:sp>
        <p:nvSpPr>
          <p:cNvPr id="3" name="Notes Placeholder 2"/>
          <p:cNvSpPr>
            <a:spLocks noGrp="1"/>
          </p:cNvSpPr>
          <p:nvPr>
            <p:ph type="body" idx="1"/>
          </p:nvPr>
        </p:nvSpPr>
        <p:spPr>
          <a:xfrm>
            <a:off x="601472" y="2573338"/>
            <a:ext cx="6347840" cy="6715805"/>
          </a:xfrm>
        </p:spPr>
        <p:txBody>
          <a:bodyPr/>
          <a:lstStyle/>
          <a:p>
            <a:pPr marL="327789" indent="-327789">
              <a:buFont typeface="Arial" panose="020B0604020202020204" pitchFamily="34" charset="0"/>
              <a:buChar char="•"/>
            </a:pPr>
            <a:r>
              <a:rPr lang="en-US" b="1" i="0" dirty="0"/>
              <a:t>Click for each, discuss purpose of each step</a:t>
            </a:r>
          </a:p>
          <a:p>
            <a:pPr marL="327789" indent="-327789">
              <a:buFont typeface="Arial" panose="020B0604020202020204" pitchFamily="34" charset="0"/>
              <a:buChar char="•"/>
            </a:pPr>
            <a:r>
              <a:rPr lang="en-US" b="1" i="0" dirty="0"/>
              <a:t>Click to highlight package release</a:t>
            </a:r>
          </a:p>
          <a:p>
            <a:pPr marL="327789" indent="-327789">
              <a:buFont typeface="Arial" panose="020B0604020202020204" pitchFamily="34" charset="0"/>
              <a:buChar char="•"/>
            </a:pPr>
            <a:r>
              <a:rPr lang="en-US" b="1" i="0" dirty="0"/>
              <a:t>SPD responsible for all but Package Release</a:t>
            </a:r>
          </a:p>
          <a:p>
            <a:endParaRPr lang="en-US" dirty="0"/>
          </a:p>
          <a:p>
            <a:r>
              <a:rPr lang="en-US" b="1" dirty="0"/>
              <a:t>SCRIPT NOTES:</a:t>
            </a:r>
          </a:p>
          <a:p>
            <a:r>
              <a:rPr lang="en-US" b="0" i="0" dirty="0"/>
              <a:t>We know that we cannot know for certain that instrument sets/devices are sterile and ready for patient use when removed from the sterilizer.  However, we do know that if we follow the AAMI recommendations for monitoring our processes there is a high probability that the instrument sets and devices, that we are sterilizing, are indeed sterile. </a:t>
            </a:r>
          </a:p>
          <a:p>
            <a:endParaRPr lang="en-US" b="0" i="0" dirty="0"/>
          </a:p>
          <a:p>
            <a:r>
              <a:rPr lang="en-US" b="0" i="0" dirty="0"/>
              <a:t>Sterility assurance testing starts at installation and continues throughout the sterilizer’s life. AAMI ST79 defines 5 processes. </a:t>
            </a:r>
          </a:p>
          <a:p>
            <a:pPr marL="1201892" lvl="1" indent="-327789">
              <a:buFont typeface="Arial" panose="020B0604020202020204" pitchFamily="34" charset="0"/>
              <a:buChar char="•"/>
            </a:pPr>
            <a:r>
              <a:rPr lang="en-US" b="0" i="0" dirty="0"/>
              <a:t>Qualification testing verifies the sterilizers performance before it is used. </a:t>
            </a:r>
          </a:p>
          <a:p>
            <a:pPr marL="1201892" lvl="1" indent="-327789" defTabSz="1748208">
              <a:buFont typeface="Arial" panose="020B0604020202020204" pitchFamily="34" charset="0"/>
              <a:buChar char="•"/>
              <a:defRPr/>
            </a:pPr>
            <a:r>
              <a:rPr lang="en-US" b="0" i="0" dirty="0"/>
              <a:t>Routine efficacy testing confirms the steam sterilizer's ability to kill all microbes. </a:t>
            </a:r>
          </a:p>
          <a:p>
            <a:pPr marL="1201892" lvl="1" indent="-327789" defTabSz="1748208">
              <a:buFont typeface="Arial" panose="020B0604020202020204" pitchFamily="34" charset="0"/>
              <a:buChar char="•"/>
              <a:defRPr/>
            </a:pPr>
            <a:r>
              <a:rPr lang="en-US" b="0" i="0" dirty="0"/>
              <a:t>Load release utilizes a variety of tools to check that the process for a specific cycle was successful. </a:t>
            </a:r>
          </a:p>
          <a:p>
            <a:pPr marL="1201892" lvl="1" indent="-327789">
              <a:buFont typeface="Arial" panose="020B0604020202020204" pitchFamily="34" charset="0"/>
              <a:buChar char="•"/>
            </a:pPr>
            <a:r>
              <a:rPr lang="en-US" b="0" i="0" dirty="0"/>
              <a:t>Package release involves interpretation of internal test indicators prior to using instrumentation in a procedure. </a:t>
            </a:r>
          </a:p>
          <a:p>
            <a:pPr marL="1201892" lvl="1" indent="-327789">
              <a:buFont typeface="Arial" panose="020B0604020202020204" pitchFamily="34" charset="0"/>
              <a:buChar char="•"/>
            </a:pPr>
            <a:r>
              <a:rPr lang="en-US" b="0" i="0" dirty="0"/>
              <a:t>Product quality assurance testing verifies the procedures used to prepare, pack and steam sterilize facility items. </a:t>
            </a:r>
          </a:p>
          <a:p>
            <a:endParaRPr lang="en-US" b="1" dirty="0"/>
          </a:p>
          <a:p>
            <a:r>
              <a:rPr lang="en-US" b="1" dirty="0"/>
              <a:t>(Click) </a:t>
            </a:r>
            <a:r>
              <a:rPr lang="en-US" dirty="0"/>
              <a:t>This area will take time to audit. You must be familiar with all the equipment in the department, the standards for monitoring that equipment and the location of the test record. Review the qualification records. Are they complete? Was the testing complete in the current location of the equipment?</a:t>
            </a:r>
          </a:p>
          <a:p>
            <a:endParaRPr lang="en-US" dirty="0"/>
          </a:p>
          <a:p>
            <a:r>
              <a:rPr lang="en-US" dirty="0"/>
              <a:t>Is routine testing proceeding as scheduled? Have there been sterilization failures? What was done? Many US facilities have not completed product testing. Don’t be one of them. Check that devices are well represented in the testing and that nothing has changed that would require redoing the test. </a:t>
            </a:r>
          </a:p>
          <a:p>
            <a:pPr lvl="0"/>
            <a:endParaRPr lang="en-US" b="0" i="0" dirty="0"/>
          </a:p>
          <a:p>
            <a:pPr lvl="0"/>
            <a:r>
              <a:rPr lang="en-US" b="0" i="0" dirty="0"/>
              <a:t>Let’s take a closer look at a couple of these sterility assurance monitoring requirements.</a:t>
            </a:r>
          </a:p>
          <a:p>
            <a:endParaRPr lang="en-US" b="1" i="1" dirty="0"/>
          </a:p>
          <a:p>
            <a:pPr defTabSz="1748208">
              <a:defRPr/>
            </a:pPr>
            <a:r>
              <a:rPr lang="en-US" b="1" dirty="0"/>
              <a:t>A</a:t>
            </a:r>
            <a:r>
              <a:rPr lang="en-US" b="1" cap="all" baseline="0" dirty="0"/>
              <a:t>dditional information:</a:t>
            </a:r>
          </a:p>
          <a:p>
            <a:r>
              <a:rPr lang="en-US" b="1" i="0" dirty="0"/>
              <a:t>Sterility assurance recommendations can be found in ST79 section 13</a:t>
            </a:r>
          </a:p>
        </p:txBody>
      </p:sp>
      <p:sp>
        <p:nvSpPr>
          <p:cNvPr id="5" name="Footer Placeholder 4">
            <a:extLst>
              <a:ext uri="{FF2B5EF4-FFF2-40B4-BE49-F238E27FC236}">
                <a16:creationId xmlns:a16="http://schemas.microsoft.com/office/drawing/2014/main" id="{A3D213CA-E2DA-61DC-B160-B526AFCD6312}"/>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98F225FC-D32B-CDDD-D6C4-A31D40F8A63C}"/>
              </a:ext>
            </a:extLst>
          </p:cNvPr>
          <p:cNvSpPr>
            <a:spLocks noGrp="1"/>
          </p:cNvSpPr>
          <p:nvPr>
            <p:ph type="sldNum" sz="quarter" idx="5"/>
          </p:nvPr>
        </p:nvSpPr>
        <p:spPr/>
        <p:txBody>
          <a:bodyPr/>
          <a:lstStyle/>
          <a:p>
            <a:fld id="{4C5311EF-7EF3-45DB-A3C2-539D8379D8E2}" type="slidenum">
              <a:rPr lang="en-US" smtClean="0"/>
              <a:t>58</a:t>
            </a:fld>
            <a:endParaRPr lang="en-US" dirty="0"/>
          </a:p>
        </p:txBody>
      </p:sp>
    </p:spTree>
    <p:extLst>
      <p:ext uri="{BB962C8B-B14F-4D97-AF65-F5344CB8AC3E}">
        <p14:creationId xmlns:p14="http://schemas.microsoft.com/office/powerpoint/2010/main" val="36535261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984250" y="598488"/>
            <a:ext cx="5345113" cy="3006725"/>
          </a:xfrm>
          <a:ln/>
        </p:spPr>
      </p:sp>
      <p:sp>
        <p:nvSpPr>
          <p:cNvPr id="8" name="Notes Placeholder 2">
            <a:extLst>
              <a:ext uri="{FF2B5EF4-FFF2-40B4-BE49-F238E27FC236}">
                <a16:creationId xmlns:a16="http://schemas.microsoft.com/office/drawing/2014/main" id="{8E1D4352-658F-4453-8F3D-4636FACA1E8F}"/>
              </a:ext>
            </a:extLst>
          </p:cNvPr>
          <p:cNvSpPr>
            <a:spLocks noGrp="1"/>
          </p:cNvSpPr>
          <p:nvPr>
            <p:ph type="body" sz="quarter" idx="3"/>
          </p:nvPr>
        </p:nvSpPr>
        <p:spPr>
          <a:xfrm>
            <a:off x="536448" y="3869485"/>
            <a:ext cx="6242304" cy="4629828"/>
          </a:xfrm>
          <a:noFill/>
          <a:ln/>
        </p:spPr>
        <p:txBody>
          <a:bodyPr/>
          <a:lstStyle/>
          <a:p>
            <a:pPr marL="327789" indent="-327789">
              <a:buFont typeface="Arial" panose="020B0604020202020204" pitchFamily="34" charset="0"/>
              <a:buChar char="•"/>
            </a:pPr>
            <a:r>
              <a:rPr lang="en-US" b="1" dirty="0"/>
              <a:t>Review each</a:t>
            </a:r>
          </a:p>
          <a:p>
            <a:endParaRPr lang="en-US" dirty="0"/>
          </a:p>
          <a:p>
            <a:r>
              <a:rPr lang="en-US" b="1" dirty="0"/>
              <a:t>SCRIPT NOTES:</a:t>
            </a:r>
          </a:p>
          <a:p>
            <a:pPr defTabSz="966612">
              <a:defRPr/>
            </a:pPr>
            <a:r>
              <a:rPr lang="en-US" dirty="0"/>
              <a:t>According to the AAMI guidelines, </a:t>
            </a:r>
            <a:r>
              <a:rPr lang="en-US" strike="noStrike" dirty="0"/>
              <a:t>qualification testing is performed after </a:t>
            </a:r>
            <a:r>
              <a:rPr lang="en-US" dirty="0"/>
              <a:t>installation or relocation, and after malfunctions, sterilization failures or major repairs. Testing requires three consecutive test cycles to show passing biological indicator results, If a special test, like a bowie dick test, is required; it must also show passing results in three consecutive test cycles.</a:t>
            </a:r>
          </a:p>
          <a:p>
            <a:endParaRPr lang="en-US" dirty="0"/>
          </a:p>
          <a:p>
            <a:r>
              <a:rPr lang="en-US" dirty="0"/>
              <a:t>A major repair is defined as any repair outside the scope of normal maintenance. Some examples of major repairs associated with steam sterilizers include</a:t>
            </a:r>
          </a:p>
          <a:p>
            <a:pPr marL="1201892" lvl="1" indent="-327789">
              <a:buFont typeface="Arial" panose="020B0604020202020204" pitchFamily="34" charset="0"/>
              <a:buChar char="•"/>
            </a:pPr>
            <a:r>
              <a:rPr lang="en-US" dirty="0"/>
              <a:t>Weld repairs to the chamber</a:t>
            </a:r>
          </a:p>
          <a:p>
            <a:pPr marL="1201892" lvl="1" indent="-327789">
              <a:buFont typeface="Arial" panose="020B0604020202020204" pitchFamily="34" charset="0"/>
              <a:buChar char="•"/>
            </a:pPr>
            <a:r>
              <a:rPr lang="en-US" dirty="0"/>
              <a:t>Changing the door or vacuum pump</a:t>
            </a:r>
          </a:p>
          <a:p>
            <a:pPr marL="1201892" lvl="1" indent="-327789">
              <a:buFont typeface="Arial" panose="020B0604020202020204" pitchFamily="34" charset="0"/>
              <a:buChar char="•"/>
            </a:pPr>
            <a:r>
              <a:rPr lang="en-US" dirty="0"/>
              <a:t>And upgrades or repairs to the controls</a:t>
            </a:r>
          </a:p>
          <a:p>
            <a:r>
              <a:rPr lang="en-US" dirty="0"/>
              <a:t>Preventative maintenance may include rebuilding of specific valves or replacement of specific parts. These are not considered major repairs.</a:t>
            </a:r>
          </a:p>
          <a:p>
            <a:endParaRPr lang="en-US" dirty="0"/>
          </a:p>
          <a:p>
            <a:r>
              <a:rPr lang="en-US" dirty="0"/>
              <a:t>Many ASC fail to perform this testing or may no longer have the original documentation to support it. Surveyors will ask for this information!</a:t>
            </a:r>
          </a:p>
          <a:p>
            <a:endParaRPr lang="en-US" dirty="0"/>
          </a:p>
          <a:p>
            <a:r>
              <a:rPr lang="en-US" b="1" dirty="0"/>
              <a:t>A</a:t>
            </a:r>
            <a:r>
              <a:rPr lang="en-US" b="1" cap="all" baseline="0" dirty="0"/>
              <a:t>dditional information</a:t>
            </a:r>
          </a:p>
          <a:p>
            <a:pPr defTabSz="1748208">
              <a:defRPr/>
            </a:pPr>
            <a:r>
              <a:rPr lang="en-US" b="1" dirty="0"/>
              <a:t>Resource: ST79:2017, section 13.8</a:t>
            </a:r>
            <a:endParaRPr lang="en-US" b="1" strike="sngStrike" dirty="0"/>
          </a:p>
          <a:p>
            <a:endParaRPr lang="en-US" dirty="0"/>
          </a:p>
        </p:txBody>
      </p:sp>
      <p:sp>
        <p:nvSpPr>
          <p:cNvPr id="3" name="Footer Placeholder 2">
            <a:extLst>
              <a:ext uri="{FF2B5EF4-FFF2-40B4-BE49-F238E27FC236}">
                <a16:creationId xmlns:a16="http://schemas.microsoft.com/office/drawing/2014/main" id="{2300FC12-BB6B-92AC-CF9E-45693FA4097D}"/>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4" name="Slide Number Placeholder 3">
            <a:extLst>
              <a:ext uri="{FF2B5EF4-FFF2-40B4-BE49-F238E27FC236}">
                <a16:creationId xmlns:a16="http://schemas.microsoft.com/office/drawing/2014/main" id="{8E85BC41-2BF5-5684-B9E5-04B1BB715721}"/>
              </a:ext>
            </a:extLst>
          </p:cNvPr>
          <p:cNvSpPr>
            <a:spLocks noGrp="1"/>
          </p:cNvSpPr>
          <p:nvPr>
            <p:ph type="sldNum" sz="quarter" idx="5"/>
          </p:nvPr>
        </p:nvSpPr>
        <p:spPr/>
        <p:txBody>
          <a:bodyPr/>
          <a:lstStyle/>
          <a:p>
            <a:fld id="{4C5311EF-7EF3-45DB-A3C2-539D8379D8E2}" type="slidenum">
              <a:rPr lang="en-US" smtClean="0"/>
              <a:t>59</a:t>
            </a:fld>
            <a:endParaRPr lang="en-US" dirty="0"/>
          </a:p>
        </p:txBody>
      </p:sp>
    </p:spTree>
    <p:extLst>
      <p:ext uri="{BB962C8B-B14F-4D97-AF65-F5344CB8AC3E}">
        <p14:creationId xmlns:p14="http://schemas.microsoft.com/office/powerpoint/2010/main" val="273908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344488"/>
            <a:ext cx="3978275" cy="2238375"/>
          </a:xfrm>
        </p:spPr>
      </p:sp>
      <p:sp>
        <p:nvSpPr>
          <p:cNvPr id="3" name="Notes Placeholder 2"/>
          <p:cNvSpPr>
            <a:spLocks noGrp="1"/>
          </p:cNvSpPr>
          <p:nvPr>
            <p:ph type="body" idx="1"/>
          </p:nvPr>
        </p:nvSpPr>
        <p:spPr>
          <a:xfrm>
            <a:off x="480060" y="2792626"/>
            <a:ext cx="6012180" cy="5757013"/>
          </a:xfrm>
        </p:spPr>
        <p:txBody>
          <a:bodyPr/>
          <a:lstStyle/>
          <a:p>
            <a:pPr marL="181240" indent="-181240">
              <a:buFont typeface="Arial" panose="020B0604020202020204" pitchFamily="34" charset="0"/>
              <a:buChar char="•"/>
            </a:pPr>
            <a:r>
              <a:rPr lang="en-US" b="1" dirty="0"/>
              <a:t>Specific to ASCs</a:t>
            </a:r>
          </a:p>
          <a:p>
            <a:pPr marL="181240" indent="-181240">
              <a:buFont typeface="Arial" panose="020B0604020202020204" pitchFamily="34" charset="0"/>
              <a:buChar char="•"/>
            </a:pPr>
            <a:endParaRPr lang="en-US" b="1" dirty="0"/>
          </a:p>
          <a:p>
            <a:pPr defTabSz="966612">
              <a:defRPr/>
            </a:pPr>
            <a:r>
              <a:rPr lang="en-US" b="1" dirty="0"/>
              <a:t>SCRIPT NOTES:</a:t>
            </a:r>
          </a:p>
          <a:p>
            <a:pPr defTabSz="966612">
              <a:defRPr/>
            </a:pPr>
            <a:r>
              <a:rPr lang="en-US" dirty="0"/>
              <a:t>One aspect of my job is to provide process assessments at hospitals and surgery centers. Some of the most common issues I see at surgery center’s sterile processing areas are…  </a:t>
            </a:r>
          </a:p>
          <a:p>
            <a:pPr marL="664546" lvl="1" indent="-181240" defTabSz="966612">
              <a:buFont typeface="Arial" panose="020B0604020202020204" pitchFamily="34" charset="0"/>
              <a:buChar char="•"/>
              <a:defRPr/>
            </a:pPr>
            <a:r>
              <a:rPr lang="en-US" dirty="0"/>
              <a:t>space constraints,</a:t>
            </a:r>
          </a:p>
          <a:p>
            <a:pPr marL="664546" lvl="1" indent="-181240" defTabSz="966612">
              <a:buFont typeface="Arial" panose="020B0604020202020204" pitchFamily="34" charset="0"/>
              <a:buChar char="•"/>
              <a:defRPr/>
            </a:pPr>
            <a:r>
              <a:rPr lang="en-US" dirty="0"/>
              <a:t>a caseload that has outpaced the reprocessing equipment,</a:t>
            </a:r>
          </a:p>
          <a:p>
            <a:pPr marL="664546" lvl="1" indent="-181240" defTabSz="966612">
              <a:buFont typeface="Arial" panose="020B0604020202020204" pitchFamily="34" charset="0"/>
              <a:buChar char="•"/>
              <a:defRPr/>
            </a:pPr>
            <a:r>
              <a:rPr lang="en-US" dirty="0"/>
              <a:t>minimal dedicated SPD staff,</a:t>
            </a:r>
          </a:p>
          <a:p>
            <a:pPr marL="664546" lvl="1" indent="-181240" defTabSz="966612">
              <a:buFont typeface="Arial" panose="020B0604020202020204" pitchFamily="34" charset="0"/>
              <a:buChar char="•"/>
              <a:defRPr/>
            </a:pPr>
            <a:r>
              <a:rPr lang="en-US" b="0" dirty="0"/>
              <a:t>lack of formal education, training, continuing education, or competency assessments for reprocessing of medical devices and instruments</a:t>
            </a:r>
          </a:p>
          <a:p>
            <a:r>
              <a:rPr lang="en-US" b="0" dirty="0"/>
              <a:t>Therefore, it is not surprising that the sterile processing of medical devices is a concern for ambulatory care centers.</a:t>
            </a:r>
          </a:p>
          <a:p>
            <a:endParaRPr lang="en-US" b="1" dirty="0"/>
          </a:p>
          <a:p>
            <a:r>
              <a:rPr lang="en-US" b="1" dirty="0"/>
              <a:t>A</a:t>
            </a:r>
            <a:r>
              <a:rPr lang="en-US" b="1" cap="all" baseline="0" dirty="0"/>
              <a:t>dditional information</a:t>
            </a:r>
          </a:p>
          <a:p>
            <a:r>
              <a:rPr lang="en-US" b="1" cap="all" baseline="0" dirty="0"/>
              <a:t>None</a:t>
            </a:r>
          </a:p>
        </p:txBody>
      </p:sp>
      <p:sp>
        <p:nvSpPr>
          <p:cNvPr id="7" name="Footer Placeholder 6">
            <a:extLst>
              <a:ext uri="{FF2B5EF4-FFF2-40B4-BE49-F238E27FC236}">
                <a16:creationId xmlns:a16="http://schemas.microsoft.com/office/drawing/2014/main" id="{D2B7FBA9-8E06-2A74-F908-3271F82AA4AE}"/>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8" name="Slide Number Placeholder 7">
            <a:extLst>
              <a:ext uri="{FF2B5EF4-FFF2-40B4-BE49-F238E27FC236}">
                <a16:creationId xmlns:a16="http://schemas.microsoft.com/office/drawing/2014/main" id="{4BD4DA0B-885A-BBFF-8AA8-EFD2E9AAE0B2}"/>
              </a:ext>
            </a:extLst>
          </p:cNvPr>
          <p:cNvSpPr>
            <a:spLocks noGrp="1"/>
          </p:cNvSpPr>
          <p:nvPr>
            <p:ph type="sldNum" sz="quarter" idx="5"/>
          </p:nvPr>
        </p:nvSpPr>
        <p:spPr/>
        <p:txBody>
          <a:bodyPr/>
          <a:lstStyle/>
          <a:p>
            <a:fld id="{4C5311EF-7EF3-45DB-A3C2-539D8379D8E2}" type="slidenum">
              <a:rPr lang="en-US" smtClean="0"/>
              <a:t>6</a:t>
            </a:fld>
            <a:endParaRPr lang="en-US" dirty="0"/>
          </a:p>
        </p:txBody>
      </p:sp>
    </p:spTree>
    <p:extLst>
      <p:ext uri="{BB962C8B-B14F-4D97-AF65-F5344CB8AC3E}">
        <p14:creationId xmlns:p14="http://schemas.microsoft.com/office/powerpoint/2010/main" val="38055733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31775"/>
            <a:ext cx="4918075" cy="2767013"/>
          </a:xfrm>
        </p:spPr>
      </p:sp>
      <p:sp>
        <p:nvSpPr>
          <p:cNvPr id="3" name="Notes Placeholder 2"/>
          <p:cNvSpPr>
            <a:spLocks noGrp="1"/>
          </p:cNvSpPr>
          <p:nvPr>
            <p:ph type="body" idx="1"/>
          </p:nvPr>
        </p:nvSpPr>
        <p:spPr>
          <a:xfrm>
            <a:off x="646176" y="2998788"/>
            <a:ext cx="6242304" cy="5065712"/>
          </a:xfrm>
        </p:spPr>
        <p:txBody>
          <a:bodyPr/>
          <a:lstStyle/>
          <a:p>
            <a:r>
              <a:rPr lang="en-US" b="1" dirty="0"/>
              <a:t>ANIMATION </a:t>
            </a:r>
          </a:p>
          <a:p>
            <a:pPr marL="327789" indent="-327789">
              <a:buFont typeface="Arial" panose="020B0604020202020204" pitchFamily="34" charset="0"/>
              <a:buChar char="•"/>
            </a:pPr>
            <a:r>
              <a:rPr lang="en-US" b="1" dirty="0"/>
              <a:t>Click to see green checks, every cycle</a:t>
            </a:r>
          </a:p>
          <a:p>
            <a:pPr marL="327789" indent="-327789">
              <a:buFont typeface="Arial" panose="020B0604020202020204" pitchFamily="34" charset="0"/>
              <a:buChar char="•"/>
            </a:pPr>
            <a:r>
              <a:rPr lang="en-US" b="1" dirty="0"/>
              <a:t>Click to see implants, every implant</a:t>
            </a:r>
          </a:p>
          <a:p>
            <a:pPr marL="327789" indent="-327789">
              <a:buFont typeface="Arial" panose="020B0604020202020204" pitchFamily="34" charset="0"/>
              <a:buChar char="•"/>
            </a:pPr>
            <a:r>
              <a:rPr lang="en-US" b="1" dirty="0"/>
              <a:t>Click to see Option, raise the bar on safety</a:t>
            </a:r>
          </a:p>
          <a:p>
            <a:pPr marL="327789" indent="-327789">
              <a:buFont typeface="Arial" panose="020B0604020202020204" pitchFamily="34" charset="0"/>
              <a:buChar char="•"/>
            </a:pPr>
            <a:r>
              <a:rPr lang="en-US" b="1" dirty="0"/>
              <a:t>Click to see post-it</a:t>
            </a:r>
          </a:p>
          <a:p>
            <a:endParaRPr lang="en-US" dirty="0"/>
          </a:p>
          <a:p>
            <a:r>
              <a:rPr lang="en-US" b="1" dirty="0"/>
              <a:t>SCRIPT NOTES:</a:t>
            </a:r>
          </a:p>
          <a:p>
            <a:pPr defTabSz="1748208">
              <a:defRPr/>
            </a:pPr>
            <a:r>
              <a:rPr lang="en-US" dirty="0">
                <a:latin typeface="Arial"/>
                <a:cs typeface="Arial"/>
              </a:rPr>
              <a:t>Healthcare facilities use four types of process monitoring when deciding to release a load: cycle parameters, external chemical indicators, chemical process challenge devices and biological process challenge devices.</a:t>
            </a:r>
          </a:p>
          <a:p>
            <a:pPr defTabSz="1748208">
              <a:defRPr/>
            </a:pPr>
            <a:endParaRPr lang="en-US" b="1" dirty="0">
              <a:latin typeface="Arial"/>
              <a:cs typeface="Arial"/>
            </a:endParaRPr>
          </a:p>
          <a:p>
            <a:pPr defTabSz="1748208">
              <a:defRPr/>
            </a:pPr>
            <a:r>
              <a:rPr lang="en-US" b="1" dirty="0">
                <a:latin typeface="Arial"/>
                <a:cs typeface="Arial"/>
              </a:rPr>
              <a:t>(Click) </a:t>
            </a:r>
            <a:r>
              <a:rPr lang="en-US" dirty="0">
                <a:latin typeface="Arial"/>
                <a:cs typeface="Arial"/>
              </a:rPr>
              <a:t>Physical monitors are reviewed, and all external chemical indicators are checked after every sterilization cycle.  </a:t>
            </a:r>
            <a:endParaRPr lang="en-US" b="1" dirty="0">
              <a:latin typeface="Arial"/>
              <a:cs typeface="Arial"/>
            </a:endParaRPr>
          </a:p>
          <a:p>
            <a:pPr defTabSz="1748208">
              <a:defRPr/>
            </a:pPr>
            <a:endParaRPr lang="en-US" i="0" dirty="0"/>
          </a:p>
          <a:p>
            <a:r>
              <a:rPr lang="en-US" i="0" dirty="0"/>
              <a:t>For non-implants, the load release should be an active decision that is based on evaluation of all available data from the sterilization process for the load. </a:t>
            </a:r>
            <a:r>
              <a:rPr lang="en-US" dirty="0"/>
              <a:t>The staff member reviews the printout, or cycle parameters have been met for the load. They also inspect all external indicators for passing results. The load is released when everything is passing. Failure to meet any cycle parameter or evidence of failing external indicators shows a problem with the sterilization cycle. The load must be reprocessed.</a:t>
            </a:r>
            <a:r>
              <a:rPr lang="en-US" i="0" dirty="0"/>
              <a:t> Loads that do not meet the criteria for release should be clearly identified so that they are not mistakenly distributed.</a:t>
            </a:r>
            <a:endParaRPr lang="en-US" dirty="0"/>
          </a:p>
          <a:p>
            <a:pPr defTabSz="1748208">
              <a:defRPr/>
            </a:pPr>
            <a:endParaRPr lang="en-US" dirty="0">
              <a:latin typeface="Arial"/>
              <a:cs typeface="Arial"/>
            </a:endParaRPr>
          </a:p>
          <a:p>
            <a:pPr defTabSz="1748208">
              <a:defRPr/>
            </a:pPr>
            <a:r>
              <a:rPr lang="en-US" b="1" dirty="0">
                <a:latin typeface="Arial"/>
                <a:cs typeface="Arial"/>
              </a:rPr>
              <a:t>(Click) </a:t>
            </a:r>
            <a:r>
              <a:rPr lang="en-US" dirty="0">
                <a:latin typeface="Arial"/>
                <a:cs typeface="Arial"/>
              </a:rPr>
              <a:t>Biological Process Challenge Devices are used in every load that contains an implantable device. </a:t>
            </a:r>
            <a:r>
              <a:rPr lang="en-US" i="0" dirty="0"/>
              <a:t>AAMI states that implantable devices have the greatest risk to infection and as such require additional verification of successful sterilization.  The cycle parameters, external indicators and result of the biological indicator must all show passing results for the load to be released.</a:t>
            </a:r>
          </a:p>
          <a:p>
            <a:endParaRPr lang="en-US" i="0" dirty="0"/>
          </a:p>
          <a:p>
            <a:r>
              <a:rPr lang="en-US" i="0" dirty="0"/>
              <a:t>Biological indicators must have time to allow the bacteria to grow and be detected. The time needed depends on the type of BI. One type may give a result in 20 minutes while another type may require 24 hours. Items from a load monitored with a BI should NOT be used until all the results, including the BI results have been reviewed. The load must be quarantined  in such a way to prevent use of the items before the load is released.</a:t>
            </a:r>
          </a:p>
          <a:p>
            <a:pPr defTabSz="1748208">
              <a:defRPr/>
            </a:pPr>
            <a:endParaRPr lang="en-US" dirty="0">
              <a:latin typeface="Arial"/>
              <a:cs typeface="Arial"/>
            </a:endParaRPr>
          </a:p>
          <a:p>
            <a:pPr defTabSz="1748208">
              <a:defRPr/>
            </a:pPr>
            <a:r>
              <a:rPr lang="en-US" b="1" dirty="0">
                <a:latin typeface="Arial"/>
                <a:cs typeface="Arial"/>
              </a:rPr>
              <a:t>(Click) </a:t>
            </a:r>
            <a:r>
              <a:rPr lang="en-US" dirty="0">
                <a:latin typeface="Arial"/>
                <a:cs typeface="Arial"/>
              </a:rPr>
              <a:t>Some facilities take the option to raise the bar of safety by using chemical process challenge devices. </a:t>
            </a:r>
            <a:r>
              <a:rPr lang="en-US" i="0" dirty="0"/>
              <a:t>These provide additional assurance that the cycle performed as required.  It may be used to release loads that do not contain an implantable device. However, loads with implantable devices must wait for the BI results to be released.</a:t>
            </a:r>
            <a:endParaRPr lang="en-US" dirty="0">
              <a:latin typeface="Arial"/>
              <a:cs typeface="Arial"/>
            </a:endParaRPr>
          </a:p>
          <a:p>
            <a:endParaRPr lang="en-US" b="1" i="0" dirty="0"/>
          </a:p>
          <a:p>
            <a:r>
              <a:rPr lang="en-US" b="1" i="0" dirty="0"/>
              <a:t>(Click) </a:t>
            </a:r>
            <a:r>
              <a:rPr lang="en-US" i="0" dirty="0"/>
              <a:t>Check that every load with an implant has a BI result. Review several load records. Is the document complete? Has the printout been reviewed? Be sure to look at the IUSS sterilization cycles. Was the IUSS log completed. Are they true emergencies or is it making up for inventory shortages?</a:t>
            </a:r>
          </a:p>
          <a:p>
            <a:r>
              <a:rPr lang="en-US" i="0" dirty="0"/>
              <a:t>Be sure to observe the load release practice. Are items being sent for use before the BI results are known? Are loads in a location away from traffic and easily identifiable as quarantined? </a:t>
            </a:r>
          </a:p>
          <a:p>
            <a:endParaRPr lang="en-US" dirty="0"/>
          </a:p>
          <a:p>
            <a:r>
              <a:rPr lang="en-US" b="1" dirty="0"/>
              <a:t>A</a:t>
            </a:r>
            <a:r>
              <a:rPr lang="en-US" b="1" cap="all" baseline="0" dirty="0"/>
              <a:t>dditional information:</a:t>
            </a:r>
          </a:p>
          <a:p>
            <a:r>
              <a:rPr lang="en-US" b="1" cap="none" baseline="0" dirty="0"/>
              <a:t>None</a:t>
            </a:r>
          </a:p>
        </p:txBody>
      </p:sp>
      <p:sp>
        <p:nvSpPr>
          <p:cNvPr id="6" name="Footer Placeholder 5">
            <a:extLst>
              <a:ext uri="{FF2B5EF4-FFF2-40B4-BE49-F238E27FC236}">
                <a16:creationId xmlns:a16="http://schemas.microsoft.com/office/drawing/2014/main" id="{A0969BCD-073A-00A5-8009-AAB6E34CE4F7}"/>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1DFBB0C3-5EA3-9802-EA51-371749869B9F}"/>
              </a:ext>
            </a:extLst>
          </p:cNvPr>
          <p:cNvSpPr>
            <a:spLocks noGrp="1"/>
          </p:cNvSpPr>
          <p:nvPr>
            <p:ph type="sldNum" sz="quarter" idx="5"/>
          </p:nvPr>
        </p:nvSpPr>
        <p:spPr/>
        <p:txBody>
          <a:bodyPr/>
          <a:lstStyle/>
          <a:p>
            <a:fld id="{4C5311EF-7EF3-45DB-A3C2-539D8379D8E2}" type="slidenum">
              <a:rPr lang="en-US" smtClean="0"/>
              <a:t>60</a:t>
            </a:fld>
            <a:endParaRPr lang="en-US" dirty="0"/>
          </a:p>
        </p:txBody>
      </p:sp>
    </p:spTree>
    <p:extLst>
      <p:ext uri="{BB962C8B-B14F-4D97-AF65-F5344CB8AC3E}">
        <p14:creationId xmlns:p14="http://schemas.microsoft.com/office/powerpoint/2010/main" val="10693956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46113"/>
            <a:ext cx="4251325" cy="2390775"/>
          </a:xfrm>
        </p:spPr>
      </p:sp>
      <p:sp>
        <p:nvSpPr>
          <p:cNvPr id="3" name="Notes Placeholder 2"/>
          <p:cNvSpPr>
            <a:spLocks noGrp="1"/>
          </p:cNvSpPr>
          <p:nvPr>
            <p:ph type="body" idx="1"/>
          </p:nvPr>
        </p:nvSpPr>
        <p:spPr>
          <a:xfrm>
            <a:off x="731520" y="3230902"/>
            <a:ext cx="5852160" cy="5888571"/>
          </a:xfrm>
        </p:spPr>
        <p:txBody>
          <a:bodyPr/>
          <a:lstStyle/>
          <a:p>
            <a:r>
              <a:rPr lang="en-US" b="1" dirty="0"/>
              <a:t>ANIMATION</a:t>
            </a:r>
          </a:p>
          <a:p>
            <a:pPr marL="181240" indent="-181240">
              <a:buFont typeface="Arial" panose="020B0604020202020204" pitchFamily="34" charset="0"/>
              <a:buChar char="•"/>
            </a:pPr>
            <a:r>
              <a:rPr lang="en-US" b="1" dirty="0"/>
              <a:t>Click to see post-it</a:t>
            </a:r>
          </a:p>
          <a:p>
            <a:endParaRPr lang="en-US" dirty="0"/>
          </a:p>
          <a:p>
            <a:r>
              <a:rPr lang="en-US" b="1" dirty="0"/>
              <a:t>SCRIPT NOTES:</a:t>
            </a:r>
          </a:p>
          <a:p>
            <a:r>
              <a:rPr lang="en-US" i="0" dirty="0"/>
              <a:t>Releasing any item in a load, especially implants, before the BI results are known is unacceptable and should be the exception and not the rule. </a:t>
            </a:r>
          </a:p>
          <a:p>
            <a:br>
              <a:rPr lang="en-US" i="0" dirty="0"/>
            </a:br>
            <a:r>
              <a:rPr lang="en-US" i="0" dirty="0"/>
              <a:t>When documented medical exceptions dictate (e.g., trauma-related, orthopedic screw-plate sets are needed), it could be necessary to release an implantable device before the BI results are known. In this case, the release of the device before the BI results are known should be documented; the BI results obtained later should also be documented. It is critical that his documentation be fully traceable to the patient. </a:t>
            </a:r>
          </a:p>
          <a:p>
            <a:endParaRPr lang="en-US" i="0" dirty="0"/>
          </a:p>
          <a:p>
            <a:r>
              <a:rPr lang="en-US" i="0" dirty="0"/>
              <a:t>Emergency situations should be defined in written policy and procedures developed in consultation with infection prevention, the surgeon, and risk management. </a:t>
            </a:r>
          </a:p>
          <a:p>
            <a:endParaRPr lang="en-US" i="0" dirty="0"/>
          </a:p>
          <a:p>
            <a:r>
              <a:rPr lang="en-US" i="0" dirty="0"/>
              <a:t>Steps should be taken to reduce the frequency of emergency release of implantable devices. Auditing of Exception Forms and implant logs should be routinely performed to identify any trends or consistent patterns of events that are causing emergency release and that could be corrected.</a:t>
            </a:r>
          </a:p>
          <a:p>
            <a:pPr defTabSz="966612">
              <a:defRPr/>
            </a:pPr>
            <a:endParaRPr lang="en-US" b="1" dirty="0"/>
          </a:p>
          <a:p>
            <a:pPr defTabSz="966612">
              <a:defRPr/>
            </a:pPr>
            <a:r>
              <a:rPr lang="en-US" b="1" dirty="0"/>
              <a:t>(Click) </a:t>
            </a:r>
            <a:r>
              <a:rPr lang="en-US" b="0" dirty="0"/>
              <a:t>Review the emergency release and IUSS records. Are they truly exceptions or is there an inventory shortage or back-to-back scheduling creating a need of emergency release or IUSS. Is the department actively pursuing ways to reduce the quantity of items that undergo an emergency release or IUSS sterilization cycle.</a:t>
            </a:r>
          </a:p>
          <a:p>
            <a:endParaRPr lang="en-US" b="1" dirty="0"/>
          </a:p>
          <a:p>
            <a:r>
              <a:rPr lang="en-US" b="1" dirty="0"/>
              <a:t>A</a:t>
            </a:r>
            <a:r>
              <a:rPr lang="en-US" b="1" cap="all" baseline="0" dirty="0"/>
              <a:t>dditional information</a:t>
            </a:r>
          </a:p>
          <a:p>
            <a:r>
              <a:rPr lang="en-US" b="1" baseline="0" dirty="0"/>
              <a:t>None</a:t>
            </a:r>
          </a:p>
          <a:p>
            <a:endParaRPr lang="en-US" dirty="0"/>
          </a:p>
        </p:txBody>
      </p:sp>
      <p:sp>
        <p:nvSpPr>
          <p:cNvPr id="6" name="Footer Placeholder 5">
            <a:extLst>
              <a:ext uri="{FF2B5EF4-FFF2-40B4-BE49-F238E27FC236}">
                <a16:creationId xmlns:a16="http://schemas.microsoft.com/office/drawing/2014/main" id="{57F41C41-5E09-DF0F-B060-9430774E8CB6}"/>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EAD978F0-F6D5-126A-FF8A-13AE3817F6E9}"/>
              </a:ext>
            </a:extLst>
          </p:cNvPr>
          <p:cNvSpPr>
            <a:spLocks noGrp="1"/>
          </p:cNvSpPr>
          <p:nvPr>
            <p:ph type="sldNum" sz="quarter" idx="5"/>
          </p:nvPr>
        </p:nvSpPr>
        <p:spPr/>
        <p:txBody>
          <a:bodyPr/>
          <a:lstStyle/>
          <a:p>
            <a:fld id="{4C5311EF-7EF3-45DB-A3C2-539D8379D8E2}" type="slidenum">
              <a:rPr lang="en-US" smtClean="0"/>
              <a:t>61</a:t>
            </a:fld>
            <a:endParaRPr lang="en-US" dirty="0"/>
          </a:p>
        </p:txBody>
      </p:sp>
    </p:spTree>
    <p:extLst>
      <p:ext uri="{BB962C8B-B14F-4D97-AF65-F5344CB8AC3E}">
        <p14:creationId xmlns:p14="http://schemas.microsoft.com/office/powerpoint/2010/main" val="14063726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58775"/>
            <a:ext cx="4918075" cy="2767013"/>
          </a:xfrm>
        </p:spPr>
      </p:sp>
      <p:sp>
        <p:nvSpPr>
          <p:cNvPr id="3" name="Notes Placeholder 2"/>
          <p:cNvSpPr>
            <a:spLocks noGrp="1"/>
          </p:cNvSpPr>
          <p:nvPr>
            <p:ph type="body" idx="1"/>
          </p:nvPr>
        </p:nvSpPr>
        <p:spPr>
          <a:xfrm>
            <a:off x="480060" y="3352800"/>
            <a:ext cx="6012180" cy="5196840"/>
          </a:xfrm>
        </p:spPr>
        <p:txBody>
          <a:bodyPr/>
          <a:lstStyle/>
          <a:p>
            <a:pPr marL="181240" indent="-181240">
              <a:buFont typeface="Arial" panose="020B0604020202020204" pitchFamily="34" charset="0"/>
              <a:buChar char="•"/>
            </a:pPr>
            <a:r>
              <a:rPr lang="en-US" b="1" dirty="0"/>
              <a:t>Transition slide</a:t>
            </a:r>
          </a:p>
          <a:p>
            <a:pPr marL="181240" indent="-181240">
              <a:buFont typeface="Arial" panose="020B0604020202020204" pitchFamily="34" charset="0"/>
              <a:buChar char="•"/>
            </a:pPr>
            <a:endParaRPr lang="en-US" b="1" dirty="0"/>
          </a:p>
          <a:p>
            <a:r>
              <a:rPr lang="en-US" b="1" dirty="0"/>
              <a:t>SCRIPT NOTES:</a:t>
            </a:r>
          </a:p>
          <a:p>
            <a:pPr defTabSz="966612">
              <a:defRPr/>
            </a:pPr>
            <a:r>
              <a:rPr lang="en-US" dirty="0"/>
              <a:t>Documentation falls into four buckets, equipment records, facility records, sterilization records and administrative records. Four buckets of documentations. Of these administrative records are usually assumed to be management responsibility. However, staff have responsibility for some of the administrative records. </a:t>
            </a:r>
          </a:p>
          <a:p>
            <a:endParaRPr lang="en-US" b="1"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D7A7317B-BCB8-71EF-AC79-3174FF0BCE45}"/>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4B4AE25F-9299-0841-335F-EE88AABD430A}"/>
              </a:ext>
            </a:extLst>
          </p:cNvPr>
          <p:cNvSpPr>
            <a:spLocks noGrp="1"/>
          </p:cNvSpPr>
          <p:nvPr>
            <p:ph type="sldNum" sz="quarter" idx="5"/>
          </p:nvPr>
        </p:nvSpPr>
        <p:spPr/>
        <p:txBody>
          <a:bodyPr/>
          <a:lstStyle/>
          <a:p>
            <a:fld id="{4C5311EF-7EF3-45DB-A3C2-539D8379D8E2}" type="slidenum">
              <a:rPr lang="en-US" smtClean="0"/>
              <a:t>62</a:t>
            </a:fld>
            <a:endParaRPr lang="en-US" dirty="0"/>
          </a:p>
        </p:txBody>
      </p:sp>
    </p:spTree>
    <p:extLst>
      <p:ext uri="{BB962C8B-B14F-4D97-AF65-F5344CB8AC3E}">
        <p14:creationId xmlns:p14="http://schemas.microsoft.com/office/powerpoint/2010/main" val="40105055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390900"/>
            <a:ext cx="6012180" cy="5158740"/>
          </a:xfrm>
        </p:spPr>
        <p:txBody>
          <a:bodyPr/>
          <a:lstStyle/>
          <a:p>
            <a:pPr marL="181240" indent="-181240">
              <a:buFont typeface="Arial" panose="020B0604020202020204" pitchFamily="34" charset="0"/>
              <a:buChar char="•"/>
            </a:pPr>
            <a:endParaRPr lang="en-US" b="1" dirty="0"/>
          </a:p>
          <a:p>
            <a:r>
              <a:rPr lang="en-US" b="1" dirty="0"/>
              <a:t>SCRIPT NOTES:</a:t>
            </a:r>
          </a:p>
          <a:p>
            <a:r>
              <a:rPr lang="en-US" dirty="0"/>
              <a:t>All tests must be documented, results evaluated, and actions taken when not within specification. This includes cleaning indicators and verification tests, equipment specific tests, chemical and biological indicator tests. It also includes the reports detailing product testing. It doesn’t stop here. </a:t>
            </a:r>
            <a:endParaRPr lang="en-US" b="1" dirty="0"/>
          </a:p>
          <a:p>
            <a:endParaRPr lang="en-US" b="1" cap="all" baseline="0" dirty="0"/>
          </a:p>
          <a:p>
            <a:r>
              <a:rPr lang="en-US" b="1" cap="all" baseline="0" dirty="0"/>
              <a:t>Additional information</a:t>
            </a:r>
          </a:p>
          <a:p>
            <a:r>
              <a:rPr lang="en-US" b="1" baseline="0" dirty="0"/>
              <a:t>None</a:t>
            </a:r>
          </a:p>
        </p:txBody>
      </p:sp>
      <p:sp>
        <p:nvSpPr>
          <p:cNvPr id="6" name="Footer Placeholder 5">
            <a:extLst>
              <a:ext uri="{FF2B5EF4-FFF2-40B4-BE49-F238E27FC236}">
                <a16:creationId xmlns:a16="http://schemas.microsoft.com/office/drawing/2014/main" id="{897A54F7-C79F-AC73-A60E-FDDB682867DF}"/>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FD713CC7-C19B-D73B-C40A-D6D7F04A0CB8}"/>
              </a:ext>
            </a:extLst>
          </p:cNvPr>
          <p:cNvSpPr>
            <a:spLocks noGrp="1"/>
          </p:cNvSpPr>
          <p:nvPr>
            <p:ph type="sldNum" sz="quarter" idx="5"/>
          </p:nvPr>
        </p:nvSpPr>
        <p:spPr/>
        <p:txBody>
          <a:bodyPr/>
          <a:lstStyle/>
          <a:p>
            <a:fld id="{4C5311EF-7EF3-45DB-A3C2-539D8379D8E2}" type="slidenum">
              <a:rPr lang="en-US" smtClean="0"/>
              <a:t>63</a:t>
            </a:fld>
            <a:endParaRPr lang="en-US" dirty="0"/>
          </a:p>
        </p:txBody>
      </p:sp>
    </p:spTree>
    <p:extLst>
      <p:ext uri="{BB962C8B-B14F-4D97-AF65-F5344CB8AC3E}">
        <p14:creationId xmlns:p14="http://schemas.microsoft.com/office/powerpoint/2010/main" val="16191915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124200"/>
            <a:ext cx="6012180" cy="5425440"/>
          </a:xfrm>
        </p:spPr>
        <p:txBody>
          <a:bodyPr/>
          <a:lstStyle/>
          <a:p>
            <a:pPr marL="181240" indent="-181240">
              <a:buFont typeface="Arial" panose="020B0604020202020204" pitchFamily="34" charset="0"/>
              <a:buChar char="•"/>
            </a:pPr>
            <a:endParaRPr lang="en-US" b="1" dirty="0"/>
          </a:p>
          <a:p>
            <a:r>
              <a:rPr lang="en-US" b="1" dirty="0"/>
              <a:t>SCRIPT NOTES:</a:t>
            </a:r>
          </a:p>
          <a:p>
            <a:r>
              <a:rPr lang="en-US" dirty="0"/>
              <a:t>Maintenance records both daily and preventative must be maintained. Repair, calibration and installation records must be retrievable. Of course, equipment that has been moved will also need the testing, calibration and qualification records.</a:t>
            </a:r>
          </a:p>
          <a:p>
            <a:endParaRPr lang="en-US" dirty="0"/>
          </a:p>
          <a:p>
            <a:r>
              <a:rPr lang="en-US" dirty="0"/>
              <a:t>You may be surprised to learn that changes in equipment parameter setting must be justified and documented. This is especially true when equipment is being used in ways not found within the equipment’s IFU.</a:t>
            </a:r>
            <a:endParaRPr lang="en-US" b="1" dirty="0"/>
          </a:p>
          <a:p>
            <a:endParaRPr lang="en-US" b="1"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9C755A46-E82F-0F38-208F-3056F6C2A9F9}"/>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7DA1D5C4-9B0E-49A8-72EC-69464C56E3E7}"/>
              </a:ext>
            </a:extLst>
          </p:cNvPr>
          <p:cNvSpPr>
            <a:spLocks noGrp="1"/>
          </p:cNvSpPr>
          <p:nvPr>
            <p:ph type="sldNum" sz="quarter" idx="5"/>
          </p:nvPr>
        </p:nvSpPr>
        <p:spPr/>
        <p:txBody>
          <a:bodyPr/>
          <a:lstStyle/>
          <a:p>
            <a:fld id="{4C5311EF-7EF3-45DB-A3C2-539D8379D8E2}" type="slidenum">
              <a:rPr lang="en-US" smtClean="0"/>
              <a:t>64</a:t>
            </a:fld>
            <a:endParaRPr lang="en-US" dirty="0"/>
          </a:p>
        </p:txBody>
      </p:sp>
    </p:spTree>
    <p:extLst>
      <p:ext uri="{BB962C8B-B14F-4D97-AF65-F5344CB8AC3E}">
        <p14:creationId xmlns:p14="http://schemas.microsoft.com/office/powerpoint/2010/main" val="11006966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20675"/>
            <a:ext cx="4918075" cy="2767013"/>
          </a:xfrm>
        </p:spPr>
      </p:sp>
      <p:sp>
        <p:nvSpPr>
          <p:cNvPr id="3" name="Notes Placeholder 2"/>
          <p:cNvSpPr>
            <a:spLocks noGrp="1"/>
          </p:cNvSpPr>
          <p:nvPr>
            <p:ph type="body" idx="1"/>
          </p:nvPr>
        </p:nvSpPr>
        <p:spPr>
          <a:xfrm>
            <a:off x="480060" y="3087688"/>
            <a:ext cx="6012180" cy="5461952"/>
          </a:xfrm>
        </p:spPr>
        <p:txBody>
          <a:bodyPr/>
          <a:lstStyle/>
          <a:p>
            <a:pPr marL="181240" indent="-181240">
              <a:buFont typeface="Arial" panose="020B0604020202020204" pitchFamily="34" charset="0"/>
              <a:buChar char="•"/>
            </a:pPr>
            <a:endParaRPr lang="en-US" b="1" dirty="0"/>
          </a:p>
          <a:p>
            <a:r>
              <a:rPr lang="en-US" b="1" dirty="0"/>
              <a:t>SCRIPT NOTES:</a:t>
            </a:r>
          </a:p>
          <a:p>
            <a:r>
              <a:rPr lang="en-US" dirty="0"/>
              <a:t>Facility records that affect the sterile processing department must also be documented, retained and accessible. These include things like corrective actions for steam deliver, HVAC parameters and room monitoring, steam and water quality tests and even routine testing of safety equipment like eye showers.</a:t>
            </a:r>
          </a:p>
          <a:p>
            <a:endParaRPr lang="en-US" b="1"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52512A98-D002-8EB5-E54D-E12EDE07AA96}"/>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4B42DEC4-ED8B-C79E-76C8-4624EFEC1C28}"/>
              </a:ext>
            </a:extLst>
          </p:cNvPr>
          <p:cNvSpPr>
            <a:spLocks noGrp="1"/>
          </p:cNvSpPr>
          <p:nvPr>
            <p:ph type="sldNum" sz="quarter" idx="5"/>
          </p:nvPr>
        </p:nvSpPr>
        <p:spPr/>
        <p:txBody>
          <a:bodyPr/>
          <a:lstStyle/>
          <a:p>
            <a:fld id="{4C5311EF-7EF3-45DB-A3C2-539D8379D8E2}" type="slidenum">
              <a:rPr lang="en-US" smtClean="0"/>
              <a:t>65</a:t>
            </a:fld>
            <a:endParaRPr lang="en-US" dirty="0"/>
          </a:p>
        </p:txBody>
      </p:sp>
    </p:spTree>
    <p:extLst>
      <p:ext uri="{BB962C8B-B14F-4D97-AF65-F5344CB8AC3E}">
        <p14:creationId xmlns:p14="http://schemas.microsoft.com/office/powerpoint/2010/main" val="3577791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44475"/>
            <a:ext cx="4918075" cy="2767013"/>
          </a:xfrm>
        </p:spPr>
      </p:sp>
      <p:sp>
        <p:nvSpPr>
          <p:cNvPr id="3" name="Notes Placeholder 2"/>
          <p:cNvSpPr>
            <a:spLocks noGrp="1"/>
          </p:cNvSpPr>
          <p:nvPr>
            <p:ph type="body" idx="1"/>
          </p:nvPr>
        </p:nvSpPr>
        <p:spPr>
          <a:xfrm>
            <a:off x="480060" y="3011488"/>
            <a:ext cx="6012180" cy="5538152"/>
          </a:xfrm>
        </p:spPr>
        <p:txBody>
          <a:bodyPr/>
          <a:lstStyle/>
          <a:p>
            <a:pPr marL="181240" indent="-181240">
              <a:buFont typeface="Arial" panose="020B0604020202020204" pitchFamily="34" charset="0"/>
              <a:buChar char="•"/>
            </a:pPr>
            <a:endParaRPr lang="en-US" b="1" dirty="0"/>
          </a:p>
          <a:p>
            <a:r>
              <a:rPr lang="en-US" b="1" dirty="0"/>
              <a:t>SCRIPT NOTES:</a:t>
            </a:r>
          </a:p>
          <a:p>
            <a:pPr defTabSz="966612">
              <a:defRPr/>
            </a:pPr>
            <a:r>
              <a:rPr lang="en-US" dirty="0"/>
              <a:t>Sterilization records are kept for every sterilization cycle. The load is assigned a unique ID or lot number. To this ID, a complete list of load contents and all the documentation generated and reviewed for load release is tracked. This includes the cycle printout, results of PCDs and the operator's signature. </a:t>
            </a:r>
          </a:p>
          <a:p>
            <a:endParaRPr lang="en-US" b="1"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A13FE9C3-5FBB-724A-305C-D508991C5C17}"/>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70159A56-C6ED-DC24-42DF-12127F5C9480}"/>
              </a:ext>
            </a:extLst>
          </p:cNvPr>
          <p:cNvSpPr>
            <a:spLocks noGrp="1"/>
          </p:cNvSpPr>
          <p:nvPr>
            <p:ph type="sldNum" sz="quarter" idx="5"/>
          </p:nvPr>
        </p:nvSpPr>
        <p:spPr/>
        <p:txBody>
          <a:bodyPr/>
          <a:lstStyle/>
          <a:p>
            <a:fld id="{4C5311EF-7EF3-45DB-A3C2-539D8379D8E2}" type="slidenum">
              <a:rPr lang="en-US" smtClean="0"/>
              <a:t>66</a:t>
            </a:fld>
            <a:endParaRPr lang="en-US" dirty="0"/>
          </a:p>
        </p:txBody>
      </p:sp>
    </p:spTree>
    <p:extLst>
      <p:ext uri="{BB962C8B-B14F-4D97-AF65-F5344CB8AC3E}">
        <p14:creationId xmlns:p14="http://schemas.microsoft.com/office/powerpoint/2010/main" val="4104304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58775"/>
            <a:ext cx="4918075" cy="2767013"/>
          </a:xfrm>
        </p:spPr>
      </p:sp>
      <p:sp>
        <p:nvSpPr>
          <p:cNvPr id="3" name="Notes Placeholder 2"/>
          <p:cNvSpPr>
            <a:spLocks noGrp="1"/>
          </p:cNvSpPr>
          <p:nvPr>
            <p:ph type="body" idx="1"/>
          </p:nvPr>
        </p:nvSpPr>
        <p:spPr>
          <a:xfrm>
            <a:off x="480060" y="3125788"/>
            <a:ext cx="6012180" cy="5423852"/>
          </a:xfrm>
        </p:spPr>
        <p:txBody>
          <a:bodyPr/>
          <a:lstStyle/>
          <a:p>
            <a:pPr marL="181240" indent="-181240">
              <a:buFont typeface="Arial" panose="020B0604020202020204" pitchFamily="34" charset="0"/>
              <a:buChar char="•"/>
            </a:pPr>
            <a:endParaRPr lang="en-US" b="1" dirty="0"/>
          </a:p>
          <a:p>
            <a:r>
              <a:rPr lang="en-US" b="1" dirty="0"/>
              <a:t>SCRIPT NOTES:</a:t>
            </a:r>
          </a:p>
          <a:p>
            <a:pPr defTabSz="966612">
              <a:defRPr/>
            </a:pPr>
            <a:r>
              <a:rPr lang="en-US" dirty="0"/>
              <a:t>Sterilization records my also include inconclusive or failing chemical indicators found in the OR and associated with the load. Emergency release documentation is also traceable back to the load. Full traceability is needed. Traceability of the items and packs used in a procedure to the sterilization cycle it was processed in. Traceability helps during sterilization failure investigations and recalls, should they be necessary.</a:t>
            </a:r>
          </a:p>
          <a:p>
            <a:endParaRPr lang="en-US" b="1"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E4D5120A-CE4B-F86B-DC4B-2C1D7980DF50}"/>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4FFB0DE0-FD58-7DC0-38FA-10E1CFF5C557}"/>
              </a:ext>
            </a:extLst>
          </p:cNvPr>
          <p:cNvSpPr>
            <a:spLocks noGrp="1"/>
          </p:cNvSpPr>
          <p:nvPr>
            <p:ph type="sldNum" sz="quarter" idx="5"/>
          </p:nvPr>
        </p:nvSpPr>
        <p:spPr/>
        <p:txBody>
          <a:bodyPr/>
          <a:lstStyle/>
          <a:p>
            <a:fld id="{4C5311EF-7EF3-45DB-A3C2-539D8379D8E2}" type="slidenum">
              <a:rPr lang="en-US" smtClean="0"/>
              <a:t>67</a:t>
            </a:fld>
            <a:endParaRPr lang="en-US" dirty="0"/>
          </a:p>
        </p:txBody>
      </p:sp>
    </p:spTree>
    <p:extLst>
      <p:ext uri="{BB962C8B-B14F-4D97-AF65-F5344CB8AC3E}">
        <p14:creationId xmlns:p14="http://schemas.microsoft.com/office/powerpoint/2010/main" val="5579029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46075"/>
            <a:ext cx="4918075" cy="2767013"/>
          </a:xfrm>
        </p:spPr>
      </p:sp>
      <p:sp>
        <p:nvSpPr>
          <p:cNvPr id="3" name="Notes Placeholder 2"/>
          <p:cNvSpPr>
            <a:spLocks noGrp="1"/>
          </p:cNvSpPr>
          <p:nvPr>
            <p:ph type="body" idx="1"/>
          </p:nvPr>
        </p:nvSpPr>
        <p:spPr>
          <a:xfrm>
            <a:off x="480060" y="3390900"/>
            <a:ext cx="6012180" cy="5158740"/>
          </a:xfrm>
        </p:spPr>
        <p:txBody>
          <a:bodyPr/>
          <a:lstStyle/>
          <a:p>
            <a:r>
              <a:rPr lang="en-US" b="1" dirty="0"/>
              <a:t>ANIMATION</a:t>
            </a:r>
          </a:p>
          <a:p>
            <a:pPr marL="181240" indent="-181240">
              <a:buFont typeface="Arial" panose="020B0604020202020204" pitchFamily="34" charset="0"/>
              <a:buChar char="•"/>
            </a:pPr>
            <a:r>
              <a:rPr lang="en-US" b="1" dirty="0"/>
              <a:t>Click to see post it to review checks for all record keeping</a:t>
            </a:r>
          </a:p>
          <a:p>
            <a:pPr marL="181240" indent="-181240">
              <a:buFont typeface="Arial" panose="020B0604020202020204" pitchFamily="34" charset="0"/>
              <a:buChar char="•"/>
            </a:pPr>
            <a:endParaRPr lang="en-US" b="1" dirty="0"/>
          </a:p>
          <a:p>
            <a:r>
              <a:rPr lang="en-US" b="1" dirty="0"/>
              <a:t>SCRIPT NOTES:</a:t>
            </a:r>
          </a:p>
          <a:p>
            <a:r>
              <a:rPr lang="en-US" dirty="0"/>
              <a:t>There are many administrative records specific to sterile processing. Some include competencies for all aspects of the decontamination and sterilization process, depart audit findings and corrective actions, additional instructions, wall charts or other instructional tools provided by vendors, sterilization and chemical indicator strip failure trending and tracking, recall documentation, loaned instrument set tracking and continuous quality improvement records. </a:t>
            </a:r>
          </a:p>
          <a:p>
            <a:endParaRPr lang="en-US" b="1" dirty="0"/>
          </a:p>
          <a:p>
            <a:r>
              <a:rPr lang="en-US" b="1" dirty="0"/>
              <a:t>(Click) </a:t>
            </a:r>
            <a:r>
              <a:rPr lang="en-US" b="0" dirty="0"/>
              <a:t>Remember to audit documentation for completeness. Compare policies and procedures against Sterile Processing standards found in AAMI, AORN and other standards.  </a:t>
            </a:r>
          </a:p>
          <a:p>
            <a:endParaRPr lang="en-US" b="0"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DF658D7A-4D9C-856F-4CC6-BCA714BCA07A}"/>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8FF79DC2-C851-C0FC-C6CB-29958358BE15}"/>
              </a:ext>
            </a:extLst>
          </p:cNvPr>
          <p:cNvSpPr>
            <a:spLocks noGrp="1"/>
          </p:cNvSpPr>
          <p:nvPr>
            <p:ph type="sldNum" sz="quarter" idx="5"/>
          </p:nvPr>
        </p:nvSpPr>
        <p:spPr/>
        <p:txBody>
          <a:bodyPr/>
          <a:lstStyle/>
          <a:p>
            <a:fld id="{4C5311EF-7EF3-45DB-A3C2-539D8379D8E2}" type="slidenum">
              <a:rPr lang="en-US" smtClean="0"/>
              <a:t>68</a:t>
            </a:fld>
            <a:endParaRPr lang="en-US" dirty="0"/>
          </a:p>
        </p:txBody>
      </p:sp>
    </p:spTree>
    <p:extLst>
      <p:ext uri="{BB962C8B-B14F-4D97-AF65-F5344CB8AC3E}">
        <p14:creationId xmlns:p14="http://schemas.microsoft.com/office/powerpoint/2010/main" val="69959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55588"/>
            <a:ext cx="4918075" cy="2767012"/>
          </a:xfrm>
        </p:spPr>
      </p:sp>
      <p:sp>
        <p:nvSpPr>
          <p:cNvPr id="3" name="Notes Placeholder 2"/>
          <p:cNvSpPr>
            <a:spLocks noGrp="1"/>
          </p:cNvSpPr>
          <p:nvPr>
            <p:ph type="body" idx="1"/>
          </p:nvPr>
        </p:nvSpPr>
        <p:spPr>
          <a:xfrm>
            <a:off x="458787" y="3022600"/>
            <a:ext cx="6357258" cy="5926331"/>
          </a:xfrm>
        </p:spPr>
        <p:txBody>
          <a:bodyPr/>
          <a:lstStyle/>
          <a:p>
            <a:r>
              <a:rPr lang="en-US" b="1" dirty="0"/>
              <a:t>ANIMATION</a:t>
            </a:r>
          </a:p>
          <a:p>
            <a:pPr marL="181240" indent="-181240">
              <a:buFont typeface="Arial" panose="020B0604020202020204" pitchFamily="34" charset="0"/>
              <a:buChar char="•"/>
            </a:pPr>
            <a:r>
              <a:rPr lang="en-US" b="1" dirty="0"/>
              <a:t>Click to see post it </a:t>
            </a:r>
          </a:p>
          <a:p>
            <a:pPr marL="181240" indent="-181240">
              <a:buFont typeface="Arial" panose="020B0604020202020204" pitchFamily="34" charset="0"/>
              <a:buChar char="•"/>
            </a:pPr>
            <a:endParaRPr lang="en-US" dirty="0"/>
          </a:p>
          <a:p>
            <a:r>
              <a:rPr lang="en-US" b="1" dirty="0"/>
              <a:t>SCRIPT NOTES:</a:t>
            </a:r>
          </a:p>
          <a:p>
            <a:pPr defTabSz="966612">
              <a:defRPr/>
            </a:pPr>
            <a:r>
              <a:rPr lang="en-US" dirty="0"/>
              <a:t>With so much documentation to manage, manual record keeping can be overwhelming.  Electronic documentation is often used to alleviate the paper challenge. </a:t>
            </a:r>
          </a:p>
          <a:p>
            <a:r>
              <a:rPr lang="en-US" dirty="0"/>
              <a:t>Three main types of electronic documentation. Each builds upon the capabilities of the previous. </a:t>
            </a:r>
          </a:p>
          <a:p>
            <a:endParaRPr lang="en-US" dirty="0"/>
          </a:p>
          <a:p>
            <a:pPr defTabSz="966612">
              <a:defRPr/>
            </a:pPr>
            <a:r>
              <a:rPr lang="en-US" dirty="0"/>
              <a:t>Document Management Systems, or DMS, is the simplest of all. DMS stores files in a time stamped grouping. Files can be downloaded from equipment, scanned documents such as spread sheets and word documents.</a:t>
            </a:r>
          </a:p>
          <a:p>
            <a:pPr defTabSz="966612">
              <a:defRPr/>
            </a:pPr>
            <a:endParaRPr lang="en-US" dirty="0"/>
          </a:p>
          <a:p>
            <a:pPr defTabSz="966612">
              <a:defRPr/>
            </a:pPr>
            <a:r>
              <a:rPr lang="en-US" dirty="0"/>
              <a:t>Semi-automated systems, or SAS, houses all the same electronic files of the DMS but ads to this by automating some of the functions. SAS systems can provide alerts to complete takes or reminders to include biological indicators.  An example of a SAS system is instrument tracking systems.</a:t>
            </a:r>
          </a:p>
          <a:p>
            <a:pPr defTabSz="966612">
              <a:defRPr/>
            </a:pPr>
            <a:endParaRPr lang="en-US" dirty="0"/>
          </a:p>
          <a:p>
            <a:pPr defTabSz="966612">
              <a:defRPr/>
            </a:pPr>
            <a:r>
              <a:rPr lang="en-US" dirty="0"/>
              <a:t>The last system incorporates both the DMS and SAS systems while adding a utility function. The Workflow Management Systems, or WMS, automate the collection of important records, integrate the output of equipment and schedules the work that must be done. WMS systems will go so far as to identify which tray of instruments should be worked on next.</a:t>
            </a:r>
          </a:p>
          <a:p>
            <a:pPr defTabSz="966612">
              <a:defRPr/>
            </a:pPr>
            <a:endParaRPr lang="en-US" dirty="0"/>
          </a:p>
          <a:p>
            <a:pPr defTabSz="966612">
              <a:defRPr/>
            </a:pPr>
            <a:r>
              <a:rPr lang="en-US" dirty="0"/>
              <a:t>Not every facility needs all the function of the WMS. However, most facilities are participating in some form of electronic documentation.</a:t>
            </a:r>
          </a:p>
          <a:p>
            <a:pPr defTabSz="966612">
              <a:defRPr/>
            </a:pPr>
            <a:endParaRPr lang="en-US" b="1" dirty="0"/>
          </a:p>
          <a:p>
            <a:pPr defTabSz="966612">
              <a:defRPr/>
            </a:pPr>
            <a:r>
              <a:rPr lang="en-US" b="1" dirty="0"/>
              <a:t>(Click) </a:t>
            </a:r>
            <a:r>
              <a:rPr lang="en-US" b="0" dirty="0"/>
              <a:t>Whether paper or electronic, auditing is the same. Check that data is  available, the conclusions meet the objectives, and the documentation has been reviewed and approved. Compare policies and procedures against Sterile Processing standards found in AAMI, AORN and other standards.  </a:t>
            </a:r>
          </a:p>
          <a:p>
            <a:pPr defTabSz="966612">
              <a:defRPr/>
            </a:pPr>
            <a:endParaRPr lang="en-US" b="0" dirty="0"/>
          </a:p>
          <a:p>
            <a:r>
              <a:rPr lang="en-US" b="1" dirty="0"/>
              <a:t>A</a:t>
            </a:r>
            <a:r>
              <a:rPr lang="en-US" b="1" cap="all" baseline="0" dirty="0"/>
              <a:t>dditional information:</a:t>
            </a:r>
          </a:p>
          <a:p>
            <a:r>
              <a:rPr lang="en-US" b="1" cap="all" baseline="0" dirty="0"/>
              <a:t>N</a:t>
            </a:r>
            <a:r>
              <a:rPr lang="en-US" b="1" cap="none" baseline="0" dirty="0"/>
              <a:t>one</a:t>
            </a:r>
            <a:endParaRPr lang="en-US" dirty="0"/>
          </a:p>
        </p:txBody>
      </p:sp>
      <p:sp>
        <p:nvSpPr>
          <p:cNvPr id="6" name="Footer Placeholder 5">
            <a:extLst>
              <a:ext uri="{FF2B5EF4-FFF2-40B4-BE49-F238E27FC236}">
                <a16:creationId xmlns:a16="http://schemas.microsoft.com/office/drawing/2014/main" id="{CBA85553-0748-293A-6678-D81EC9A17CCB}"/>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9151194C-B663-CF82-ABB5-29F45FC9D905}"/>
              </a:ext>
            </a:extLst>
          </p:cNvPr>
          <p:cNvSpPr>
            <a:spLocks noGrp="1"/>
          </p:cNvSpPr>
          <p:nvPr>
            <p:ph type="sldNum" sz="quarter" idx="5"/>
          </p:nvPr>
        </p:nvSpPr>
        <p:spPr/>
        <p:txBody>
          <a:bodyPr/>
          <a:lstStyle/>
          <a:p>
            <a:fld id="{4C5311EF-7EF3-45DB-A3C2-539D8379D8E2}" type="slidenum">
              <a:rPr lang="en-US" smtClean="0"/>
              <a:t>69</a:t>
            </a:fld>
            <a:endParaRPr lang="en-US" dirty="0"/>
          </a:p>
        </p:txBody>
      </p:sp>
    </p:spTree>
    <p:extLst>
      <p:ext uri="{BB962C8B-B14F-4D97-AF65-F5344CB8AC3E}">
        <p14:creationId xmlns:p14="http://schemas.microsoft.com/office/powerpoint/2010/main" val="357711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34950"/>
            <a:ext cx="4918075" cy="2767013"/>
          </a:xfrm>
        </p:spPr>
      </p:sp>
      <p:sp>
        <p:nvSpPr>
          <p:cNvPr id="3" name="Notes Placeholder 2"/>
          <p:cNvSpPr>
            <a:spLocks noGrp="1"/>
          </p:cNvSpPr>
          <p:nvPr>
            <p:ph type="body" idx="1"/>
          </p:nvPr>
        </p:nvSpPr>
        <p:spPr>
          <a:xfrm>
            <a:off x="480060" y="3348680"/>
            <a:ext cx="6012180" cy="5200959"/>
          </a:xfrm>
        </p:spPr>
        <p:txBody>
          <a:bodyPr/>
          <a:lstStyle/>
          <a:p>
            <a:pPr marL="181240" indent="-181240">
              <a:buFont typeface="Arial" panose="020B0604020202020204" pitchFamily="34" charset="0"/>
              <a:buChar char="•"/>
            </a:pPr>
            <a:r>
              <a:rPr lang="en-US" b="1" dirty="0"/>
              <a:t>Joint commission focus between 2009-2018</a:t>
            </a:r>
          </a:p>
          <a:p>
            <a:pPr marL="181240" indent="-181240">
              <a:buFont typeface="Arial" panose="020B0604020202020204" pitchFamily="34" charset="0"/>
              <a:buChar char="•"/>
            </a:pPr>
            <a:r>
              <a:rPr lang="en-US" b="1" dirty="0"/>
              <a:t>On the rise, not getting better</a:t>
            </a:r>
          </a:p>
          <a:p>
            <a:pPr marL="181240" indent="-181240">
              <a:buFont typeface="Arial" panose="020B0604020202020204" pitchFamily="34" charset="0"/>
              <a:buChar char="•"/>
            </a:pPr>
            <a:endParaRPr lang="en-US" dirty="0"/>
          </a:p>
          <a:p>
            <a:r>
              <a:rPr lang="en-US" b="1" dirty="0"/>
              <a:t>SCRIPT NOTES:</a:t>
            </a:r>
            <a:endParaRPr lang="en-US" dirty="0"/>
          </a:p>
          <a:p>
            <a:r>
              <a:rPr lang="en-US" dirty="0"/>
              <a:t>According to the Joint Commission: 60% of facilities surveyed in 2018, were noncompliant to National Patient Safety Goals, Standard IC.02.02.01 which states  “The organization reduces the risk of infections associated with medical equipment, devices, and supplies”. </a:t>
            </a:r>
          </a:p>
          <a:p>
            <a:endParaRPr lang="en-US" dirty="0"/>
          </a:p>
          <a:p>
            <a:r>
              <a:rPr lang="en-US" dirty="0"/>
              <a:t>The number of facilities with medical device reprocessing findings have been rising, with the number of noncompliant facilities significantly increasing between 2009-2018. </a:t>
            </a:r>
          </a:p>
          <a:p>
            <a:r>
              <a:rPr lang="en-US" dirty="0"/>
              <a:t>Though the Joint Commission began emphasizing sterile processing and HLD back in 2009, facilities have not continued to improve.   </a:t>
            </a:r>
          </a:p>
          <a:p>
            <a:endParaRPr lang="en-US" b="1" dirty="0"/>
          </a:p>
          <a:p>
            <a:r>
              <a:rPr lang="en-US" b="1" dirty="0"/>
              <a:t>A</a:t>
            </a:r>
            <a:r>
              <a:rPr lang="en-US" b="1" cap="all" baseline="0" dirty="0"/>
              <a:t>dditional information</a:t>
            </a:r>
          </a:p>
          <a:p>
            <a:r>
              <a:rPr lang="en-US" b="1" cap="all" baseline="0" dirty="0"/>
              <a:t>None</a:t>
            </a:r>
          </a:p>
        </p:txBody>
      </p:sp>
      <p:sp>
        <p:nvSpPr>
          <p:cNvPr id="6" name="Footer Placeholder 5">
            <a:extLst>
              <a:ext uri="{FF2B5EF4-FFF2-40B4-BE49-F238E27FC236}">
                <a16:creationId xmlns:a16="http://schemas.microsoft.com/office/drawing/2014/main" id="{92FF43E5-C3F1-C17F-EEC6-6DB6FB3C9C53}"/>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882207E5-215C-4C94-5924-F6C960C0AC30}"/>
              </a:ext>
            </a:extLst>
          </p:cNvPr>
          <p:cNvSpPr>
            <a:spLocks noGrp="1"/>
          </p:cNvSpPr>
          <p:nvPr>
            <p:ph type="sldNum" sz="quarter" idx="5"/>
          </p:nvPr>
        </p:nvSpPr>
        <p:spPr/>
        <p:txBody>
          <a:bodyPr/>
          <a:lstStyle/>
          <a:p>
            <a:fld id="{4C5311EF-7EF3-45DB-A3C2-539D8379D8E2}" type="slidenum">
              <a:rPr lang="en-US" smtClean="0"/>
              <a:t>7</a:t>
            </a:fld>
            <a:endParaRPr lang="en-US" dirty="0"/>
          </a:p>
        </p:txBody>
      </p:sp>
    </p:spTree>
    <p:extLst>
      <p:ext uri="{BB962C8B-B14F-4D97-AF65-F5344CB8AC3E}">
        <p14:creationId xmlns:p14="http://schemas.microsoft.com/office/powerpoint/2010/main" val="4837414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365500"/>
            <a:ext cx="6012180" cy="5184140"/>
          </a:xfrm>
        </p:spPr>
        <p:txBody>
          <a:bodyPr/>
          <a:lstStyle/>
          <a:p>
            <a:pPr marL="181240" indent="-181240">
              <a:buFont typeface="Arial" panose="020B0604020202020204" pitchFamily="34" charset="0"/>
              <a:buChar char="•"/>
            </a:pPr>
            <a:r>
              <a:rPr lang="en-US" b="1" dirty="0"/>
              <a:t>Transition slide</a:t>
            </a:r>
          </a:p>
          <a:p>
            <a:pPr marL="181240" indent="-181240">
              <a:buFont typeface="Arial" panose="020B0604020202020204" pitchFamily="34" charset="0"/>
              <a:buChar char="•"/>
            </a:pPr>
            <a:endParaRPr lang="en-US" b="1" dirty="0"/>
          </a:p>
          <a:p>
            <a:r>
              <a:rPr lang="en-US" b="1" dirty="0"/>
              <a:t>SCRIPT NOTES:</a:t>
            </a:r>
          </a:p>
          <a:p>
            <a:r>
              <a:rPr lang="en-US" b="0" dirty="0"/>
              <a:t>Up until this point we spoke about the process of cleaning, rinsing, drying, disinfecting and sterilization of medical devices. Now we’ll focus on areas of sterile processing that should be regularly audited but are not directly related to the process. The first is personal protective equipment.</a:t>
            </a:r>
          </a:p>
          <a:p>
            <a:endParaRPr lang="en-US" b="1"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18E9CFFF-DBF4-7486-67DC-D8AEC91F1391}"/>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79B8FB47-0188-1786-C31E-4B7C2FB8BA78}"/>
              </a:ext>
            </a:extLst>
          </p:cNvPr>
          <p:cNvSpPr>
            <a:spLocks noGrp="1"/>
          </p:cNvSpPr>
          <p:nvPr>
            <p:ph type="sldNum" sz="quarter" idx="5"/>
          </p:nvPr>
        </p:nvSpPr>
        <p:spPr/>
        <p:txBody>
          <a:bodyPr/>
          <a:lstStyle/>
          <a:p>
            <a:fld id="{4C5311EF-7EF3-45DB-A3C2-539D8379D8E2}" type="slidenum">
              <a:rPr lang="en-US" smtClean="0"/>
              <a:t>70</a:t>
            </a:fld>
            <a:endParaRPr lang="en-US" dirty="0"/>
          </a:p>
        </p:txBody>
      </p:sp>
    </p:spTree>
    <p:extLst>
      <p:ext uri="{BB962C8B-B14F-4D97-AF65-F5344CB8AC3E}">
        <p14:creationId xmlns:p14="http://schemas.microsoft.com/office/powerpoint/2010/main" val="1894599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44475"/>
            <a:ext cx="4918075" cy="2767013"/>
          </a:xfrm>
        </p:spPr>
      </p:sp>
      <p:sp>
        <p:nvSpPr>
          <p:cNvPr id="3" name="Notes Placeholder 2"/>
          <p:cNvSpPr>
            <a:spLocks noGrp="1"/>
          </p:cNvSpPr>
          <p:nvPr>
            <p:ph type="body" idx="1"/>
          </p:nvPr>
        </p:nvSpPr>
        <p:spPr>
          <a:xfrm>
            <a:off x="495300" y="3136900"/>
            <a:ext cx="6088380" cy="5638800"/>
          </a:xfrm>
        </p:spPr>
        <p:txBody>
          <a:bodyPr/>
          <a:lstStyle/>
          <a:p>
            <a:r>
              <a:rPr lang="en-US" b="1" dirty="0"/>
              <a:t>ANIMATION</a:t>
            </a:r>
          </a:p>
          <a:p>
            <a:pPr marL="181240" indent="-181240">
              <a:buFont typeface="Arial" panose="020B0604020202020204" pitchFamily="34" charset="0"/>
              <a:buChar char="•"/>
            </a:pPr>
            <a:r>
              <a:rPr lang="en-US" b="1" dirty="0"/>
              <a:t>Click for box of unique needs of dirty side</a:t>
            </a:r>
          </a:p>
          <a:p>
            <a:pPr marL="181240" indent="-181240">
              <a:buFont typeface="Arial" panose="020B0604020202020204" pitchFamily="34" charset="0"/>
              <a:buChar char="•"/>
            </a:pPr>
            <a:r>
              <a:rPr lang="en-US" b="1" dirty="0"/>
              <a:t>Click for unique needs of clean side</a:t>
            </a:r>
          </a:p>
          <a:p>
            <a:pPr marL="181240" indent="-181240">
              <a:buFont typeface="Arial" panose="020B0604020202020204" pitchFamily="34" charset="0"/>
              <a:buChar char="•"/>
            </a:pPr>
            <a:r>
              <a:rPr lang="en-US" b="1" dirty="0"/>
              <a:t>Click to see post-it</a:t>
            </a:r>
          </a:p>
          <a:p>
            <a:endParaRPr lang="en-US" dirty="0"/>
          </a:p>
          <a:p>
            <a:r>
              <a:rPr lang="en-US" b="1" dirty="0"/>
              <a:t>SCRIPT NOTES:</a:t>
            </a:r>
          </a:p>
          <a:p>
            <a:r>
              <a:rPr lang="en-US" b="0" dirty="0"/>
              <a:t>Personal Protective Equipment, or PPE, is mandatory, but there are so many reasons employees give for noncompliance.  “Its to Hot” or “its just a little case., it will take longer to gown up.”   Not only can staff members be seriously injured but it is the LAW. The Occupational Health and Safety Administration, or OSHA, mandates the use of PPE based upon the responsibilities and exposures of the staff member. </a:t>
            </a:r>
          </a:p>
          <a:p>
            <a:endParaRPr lang="en-US" b="0" dirty="0"/>
          </a:p>
          <a:p>
            <a:r>
              <a:rPr lang="en-US" b="0" dirty="0"/>
              <a:t>Sterile processing activities roughly divide into two activity zones, the dirty side where cleaning and decontamination happens, and the clean side, where assembly and sterilization occur.</a:t>
            </a:r>
          </a:p>
          <a:p>
            <a:endParaRPr lang="en-US" b="0" dirty="0"/>
          </a:p>
          <a:p>
            <a:r>
              <a:rPr lang="en-US" b="0" dirty="0"/>
              <a:t>Both sides require caps or hair covers; facility laundered scrubs; and shoe covers. These protect the staff member from accidental exposure and protect the items they are working with.</a:t>
            </a:r>
          </a:p>
          <a:p>
            <a:endParaRPr lang="en-US" b="0" dirty="0"/>
          </a:p>
          <a:p>
            <a:r>
              <a:rPr lang="en-US" b="1" dirty="0"/>
              <a:t>(Click) </a:t>
            </a:r>
            <a:r>
              <a:rPr lang="en-US" b="0" dirty="0"/>
              <a:t>The dirty side has additional threats from exposure to contaminated body fluids, tissues and aerosols during the cleaning process. Staff must be protected further by using a face shield and surgical mask to keep contaminated fluids and aerosols out of the face, nose and throat mucosa. Fluid resistant gowns prevent exposure of skin to contaminated fluids. Lastly, chemical resistant gloves protect against contact with the cleaning chemistries. disinfectants and contaminated devices.</a:t>
            </a:r>
          </a:p>
          <a:p>
            <a:endParaRPr lang="en-US" b="0" dirty="0"/>
          </a:p>
          <a:p>
            <a:r>
              <a:rPr lang="en-US" b="1" dirty="0"/>
              <a:t>(Click) </a:t>
            </a:r>
            <a:r>
              <a:rPr lang="en-US" b="0" dirty="0"/>
              <a:t>The clean side has additional safety concerns as well. Chemical resistant gloves protect against contact with the disinfectants, sterilants and potentially contaminated manually cleaned devices. Thermal protective gloves protect workers from hot surfaces and items undergoing steam sterilization. There may also be times where safety goggles or glasses are needed to protect staff from eye injuries.</a:t>
            </a:r>
          </a:p>
          <a:p>
            <a:endParaRPr lang="en-US" b="0" dirty="0"/>
          </a:p>
          <a:p>
            <a:r>
              <a:rPr lang="en-US" b="1" dirty="0"/>
              <a:t>(Click) </a:t>
            </a:r>
            <a:r>
              <a:rPr lang="en-US" b="0" dirty="0"/>
              <a:t>Auditing this area requires knowledge of bloodborne pathogen requirements and the safety equipment needed for all the chemicals and equipment used to process devices. Review PPE requirements and check supplies. Observe staff use of PPE. Even if the same person does the cleaning, rinsing, assembly and sterilization; they should change to appropriate PPE as they move through the processing steps. Remember that the apron and gloves could contain deadly bacteria the could transfer to clean disinfected devices.</a:t>
            </a:r>
          </a:p>
          <a:p>
            <a:r>
              <a:rPr lang="en-US" b="0" dirty="0"/>
              <a:t>Also review the donning and duffing practices of staff. Is it done in a manner that prevent contamination of self or others.</a:t>
            </a:r>
          </a:p>
          <a:p>
            <a:endParaRPr lang="en-US" b="1" dirty="0"/>
          </a:p>
          <a:p>
            <a:r>
              <a:rPr lang="en-US" b="1" dirty="0"/>
              <a:t>A</a:t>
            </a:r>
            <a:r>
              <a:rPr lang="en-US" b="1" cap="all" baseline="0" dirty="0"/>
              <a:t>dditional information</a:t>
            </a:r>
          </a:p>
          <a:p>
            <a:r>
              <a:rPr lang="en-US" b="1" baseline="0" dirty="0"/>
              <a:t>None</a:t>
            </a:r>
          </a:p>
          <a:p>
            <a:endParaRPr lang="en-US" dirty="0"/>
          </a:p>
        </p:txBody>
      </p:sp>
      <p:sp>
        <p:nvSpPr>
          <p:cNvPr id="6" name="Footer Placeholder 5">
            <a:extLst>
              <a:ext uri="{FF2B5EF4-FFF2-40B4-BE49-F238E27FC236}">
                <a16:creationId xmlns:a16="http://schemas.microsoft.com/office/drawing/2014/main" id="{43FE4CF6-8961-8522-E092-7451EB610D31}"/>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07EAE1C1-7F93-FDDA-0B57-04CB4B67B1EF}"/>
              </a:ext>
            </a:extLst>
          </p:cNvPr>
          <p:cNvSpPr>
            <a:spLocks noGrp="1"/>
          </p:cNvSpPr>
          <p:nvPr>
            <p:ph type="sldNum" sz="quarter" idx="5"/>
          </p:nvPr>
        </p:nvSpPr>
        <p:spPr/>
        <p:txBody>
          <a:bodyPr/>
          <a:lstStyle/>
          <a:p>
            <a:fld id="{4C5311EF-7EF3-45DB-A3C2-539D8379D8E2}" type="slidenum">
              <a:rPr lang="en-US" smtClean="0"/>
              <a:t>71</a:t>
            </a:fld>
            <a:endParaRPr lang="en-US" dirty="0"/>
          </a:p>
        </p:txBody>
      </p:sp>
    </p:spTree>
    <p:extLst>
      <p:ext uri="{BB962C8B-B14F-4D97-AF65-F5344CB8AC3E}">
        <p14:creationId xmlns:p14="http://schemas.microsoft.com/office/powerpoint/2010/main" val="3787913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224212"/>
            <a:ext cx="6012180" cy="5325427"/>
          </a:xfrm>
        </p:spPr>
        <p:txBody>
          <a:bodyPr/>
          <a:lstStyle/>
          <a:p>
            <a:endParaRPr lang="en-US" dirty="0"/>
          </a:p>
          <a:p>
            <a:r>
              <a:rPr lang="en-US" b="1" dirty="0"/>
              <a:t>SCRIPT NOTES:</a:t>
            </a:r>
          </a:p>
          <a:p>
            <a:pPr defTabSz="966612">
              <a:defRPr/>
            </a:pPr>
            <a:r>
              <a:rPr lang="en-US" dirty="0"/>
              <a:t>The environment plays a critical role in controls contamination in sterile processing departments. Surveyors will always inspect the environment is each area, we will review some key hot spots for compliance and survey in the following slides</a:t>
            </a:r>
          </a:p>
          <a:p>
            <a:endParaRPr lang="en-US" b="1"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77548548-EB49-6D16-492A-BE51F5A1C003}"/>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A2E56006-4BE1-4103-816E-CE322C5A3D48}"/>
              </a:ext>
            </a:extLst>
          </p:cNvPr>
          <p:cNvSpPr>
            <a:spLocks noGrp="1"/>
          </p:cNvSpPr>
          <p:nvPr>
            <p:ph type="sldNum" sz="quarter" idx="5"/>
          </p:nvPr>
        </p:nvSpPr>
        <p:spPr/>
        <p:txBody>
          <a:bodyPr/>
          <a:lstStyle/>
          <a:p>
            <a:fld id="{4C5311EF-7EF3-45DB-A3C2-539D8379D8E2}" type="slidenum">
              <a:rPr lang="en-US" smtClean="0"/>
              <a:t>72</a:t>
            </a:fld>
            <a:endParaRPr lang="en-US" dirty="0"/>
          </a:p>
        </p:txBody>
      </p:sp>
    </p:spTree>
    <p:extLst>
      <p:ext uri="{BB962C8B-B14F-4D97-AF65-F5344CB8AC3E}">
        <p14:creationId xmlns:p14="http://schemas.microsoft.com/office/powerpoint/2010/main" val="5715259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379538" y="333375"/>
            <a:ext cx="4556125" cy="2562225"/>
          </a:xfrm>
          <a:ln/>
        </p:spPr>
      </p:sp>
      <p:sp>
        <p:nvSpPr>
          <p:cNvPr id="78851" name="Notes Placeholder 2"/>
          <p:cNvSpPr>
            <a:spLocks noGrp="1"/>
          </p:cNvSpPr>
          <p:nvPr>
            <p:ph type="body" idx="1"/>
          </p:nvPr>
        </p:nvSpPr>
        <p:spPr>
          <a:xfrm>
            <a:off x="480060" y="3009900"/>
            <a:ext cx="6012180" cy="5539740"/>
          </a:xfrm>
          <a:noFill/>
          <a:ln/>
        </p:spPr>
        <p:txBody>
          <a:bodyPr/>
          <a:lstStyle/>
          <a:p>
            <a:pPr marL="181240" indent="-181240">
              <a:buFont typeface="Arial" panose="020B0604020202020204" pitchFamily="34" charset="0"/>
              <a:buChar char="•"/>
            </a:pPr>
            <a:endParaRPr lang="en-US" b="1" dirty="0"/>
          </a:p>
          <a:p>
            <a:r>
              <a:rPr lang="en-US" b="1" dirty="0"/>
              <a:t>SCRIPT NOTES:</a:t>
            </a:r>
          </a:p>
          <a:p>
            <a:r>
              <a:rPr lang="en-US" dirty="0"/>
              <a:t>Decontamination areas should be off limits to anyone other than authorized personnel. Not only should everyone entering the area wear appropriate PPE, but also facility provided scrubs, or a hospital approved cover suit. </a:t>
            </a:r>
          </a:p>
          <a:p>
            <a:r>
              <a:rPr lang="en-US" dirty="0"/>
              <a:t> </a:t>
            </a:r>
          </a:p>
          <a:p>
            <a:r>
              <a:rPr lang="en-US" dirty="0"/>
              <a:t>A challenging area may be outside vendors delivering loaned instrument trays, vendors should know the facility policy and adhere to it.</a:t>
            </a:r>
          </a:p>
          <a:p>
            <a:endParaRPr lang="en-US" dirty="0"/>
          </a:p>
          <a:p>
            <a:r>
              <a:rPr lang="en-US" dirty="0"/>
              <a:t>Doors should be kept closed and have appropriate signage indicating cleaning processes are taking place and that appropriate attire is required.</a:t>
            </a:r>
          </a:p>
          <a:p>
            <a:endParaRPr lang="en-US" b="1" dirty="0"/>
          </a:p>
          <a:p>
            <a:r>
              <a:rPr lang="en-US" b="1" dirty="0"/>
              <a:t>A</a:t>
            </a:r>
            <a:r>
              <a:rPr lang="en-US" b="1" cap="all" baseline="0" dirty="0"/>
              <a:t>dditional information</a:t>
            </a:r>
          </a:p>
          <a:p>
            <a:pPr defTabSz="966612">
              <a:defRPr/>
            </a:pPr>
            <a:r>
              <a:rPr lang="en-US" b="1" dirty="0"/>
              <a:t>ANSI/AAMI ST79:2017 section 3.2.3 discusses Traffic Control in restricted and unrestricted areas of the SPD.</a:t>
            </a:r>
            <a:endParaRPr lang="en-US" dirty="0"/>
          </a:p>
          <a:p>
            <a:pPr marL="191589" indent="-191589">
              <a:buFont typeface="Arial" panose="020B0604020202020204" pitchFamily="34" charset="0"/>
              <a:buChar char="•"/>
            </a:pPr>
            <a:endParaRPr lang="en-US" dirty="0"/>
          </a:p>
          <a:p>
            <a:pPr marL="191589" indent="-191589">
              <a:buFont typeface="Arial" panose="020B0604020202020204" pitchFamily="34" charset="0"/>
              <a:buChar char="•"/>
            </a:pPr>
            <a:endParaRPr lang="en-US" dirty="0"/>
          </a:p>
          <a:p>
            <a:pPr marL="191589" indent="-191589">
              <a:buFont typeface="Arial" panose="020B0604020202020204" pitchFamily="34" charset="0"/>
              <a:buChar char="•"/>
            </a:pPr>
            <a:endParaRPr lang="en-US" dirty="0"/>
          </a:p>
          <a:p>
            <a:pPr marL="191589" indent="-191589">
              <a:buFont typeface="Arial" panose="020B0604020202020204" pitchFamily="34" charset="0"/>
              <a:buChar char="•"/>
            </a:pPr>
            <a:endParaRPr lang="en-US" dirty="0"/>
          </a:p>
          <a:p>
            <a:endParaRPr lang="en-US" dirty="0"/>
          </a:p>
        </p:txBody>
      </p:sp>
      <p:sp>
        <p:nvSpPr>
          <p:cNvPr id="3" name="Footer Placeholder 2">
            <a:extLst>
              <a:ext uri="{FF2B5EF4-FFF2-40B4-BE49-F238E27FC236}">
                <a16:creationId xmlns:a16="http://schemas.microsoft.com/office/drawing/2014/main" id="{93AE70F4-0BF4-F601-5258-C336465DEAFF}"/>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4" name="Slide Number Placeholder 3">
            <a:extLst>
              <a:ext uri="{FF2B5EF4-FFF2-40B4-BE49-F238E27FC236}">
                <a16:creationId xmlns:a16="http://schemas.microsoft.com/office/drawing/2014/main" id="{86A27806-400E-9022-75AE-921136CDB63E}"/>
              </a:ext>
            </a:extLst>
          </p:cNvPr>
          <p:cNvSpPr>
            <a:spLocks noGrp="1"/>
          </p:cNvSpPr>
          <p:nvPr>
            <p:ph type="sldNum" sz="quarter" idx="5"/>
          </p:nvPr>
        </p:nvSpPr>
        <p:spPr/>
        <p:txBody>
          <a:bodyPr/>
          <a:lstStyle/>
          <a:p>
            <a:fld id="{4C5311EF-7EF3-45DB-A3C2-539D8379D8E2}" type="slidenum">
              <a:rPr lang="en-US" smtClean="0"/>
              <a:t>73</a:t>
            </a:fld>
            <a:endParaRPr lang="en-US" dirty="0"/>
          </a:p>
        </p:txBody>
      </p:sp>
    </p:spTree>
    <p:extLst>
      <p:ext uri="{BB962C8B-B14F-4D97-AF65-F5344CB8AC3E}">
        <p14:creationId xmlns:p14="http://schemas.microsoft.com/office/powerpoint/2010/main" val="1177483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403350" y="295275"/>
            <a:ext cx="4506913" cy="2535238"/>
          </a:xfrm>
          <a:ln/>
        </p:spPr>
      </p:sp>
      <p:sp>
        <p:nvSpPr>
          <p:cNvPr id="78851" name="Notes Placeholder 2"/>
          <p:cNvSpPr>
            <a:spLocks noGrp="1"/>
          </p:cNvSpPr>
          <p:nvPr>
            <p:ph type="body" idx="1"/>
          </p:nvPr>
        </p:nvSpPr>
        <p:spPr>
          <a:xfrm>
            <a:off x="480060" y="2830512"/>
            <a:ext cx="6012180" cy="5719127"/>
          </a:xfrm>
          <a:noFill/>
          <a:ln/>
        </p:spPr>
        <p:txBody>
          <a:bodyPr/>
          <a:lstStyle/>
          <a:p>
            <a:pPr marL="181240" indent="-181240">
              <a:buFont typeface="Arial" panose="020B0604020202020204" pitchFamily="34" charset="0"/>
              <a:buChar char="•"/>
            </a:pPr>
            <a:endParaRPr lang="en-US" b="1" dirty="0"/>
          </a:p>
          <a:p>
            <a:r>
              <a:rPr lang="en-US" b="1" dirty="0"/>
              <a:t>SCRIPT NOTES:</a:t>
            </a:r>
          </a:p>
          <a:p>
            <a:pPr eaLnBrk="1" hangingPunct="1"/>
            <a:r>
              <a:rPr lang="en-US" dirty="0"/>
              <a:t>Good lighting is essential in decontamination areas. Besides excellent general lighting consider lighting over the sink for better identification of soil and cleaning. When the light is behind the technician, the technician may cover the light casting a shadow reducing the scope of vision.</a:t>
            </a:r>
          </a:p>
          <a:p>
            <a:pPr eaLnBrk="1" hangingPunct="1"/>
            <a:endParaRPr lang="en-US" dirty="0"/>
          </a:p>
          <a:p>
            <a:pPr eaLnBrk="1" hangingPunct="1"/>
            <a:r>
              <a:rPr lang="en-US" dirty="0"/>
              <a:t>Here are three helpful tips about lighting work surfaces:</a:t>
            </a:r>
          </a:p>
          <a:p>
            <a:pPr eaLnBrk="1" hangingPunct="1"/>
            <a:endParaRPr lang="en-US" dirty="0"/>
          </a:p>
          <a:p>
            <a:pPr marL="255451" indent="-255451">
              <a:buAutoNum type="arabicParenR"/>
            </a:pPr>
            <a:r>
              <a:rPr lang="en-US" dirty="0"/>
              <a:t>As people age, they need a high amount of illuminance. We need bright light! </a:t>
            </a:r>
            <a:endParaRPr lang="en-US" dirty="0">
              <a:sym typeface="Wingdings" panose="05000000000000000000" pitchFamily="2" charset="2"/>
            </a:endParaRPr>
          </a:p>
          <a:p>
            <a:pPr marL="255451" indent="-255451">
              <a:buAutoNum type="arabicParenR"/>
            </a:pPr>
            <a:r>
              <a:rPr lang="en-US" dirty="0">
                <a:sym typeface="Wingdings" panose="05000000000000000000" pitchFamily="2" charset="2"/>
              </a:rPr>
              <a:t>When speed is of the essence, more light is needed.</a:t>
            </a:r>
          </a:p>
          <a:p>
            <a:pPr marL="255451" indent="-255451">
              <a:buAutoNum type="arabicParenR"/>
            </a:pPr>
            <a:r>
              <a:rPr lang="en-US" dirty="0">
                <a:sym typeface="Wingdings" panose="05000000000000000000" pitchFamily="2" charset="2"/>
              </a:rPr>
              <a:t>Lighter colors reflect light; darker colors absorb light therefore, the greater the reflectance, the less illuminance is required. That is why we wear light colored clothing in the summer.</a:t>
            </a:r>
          </a:p>
          <a:p>
            <a:endParaRPr lang="en-US" b="1" dirty="0"/>
          </a:p>
          <a:p>
            <a:r>
              <a:rPr lang="en-US" b="1" dirty="0"/>
              <a:t>A</a:t>
            </a:r>
            <a:r>
              <a:rPr lang="en-US" b="1" cap="all" baseline="0" dirty="0"/>
              <a:t>dditional information</a:t>
            </a:r>
          </a:p>
          <a:p>
            <a:pPr defTabSz="966612">
              <a:defRPr/>
            </a:pPr>
            <a:r>
              <a:rPr lang="en-US" sz="1300" b="1" i="1" dirty="0"/>
              <a:t>Table 1-IES-recommended illuminance levels for work environments</a:t>
            </a:r>
            <a:r>
              <a:rPr lang="en-US" sz="1300" b="1" dirty="0"/>
              <a:t> is on p. 20 of ST79:2017</a:t>
            </a:r>
            <a:endParaRPr lang="en-US" dirty="0">
              <a:sym typeface="Wingdings" panose="05000000000000000000" pitchFamily="2" charset="2"/>
            </a:endParaRPr>
          </a:p>
        </p:txBody>
      </p:sp>
      <p:sp>
        <p:nvSpPr>
          <p:cNvPr id="3" name="Footer Placeholder 2">
            <a:extLst>
              <a:ext uri="{FF2B5EF4-FFF2-40B4-BE49-F238E27FC236}">
                <a16:creationId xmlns:a16="http://schemas.microsoft.com/office/drawing/2014/main" id="{6543A67C-5385-688B-E751-828B217BF864}"/>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4" name="Slide Number Placeholder 3">
            <a:extLst>
              <a:ext uri="{FF2B5EF4-FFF2-40B4-BE49-F238E27FC236}">
                <a16:creationId xmlns:a16="http://schemas.microsoft.com/office/drawing/2014/main" id="{6480343C-6C41-D290-FFC2-5A78A2B1343E}"/>
              </a:ext>
            </a:extLst>
          </p:cNvPr>
          <p:cNvSpPr>
            <a:spLocks noGrp="1"/>
          </p:cNvSpPr>
          <p:nvPr>
            <p:ph type="sldNum" sz="quarter" idx="5"/>
          </p:nvPr>
        </p:nvSpPr>
        <p:spPr/>
        <p:txBody>
          <a:bodyPr/>
          <a:lstStyle/>
          <a:p>
            <a:fld id="{4C5311EF-7EF3-45DB-A3C2-539D8379D8E2}" type="slidenum">
              <a:rPr lang="en-US" smtClean="0"/>
              <a:t>74</a:t>
            </a:fld>
            <a:endParaRPr lang="en-US" dirty="0"/>
          </a:p>
        </p:txBody>
      </p:sp>
    </p:spTree>
    <p:extLst>
      <p:ext uri="{BB962C8B-B14F-4D97-AF65-F5344CB8AC3E}">
        <p14:creationId xmlns:p14="http://schemas.microsoft.com/office/powerpoint/2010/main" val="38839357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82575"/>
            <a:ext cx="4918075" cy="2767013"/>
          </a:xfrm>
        </p:spPr>
      </p:sp>
      <p:sp>
        <p:nvSpPr>
          <p:cNvPr id="3" name="Notes Placeholder 2"/>
          <p:cNvSpPr>
            <a:spLocks noGrp="1"/>
          </p:cNvSpPr>
          <p:nvPr>
            <p:ph type="body" idx="1"/>
          </p:nvPr>
        </p:nvSpPr>
        <p:spPr>
          <a:xfrm>
            <a:off x="685800" y="3213100"/>
            <a:ext cx="5897880" cy="2908300"/>
          </a:xfrm>
        </p:spPr>
        <p:txBody>
          <a:bodyPr/>
          <a:lstStyle/>
          <a:p>
            <a:endParaRPr lang="en-US" dirty="0"/>
          </a:p>
          <a:p>
            <a:r>
              <a:rPr lang="en-US" b="1" dirty="0"/>
              <a:t>SCRIPT NOTES:</a:t>
            </a:r>
          </a:p>
          <a:p>
            <a:r>
              <a:rPr lang="en-US" b="0" dirty="0"/>
              <a:t>Finding the right temperature and humidity for each area can be challenging. ANSI/ASHRAE/ASHE 170, Ventilation of Health Care Facilities, list recommendations for temperature and humidity. However, it is also important to consider the temperature and humidity restrictions of the items stored or used in those areas.  Before setting room requirements, gather a multidisciplinary team to assess operating conditions of equipment, storage conditions of disposable items used by sterile processing, storage requirements of sterilized items, and the storage requirements of vendor supplied items. </a:t>
            </a:r>
          </a:p>
          <a:p>
            <a:endParaRPr lang="en-US" b="0" dirty="0"/>
          </a:p>
          <a:p>
            <a:r>
              <a:rPr lang="en-US" b="0" dirty="0"/>
              <a:t>Once established, temperature and humidity must be monitored. Policies and procedures should indicate the specifications and actions to take when the temperature or humidity do not meet those specifications. Remember, it may be necessary to dispose of supplies or reprocess sterile items that have been exposed to adverse temperature and humidity conditions.</a:t>
            </a:r>
          </a:p>
          <a:p>
            <a:endParaRPr lang="en-US" b="0" dirty="0"/>
          </a:p>
          <a:p>
            <a:r>
              <a:rPr lang="en-US" b="1" dirty="0"/>
              <a:t>A</a:t>
            </a:r>
            <a:r>
              <a:rPr lang="en-US" b="1" cap="all" baseline="0" dirty="0"/>
              <a:t>dditional information</a:t>
            </a:r>
          </a:p>
          <a:p>
            <a:r>
              <a:rPr lang="en-US" sz="1300" b="1" dirty="0"/>
              <a:t>ANSI/AAMI ST79: 2017 removed the temperature &amp; humidity table and now states to refer to the ASHRAE Document.</a:t>
            </a:r>
          </a:p>
          <a:p>
            <a:endParaRPr lang="en-US" sz="1300" b="1" dirty="0"/>
          </a:p>
          <a:p>
            <a:r>
              <a:rPr lang="en-US" sz="1300" b="1" dirty="0"/>
              <a:t>ANSI/AAMI ST79:2017, 3.3.5.5 Heating, ventilation, and air conditioning (HVAC) operating parameters</a:t>
            </a:r>
          </a:p>
          <a:p>
            <a:pPr marL="191589" indent="-191589">
              <a:buFont typeface="Arial" panose="020B0604020202020204" pitchFamily="34" charset="0"/>
              <a:buChar char="•"/>
            </a:pPr>
            <a:r>
              <a:rPr lang="en-US" sz="1300" b="1" dirty="0"/>
              <a:t>The health care organization should identify which version of ANSI/ASHRAE/ASHE 170 will be used based on when the HVAC system was initially installed or last upgraded. The health care facility should establish and implement systematic processes for monitoring HVAC performance parameters and a mechanism for identifying and resolving variances within the rooms throughout the facility where sterile processing occurs.</a:t>
            </a:r>
          </a:p>
          <a:p>
            <a:endParaRPr lang="en-US" sz="1300" b="1" dirty="0"/>
          </a:p>
          <a:p>
            <a:pPr marL="191589" indent="-191589">
              <a:buFont typeface="Arial" panose="020B0604020202020204" pitchFamily="34" charset="0"/>
              <a:buChar char="•"/>
            </a:pPr>
            <a:r>
              <a:rPr lang="en-US" sz="1300" b="1" dirty="0"/>
              <a:t>Facility engineering personnel or designated responsible personnel should establish policies and procedures for monitoring and maintaining HVAC parameters within the sterile processing areas. Procedures should include maintaining records of monitoring results that are retrievable either from a central system or a local log.</a:t>
            </a:r>
          </a:p>
          <a:p>
            <a:endParaRPr lang="en-US" sz="1300" b="1" dirty="0"/>
          </a:p>
          <a:p>
            <a:pPr marL="191589" indent="-191589">
              <a:buFont typeface="Arial" panose="020B0604020202020204" pitchFamily="34" charset="0"/>
              <a:buChar char="•"/>
            </a:pPr>
            <a:r>
              <a:rPr lang="en-US" sz="1300" b="1" dirty="0"/>
              <a:t>If a variance in the HVAC parameters occurs, sterile processing personnel in combination with a multidisciplinary team (e.g., facility engineer, infection preventionist, risk manager, sterile processing manager or other designated personnel) should conduct a risk assessment. The sterile processing department is defined by ANSI/ASHRAE/ASHE 170 as a critical area.</a:t>
            </a:r>
          </a:p>
          <a:p>
            <a:pPr marL="191589" indent="-191589">
              <a:buFont typeface="Arial" panose="020B0604020202020204" pitchFamily="34" charset="0"/>
              <a:buChar char="•"/>
            </a:pPr>
            <a:endParaRPr lang="en-US" sz="1300" b="1" dirty="0"/>
          </a:p>
          <a:p>
            <a:pPr marL="191589" indent="-191589">
              <a:buFont typeface="Arial" panose="020B0604020202020204" pitchFamily="34" charset="0"/>
              <a:buChar char="•"/>
            </a:pPr>
            <a:r>
              <a:rPr lang="en-US" sz="1300" b="1" dirty="0"/>
              <a:t>The risk assessment should include the storage recommendations from the manufacturer’s products such as cleaning chemistries, washer &amp; sonic indicators, chemical indicators, biological indicators, packaging material etc. </a:t>
            </a:r>
          </a:p>
          <a:p>
            <a:pPr marL="191589" indent="-191589">
              <a:buFont typeface="Arial" panose="020B0604020202020204" pitchFamily="34" charset="0"/>
              <a:buChar char="•"/>
            </a:pPr>
            <a:endParaRPr lang="en-US" sz="1300" b="1" dirty="0"/>
          </a:p>
          <a:p>
            <a:pPr marL="191589" indent="-191589">
              <a:buFont typeface="Arial" panose="020B0604020202020204" pitchFamily="34" charset="0"/>
              <a:buChar char="•"/>
            </a:pPr>
            <a:r>
              <a:rPr lang="en-US" sz="1300" b="1" dirty="0"/>
              <a:t>Temperature &amp; humidity should be monitored daily and documented. Surveyors will check the logs and may question staff as to the procedure for when it is out of range.</a:t>
            </a:r>
          </a:p>
          <a:p>
            <a:endParaRPr lang="en-US" sz="1300" b="1" dirty="0"/>
          </a:p>
          <a:p>
            <a:r>
              <a:rPr lang="en-US" sz="1300" b="1" dirty="0"/>
              <a:t>See also Annex Q.</a:t>
            </a:r>
          </a:p>
          <a:p>
            <a:r>
              <a:rPr lang="en-US" sz="1300" b="1" i="1" dirty="0"/>
              <a:t>Rationale: </a:t>
            </a:r>
            <a:r>
              <a:rPr lang="en-US" sz="1300" b="1" dirty="0"/>
              <a:t>The effect of the HVAC system parameters falling out of range is variable. A small variance for a short period of time might not be of clinical concern, whereas a large variance for a longer period could have clinical significance. A risk assessment provides necessary information to guide appropriate response measures</a:t>
            </a:r>
          </a:p>
          <a:p>
            <a:endParaRPr lang="en-US" sz="1300" b="1" dirty="0"/>
          </a:p>
          <a:p>
            <a:r>
              <a:rPr lang="en-US" sz="1300" b="1" dirty="0"/>
              <a:t>Resource: ST79:2017, 3.3.5.5, p. 19</a:t>
            </a:r>
            <a:endParaRPr lang="en-US" b="1" dirty="0"/>
          </a:p>
          <a:p>
            <a:endParaRPr lang="en-US" dirty="0"/>
          </a:p>
        </p:txBody>
      </p:sp>
      <p:sp>
        <p:nvSpPr>
          <p:cNvPr id="6" name="Footer Placeholder 5">
            <a:extLst>
              <a:ext uri="{FF2B5EF4-FFF2-40B4-BE49-F238E27FC236}">
                <a16:creationId xmlns:a16="http://schemas.microsoft.com/office/drawing/2014/main" id="{B66C8989-6E51-46C7-B5C1-B0CF489074DF}"/>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0D78F00A-4A11-3472-BFE9-50371573E780}"/>
              </a:ext>
            </a:extLst>
          </p:cNvPr>
          <p:cNvSpPr>
            <a:spLocks noGrp="1"/>
          </p:cNvSpPr>
          <p:nvPr>
            <p:ph type="sldNum" sz="quarter" idx="5"/>
          </p:nvPr>
        </p:nvSpPr>
        <p:spPr/>
        <p:txBody>
          <a:bodyPr/>
          <a:lstStyle/>
          <a:p>
            <a:fld id="{4C5311EF-7EF3-45DB-A3C2-539D8379D8E2}" type="slidenum">
              <a:rPr lang="en-US" smtClean="0"/>
              <a:t>75</a:t>
            </a:fld>
            <a:endParaRPr lang="en-US" dirty="0"/>
          </a:p>
        </p:txBody>
      </p:sp>
    </p:spTree>
    <p:extLst>
      <p:ext uri="{BB962C8B-B14F-4D97-AF65-F5344CB8AC3E}">
        <p14:creationId xmlns:p14="http://schemas.microsoft.com/office/powerpoint/2010/main" val="4541838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31775"/>
            <a:ext cx="4918075" cy="2767013"/>
          </a:xfrm>
        </p:spPr>
      </p:sp>
      <p:sp>
        <p:nvSpPr>
          <p:cNvPr id="3" name="Notes Placeholder 2"/>
          <p:cNvSpPr>
            <a:spLocks noGrp="1"/>
          </p:cNvSpPr>
          <p:nvPr>
            <p:ph type="body" idx="1"/>
          </p:nvPr>
        </p:nvSpPr>
        <p:spPr>
          <a:xfrm>
            <a:off x="480060" y="2998788"/>
            <a:ext cx="6012180" cy="5550852"/>
          </a:xfrm>
        </p:spPr>
        <p:txBody>
          <a:bodyPr/>
          <a:lstStyle/>
          <a:p>
            <a:endParaRPr lang="en-US" dirty="0"/>
          </a:p>
          <a:p>
            <a:r>
              <a:rPr lang="en-US" b="1" dirty="0"/>
              <a:t>SCRIPT NOTES:</a:t>
            </a:r>
          </a:p>
          <a:p>
            <a:r>
              <a:rPr lang="en-US" b="0" dirty="0"/>
              <a:t>Hands are an ideal place for bacteria to live. Hands are also the ideal carrier since they touch everything. Good hand hygiene reduces the threat  of transmission. </a:t>
            </a:r>
          </a:p>
          <a:p>
            <a:endParaRPr lang="en-US" b="0" dirty="0"/>
          </a:p>
          <a:p>
            <a:r>
              <a:rPr lang="en-US" b="0" dirty="0"/>
              <a:t>Nails should be kept short and clean. Do not use nail polish, artificial nails or jewelry.</a:t>
            </a:r>
          </a:p>
          <a:p>
            <a:endParaRPr lang="en-US" b="0" dirty="0"/>
          </a:p>
          <a:p>
            <a:r>
              <a:rPr lang="en-US" b="1" dirty="0"/>
              <a:t>A</a:t>
            </a:r>
            <a:r>
              <a:rPr lang="en-US" b="1" cap="all" baseline="0" dirty="0"/>
              <a:t>dditional information</a:t>
            </a:r>
          </a:p>
          <a:p>
            <a:r>
              <a:rPr lang="en-US" b="1" baseline="0" dirty="0"/>
              <a:t>None</a:t>
            </a:r>
            <a:endParaRPr lang="en-US" b="1" dirty="0"/>
          </a:p>
        </p:txBody>
      </p:sp>
      <p:sp>
        <p:nvSpPr>
          <p:cNvPr id="6" name="Footer Placeholder 5">
            <a:extLst>
              <a:ext uri="{FF2B5EF4-FFF2-40B4-BE49-F238E27FC236}">
                <a16:creationId xmlns:a16="http://schemas.microsoft.com/office/drawing/2014/main" id="{7784DA35-E05E-D226-ACBF-57603060E577}"/>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A7520FD8-703E-A011-FA0F-563FFACC54B3}"/>
              </a:ext>
            </a:extLst>
          </p:cNvPr>
          <p:cNvSpPr>
            <a:spLocks noGrp="1"/>
          </p:cNvSpPr>
          <p:nvPr>
            <p:ph type="sldNum" sz="quarter" idx="5"/>
          </p:nvPr>
        </p:nvSpPr>
        <p:spPr/>
        <p:txBody>
          <a:bodyPr/>
          <a:lstStyle/>
          <a:p>
            <a:fld id="{4C5311EF-7EF3-45DB-A3C2-539D8379D8E2}" type="slidenum">
              <a:rPr lang="en-US" smtClean="0"/>
              <a:t>76</a:t>
            </a:fld>
            <a:endParaRPr lang="en-US" dirty="0"/>
          </a:p>
        </p:txBody>
      </p:sp>
    </p:spTree>
    <p:extLst>
      <p:ext uri="{BB962C8B-B14F-4D97-AF65-F5344CB8AC3E}">
        <p14:creationId xmlns:p14="http://schemas.microsoft.com/office/powerpoint/2010/main" val="20758546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03200"/>
            <a:ext cx="4918075" cy="2767013"/>
          </a:xfrm>
        </p:spPr>
      </p:sp>
      <p:sp>
        <p:nvSpPr>
          <p:cNvPr id="3" name="Notes Placeholder 2"/>
          <p:cNvSpPr>
            <a:spLocks noGrp="1"/>
          </p:cNvSpPr>
          <p:nvPr>
            <p:ph type="body" idx="1"/>
          </p:nvPr>
        </p:nvSpPr>
        <p:spPr>
          <a:xfrm>
            <a:off x="507999" y="2844800"/>
            <a:ext cx="6444343" cy="6274673"/>
          </a:xfrm>
        </p:spPr>
        <p:txBody>
          <a:bodyPr/>
          <a:lstStyle/>
          <a:p>
            <a:r>
              <a:rPr lang="en-US" b="1" dirty="0"/>
              <a:t>ANIMATION</a:t>
            </a:r>
          </a:p>
          <a:p>
            <a:pPr marL="181240" indent="-181240">
              <a:buFont typeface="Arial" panose="020B0604020202020204" pitchFamily="34" charset="0"/>
              <a:buChar char="•"/>
            </a:pPr>
            <a:r>
              <a:rPr lang="en-US" b="1" dirty="0"/>
              <a:t>Click to see post-it</a:t>
            </a:r>
          </a:p>
          <a:p>
            <a:pPr marL="181240" indent="-181240">
              <a:buFont typeface="Arial" panose="020B0604020202020204" pitchFamily="34" charset="0"/>
              <a:buChar char="•"/>
            </a:pPr>
            <a:endParaRPr lang="en-US" b="1" dirty="0"/>
          </a:p>
          <a:p>
            <a:r>
              <a:rPr lang="en-US" b="1" dirty="0"/>
              <a:t>SCRIPT NOTES:</a:t>
            </a:r>
          </a:p>
          <a:p>
            <a:r>
              <a:rPr lang="en-US" b="0" dirty="0"/>
              <a:t>Policies and procedures should describe the frequency and techniques used to keep hands clean.  Only use medical grade soaps and lotions, approved by infection prevention. Alcohol-based hand hygiene products should be regularly used on visibly clean hands. However, hand washing with soap and water is the best way to remove soils.</a:t>
            </a:r>
          </a:p>
          <a:p>
            <a:endParaRPr lang="en-US" b="0" dirty="0"/>
          </a:p>
          <a:p>
            <a:r>
              <a:rPr lang="en-US" b="0" dirty="0"/>
              <a:t>Hands should be washed with soap and water whenever gloves or other PPE is removed.</a:t>
            </a:r>
          </a:p>
          <a:p>
            <a:endParaRPr lang="en-US" b="0" dirty="0"/>
          </a:p>
          <a:p>
            <a:r>
              <a:rPr lang="en-US" b="0" dirty="0"/>
              <a:t>Hand washing stations should be in each area of sterile processing and personal support rooms, like locker rooms. Hand washing sinks should be separate from sinks used to clean instrumentation and emergency eye wash stations.</a:t>
            </a:r>
          </a:p>
          <a:p>
            <a:endParaRPr lang="en-US" b="0" dirty="0"/>
          </a:p>
          <a:p>
            <a:r>
              <a:rPr lang="en-US" b="1" dirty="0"/>
              <a:t>(Click) </a:t>
            </a:r>
            <a:r>
              <a:rPr lang="en-US" b="0" dirty="0"/>
              <a:t>Check for jewelry, polish and false nails. When auditing hand washing compliance within the Sterile processing department, check for the use of personal lotions or hand sanitizers. These may be stored away in draws at workstations. Also observe hand washing and hand sanitizing practices. Are staff washing hands after removing gloves? Are the regularly using alcohol hand sanitizers as dictated by facility policies.</a:t>
            </a:r>
          </a:p>
          <a:p>
            <a:endParaRPr lang="en-US" b="0" dirty="0"/>
          </a:p>
          <a:p>
            <a:r>
              <a:rPr lang="en-US" b="1" dirty="0"/>
              <a:t>A</a:t>
            </a:r>
            <a:r>
              <a:rPr lang="en-US" b="1" cap="all" baseline="0" dirty="0"/>
              <a:t>dditional information</a:t>
            </a:r>
          </a:p>
          <a:p>
            <a:r>
              <a:rPr lang="en-US" b="1" dirty="0"/>
              <a:t>Handwash stations should</a:t>
            </a:r>
          </a:p>
          <a:p>
            <a:pPr marL="241653" indent="-241653">
              <a:buFont typeface="Arial" panose="020B0604020202020204" pitchFamily="34" charset="0"/>
              <a:buChar char="•"/>
            </a:pPr>
            <a:r>
              <a:rPr lang="en-US" b="1" dirty="0"/>
              <a:t>be located in or near all areas in which instruments and other devices are decontaminated and prepared for sterilization, as well as in all personnel support areas (e.g., toilets, lounges).</a:t>
            </a:r>
          </a:p>
          <a:p>
            <a:pPr marL="241653" indent="-241653">
              <a:buFont typeface="Arial" panose="020B0604020202020204" pitchFamily="34" charset="0"/>
              <a:buChar char="•"/>
            </a:pPr>
            <a:r>
              <a:rPr lang="en-US" b="1" dirty="0"/>
              <a:t>be considered in the design or renovation of a sterile processing department/area</a:t>
            </a:r>
          </a:p>
          <a:p>
            <a:pPr marL="241653" indent="-241653">
              <a:buFont typeface="Arial" panose="020B0604020202020204" pitchFamily="34" charset="0"/>
              <a:buChar char="•"/>
            </a:pPr>
            <a:r>
              <a:rPr lang="en-US" b="1" dirty="0"/>
              <a:t>have a backup system for operation during power outages, if electronic sensors are used.</a:t>
            </a:r>
          </a:p>
          <a:p>
            <a:r>
              <a:rPr lang="en-US" b="1" dirty="0"/>
              <a:t>ANSI/AAMI ST79: 2917 Section 3.3.5.7</a:t>
            </a:r>
          </a:p>
          <a:p>
            <a:endParaRPr lang="en-US" b="1" dirty="0"/>
          </a:p>
          <a:p>
            <a:r>
              <a:rPr lang="en-US" b="1" dirty="0"/>
              <a:t>Fingernails should be kept short and clean and should not extend beyond the fingertips (CDC, 2002a; CDC, 2003; AORN, 2017).</a:t>
            </a:r>
          </a:p>
          <a:p>
            <a:r>
              <a:rPr lang="en-US" b="1" dirty="0"/>
              <a:t>ANSI/AAMI ST79: 2017 Section 4.4</a:t>
            </a:r>
            <a:endParaRPr lang="en-US" dirty="0"/>
          </a:p>
        </p:txBody>
      </p:sp>
      <p:sp>
        <p:nvSpPr>
          <p:cNvPr id="6" name="Footer Placeholder 5">
            <a:extLst>
              <a:ext uri="{FF2B5EF4-FFF2-40B4-BE49-F238E27FC236}">
                <a16:creationId xmlns:a16="http://schemas.microsoft.com/office/drawing/2014/main" id="{4B0BD618-40B0-80B8-D32A-34924E0DF460}"/>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362C5278-8AC6-E903-26F2-DA21338D6366}"/>
              </a:ext>
            </a:extLst>
          </p:cNvPr>
          <p:cNvSpPr>
            <a:spLocks noGrp="1"/>
          </p:cNvSpPr>
          <p:nvPr>
            <p:ph type="sldNum" sz="quarter" idx="5"/>
          </p:nvPr>
        </p:nvSpPr>
        <p:spPr/>
        <p:txBody>
          <a:bodyPr/>
          <a:lstStyle/>
          <a:p>
            <a:fld id="{4C5311EF-7EF3-45DB-A3C2-539D8379D8E2}" type="slidenum">
              <a:rPr lang="en-US" smtClean="0"/>
              <a:t>77</a:t>
            </a:fld>
            <a:endParaRPr lang="en-US" dirty="0"/>
          </a:p>
        </p:txBody>
      </p:sp>
    </p:spTree>
    <p:extLst>
      <p:ext uri="{BB962C8B-B14F-4D97-AF65-F5344CB8AC3E}">
        <p14:creationId xmlns:p14="http://schemas.microsoft.com/office/powerpoint/2010/main" val="1414029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125413"/>
            <a:ext cx="4918075" cy="2767012"/>
          </a:xfrm>
        </p:spPr>
      </p:sp>
      <p:sp>
        <p:nvSpPr>
          <p:cNvPr id="3" name="Notes Placeholder 2"/>
          <p:cNvSpPr>
            <a:spLocks noGrp="1"/>
          </p:cNvSpPr>
          <p:nvPr>
            <p:ph type="body" idx="1"/>
          </p:nvPr>
        </p:nvSpPr>
        <p:spPr>
          <a:xfrm>
            <a:off x="428171" y="2892424"/>
            <a:ext cx="6458858" cy="6454775"/>
          </a:xfrm>
        </p:spPr>
        <p:txBody>
          <a:bodyPr/>
          <a:lstStyle/>
          <a:p>
            <a:r>
              <a:rPr lang="en-US" b="1" dirty="0"/>
              <a:t>ANIMATION</a:t>
            </a:r>
          </a:p>
          <a:p>
            <a:pPr marL="181240" indent="-181240">
              <a:buFont typeface="Arial" panose="020B0604020202020204" pitchFamily="34" charset="0"/>
              <a:buChar char="•"/>
            </a:pPr>
            <a:r>
              <a:rPr lang="en-US" b="1" dirty="0"/>
              <a:t>Click to see post-it</a:t>
            </a:r>
          </a:p>
          <a:p>
            <a:pPr marL="181240" indent="-181240">
              <a:buFont typeface="Arial" panose="020B0604020202020204" pitchFamily="34" charset="0"/>
              <a:buChar char="•"/>
            </a:pPr>
            <a:endParaRPr lang="en-US" b="1" dirty="0"/>
          </a:p>
          <a:p>
            <a:r>
              <a:rPr lang="en-US" b="1" dirty="0"/>
              <a:t>SCRIPT NOTES:</a:t>
            </a:r>
          </a:p>
          <a:p>
            <a:r>
              <a:rPr lang="en-US" dirty="0"/>
              <a:t>Speaking of emergency eye wash stations …</a:t>
            </a:r>
          </a:p>
          <a:p>
            <a:r>
              <a:rPr lang="en-US" dirty="0"/>
              <a:t>Eyewash/shower equipment must be available within 10 seconds travel time, with unobstructed access, for immediate emergency use in all locations where potentially corrosive chemicals are used. This would include high level disinfectants, liquid sterilant, chamber cleaners and other chemicals with corrosive contact hazards listed in the safety data sheet.</a:t>
            </a:r>
          </a:p>
          <a:p>
            <a:endParaRPr lang="en-US" dirty="0"/>
          </a:p>
          <a:p>
            <a:r>
              <a:rPr lang="en-US" dirty="0"/>
              <a:t>When the chemical is not corrosive but still a hazard, an intervening door can be present, provided it opens in the same direction of travel as the person attempting to reach the emergency eyewash-shower equipment. The door must not be locked preventing access to equipment.</a:t>
            </a:r>
          </a:p>
          <a:p>
            <a:endParaRPr lang="en-US" dirty="0"/>
          </a:p>
          <a:p>
            <a:r>
              <a:rPr lang="en-US" dirty="0"/>
              <a:t>Drench hoses or eyewash bottles are not acceptable emergency eyewash units. The eyewash facilities should be identified with a highly visible sign, maintained in accordance with manufacturer’s written IFU, tested routinely to ensure proper operation.</a:t>
            </a:r>
          </a:p>
          <a:p>
            <a:endParaRPr lang="en-US" dirty="0"/>
          </a:p>
          <a:p>
            <a:r>
              <a:rPr lang="en-US" dirty="0"/>
              <a:t>Eyewash stations should not be in a location that requires flushing of the eyes in the decontamination sink.</a:t>
            </a:r>
          </a:p>
          <a:p>
            <a:endParaRPr lang="en-US" dirty="0"/>
          </a:p>
          <a:p>
            <a:r>
              <a:rPr lang="en-US" dirty="0"/>
              <a:t>Plumbed eyewashes/facewashes and showers should be tested weekly to verify operation and ensure that the flushing solution is available. Eye wash and showers should provide 0.4 gallons in 15 minutes. Each eye should be flowed. Water should be at 15-43°C or 60-100°F to prevent injury.</a:t>
            </a:r>
          </a:p>
          <a:p>
            <a:endParaRPr lang="en-US" dirty="0"/>
          </a:p>
          <a:p>
            <a:r>
              <a:rPr lang="en-US" dirty="0"/>
              <a:t>Any source of water can be a source of biofilms. Stations must be regularly cleaned and disinfected to prevent biofilm formation.</a:t>
            </a:r>
          </a:p>
          <a:p>
            <a:endParaRPr lang="en-US" dirty="0"/>
          </a:p>
          <a:p>
            <a:r>
              <a:rPr lang="en-US" b="1" dirty="0"/>
              <a:t>(Click) </a:t>
            </a:r>
            <a:r>
              <a:rPr lang="en-US" dirty="0"/>
              <a:t>When auditing the safety showers and eye washers, review the test records. Are they current with acceptable results? Also confirm the cleaning and disinfection schedule has been followed. Always check the path to the shower and eyewashes. They should be free of obstructions.</a:t>
            </a:r>
          </a:p>
          <a:p>
            <a:endParaRPr lang="en-US" b="1"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B7B24191-3115-358B-3E6B-62801B8B93DA}"/>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79F28A08-C70E-1563-069F-6569A54F2B99}"/>
              </a:ext>
            </a:extLst>
          </p:cNvPr>
          <p:cNvSpPr>
            <a:spLocks noGrp="1"/>
          </p:cNvSpPr>
          <p:nvPr>
            <p:ph type="sldNum" sz="quarter" idx="5"/>
          </p:nvPr>
        </p:nvSpPr>
        <p:spPr/>
        <p:txBody>
          <a:bodyPr/>
          <a:lstStyle/>
          <a:p>
            <a:fld id="{4C5311EF-7EF3-45DB-A3C2-539D8379D8E2}" type="slidenum">
              <a:rPr lang="en-US" smtClean="0"/>
              <a:t>78</a:t>
            </a:fld>
            <a:endParaRPr lang="en-US" dirty="0"/>
          </a:p>
        </p:txBody>
      </p:sp>
    </p:spTree>
    <p:extLst>
      <p:ext uri="{BB962C8B-B14F-4D97-AF65-F5344CB8AC3E}">
        <p14:creationId xmlns:p14="http://schemas.microsoft.com/office/powerpoint/2010/main" val="31249521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603250" y="784225"/>
            <a:ext cx="6002338" cy="3376613"/>
          </a:xfrm>
          <a:ln/>
        </p:spPr>
      </p:sp>
      <p:sp>
        <p:nvSpPr>
          <p:cNvPr id="90115" name="Notes Placeholder 2"/>
          <p:cNvSpPr>
            <a:spLocks noGrp="1"/>
          </p:cNvSpPr>
          <p:nvPr>
            <p:ph type="body" idx="1"/>
          </p:nvPr>
        </p:nvSpPr>
        <p:spPr>
          <a:xfrm>
            <a:off x="731520" y="4160520"/>
            <a:ext cx="5852160" cy="4662250"/>
          </a:xfrm>
          <a:noFill/>
          <a:ln/>
        </p:spPr>
        <p:txBody>
          <a:bodyPr/>
          <a:lstStyle/>
          <a:p>
            <a:endParaRPr lang="en-US" dirty="0"/>
          </a:p>
          <a:p>
            <a:r>
              <a:rPr lang="en-US" b="1" dirty="0"/>
              <a:t>SCRIPT NOTES:</a:t>
            </a:r>
          </a:p>
          <a:p>
            <a:r>
              <a:rPr lang="en-US" b="0" dirty="0"/>
              <a:t>Cleaning and disinfection is very important. Facilities should be designed to promote effective cleaning and disinfection. All surfaces, including floors, walls, cabinets, equipment and counters, should be made of smooth non-porous materials that are compatible with cleaning and disinfectant chemistries. Avoid textured or porous materials.  Textures and pores can hide bacteria and soils making soil removal and disinfection hard.</a:t>
            </a:r>
          </a:p>
          <a:p>
            <a:endParaRPr lang="en-US" b="0" dirty="0"/>
          </a:p>
          <a:p>
            <a:r>
              <a:rPr lang="en-US" b="0" dirty="0"/>
              <a:t>Avoid rugs and matts as these can harbor and protect microorganisms. Be sure that chair surfaces can be cleaned and disinfected.</a:t>
            </a:r>
          </a:p>
          <a:p>
            <a:endParaRPr lang="en-US" b="0" dirty="0"/>
          </a:p>
          <a:p>
            <a:r>
              <a:rPr lang="en-US" b="0" dirty="0"/>
              <a:t>Walls should allow for cleaning and disinfection. They must be compatible with cleaning and disinfection. Additional, bumpers, corner protectors and chair rails should be nonporous and compatible with cleaning and disinfection chemistries. </a:t>
            </a:r>
          </a:p>
          <a:p>
            <a:endParaRPr lang="en-US" b="0" dirty="0"/>
          </a:p>
          <a:p>
            <a:r>
              <a:rPr lang="en-US" b="0" dirty="0"/>
              <a:t>Ceilings should be constructed of non-fiber shedding materials.  Vents, sprinklers and other items hanging from ceilings or walls should allow cleaning.</a:t>
            </a:r>
          </a:p>
          <a:p>
            <a:endParaRPr lang="en-US" b="1" dirty="0"/>
          </a:p>
          <a:p>
            <a:r>
              <a:rPr lang="en-US" b="1" dirty="0"/>
              <a:t>A</a:t>
            </a:r>
            <a:r>
              <a:rPr lang="en-US" b="1" cap="all" baseline="0" dirty="0"/>
              <a:t>dditional information</a:t>
            </a:r>
          </a:p>
          <a:p>
            <a:r>
              <a:rPr lang="en-US" b="1" baseline="0" dirty="0"/>
              <a:t>None</a:t>
            </a:r>
          </a:p>
        </p:txBody>
      </p:sp>
      <p:sp>
        <p:nvSpPr>
          <p:cNvPr id="3" name="Footer Placeholder 2">
            <a:extLst>
              <a:ext uri="{FF2B5EF4-FFF2-40B4-BE49-F238E27FC236}">
                <a16:creationId xmlns:a16="http://schemas.microsoft.com/office/drawing/2014/main" id="{8FD11796-A869-CC9B-770D-F8B51C4C3246}"/>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4" name="Slide Number Placeholder 3">
            <a:extLst>
              <a:ext uri="{FF2B5EF4-FFF2-40B4-BE49-F238E27FC236}">
                <a16:creationId xmlns:a16="http://schemas.microsoft.com/office/drawing/2014/main" id="{81D2C19E-3EC4-1023-F92A-04ECA85A712E}"/>
              </a:ext>
            </a:extLst>
          </p:cNvPr>
          <p:cNvSpPr>
            <a:spLocks noGrp="1"/>
          </p:cNvSpPr>
          <p:nvPr>
            <p:ph type="sldNum" sz="quarter" idx="5"/>
          </p:nvPr>
        </p:nvSpPr>
        <p:spPr/>
        <p:txBody>
          <a:bodyPr/>
          <a:lstStyle/>
          <a:p>
            <a:fld id="{4C5311EF-7EF3-45DB-A3C2-539D8379D8E2}" type="slidenum">
              <a:rPr lang="en-US" smtClean="0"/>
              <a:t>79</a:t>
            </a:fld>
            <a:endParaRPr lang="en-US" dirty="0"/>
          </a:p>
        </p:txBody>
      </p:sp>
    </p:spTree>
    <p:extLst>
      <p:ext uri="{BB962C8B-B14F-4D97-AF65-F5344CB8AC3E}">
        <p14:creationId xmlns:p14="http://schemas.microsoft.com/office/powerpoint/2010/main" val="1999514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84163"/>
            <a:ext cx="4918075" cy="2767012"/>
          </a:xfrm>
        </p:spPr>
      </p:sp>
      <p:sp>
        <p:nvSpPr>
          <p:cNvPr id="3" name="Notes Placeholder 2"/>
          <p:cNvSpPr>
            <a:spLocks noGrp="1"/>
          </p:cNvSpPr>
          <p:nvPr>
            <p:ph type="body" idx="1"/>
          </p:nvPr>
        </p:nvSpPr>
        <p:spPr>
          <a:xfrm>
            <a:off x="480060" y="3299254"/>
            <a:ext cx="6012180" cy="5250386"/>
          </a:xfrm>
        </p:spPr>
        <p:txBody>
          <a:bodyPr/>
          <a:lstStyle/>
          <a:p>
            <a:r>
              <a:rPr lang="en-US" b="1" dirty="0"/>
              <a:t>ANIMATION</a:t>
            </a:r>
          </a:p>
          <a:p>
            <a:pPr marL="181240" indent="-181240">
              <a:buFont typeface="Arial" panose="020B0604020202020204" pitchFamily="34" charset="0"/>
              <a:buChar char="•"/>
            </a:pPr>
            <a:r>
              <a:rPr lang="en-US" b="1" dirty="0"/>
              <a:t>Click to highlight sterile processing errors</a:t>
            </a:r>
          </a:p>
          <a:p>
            <a:pPr marL="181240" indent="-181240">
              <a:buFont typeface="Arial" panose="020B0604020202020204" pitchFamily="34" charset="0"/>
              <a:buChar char="•"/>
            </a:pPr>
            <a:r>
              <a:rPr lang="en-US" b="1" dirty="0"/>
              <a:t>Focus on sterile processing errors</a:t>
            </a:r>
          </a:p>
          <a:p>
            <a:pPr marL="181240" indent="-181240">
              <a:buFont typeface="Arial" panose="020B0604020202020204" pitchFamily="34" charset="0"/>
              <a:buChar char="•"/>
            </a:pPr>
            <a:r>
              <a:rPr lang="en-US" b="1" dirty="0"/>
              <a:t>Endoscopes bumped from the top 10</a:t>
            </a:r>
          </a:p>
          <a:p>
            <a:endParaRPr lang="en-US" dirty="0"/>
          </a:p>
          <a:p>
            <a:r>
              <a:rPr lang="en-US" b="1" dirty="0"/>
              <a:t>SCRIPT NOTES:</a:t>
            </a:r>
          </a:p>
          <a:p>
            <a:pPr defTabSz="1021806">
              <a:defRPr/>
            </a:pPr>
            <a:r>
              <a:rPr lang="en-US" i="0" dirty="0"/>
              <a:t>Each year the ECRI Institute lists its top 10 health technology hazards. Of the many hazards listed for 2020, </a:t>
            </a:r>
            <a:r>
              <a:rPr lang="en-US" b="1" i="0" dirty="0"/>
              <a:t>(Click) </a:t>
            </a:r>
            <a:r>
              <a:rPr lang="en-US" i="0" dirty="0"/>
              <a:t>number three are hazards from sterile processing errors in medical and dental offices. This is the first time in many years that cleaning of endoscopes didn’t make the top 10. Do you think that’s because endoscopes no longer rate as a serious hazard in healthcare? NO, these 10 items, including sterile processing errors, are more hazardous.</a:t>
            </a:r>
          </a:p>
          <a:p>
            <a:pPr defTabSz="1021806">
              <a:defRPr/>
            </a:pPr>
            <a:endParaRPr lang="en-US" i="0" dirty="0"/>
          </a:p>
          <a:p>
            <a:pPr defTabSz="1021806">
              <a:defRPr/>
            </a:pPr>
            <a:r>
              <a:rPr lang="en-US" i="0" dirty="0"/>
              <a:t>So, ask yourself, what are you going to do? </a:t>
            </a:r>
            <a:r>
              <a:rPr lang="en-US" b="0" dirty="0"/>
              <a:t>You need an infection control plan that addresses sterile processing. </a:t>
            </a:r>
          </a:p>
          <a:p>
            <a:pPr defTabSz="1021806">
              <a:defRPr/>
            </a:pPr>
            <a:endParaRPr lang="en-US" i="0"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1FFA899F-E6C8-C129-8C96-6ECC6392F10B}"/>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8FDB4F87-9F64-0B84-58B3-A5BB4DEB7BA2}"/>
              </a:ext>
            </a:extLst>
          </p:cNvPr>
          <p:cNvSpPr>
            <a:spLocks noGrp="1"/>
          </p:cNvSpPr>
          <p:nvPr>
            <p:ph type="sldNum" sz="quarter" idx="5"/>
          </p:nvPr>
        </p:nvSpPr>
        <p:spPr/>
        <p:txBody>
          <a:bodyPr/>
          <a:lstStyle/>
          <a:p>
            <a:fld id="{4C5311EF-7EF3-45DB-A3C2-539D8379D8E2}" type="slidenum">
              <a:rPr lang="en-US" smtClean="0"/>
              <a:t>8</a:t>
            </a:fld>
            <a:endParaRPr lang="en-US" dirty="0"/>
          </a:p>
        </p:txBody>
      </p:sp>
    </p:spTree>
    <p:extLst>
      <p:ext uri="{BB962C8B-B14F-4D97-AF65-F5344CB8AC3E}">
        <p14:creationId xmlns:p14="http://schemas.microsoft.com/office/powerpoint/2010/main" val="29350568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250950" y="457200"/>
            <a:ext cx="4813300" cy="2706688"/>
          </a:xfrm>
          <a:ln/>
        </p:spPr>
      </p:sp>
      <p:sp>
        <p:nvSpPr>
          <p:cNvPr id="5" name="Notes Placeholder 4"/>
          <p:cNvSpPr>
            <a:spLocks noGrp="1"/>
          </p:cNvSpPr>
          <p:nvPr>
            <p:ph type="body" sz="quarter" idx="10"/>
          </p:nvPr>
        </p:nvSpPr>
        <p:spPr>
          <a:xfrm>
            <a:off x="480060" y="3163888"/>
            <a:ext cx="6012180" cy="5385752"/>
          </a:xfrm>
        </p:spPr>
        <p:txBody>
          <a:bodyPr>
            <a:normAutofit/>
          </a:bodyPr>
          <a:lstStyle/>
          <a:p>
            <a:endParaRPr lang="en-US" dirty="0"/>
          </a:p>
          <a:p>
            <a:r>
              <a:rPr lang="en-US" b="1" dirty="0"/>
              <a:t>SCRIPT NOTES:</a:t>
            </a:r>
          </a:p>
          <a:p>
            <a:r>
              <a:rPr lang="en-US" b="0" i="0" dirty="0"/>
              <a:t>Contamination is everywhere. Every item, button or switched touched becomes a source of contamination. These should be regularly cleaned and disinfected.</a:t>
            </a:r>
          </a:p>
          <a:p>
            <a:endParaRPr lang="en-US" b="1" dirty="0"/>
          </a:p>
          <a:p>
            <a:r>
              <a:rPr lang="en-US" b="1" dirty="0"/>
              <a:t>A</a:t>
            </a:r>
            <a:r>
              <a:rPr lang="en-US" b="1" cap="all" baseline="0" dirty="0"/>
              <a:t>dditional information</a:t>
            </a:r>
          </a:p>
          <a:p>
            <a:r>
              <a:rPr lang="en-US" b="1" baseline="0" dirty="0"/>
              <a:t>None</a:t>
            </a:r>
          </a:p>
          <a:p>
            <a:endParaRPr lang="en-US" b="1" dirty="0"/>
          </a:p>
        </p:txBody>
      </p:sp>
      <p:sp>
        <p:nvSpPr>
          <p:cNvPr id="3" name="Footer Placeholder 2">
            <a:extLst>
              <a:ext uri="{FF2B5EF4-FFF2-40B4-BE49-F238E27FC236}">
                <a16:creationId xmlns:a16="http://schemas.microsoft.com/office/drawing/2014/main" id="{40FB97DA-AECE-C28C-C766-AF5F84947E01}"/>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4" name="Slide Number Placeholder 3">
            <a:extLst>
              <a:ext uri="{FF2B5EF4-FFF2-40B4-BE49-F238E27FC236}">
                <a16:creationId xmlns:a16="http://schemas.microsoft.com/office/drawing/2014/main" id="{2CE0AD51-FEC2-C464-861C-8AE753DCB5DE}"/>
              </a:ext>
            </a:extLst>
          </p:cNvPr>
          <p:cNvSpPr>
            <a:spLocks noGrp="1"/>
          </p:cNvSpPr>
          <p:nvPr>
            <p:ph type="sldNum" sz="quarter" idx="5"/>
          </p:nvPr>
        </p:nvSpPr>
        <p:spPr/>
        <p:txBody>
          <a:bodyPr/>
          <a:lstStyle/>
          <a:p>
            <a:fld id="{4C5311EF-7EF3-45DB-A3C2-539D8379D8E2}" type="slidenum">
              <a:rPr lang="en-US" smtClean="0"/>
              <a:t>80</a:t>
            </a:fld>
            <a:endParaRPr lang="en-US" dirty="0"/>
          </a:p>
        </p:txBody>
      </p:sp>
    </p:spTree>
    <p:extLst>
      <p:ext uri="{BB962C8B-B14F-4D97-AF65-F5344CB8AC3E}">
        <p14:creationId xmlns:p14="http://schemas.microsoft.com/office/powerpoint/2010/main" val="1199540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77875"/>
            <a:ext cx="4918075" cy="2767013"/>
          </a:xfrm>
        </p:spPr>
      </p:sp>
      <p:sp>
        <p:nvSpPr>
          <p:cNvPr id="3" name="Notes Placeholder 2"/>
          <p:cNvSpPr>
            <a:spLocks noGrp="1"/>
          </p:cNvSpPr>
          <p:nvPr>
            <p:ph type="body" idx="1"/>
          </p:nvPr>
        </p:nvSpPr>
        <p:spPr>
          <a:xfrm>
            <a:off x="731520" y="3696462"/>
            <a:ext cx="5852160" cy="5316665"/>
          </a:xfrm>
        </p:spPr>
        <p:txBody>
          <a:bodyPr/>
          <a:lstStyle/>
          <a:p>
            <a:r>
              <a:rPr lang="en-US" b="1" dirty="0"/>
              <a:t>ANIMATION</a:t>
            </a:r>
          </a:p>
          <a:p>
            <a:pPr marL="181240" indent="-181240">
              <a:buFont typeface="Arial" panose="020B0604020202020204" pitchFamily="34" charset="0"/>
              <a:buChar char="•"/>
            </a:pPr>
            <a:r>
              <a:rPr lang="en-US" b="1" dirty="0"/>
              <a:t>Click for posit note</a:t>
            </a:r>
          </a:p>
          <a:p>
            <a:endParaRPr lang="en-US" dirty="0"/>
          </a:p>
          <a:p>
            <a:r>
              <a:rPr lang="en-US" b="1" dirty="0"/>
              <a:t>SCRIPT NOTES:</a:t>
            </a:r>
          </a:p>
          <a:p>
            <a:r>
              <a:rPr lang="en-US" b="0" dirty="0"/>
              <a:t>As you probably noticed, cleaning and disinfection of the counters, workstations, equipment, walls and floors is an integral part in controlling contamination and infection transmission. Who does your cleaning and disinfection? If you are like many, </a:t>
            </a:r>
            <a:r>
              <a:rPr lang="en-US" dirty="0"/>
              <a:t>EVS staff arrive after everyone else is gone. They may be permanent staff, or they may be from an agency. Don’t assume EVS staff are trained on the specifics for cleaning and disinfecting sterile processing. </a:t>
            </a:r>
          </a:p>
          <a:p>
            <a:endParaRPr lang="en-US" dirty="0"/>
          </a:p>
          <a:p>
            <a:r>
              <a:rPr lang="en-US" dirty="0"/>
              <a:t>Ensure the department is cleaned routinely and appropriately. There should be a cleaning protocol for each area. EVS Staff must be trained. </a:t>
            </a:r>
          </a:p>
          <a:p>
            <a:endParaRPr lang="en-US" b="0" dirty="0"/>
          </a:p>
          <a:p>
            <a:r>
              <a:rPr lang="en-US" b="0" dirty="0"/>
              <a:t>Develop a cleaning checklist. BE sure to identify the …</a:t>
            </a:r>
          </a:p>
          <a:p>
            <a:pPr marL="181240" indent="-181240">
              <a:buFont typeface="Arial" panose="020B0604020202020204" pitchFamily="34" charset="0"/>
              <a:buChar char="•"/>
            </a:pPr>
            <a:r>
              <a:rPr lang="en-US" dirty="0"/>
              <a:t>trash &amp; linen disposal schedule</a:t>
            </a:r>
          </a:p>
          <a:p>
            <a:pPr marL="181240" indent="-181240">
              <a:buFont typeface="Arial" panose="020B0604020202020204" pitchFamily="34" charset="0"/>
              <a:buChar char="•"/>
            </a:pPr>
            <a:r>
              <a:rPr lang="en-US" dirty="0"/>
              <a:t>proper PPE and attire for each area</a:t>
            </a:r>
          </a:p>
          <a:p>
            <a:pPr marL="181240" indent="-181240">
              <a:buFont typeface="Arial" panose="020B0604020202020204" pitchFamily="34" charset="0"/>
              <a:buChar char="•"/>
            </a:pPr>
            <a:r>
              <a:rPr lang="en-US" dirty="0"/>
              <a:t>cleaning chemistry and disinfectant to use</a:t>
            </a:r>
          </a:p>
          <a:p>
            <a:pPr marL="181240" indent="-181240">
              <a:buFont typeface="Arial" panose="020B0604020202020204" pitchFamily="34" charset="0"/>
              <a:buChar char="•"/>
            </a:pPr>
            <a:r>
              <a:rPr lang="en-US" dirty="0"/>
              <a:t>what is EVS staff responsibility and what is SPD staff responsibility </a:t>
            </a:r>
          </a:p>
          <a:p>
            <a:pPr marL="181240" indent="-181240">
              <a:buFont typeface="Arial" panose="020B0604020202020204" pitchFamily="34" charset="0"/>
              <a:buChar char="•"/>
            </a:pPr>
            <a:r>
              <a:rPr lang="en-US" dirty="0"/>
              <a:t>Sequence of cleaning from cleaner areas to dirty areas.</a:t>
            </a:r>
          </a:p>
          <a:p>
            <a:pPr marL="181240" indent="-181240">
              <a:buFont typeface="Arial" panose="020B0604020202020204" pitchFamily="34" charset="0"/>
              <a:buChar char="•"/>
            </a:pPr>
            <a:endParaRPr lang="en-US" dirty="0"/>
          </a:p>
          <a:p>
            <a:r>
              <a:rPr lang="en-US" b="1" dirty="0"/>
              <a:t>(Click) </a:t>
            </a:r>
            <a:r>
              <a:rPr lang="en-US" dirty="0"/>
              <a:t>When auditing the environment, don’t forget the EVS. Check schedules are established and kept. Be sure EVS staff where PPE and understand the IFU of the cleaning and disinfection chemistries being used. </a:t>
            </a:r>
          </a:p>
          <a:p>
            <a:endParaRPr lang="en-US" b="0"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0ACEA087-2DA2-B10B-989B-66531FFA2725}"/>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4C0E5E40-A1DE-3F7A-0AB7-DEFBC990793B}"/>
              </a:ext>
            </a:extLst>
          </p:cNvPr>
          <p:cNvSpPr>
            <a:spLocks noGrp="1"/>
          </p:cNvSpPr>
          <p:nvPr>
            <p:ph type="sldNum" sz="quarter" idx="5"/>
          </p:nvPr>
        </p:nvSpPr>
        <p:spPr/>
        <p:txBody>
          <a:bodyPr/>
          <a:lstStyle/>
          <a:p>
            <a:fld id="{4C5311EF-7EF3-45DB-A3C2-539D8379D8E2}" type="slidenum">
              <a:rPr lang="en-US" smtClean="0"/>
              <a:t>81</a:t>
            </a:fld>
            <a:endParaRPr lang="en-US" dirty="0"/>
          </a:p>
        </p:txBody>
      </p:sp>
    </p:spTree>
    <p:extLst>
      <p:ext uri="{BB962C8B-B14F-4D97-AF65-F5344CB8AC3E}">
        <p14:creationId xmlns:p14="http://schemas.microsoft.com/office/powerpoint/2010/main" val="31595056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224212"/>
            <a:ext cx="6012180" cy="5325427"/>
          </a:xfrm>
        </p:spPr>
        <p:txBody>
          <a:bodyPr/>
          <a:lstStyle/>
          <a:p>
            <a:pPr marL="181240" indent="-181240">
              <a:buFont typeface="Arial" panose="020B0604020202020204" pitchFamily="34" charset="0"/>
              <a:buChar char="•"/>
            </a:pPr>
            <a:r>
              <a:rPr lang="en-US" b="1" dirty="0"/>
              <a:t>Transition slide</a:t>
            </a:r>
          </a:p>
          <a:p>
            <a:endParaRPr lang="en-US" dirty="0"/>
          </a:p>
          <a:p>
            <a:r>
              <a:rPr lang="en-US" b="1" dirty="0"/>
              <a:t>SCRIPT NOTES:</a:t>
            </a:r>
          </a:p>
          <a:p>
            <a:r>
              <a:rPr lang="en-US" b="0" dirty="0"/>
              <a:t>The final responsibility in the processing loop is storage of processed items. </a:t>
            </a:r>
          </a:p>
          <a:p>
            <a:endParaRPr lang="en-US" dirty="0"/>
          </a:p>
          <a:p>
            <a:r>
              <a:rPr lang="en-US" b="1" dirty="0"/>
              <a:t>A</a:t>
            </a:r>
            <a:r>
              <a:rPr lang="en-US" b="1" cap="all" baseline="0" dirty="0"/>
              <a:t>dditional information</a:t>
            </a:r>
          </a:p>
          <a:p>
            <a:r>
              <a:rPr lang="en-US" b="1" dirty="0"/>
              <a:t>None</a:t>
            </a:r>
          </a:p>
        </p:txBody>
      </p:sp>
      <p:sp>
        <p:nvSpPr>
          <p:cNvPr id="6" name="Footer Placeholder 5">
            <a:extLst>
              <a:ext uri="{FF2B5EF4-FFF2-40B4-BE49-F238E27FC236}">
                <a16:creationId xmlns:a16="http://schemas.microsoft.com/office/drawing/2014/main" id="{015F745A-F12B-30A4-2BFE-59F4949531B2}"/>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8BB2FE45-9A4A-C8A4-6FA6-20F20D469475}"/>
              </a:ext>
            </a:extLst>
          </p:cNvPr>
          <p:cNvSpPr>
            <a:spLocks noGrp="1"/>
          </p:cNvSpPr>
          <p:nvPr>
            <p:ph type="sldNum" sz="quarter" idx="5"/>
          </p:nvPr>
        </p:nvSpPr>
        <p:spPr/>
        <p:txBody>
          <a:bodyPr/>
          <a:lstStyle/>
          <a:p>
            <a:fld id="{4C5311EF-7EF3-45DB-A3C2-539D8379D8E2}" type="slidenum">
              <a:rPr lang="en-US" smtClean="0"/>
              <a:t>82</a:t>
            </a:fld>
            <a:endParaRPr lang="en-US" dirty="0"/>
          </a:p>
        </p:txBody>
      </p:sp>
    </p:spTree>
    <p:extLst>
      <p:ext uri="{BB962C8B-B14F-4D97-AF65-F5344CB8AC3E}">
        <p14:creationId xmlns:p14="http://schemas.microsoft.com/office/powerpoint/2010/main" val="24604921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58775"/>
            <a:ext cx="4918075" cy="2767013"/>
          </a:xfrm>
        </p:spPr>
      </p:sp>
      <p:sp>
        <p:nvSpPr>
          <p:cNvPr id="3" name="Notes Placeholder 2"/>
          <p:cNvSpPr>
            <a:spLocks noGrp="1"/>
          </p:cNvSpPr>
          <p:nvPr>
            <p:ph type="body" idx="1"/>
          </p:nvPr>
        </p:nvSpPr>
        <p:spPr>
          <a:xfrm>
            <a:off x="480060" y="3352800"/>
            <a:ext cx="6012180" cy="5196840"/>
          </a:xfrm>
        </p:spPr>
        <p:txBody>
          <a:bodyPr/>
          <a:lstStyle/>
          <a:p>
            <a:pPr marL="181240" indent="-181240">
              <a:buFont typeface="Arial" panose="020B0604020202020204" pitchFamily="34" charset="0"/>
              <a:buChar char="•"/>
            </a:pPr>
            <a:endParaRPr lang="en-US" b="1" dirty="0"/>
          </a:p>
          <a:p>
            <a:r>
              <a:rPr lang="en-US" b="1" dirty="0"/>
              <a:t>SCRIPT NOTES:</a:t>
            </a:r>
          </a:p>
          <a:p>
            <a:r>
              <a:rPr lang="en-US" dirty="0"/>
              <a:t>Sterile storage areas should be cleaned and maintained the same way other restricted areas are. Shelving can be opened or closed cabinets but in open shelving the units should have solid bottoms to prevent dust or splashes from moping the floor for getting on packages. The area should have the temperature and humidity monitored and be cleaned regularly.</a:t>
            </a:r>
          </a:p>
          <a:p>
            <a:endParaRPr lang="en-US" b="1"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5F8CBE0F-D97E-1238-F3FD-6792CDECF92F}"/>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AC1777AD-4D68-1229-E19E-C25FCDEC66F3}"/>
              </a:ext>
            </a:extLst>
          </p:cNvPr>
          <p:cNvSpPr>
            <a:spLocks noGrp="1"/>
          </p:cNvSpPr>
          <p:nvPr>
            <p:ph type="sldNum" sz="quarter" idx="5"/>
          </p:nvPr>
        </p:nvSpPr>
        <p:spPr/>
        <p:txBody>
          <a:bodyPr/>
          <a:lstStyle/>
          <a:p>
            <a:fld id="{4C5311EF-7EF3-45DB-A3C2-539D8379D8E2}" type="slidenum">
              <a:rPr lang="en-US" smtClean="0"/>
              <a:t>83</a:t>
            </a:fld>
            <a:endParaRPr lang="en-US" dirty="0"/>
          </a:p>
        </p:txBody>
      </p:sp>
    </p:spTree>
    <p:extLst>
      <p:ext uri="{BB962C8B-B14F-4D97-AF65-F5344CB8AC3E}">
        <p14:creationId xmlns:p14="http://schemas.microsoft.com/office/powerpoint/2010/main" val="29274136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480060" y="3224212"/>
            <a:ext cx="6012180" cy="5325427"/>
          </a:xfrm>
        </p:spPr>
        <p:txBody>
          <a:bodyPr/>
          <a:lstStyle/>
          <a:p>
            <a:r>
              <a:rPr lang="en-US" b="1" dirty="0"/>
              <a:t>ANIMATION:</a:t>
            </a:r>
          </a:p>
          <a:p>
            <a:pPr marL="181240" indent="-181240">
              <a:buFont typeface="Arial" panose="020B0604020202020204" pitchFamily="34" charset="0"/>
              <a:buChar char="•"/>
            </a:pPr>
            <a:r>
              <a:rPr lang="en-US" b="1" dirty="0"/>
              <a:t>Click for post it</a:t>
            </a:r>
          </a:p>
          <a:p>
            <a:pPr marL="181240" indent="-181240">
              <a:buFont typeface="Arial" panose="020B0604020202020204" pitchFamily="34" charset="0"/>
              <a:buChar char="•"/>
            </a:pPr>
            <a:endParaRPr lang="en-US" b="1" dirty="0"/>
          </a:p>
          <a:p>
            <a:r>
              <a:rPr lang="en-US" b="1" dirty="0"/>
              <a:t>SCRIPT NOTES:</a:t>
            </a:r>
          </a:p>
          <a:p>
            <a:r>
              <a:rPr lang="en-US" dirty="0"/>
              <a:t>Facilities should ensure that scopes are clean and dry prior to storage. </a:t>
            </a:r>
          </a:p>
          <a:p>
            <a:endParaRPr lang="en-US" dirty="0"/>
          </a:p>
          <a:p>
            <a:r>
              <a:rPr lang="en-US" dirty="0"/>
              <a:t>Endoscopes should be hung vertically such that the scope does not touch the floor, walls or neighboring endoscopes. Scopes should be stored in cabinets that are closed to prevent recontamination. Cabinets with filtered air circulation can help dry any remaining moisture which can help prevent biofilm formation. </a:t>
            </a:r>
          </a:p>
          <a:p>
            <a:endParaRPr lang="en-US" dirty="0"/>
          </a:p>
          <a:p>
            <a:r>
              <a:rPr lang="en-US" dirty="0"/>
              <a:t>Though endoscopes are stored in a controlled environment, it does not eliminate the possibility of recontamination during storage. Facilities must establish a hang time. Hang time is the maximum number of days that an endoscope can be stored before it requires reprocessing. Hang times are determined by reviewing recommended practices, manufacturer IFUs and facility scope microbial test data over time. </a:t>
            </a:r>
          </a:p>
          <a:p>
            <a:endParaRPr lang="en-US" dirty="0"/>
          </a:p>
          <a:p>
            <a:r>
              <a:rPr lang="en-US" b="1" dirty="0"/>
              <a:t>(Click) </a:t>
            </a:r>
            <a:r>
              <a:rPr lang="en-US" dirty="0"/>
              <a:t>Auditors should look at the endoscope storage. Are scopes stored correctly? Is hang time documented and observed? Review the risk assessment and testing used to establish the hang time. Do current practices match the recommendations within the risk assessment?</a:t>
            </a:r>
          </a:p>
          <a:p>
            <a:endParaRPr lang="en-US"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0AA8F839-3277-B643-61A5-F17103BDFD74}"/>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6BE04B83-CAAB-3556-FD15-D30ADE703D3F}"/>
              </a:ext>
            </a:extLst>
          </p:cNvPr>
          <p:cNvSpPr>
            <a:spLocks noGrp="1"/>
          </p:cNvSpPr>
          <p:nvPr>
            <p:ph type="sldNum" sz="quarter" idx="5"/>
          </p:nvPr>
        </p:nvSpPr>
        <p:spPr/>
        <p:txBody>
          <a:bodyPr/>
          <a:lstStyle/>
          <a:p>
            <a:fld id="{4C5311EF-7EF3-45DB-A3C2-539D8379D8E2}" type="slidenum">
              <a:rPr lang="en-US" smtClean="0"/>
              <a:t>84</a:t>
            </a:fld>
            <a:endParaRPr lang="en-US" dirty="0"/>
          </a:p>
        </p:txBody>
      </p:sp>
    </p:spTree>
    <p:extLst>
      <p:ext uri="{BB962C8B-B14F-4D97-AF65-F5344CB8AC3E}">
        <p14:creationId xmlns:p14="http://schemas.microsoft.com/office/powerpoint/2010/main" val="40715016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33375"/>
            <a:ext cx="4918075" cy="2767013"/>
          </a:xfrm>
        </p:spPr>
      </p:sp>
      <p:sp>
        <p:nvSpPr>
          <p:cNvPr id="3" name="Notes Placeholder 2"/>
          <p:cNvSpPr>
            <a:spLocks noGrp="1"/>
          </p:cNvSpPr>
          <p:nvPr>
            <p:ph type="body" idx="1"/>
          </p:nvPr>
        </p:nvSpPr>
        <p:spPr>
          <a:xfrm>
            <a:off x="480060" y="3200400"/>
            <a:ext cx="6012180" cy="5349240"/>
          </a:xfrm>
        </p:spPr>
        <p:txBody>
          <a:bodyPr/>
          <a:lstStyle/>
          <a:p>
            <a:r>
              <a:rPr lang="en-US" b="1" dirty="0"/>
              <a:t>ANIMATION:</a:t>
            </a:r>
          </a:p>
          <a:p>
            <a:pPr defTabSz="966612">
              <a:defRPr/>
            </a:pPr>
            <a:r>
              <a:rPr lang="en-US" b="1" dirty="0"/>
              <a:t>One click starts the automated sequence. Moves right to left, top to bottom</a:t>
            </a:r>
          </a:p>
          <a:p>
            <a:endParaRPr lang="en-US" dirty="0"/>
          </a:p>
          <a:p>
            <a:pPr defTabSz="966612">
              <a:defRPr/>
            </a:pPr>
            <a:r>
              <a:rPr lang="en-US" b="1" dirty="0"/>
              <a:t>SCRIPT NOTES:   </a:t>
            </a:r>
          </a:p>
          <a:p>
            <a:pPr defTabSz="966612">
              <a:defRPr/>
            </a:pPr>
            <a:r>
              <a:rPr lang="en-US" b="0" baseline="0" dirty="0"/>
              <a:t>A complicated process can easily feel overwhelming. Being familiar with the standards and guidelines governing the sterile processing department is the first step to feeling comfortable auditing it. This list comprises the minimum standards and guidelines that you should become familiar with. If you don’t have them in your facility library, now is the time to get them.</a:t>
            </a:r>
            <a:endParaRPr lang="en-US" b="1" dirty="0"/>
          </a:p>
          <a:p>
            <a:endParaRPr lang="en-US" b="1" dirty="0"/>
          </a:p>
          <a:p>
            <a:r>
              <a:rPr lang="en-US" b="1" dirty="0"/>
              <a:t>A</a:t>
            </a:r>
            <a:r>
              <a:rPr lang="en-US" b="1" cap="all" baseline="0" dirty="0"/>
              <a:t>dditional information</a:t>
            </a:r>
          </a:p>
          <a:p>
            <a:r>
              <a:rPr lang="en-US" b="1" baseline="0" dirty="0"/>
              <a:t>None</a:t>
            </a:r>
          </a:p>
        </p:txBody>
      </p:sp>
      <p:sp>
        <p:nvSpPr>
          <p:cNvPr id="6" name="Footer Placeholder 5">
            <a:extLst>
              <a:ext uri="{FF2B5EF4-FFF2-40B4-BE49-F238E27FC236}">
                <a16:creationId xmlns:a16="http://schemas.microsoft.com/office/drawing/2014/main" id="{3C72AD07-9B0C-22D4-76B7-8120B95269B0}"/>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3F5A08CE-9465-EFDA-2F95-BABEBE0F5CDB}"/>
              </a:ext>
            </a:extLst>
          </p:cNvPr>
          <p:cNvSpPr>
            <a:spLocks noGrp="1"/>
          </p:cNvSpPr>
          <p:nvPr>
            <p:ph type="sldNum" sz="quarter" idx="5"/>
          </p:nvPr>
        </p:nvSpPr>
        <p:spPr/>
        <p:txBody>
          <a:bodyPr/>
          <a:lstStyle/>
          <a:p>
            <a:fld id="{4C5311EF-7EF3-45DB-A3C2-539D8379D8E2}" type="slidenum">
              <a:rPr lang="en-US" smtClean="0"/>
              <a:t>85</a:t>
            </a:fld>
            <a:endParaRPr lang="en-US" dirty="0"/>
          </a:p>
        </p:txBody>
      </p:sp>
    </p:spTree>
    <p:extLst>
      <p:ext uri="{BB962C8B-B14F-4D97-AF65-F5344CB8AC3E}">
        <p14:creationId xmlns:p14="http://schemas.microsoft.com/office/powerpoint/2010/main" val="24225706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320675"/>
            <a:ext cx="4918075" cy="2767013"/>
          </a:xfrm>
        </p:spPr>
      </p:sp>
      <p:sp>
        <p:nvSpPr>
          <p:cNvPr id="3" name="Notes Placeholder 2"/>
          <p:cNvSpPr>
            <a:spLocks noGrp="1"/>
          </p:cNvSpPr>
          <p:nvPr>
            <p:ph type="body" idx="1"/>
          </p:nvPr>
        </p:nvSpPr>
        <p:spPr>
          <a:xfrm>
            <a:off x="480060" y="3238500"/>
            <a:ext cx="6012180" cy="5311140"/>
          </a:xfrm>
        </p:spPr>
        <p:txBody>
          <a:bodyPr/>
          <a:lstStyle/>
          <a:p>
            <a:endParaRPr lang="en-US" b="1" dirty="0"/>
          </a:p>
          <a:p>
            <a:r>
              <a:rPr lang="en-US" b="1" dirty="0"/>
              <a:t>SCRIPT NOTES:</a:t>
            </a:r>
          </a:p>
          <a:p>
            <a:r>
              <a:rPr lang="en-US" b="0" dirty="0"/>
              <a:t>This was a lot of information and you’re ready to get started. Prepare your audit checklist and follow your instrument processing. Don’t try to do it all in one go. Divide the processes and establish an auditing schedule.</a:t>
            </a:r>
          </a:p>
          <a:p>
            <a:endParaRPr lang="en-US" b="0" dirty="0"/>
          </a:p>
          <a:p>
            <a:r>
              <a:rPr lang="en-US" b="0" dirty="0"/>
              <a:t>Identify areas that you can improve and create a plan to do it. Sometimes as an auditor we want to fix but that doesn’t always work. Rely on your experts, standards, guidelines and other resources to help make and maintain the best changes.</a:t>
            </a:r>
          </a:p>
          <a:p>
            <a:endParaRPr lang="en-US" b="0" dirty="0"/>
          </a:p>
          <a:p>
            <a:r>
              <a:rPr lang="en-US" b="0" dirty="0"/>
              <a:t>Don’t forget that education is key. Educate those with responsibility for reprocessing instruments. Don’t forget those with the important task to pretreat instrumentation following the procedure.  Train staff on the importance of following every step ion the process. No shortcuts. Finally assess competency. Not just once, but on a regular schedule. </a:t>
            </a:r>
          </a:p>
          <a:p>
            <a:endParaRPr lang="en-US" b="0" dirty="0"/>
          </a:p>
          <a:p>
            <a:r>
              <a:rPr lang="en-US" b="1" dirty="0"/>
              <a:t>A</a:t>
            </a:r>
            <a:r>
              <a:rPr lang="en-US" b="1" cap="all" baseline="0" dirty="0"/>
              <a:t>dditional information</a:t>
            </a:r>
          </a:p>
          <a:p>
            <a:r>
              <a:rPr lang="en-US" b="1" baseline="0" dirty="0"/>
              <a:t>None</a:t>
            </a:r>
            <a:endParaRPr lang="en-US" dirty="0"/>
          </a:p>
        </p:txBody>
      </p:sp>
      <p:sp>
        <p:nvSpPr>
          <p:cNvPr id="6" name="Footer Placeholder 5">
            <a:extLst>
              <a:ext uri="{FF2B5EF4-FFF2-40B4-BE49-F238E27FC236}">
                <a16:creationId xmlns:a16="http://schemas.microsoft.com/office/drawing/2014/main" id="{79CA0607-A55A-482F-773A-0E9D0E7AD92A}"/>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2367F85F-742B-A6AF-8CA2-A66CCF9A236B}"/>
              </a:ext>
            </a:extLst>
          </p:cNvPr>
          <p:cNvSpPr>
            <a:spLocks noGrp="1"/>
          </p:cNvSpPr>
          <p:nvPr>
            <p:ph type="sldNum" sz="quarter" idx="5"/>
          </p:nvPr>
        </p:nvSpPr>
        <p:spPr/>
        <p:txBody>
          <a:bodyPr/>
          <a:lstStyle/>
          <a:p>
            <a:fld id="{4C5311EF-7EF3-45DB-A3C2-539D8379D8E2}" type="slidenum">
              <a:rPr lang="en-US" smtClean="0"/>
              <a:t>86</a:t>
            </a:fld>
            <a:endParaRPr lang="en-US" dirty="0"/>
          </a:p>
        </p:txBody>
      </p:sp>
    </p:spTree>
    <p:extLst>
      <p:ext uri="{BB962C8B-B14F-4D97-AF65-F5344CB8AC3E}">
        <p14:creationId xmlns:p14="http://schemas.microsoft.com/office/powerpoint/2010/main" val="17647821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360488" y="777875"/>
            <a:ext cx="4594225" cy="2584450"/>
          </a:xfrm>
          <a:ln/>
        </p:spPr>
      </p:sp>
      <p:sp>
        <p:nvSpPr>
          <p:cNvPr id="5" name="Notes Placeholder 4"/>
          <p:cNvSpPr>
            <a:spLocks noGrp="1"/>
          </p:cNvSpPr>
          <p:nvPr>
            <p:ph type="body" sz="quarter" idx="10"/>
          </p:nvPr>
        </p:nvSpPr>
        <p:spPr>
          <a:xfrm>
            <a:off x="480060" y="3459892"/>
            <a:ext cx="6012180" cy="5089748"/>
          </a:xfrm>
        </p:spPr>
        <p:txBody>
          <a:bodyPr>
            <a:normAutofit/>
          </a:bodyPr>
          <a:lstStyle/>
          <a:p>
            <a:endParaRPr lang="en-US" dirty="0"/>
          </a:p>
          <a:p>
            <a:pPr defTabSz="966612">
              <a:defRPr/>
            </a:pPr>
            <a:r>
              <a:rPr lang="en-US" b="1" dirty="0"/>
              <a:t>SCRIPT NOTES:   </a:t>
            </a:r>
            <a:endParaRPr lang="en-US" b="0" dirty="0"/>
          </a:p>
          <a:p>
            <a:pPr defTabSz="966612">
              <a:defRPr/>
            </a:pPr>
            <a:r>
              <a:rPr lang="en-US" b="0" dirty="0"/>
              <a:t>Your audit will find things that can be improved upon. Remember that it is everyone's responsibility to prevent infection by paying close attention to all aspects of instrument reprocessing. Together, as a team, you will find solutions.</a:t>
            </a:r>
          </a:p>
          <a:p>
            <a:endParaRPr lang="en-US" b="1" dirty="0"/>
          </a:p>
          <a:p>
            <a:r>
              <a:rPr lang="en-US" b="1" dirty="0"/>
              <a:t>A</a:t>
            </a:r>
            <a:r>
              <a:rPr lang="en-US" b="1" cap="all" baseline="0" dirty="0"/>
              <a:t>dditional information</a:t>
            </a:r>
          </a:p>
          <a:p>
            <a:r>
              <a:rPr lang="en-US" b="1" baseline="0" dirty="0"/>
              <a:t>None</a:t>
            </a:r>
          </a:p>
        </p:txBody>
      </p:sp>
      <p:sp>
        <p:nvSpPr>
          <p:cNvPr id="3" name="Footer Placeholder 2">
            <a:extLst>
              <a:ext uri="{FF2B5EF4-FFF2-40B4-BE49-F238E27FC236}">
                <a16:creationId xmlns:a16="http://schemas.microsoft.com/office/drawing/2014/main" id="{C1262CF0-3C44-2E3E-3D35-ACF55734BA4E}"/>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4" name="Slide Number Placeholder 3">
            <a:extLst>
              <a:ext uri="{FF2B5EF4-FFF2-40B4-BE49-F238E27FC236}">
                <a16:creationId xmlns:a16="http://schemas.microsoft.com/office/drawing/2014/main" id="{9FD65050-8533-592E-524C-E1D5BB046F34}"/>
              </a:ext>
            </a:extLst>
          </p:cNvPr>
          <p:cNvSpPr>
            <a:spLocks noGrp="1"/>
          </p:cNvSpPr>
          <p:nvPr>
            <p:ph type="sldNum" sz="quarter" idx="5"/>
          </p:nvPr>
        </p:nvSpPr>
        <p:spPr/>
        <p:txBody>
          <a:bodyPr/>
          <a:lstStyle/>
          <a:p>
            <a:fld id="{4C5311EF-7EF3-45DB-A3C2-539D8379D8E2}" type="slidenum">
              <a:rPr lang="en-US" smtClean="0"/>
              <a:t>87</a:t>
            </a:fld>
            <a:endParaRPr lang="en-US" dirty="0"/>
          </a:p>
        </p:txBody>
      </p:sp>
    </p:spTree>
    <p:extLst>
      <p:ext uri="{BB962C8B-B14F-4D97-AF65-F5344CB8AC3E}">
        <p14:creationId xmlns:p14="http://schemas.microsoft.com/office/powerpoint/2010/main" val="16930675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257175"/>
            <a:ext cx="4918075" cy="2767013"/>
          </a:xfrm>
        </p:spPr>
      </p:sp>
      <p:sp>
        <p:nvSpPr>
          <p:cNvPr id="3" name="Notes Placeholder 2"/>
          <p:cNvSpPr>
            <a:spLocks noGrp="1"/>
          </p:cNvSpPr>
          <p:nvPr>
            <p:ph type="body" idx="1"/>
          </p:nvPr>
        </p:nvSpPr>
        <p:spPr>
          <a:xfrm>
            <a:off x="480060" y="3263900"/>
            <a:ext cx="6012180" cy="5285740"/>
          </a:xfrm>
        </p:spPr>
        <p:txBody>
          <a:bodyPr/>
          <a:lstStyle/>
          <a:p>
            <a:r>
              <a:rPr lang="en-US" b="1" dirty="0"/>
              <a:t>SCRIPT NOTES:</a:t>
            </a:r>
          </a:p>
          <a:p>
            <a:r>
              <a:rPr lang="en-US" b="0" dirty="0"/>
              <a:t>Several documents were used to support this presentation.</a:t>
            </a:r>
          </a:p>
          <a:p>
            <a:endParaRPr lang="en-US" b="1" dirty="0"/>
          </a:p>
          <a:p>
            <a:r>
              <a:rPr lang="en-US" b="1" dirty="0"/>
              <a:t>A</a:t>
            </a:r>
            <a:r>
              <a:rPr lang="en-US" b="1" cap="all" baseline="0" dirty="0"/>
              <a:t>dditional information</a:t>
            </a:r>
          </a:p>
          <a:p>
            <a:r>
              <a:rPr lang="en-US" b="1" baseline="0" dirty="0"/>
              <a:t>None</a:t>
            </a:r>
          </a:p>
          <a:p>
            <a:endParaRPr lang="en-US" dirty="0"/>
          </a:p>
        </p:txBody>
      </p:sp>
      <p:sp>
        <p:nvSpPr>
          <p:cNvPr id="6" name="Footer Placeholder 5">
            <a:extLst>
              <a:ext uri="{FF2B5EF4-FFF2-40B4-BE49-F238E27FC236}">
                <a16:creationId xmlns:a16="http://schemas.microsoft.com/office/drawing/2014/main" id="{6D9968FF-B1C5-7A9E-095E-2AA4C3645364}"/>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E6A29924-198D-DE3C-046B-D9F5ED7DE561}"/>
              </a:ext>
            </a:extLst>
          </p:cNvPr>
          <p:cNvSpPr>
            <a:spLocks noGrp="1"/>
          </p:cNvSpPr>
          <p:nvPr>
            <p:ph type="sldNum" sz="quarter" idx="5"/>
          </p:nvPr>
        </p:nvSpPr>
        <p:spPr/>
        <p:txBody>
          <a:bodyPr/>
          <a:lstStyle/>
          <a:p>
            <a:fld id="{4C5311EF-7EF3-45DB-A3C2-539D8379D8E2}" type="slidenum">
              <a:rPr lang="en-US" smtClean="0"/>
              <a:t>88</a:t>
            </a:fld>
            <a:endParaRPr lang="en-US" dirty="0"/>
          </a:p>
        </p:txBody>
      </p:sp>
    </p:spTree>
    <p:extLst>
      <p:ext uri="{BB962C8B-B14F-4D97-AF65-F5344CB8AC3E}">
        <p14:creationId xmlns:p14="http://schemas.microsoft.com/office/powerpoint/2010/main" val="25109865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p:txBody>
          <a:bodyPr/>
          <a:lstStyle/>
          <a:p>
            <a:endParaRPr lang="en-US" dirty="0"/>
          </a:p>
        </p:txBody>
      </p:sp>
      <p:sp>
        <p:nvSpPr>
          <p:cNvPr id="6" name="Footer Placeholder 5">
            <a:extLst>
              <a:ext uri="{FF2B5EF4-FFF2-40B4-BE49-F238E27FC236}">
                <a16:creationId xmlns:a16="http://schemas.microsoft.com/office/drawing/2014/main" id="{846BE056-0A34-C027-A68C-09261591080F}"/>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E0A3B9BD-F5E8-0220-7AEF-8890C0A05B0E}"/>
              </a:ext>
            </a:extLst>
          </p:cNvPr>
          <p:cNvSpPr>
            <a:spLocks noGrp="1"/>
          </p:cNvSpPr>
          <p:nvPr>
            <p:ph type="sldNum" sz="quarter" idx="5"/>
          </p:nvPr>
        </p:nvSpPr>
        <p:spPr/>
        <p:txBody>
          <a:bodyPr/>
          <a:lstStyle/>
          <a:p>
            <a:fld id="{4C5311EF-7EF3-45DB-A3C2-539D8379D8E2}" type="slidenum">
              <a:rPr lang="en-US" smtClean="0"/>
              <a:t>89</a:t>
            </a:fld>
            <a:endParaRPr lang="en-US" dirty="0"/>
          </a:p>
        </p:txBody>
      </p:sp>
    </p:spTree>
    <p:extLst>
      <p:ext uri="{BB962C8B-B14F-4D97-AF65-F5344CB8AC3E}">
        <p14:creationId xmlns:p14="http://schemas.microsoft.com/office/powerpoint/2010/main" val="3110066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457200"/>
            <a:ext cx="4918075" cy="2767013"/>
          </a:xfrm>
        </p:spPr>
      </p:sp>
      <p:sp>
        <p:nvSpPr>
          <p:cNvPr id="3" name="Notes Placeholder 2"/>
          <p:cNvSpPr>
            <a:spLocks noGrp="1"/>
          </p:cNvSpPr>
          <p:nvPr>
            <p:ph type="body" idx="1"/>
          </p:nvPr>
        </p:nvSpPr>
        <p:spPr>
          <a:xfrm>
            <a:off x="731520" y="3410465"/>
            <a:ext cx="5852160" cy="4819135"/>
          </a:xfrm>
        </p:spPr>
        <p:txBody>
          <a:bodyPr/>
          <a:lstStyle/>
          <a:p>
            <a:endParaRPr lang="en-US" dirty="0"/>
          </a:p>
          <a:p>
            <a:r>
              <a:rPr lang="en-US" b="1" dirty="0"/>
              <a:t>SCRIPT NOTES:</a:t>
            </a:r>
          </a:p>
          <a:p>
            <a:r>
              <a:rPr lang="en-US" b="0" dirty="0"/>
              <a:t>Every facility needs an infection control plan. The infection control plan identifies where the risk of infection transmission happens and how the facility will reduce that risk. Though the details of an infection control plan rely on the type of procedures, patients and environment under which care is given; eight elements are common in all plans.</a:t>
            </a:r>
          </a:p>
          <a:p>
            <a:endParaRPr lang="en-US" b="0" dirty="0"/>
          </a:p>
          <a:p>
            <a:r>
              <a:rPr lang="en-US" b="0" i="1" dirty="0"/>
              <a:t>Surveillance and Disease Reporting</a:t>
            </a:r>
          </a:p>
          <a:p>
            <a:pPr marL="664546" lvl="1" indent="-181240">
              <a:buFont typeface="Arial" panose="020B0604020202020204" pitchFamily="34" charset="0"/>
              <a:buChar char="•"/>
            </a:pPr>
            <a:r>
              <a:rPr lang="en-US" b="0" dirty="0"/>
              <a:t>The plan should identify what is monitored, how it is monitored when, and where to report the data. It must meet local, state and federal reporting requirements as well as those required from agencies such as Centers for Medicaid &amp; Medicare Services or CMS.</a:t>
            </a:r>
          </a:p>
          <a:p>
            <a:r>
              <a:rPr lang="en-US" b="0" i="1" dirty="0"/>
              <a:t>Hand Hygiene</a:t>
            </a:r>
          </a:p>
          <a:p>
            <a:pPr marL="664546" lvl="1" indent="-181240">
              <a:buFont typeface="Arial" panose="020B0604020202020204" pitchFamily="34" charset="0"/>
              <a:buChar char="•"/>
            </a:pPr>
            <a:r>
              <a:rPr lang="en-US" b="0" dirty="0"/>
              <a:t>The program should identify what is used, frequency of use and any special considerations such as artificial nails.</a:t>
            </a:r>
          </a:p>
          <a:p>
            <a:r>
              <a:rPr lang="en-US" b="0" i="1" dirty="0"/>
              <a:t>Personal Protective Equipment</a:t>
            </a:r>
          </a:p>
          <a:p>
            <a:pPr marL="664546" lvl="1" indent="-181240">
              <a:buFont typeface="Arial" panose="020B0604020202020204" pitchFamily="34" charset="0"/>
              <a:buChar char="•"/>
            </a:pPr>
            <a:r>
              <a:rPr lang="en-US" b="0" dirty="0"/>
              <a:t>Personal Protective Equipment, or PPE, is intended to protect the healthcare professional but consideration should be made regarding potential exposures to others when wearing or removing PPE. The plan must identify the type  of PPE and when it should be used. It must comply with standard precautions. Additionally, it must meet the requirements for the equipment and chemistries use din the facility.</a:t>
            </a:r>
          </a:p>
          <a:p>
            <a:r>
              <a:rPr lang="en-US" b="0" i="1" dirty="0"/>
              <a:t>Injection Safety</a:t>
            </a:r>
          </a:p>
          <a:p>
            <a:pPr marL="664546" lvl="1" indent="-181240">
              <a:buFont typeface="Arial" panose="020B0604020202020204" pitchFamily="34" charset="0"/>
              <a:buChar char="•"/>
            </a:pPr>
            <a:r>
              <a:rPr lang="en-US" b="0" dirty="0"/>
              <a:t>Injection safety is more than needle sticks. Plans should consider all ways that transmission could occur between patients. There are many examples, one would be preparing injectables near contaminated supplies or materials</a:t>
            </a:r>
          </a:p>
          <a:p>
            <a:r>
              <a:rPr lang="en-US" b="0" i="1" dirty="0"/>
              <a:t>Respiratory/Cough Hygiene</a:t>
            </a:r>
          </a:p>
          <a:p>
            <a:pPr marL="664546" lvl="1" indent="-181240">
              <a:buFont typeface="Arial" panose="020B0604020202020204" pitchFamily="34" charset="0"/>
              <a:buChar char="•"/>
            </a:pPr>
            <a:r>
              <a:rPr lang="en-US" b="0" dirty="0"/>
              <a:t>Respiratory &amp; Cough Hygiene is not for the facility but for the patient and visitors. The plan should identify how to find potentially ill patients and visitors and how to manage the potential spread of infection from these individuals</a:t>
            </a:r>
          </a:p>
          <a:p>
            <a:r>
              <a:rPr lang="en-US" b="0" i="1" dirty="0"/>
              <a:t>Environmental Cleanin</a:t>
            </a:r>
            <a:r>
              <a:rPr lang="en-US" b="0" dirty="0"/>
              <a:t>g</a:t>
            </a:r>
          </a:p>
          <a:p>
            <a:pPr marL="664546" lvl="1" indent="-181240">
              <a:buFont typeface="Arial" panose="020B0604020202020204" pitchFamily="34" charset="0"/>
              <a:buChar char="•"/>
            </a:pPr>
            <a:r>
              <a:rPr lang="en-US" b="0" dirty="0"/>
              <a:t>The plan should identify the cleaning process, use of disinfectants and frequency of cleaning for the entire facility. This also include the instrument reprocessing and storage areas.</a:t>
            </a:r>
          </a:p>
          <a:p>
            <a:pPr defTabSz="966612">
              <a:defRPr/>
            </a:pPr>
            <a:r>
              <a:rPr lang="en-US" b="0" i="1" dirty="0"/>
              <a:t>Transmission based precautions</a:t>
            </a:r>
          </a:p>
          <a:p>
            <a:pPr marL="664546" lvl="1" indent="-181240" defTabSz="966612">
              <a:buFont typeface="Arial" panose="020B0604020202020204" pitchFamily="34" charset="0"/>
              <a:buChar char="•"/>
              <a:defRPr/>
            </a:pPr>
            <a:r>
              <a:rPr lang="en-US" b="0" dirty="0"/>
              <a:t>Transmission based precautions are based upon the patient population and other special considerations for the facility itself. Though is typically seen in hospitals where Tuberculosis containment may be necessary, ASCs can also have infectious agent considerations beyond the expected infection pathways.</a:t>
            </a:r>
          </a:p>
          <a:p>
            <a:r>
              <a:rPr lang="en-US" b="0" i="1" dirty="0"/>
              <a:t>Reprocessing Of Medical Devices</a:t>
            </a:r>
          </a:p>
          <a:p>
            <a:pPr marL="664546" lvl="1" indent="-181240">
              <a:buFont typeface="Arial" panose="020B0604020202020204" pitchFamily="34" charset="0"/>
              <a:buChar char="•"/>
            </a:pPr>
            <a:r>
              <a:rPr lang="en-US" b="0" dirty="0"/>
              <a:t>Finally, the plan must include the processes, chemistries and procedures used to process medical devices following use and in preparation for reuse.</a:t>
            </a:r>
          </a:p>
          <a:p>
            <a:endParaRPr lang="en-US" b="0" dirty="0"/>
          </a:p>
          <a:p>
            <a:r>
              <a:rPr lang="en-US" b="1" dirty="0"/>
              <a:t>A</a:t>
            </a:r>
            <a:r>
              <a:rPr lang="en-US" b="1" cap="all" baseline="0" dirty="0"/>
              <a:t>dditional information</a:t>
            </a:r>
          </a:p>
          <a:p>
            <a:r>
              <a:rPr lang="en-US" b="1" baseline="0" dirty="0"/>
              <a:t>https://www.cdc.gov/hai/settings/outpatient/outpatient-care-guidelines.html Guide to Infection Prevention for Outpatient Settings: Minimum Expectations for Safe Care – Centers for Disease Control and Prevention (CDC)</a:t>
            </a:r>
          </a:p>
          <a:p>
            <a:endParaRPr lang="en-US" dirty="0"/>
          </a:p>
        </p:txBody>
      </p:sp>
      <p:sp>
        <p:nvSpPr>
          <p:cNvPr id="6" name="Footer Placeholder 5">
            <a:extLst>
              <a:ext uri="{FF2B5EF4-FFF2-40B4-BE49-F238E27FC236}">
                <a16:creationId xmlns:a16="http://schemas.microsoft.com/office/drawing/2014/main" id="{81154656-5E72-0E74-BA2B-233DAD4E7C2D}"/>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7" name="Slide Number Placeholder 6">
            <a:extLst>
              <a:ext uri="{FF2B5EF4-FFF2-40B4-BE49-F238E27FC236}">
                <a16:creationId xmlns:a16="http://schemas.microsoft.com/office/drawing/2014/main" id="{5DE65EE3-0873-3FDB-5537-0C9A1152D71C}"/>
              </a:ext>
            </a:extLst>
          </p:cNvPr>
          <p:cNvSpPr>
            <a:spLocks noGrp="1"/>
          </p:cNvSpPr>
          <p:nvPr>
            <p:ph type="sldNum" sz="quarter" idx="5"/>
          </p:nvPr>
        </p:nvSpPr>
        <p:spPr/>
        <p:txBody>
          <a:bodyPr/>
          <a:lstStyle/>
          <a:p>
            <a:fld id="{4C5311EF-7EF3-45DB-A3C2-539D8379D8E2}" type="slidenum">
              <a:rPr lang="en-US" smtClean="0"/>
              <a:t>9</a:t>
            </a:fld>
            <a:endParaRPr lang="en-US" dirty="0"/>
          </a:p>
        </p:txBody>
      </p:sp>
    </p:spTree>
    <p:extLst>
      <p:ext uri="{BB962C8B-B14F-4D97-AF65-F5344CB8AC3E}">
        <p14:creationId xmlns:p14="http://schemas.microsoft.com/office/powerpoint/2010/main" val="11221699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71450"/>
            <a:ext cx="4092575" cy="2301875"/>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520A9CAD-82FD-E4DC-0B2C-AD748AF6278B}"/>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6" name="Slide Number Placeholder 5">
            <a:extLst>
              <a:ext uri="{FF2B5EF4-FFF2-40B4-BE49-F238E27FC236}">
                <a16:creationId xmlns:a16="http://schemas.microsoft.com/office/drawing/2014/main" id="{C9811702-38D4-D84E-907D-59D8E23AC09F}"/>
              </a:ext>
            </a:extLst>
          </p:cNvPr>
          <p:cNvSpPr>
            <a:spLocks noGrp="1"/>
          </p:cNvSpPr>
          <p:nvPr>
            <p:ph type="sldNum" sz="quarter" idx="5"/>
          </p:nvPr>
        </p:nvSpPr>
        <p:spPr/>
        <p:txBody>
          <a:bodyPr/>
          <a:lstStyle/>
          <a:p>
            <a:fld id="{4C5311EF-7EF3-45DB-A3C2-539D8379D8E2}" type="slidenum">
              <a:rPr lang="en-US" smtClean="0"/>
              <a:t>90</a:t>
            </a:fld>
            <a:endParaRPr lang="en-US" dirty="0"/>
          </a:p>
        </p:txBody>
      </p:sp>
    </p:spTree>
    <p:extLst>
      <p:ext uri="{BB962C8B-B14F-4D97-AF65-F5344CB8AC3E}">
        <p14:creationId xmlns:p14="http://schemas.microsoft.com/office/powerpoint/2010/main" val="11315367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71450"/>
            <a:ext cx="4092575" cy="230187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a:t>DESIGNER NOTE: </a:t>
            </a:r>
          </a:p>
          <a:p>
            <a:pPr marL="0" indent="0">
              <a:buFont typeface="Arial" panose="020B0604020202020204" pitchFamily="34" charset="0"/>
              <a:buNone/>
            </a:pPr>
            <a:r>
              <a:rPr lang="en-US" b="1" baseline="0"/>
              <a:t>This slide is only required for Instructor led programs.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311EF-7EF3-45DB-A3C2-539D8379D8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8613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71450"/>
            <a:ext cx="4092575" cy="2301875"/>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D6D46FE4-FEEF-60EB-E977-07B900B10956}"/>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6" name="Slide Number Placeholder 5">
            <a:extLst>
              <a:ext uri="{FF2B5EF4-FFF2-40B4-BE49-F238E27FC236}">
                <a16:creationId xmlns:a16="http://schemas.microsoft.com/office/drawing/2014/main" id="{95CA5E37-7364-AD45-E1AC-C0953C60E545}"/>
              </a:ext>
            </a:extLst>
          </p:cNvPr>
          <p:cNvSpPr>
            <a:spLocks noGrp="1"/>
          </p:cNvSpPr>
          <p:nvPr>
            <p:ph type="sldNum" sz="quarter" idx="5"/>
          </p:nvPr>
        </p:nvSpPr>
        <p:spPr/>
        <p:txBody>
          <a:bodyPr/>
          <a:lstStyle/>
          <a:p>
            <a:fld id="{4C5311EF-7EF3-45DB-A3C2-539D8379D8E2}" type="slidenum">
              <a:rPr lang="en-US" smtClean="0"/>
              <a:t>92</a:t>
            </a:fld>
            <a:endParaRPr lang="en-US" dirty="0"/>
          </a:p>
        </p:txBody>
      </p:sp>
    </p:spTree>
    <p:extLst>
      <p:ext uri="{BB962C8B-B14F-4D97-AF65-F5344CB8AC3E}">
        <p14:creationId xmlns:p14="http://schemas.microsoft.com/office/powerpoint/2010/main" val="1489601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2713" y="171450"/>
            <a:ext cx="4092575" cy="2301875"/>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5873ED94-41C2-D694-255F-4346ACE43CAA}"/>
              </a:ext>
            </a:extLst>
          </p:cNvPr>
          <p:cNvSpPr>
            <a:spLocks noGrp="1"/>
          </p:cNvSpPr>
          <p:nvPr>
            <p:ph type="ftr" sz="quarter" idx="4"/>
          </p:nvPr>
        </p:nvSpPr>
        <p:spPr/>
        <p:txBody>
          <a:bodyPr/>
          <a:lstStyle/>
          <a:p>
            <a:r>
              <a:rPr lang="en-US"/>
              <a:t>For Internal Use Only</a:t>
            </a:r>
          </a:p>
          <a:p>
            <a:r>
              <a:rPr lang="en-US"/>
              <a:t>© STERIS February 2022</a:t>
            </a:r>
            <a:endParaRPr lang="en-US" dirty="0"/>
          </a:p>
        </p:txBody>
      </p:sp>
      <p:sp>
        <p:nvSpPr>
          <p:cNvPr id="6" name="Slide Number Placeholder 5">
            <a:extLst>
              <a:ext uri="{FF2B5EF4-FFF2-40B4-BE49-F238E27FC236}">
                <a16:creationId xmlns:a16="http://schemas.microsoft.com/office/drawing/2014/main" id="{F1BCAFC7-6FAB-4965-8C0B-05DBF0751571}"/>
              </a:ext>
            </a:extLst>
          </p:cNvPr>
          <p:cNvSpPr>
            <a:spLocks noGrp="1"/>
          </p:cNvSpPr>
          <p:nvPr>
            <p:ph type="sldNum" sz="quarter" idx="5"/>
          </p:nvPr>
        </p:nvSpPr>
        <p:spPr/>
        <p:txBody>
          <a:bodyPr/>
          <a:lstStyle/>
          <a:p>
            <a:fld id="{4C5311EF-7EF3-45DB-A3C2-539D8379D8E2}" type="slidenum">
              <a:rPr lang="en-US" smtClean="0"/>
              <a:t>93</a:t>
            </a:fld>
            <a:endParaRPr lang="en-US" dirty="0"/>
          </a:p>
        </p:txBody>
      </p:sp>
    </p:spTree>
    <p:extLst>
      <p:ext uri="{BB962C8B-B14F-4D97-AF65-F5344CB8AC3E}">
        <p14:creationId xmlns:p14="http://schemas.microsoft.com/office/powerpoint/2010/main" val="1906347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7" name="Picture 6" descr="Icon&#10;&#10;Description automatically generated with medium confidence">
            <a:extLst>
              <a:ext uri="{FF2B5EF4-FFF2-40B4-BE49-F238E27FC236}">
                <a16:creationId xmlns:a16="http://schemas.microsoft.com/office/drawing/2014/main" id="{028B4A77-42BD-42B9-9D44-CEDCFEA78838}"/>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Shape&#10;&#10;Description automatically generated">
            <a:extLst>
              <a:ext uri="{FF2B5EF4-FFF2-40B4-BE49-F238E27FC236}">
                <a16:creationId xmlns:a16="http://schemas.microsoft.com/office/drawing/2014/main" id="{9B9101C9-61F7-4DA6-B407-9EF8EB32363D}"/>
              </a:ext>
            </a:extLst>
          </p:cNvPr>
          <p:cNvPicPr>
            <a:picLocks noChangeAspect="1"/>
          </p:cNvPicPr>
          <p:nvPr/>
        </p:nvPicPr>
        <p:blipFill>
          <a:blip r:embed="rId3"/>
          <a:stretch>
            <a:fillRect/>
          </a:stretch>
        </p:blipFill>
        <p:spPr>
          <a:xfrm>
            <a:off x="0" y="0"/>
            <a:ext cx="12192000" cy="6858000"/>
          </a:xfrm>
          <a:prstGeom prst="rect">
            <a:avLst/>
          </a:prstGeom>
        </p:spPr>
      </p:pic>
      <p:pic>
        <p:nvPicPr>
          <p:cNvPr id="20" name="Picture 19" descr="Icon&#10;&#10;Description automatically generated">
            <a:extLst>
              <a:ext uri="{FF2B5EF4-FFF2-40B4-BE49-F238E27FC236}">
                <a16:creationId xmlns:a16="http://schemas.microsoft.com/office/drawing/2014/main" id="{2BD67907-A8CD-42DE-B9E2-900848740360}"/>
              </a:ext>
            </a:extLst>
          </p:cNvPr>
          <p:cNvPicPr>
            <a:picLocks noChangeAspect="1"/>
          </p:cNvPicPr>
          <p:nvPr/>
        </p:nvPicPr>
        <p:blipFill>
          <a:blip r:embed="rId4"/>
          <a:srcRect/>
          <a:stretch>
            <a:fillRect/>
          </a:stretch>
        </p:blipFill>
        <p:spPr>
          <a:xfrm>
            <a:off x="0" y="-12526"/>
            <a:ext cx="12192000" cy="6858000"/>
          </a:xfrm>
          <a:custGeom>
            <a:avLst/>
            <a:gdLst>
              <a:gd name="connsiteX0" fmla="*/ 0 w 12192000"/>
              <a:gd name="connsiteY0" fmla="*/ 0 h 6858000"/>
              <a:gd name="connsiteX1" fmla="*/ 8099103 w 12192000"/>
              <a:gd name="connsiteY1" fmla="*/ 0 h 6858000"/>
              <a:gd name="connsiteX2" fmla="*/ 8084989 w 12192000"/>
              <a:gd name="connsiteY2" fmla="*/ 39278 h 6858000"/>
              <a:gd name="connsiteX3" fmla="*/ 8043513 w 12192000"/>
              <a:gd name="connsiteY3" fmla="*/ 203568 h 6858000"/>
              <a:gd name="connsiteX4" fmla="*/ 8030020 w 12192000"/>
              <a:gd name="connsiteY4" fmla="*/ 253323 h 6858000"/>
              <a:gd name="connsiteX5" fmla="*/ 8027062 w 12192000"/>
              <a:gd name="connsiteY5" fmla="*/ 268734 h 6858000"/>
              <a:gd name="connsiteX6" fmla="*/ 8013100 w 12192000"/>
              <a:gd name="connsiteY6" fmla="*/ 324038 h 6858000"/>
              <a:gd name="connsiteX7" fmla="*/ 8001204 w 12192000"/>
              <a:gd name="connsiteY7" fmla="*/ 403425 h 6858000"/>
              <a:gd name="connsiteX8" fmla="*/ 7988112 w 12192000"/>
              <a:gd name="connsiteY8" fmla="*/ 471623 h 6858000"/>
              <a:gd name="connsiteX9" fmla="*/ 7978804 w 12192000"/>
              <a:gd name="connsiteY9" fmla="*/ 552913 h 6858000"/>
              <a:gd name="connsiteX10" fmla="*/ 7968891 w 12192000"/>
              <a:gd name="connsiteY10" fmla="*/ 619068 h 6858000"/>
              <a:gd name="connsiteX11" fmla="*/ 7967106 w 12192000"/>
              <a:gd name="connsiteY11" fmla="*/ 655086 h 6858000"/>
              <a:gd name="connsiteX12" fmla="*/ 7962504 w 12192000"/>
              <a:gd name="connsiteY12" fmla="*/ 695274 h 6858000"/>
              <a:gd name="connsiteX13" fmla="*/ 7953950 w 12192000"/>
              <a:gd name="connsiteY13" fmla="*/ 920432 h 6858000"/>
              <a:gd name="connsiteX14" fmla="*/ 7953829 w 12192000"/>
              <a:gd name="connsiteY14" fmla="*/ 922874 h 6858000"/>
              <a:gd name="connsiteX15" fmla="*/ 7953845 w 12192000"/>
              <a:gd name="connsiteY15" fmla="*/ 923197 h 6858000"/>
              <a:gd name="connsiteX16" fmla="*/ 7953828 w 12192000"/>
              <a:gd name="connsiteY16" fmla="*/ 923646 h 6858000"/>
              <a:gd name="connsiteX17" fmla="*/ 7955739 w 12192000"/>
              <a:gd name="connsiteY17" fmla="*/ 961389 h 6858000"/>
              <a:gd name="connsiteX18" fmla="*/ 7968891 w 12192000"/>
              <a:gd name="connsiteY18" fmla="*/ 1226680 h 6858000"/>
              <a:gd name="connsiteX19" fmla="*/ 10871200 w 12192000"/>
              <a:gd name="connsiteY19" fmla="*/ 3894250 h 6858000"/>
              <a:gd name="connsiteX20" fmla="*/ 11021328 w 12192000"/>
              <a:gd name="connsiteY20" fmla="*/ 3890384 h 6858000"/>
              <a:gd name="connsiteX21" fmla="*/ 11038354 w 12192000"/>
              <a:gd name="connsiteY21" fmla="*/ 3889065 h 6858000"/>
              <a:gd name="connsiteX22" fmla="*/ 11082372 w 12192000"/>
              <a:gd name="connsiteY22" fmla="*/ 3887955 h 6858000"/>
              <a:gd name="connsiteX23" fmla="*/ 12087428 w 12192000"/>
              <a:gd name="connsiteY23" fmla="*/ 3658564 h 6858000"/>
              <a:gd name="connsiteX24" fmla="*/ 12192000 w 12192000"/>
              <a:gd name="connsiteY24" fmla="*/ 3608312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0" y="0"/>
                </a:moveTo>
                <a:lnTo>
                  <a:pt x="8099103" y="0"/>
                </a:lnTo>
                <a:lnTo>
                  <a:pt x="8084989" y="39278"/>
                </a:lnTo>
                <a:lnTo>
                  <a:pt x="8043513" y="203568"/>
                </a:lnTo>
                <a:lnTo>
                  <a:pt x="8030020" y="253323"/>
                </a:lnTo>
                <a:lnTo>
                  <a:pt x="8027062" y="268734"/>
                </a:lnTo>
                <a:lnTo>
                  <a:pt x="8013100" y="324038"/>
                </a:lnTo>
                <a:lnTo>
                  <a:pt x="8001204" y="403425"/>
                </a:lnTo>
                <a:lnTo>
                  <a:pt x="7988112" y="471623"/>
                </a:lnTo>
                <a:lnTo>
                  <a:pt x="7978804" y="552913"/>
                </a:lnTo>
                <a:lnTo>
                  <a:pt x="7968891" y="619068"/>
                </a:lnTo>
                <a:lnTo>
                  <a:pt x="7967106" y="655086"/>
                </a:lnTo>
                <a:lnTo>
                  <a:pt x="7962504" y="695274"/>
                </a:lnTo>
                <a:lnTo>
                  <a:pt x="7953950" y="920432"/>
                </a:lnTo>
                <a:lnTo>
                  <a:pt x="7953829" y="922874"/>
                </a:lnTo>
                <a:lnTo>
                  <a:pt x="7953845" y="923197"/>
                </a:lnTo>
                <a:lnTo>
                  <a:pt x="7953828" y="923646"/>
                </a:lnTo>
                <a:lnTo>
                  <a:pt x="7955739" y="961389"/>
                </a:lnTo>
                <a:lnTo>
                  <a:pt x="7968891" y="1226680"/>
                </a:lnTo>
                <a:cubicBezTo>
                  <a:pt x="8118290" y="2725015"/>
                  <a:pt x="9360681" y="3894250"/>
                  <a:pt x="10871200" y="3894250"/>
                </a:cubicBezTo>
                <a:cubicBezTo>
                  <a:pt x="10921551" y="3894250"/>
                  <a:pt x="10971603" y="3892951"/>
                  <a:pt x="11021328" y="3890384"/>
                </a:cubicBezTo>
                <a:lnTo>
                  <a:pt x="11038354" y="3889065"/>
                </a:lnTo>
                <a:lnTo>
                  <a:pt x="11082372" y="3887955"/>
                </a:lnTo>
                <a:cubicBezTo>
                  <a:pt x="11437369" y="3870004"/>
                  <a:pt x="11775950" y="3789987"/>
                  <a:pt x="12087428" y="3658564"/>
                </a:cubicBezTo>
                <a:lnTo>
                  <a:pt x="12192000" y="3608312"/>
                </a:lnTo>
                <a:lnTo>
                  <a:pt x="12192000" y="6858000"/>
                </a:lnTo>
                <a:lnTo>
                  <a:pt x="0" y="6858000"/>
                </a:lnTo>
                <a:close/>
              </a:path>
            </a:pathLst>
          </a:custGeom>
        </p:spPr>
      </p:pic>
      <p:sp>
        <p:nvSpPr>
          <p:cNvPr id="26" name="Picture Placeholder 25">
            <a:extLst>
              <a:ext uri="{FF2B5EF4-FFF2-40B4-BE49-F238E27FC236}">
                <a16:creationId xmlns:a16="http://schemas.microsoft.com/office/drawing/2014/main" id="{544FF742-2568-4482-800C-694CFF3DCF3E}"/>
              </a:ext>
            </a:extLst>
          </p:cNvPr>
          <p:cNvSpPr>
            <a:spLocks noGrp="1"/>
          </p:cNvSpPr>
          <p:nvPr>
            <p:ph type="pic" sz="quarter" idx="10"/>
          </p:nvPr>
        </p:nvSpPr>
        <p:spPr>
          <a:xfrm>
            <a:off x="7953828" y="-12526"/>
            <a:ext cx="4238172" cy="3960413"/>
          </a:xfrm>
          <a:custGeom>
            <a:avLst/>
            <a:gdLst>
              <a:gd name="connsiteX0" fmla="*/ 142481 w 4223658"/>
              <a:gd name="connsiteY0" fmla="*/ 0 h 3935360"/>
              <a:gd name="connsiteX1" fmla="*/ 4223658 w 4223658"/>
              <a:gd name="connsiteY1" fmla="*/ 0 h 3935360"/>
              <a:gd name="connsiteX2" fmla="*/ 4223658 w 4223658"/>
              <a:gd name="connsiteY2" fmla="*/ 3682893 h 3935360"/>
              <a:gd name="connsiteX3" fmla="*/ 4192075 w 4223658"/>
              <a:gd name="connsiteY3" fmla="*/ 3698114 h 3935360"/>
              <a:gd name="connsiteX4" fmla="*/ 3017520 w 4223658"/>
              <a:gd name="connsiteY4" fmla="*/ 3935360 h 3935360"/>
              <a:gd name="connsiteX5" fmla="*/ 0 w 4223658"/>
              <a:gd name="connsiteY5" fmla="*/ 916388 h 3935360"/>
              <a:gd name="connsiteX6" fmla="*/ 135662 w 4223658"/>
              <a:gd name="connsiteY6" fmla="*/ 18638 h 393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3658" h="3935360">
                <a:moveTo>
                  <a:pt x="142481" y="0"/>
                </a:moveTo>
                <a:lnTo>
                  <a:pt x="4223658" y="0"/>
                </a:lnTo>
                <a:lnTo>
                  <a:pt x="4223658" y="3682893"/>
                </a:lnTo>
                <a:lnTo>
                  <a:pt x="4192075" y="3698114"/>
                </a:lnTo>
                <a:cubicBezTo>
                  <a:pt x="3831064" y="3850883"/>
                  <a:pt x="3434152" y="3935360"/>
                  <a:pt x="3017520" y="3935360"/>
                </a:cubicBezTo>
                <a:cubicBezTo>
                  <a:pt x="1350990" y="3935360"/>
                  <a:pt x="0" y="2583720"/>
                  <a:pt x="0" y="916388"/>
                </a:cubicBezTo>
                <a:cubicBezTo>
                  <a:pt x="0" y="603763"/>
                  <a:pt x="47496" y="302237"/>
                  <a:pt x="135662" y="18638"/>
                </a:cubicBezTo>
                <a:close/>
              </a:path>
            </a:pathLst>
          </a:custGeom>
        </p:spPr>
        <p:txBody>
          <a:bodyPr wrap="square">
            <a:noAutofit/>
          </a:bodyPr>
          <a:lstStyle/>
          <a:p>
            <a:r>
              <a:rPr lang="en-US"/>
              <a:t>Click icon to add picture</a:t>
            </a:r>
          </a:p>
        </p:txBody>
      </p:sp>
      <p:sp>
        <p:nvSpPr>
          <p:cNvPr id="16" name="TextBox 15">
            <a:extLst>
              <a:ext uri="{FF2B5EF4-FFF2-40B4-BE49-F238E27FC236}">
                <a16:creationId xmlns:a16="http://schemas.microsoft.com/office/drawing/2014/main" id="{DDB59A4C-6481-48E6-A928-C51E43C65BB0}"/>
              </a:ext>
            </a:extLst>
          </p:cNvPr>
          <p:cNvSpPr txBox="1"/>
          <p:nvPr/>
        </p:nvSpPr>
        <p:spPr>
          <a:xfrm>
            <a:off x="5249516" y="6252072"/>
            <a:ext cx="6576165" cy="338554"/>
          </a:xfrm>
          <a:prstGeom prst="rect">
            <a:avLst/>
          </a:prstGeom>
          <a:noFill/>
        </p:spPr>
        <p:txBody>
          <a:bodyPr wrap="square" rtlCol="0">
            <a:spAutoFit/>
          </a:bodyPr>
          <a:lstStyle/>
          <a:p>
            <a:pPr algn="r"/>
            <a:r>
              <a:rPr lang="en-US" sz="1600" kern="1000" spc="40" dirty="0">
                <a:solidFill>
                  <a:schemeClr val="bg1"/>
                </a:solidFill>
                <a:latin typeface="Arial" panose="020B0604020202020204" pitchFamily="34" charset="0"/>
              </a:rPr>
              <a:t>university.STERIS.com</a:t>
            </a:r>
          </a:p>
        </p:txBody>
      </p:sp>
      <p:sp>
        <p:nvSpPr>
          <p:cNvPr id="17" name="Title 1">
            <a:extLst>
              <a:ext uri="{FF2B5EF4-FFF2-40B4-BE49-F238E27FC236}">
                <a16:creationId xmlns:a16="http://schemas.microsoft.com/office/drawing/2014/main" id="{8EB5AED0-C6E7-41C4-A840-B9723191F4BA}"/>
              </a:ext>
            </a:extLst>
          </p:cNvPr>
          <p:cNvSpPr>
            <a:spLocks noGrp="1"/>
          </p:cNvSpPr>
          <p:nvPr>
            <p:ph type="title"/>
          </p:nvPr>
        </p:nvSpPr>
        <p:spPr>
          <a:xfrm>
            <a:off x="538619" y="2830882"/>
            <a:ext cx="6576165" cy="1754326"/>
          </a:xfrm>
          <a:prstGeom prst="rect">
            <a:avLst/>
          </a:prstGeo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9" name="Picture 8" descr="Icon&#10;&#10;Description automatically generated with medium confidence">
            <a:extLst>
              <a:ext uri="{FF2B5EF4-FFF2-40B4-BE49-F238E27FC236}">
                <a16:creationId xmlns:a16="http://schemas.microsoft.com/office/drawing/2014/main" id="{F7F32275-A72F-3629-77E2-7E3392C76C7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Shape&#10;&#10;Description automatically generated">
            <a:extLst>
              <a:ext uri="{FF2B5EF4-FFF2-40B4-BE49-F238E27FC236}">
                <a16:creationId xmlns:a16="http://schemas.microsoft.com/office/drawing/2014/main" id="{CF4C70A5-B256-D41A-9B6B-711D69E63C99}"/>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1" name="Picture 10" descr="Icon&#10;&#10;Description automatically generated">
            <a:extLst>
              <a:ext uri="{FF2B5EF4-FFF2-40B4-BE49-F238E27FC236}">
                <a16:creationId xmlns:a16="http://schemas.microsoft.com/office/drawing/2014/main" id="{460DFE86-F4A6-4E7B-629D-F804B7DA24DF}"/>
              </a:ext>
            </a:extLst>
          </p:cNvPr>
          <p:cNvPicPr>
            <a:picLocks noChangeAspect="1"/>
          </p:cNvPicPr>
          <p:nvPr userDrawn="1"/>
        </p:nvPicPr>
        <p:blipFill>
          <a:blip r:embed="rId4"/>
          <a:srcRect/>
          <a:stretch>
            <a:fillRect/>
          </a:stretch>
        </p:blipFill>
        <p:spPr>
          <a:xfrm>
            <a:off x="0" y="-12526"/>
            <a:ext cx="12192000" cy="6858000"/>
          </a:xfrm>
          <a:custGeom>
            <a:avLst/>
            <a:gdLst>
              <a:gd name="connsiteX0" fmla="*/ 0 w 12192000"/>
              <a:gd name="connsiteY0" fmla="*/ 0 h 6858000"/>
              <a:gd name="connsiteX1" fmla="*/ 8099103 w 12192000"/>
              <a:gd name="connsiteY1" fmla="*/ 0 h 6858000"/>
              <a:gd name="connsiteX2" fmla="*/ 8084989 w 12192000"/>
              <a:gd name="connsiteY2" fmla="*/ 39278 h 6858000"/>
              <a:gd name="connsiteX3" fmla="*/ 8043513 w 12192000"/>
              <a:gd name="connsiteY3" fmla="*/ 203568 h 6858000"/>
              <a:gd name="connsiteX4" fmla="*/ 8030020 w 12192000"/>
              <a:gd name="connsiteY4" fmla="*/ 253323 h 6858000"/>
              <a:gd name="connsiteX5" fmla="*/ 8027062 w 12192000"/>
              <a:gd name="connsiteY5" fmla="*/ 268734 h 6858000"/>
              <a:gd name="connsiteX6" fmla="*/ 8013100 w 12192000"/>
              <a:gd name="connsiteY6" fmla="*/ 324038 h 6858000"/>
              <a:gd name="connsiteX7" fmla="*/ 8001204 w 12192000"/>
              <a:gd name="connsiteY7" fmla="*/ 403425 h 6858000"/>
              <a:gd name="connsiteX8" fmla="*/ 7988112 w 12192000"/>
              <a:gd name="connsiteY8" fmla="*/ 471623 h 6858000"/>
              <a:gd name="connsiteX9" fmla="*/ 7978804 w 12192000"/>
              <a:gd name="connsiteY9" fmla="*/ 552913 h 6858000"/>
              <a:gd name="connsiteX10" fmla="*/ 7968891 w 12192000"/>
              <a:gd name="connsiteY10" fmla="*/ 619068 h 6858000"/>
              <a:gd name="connsiteX11" fmla="*/ 7967106 w 12192000"/>
              <a:gd name="connsiteY11" fmla="*/ 655086 h 6858000"/>
              <a:gd name="connsiteX12" fmla="*/ 7962504 w 12192000"/>
              <a:gd name="connsiteY12" fmla="*/ 695274 h 6858000"/>
              <a:gd name="connsiteX13" fmla="*/ 7953950 w 12192000"/>
              <a:gd name="connsiteY13" fmla="*/ 920432 h 6858000"/>
              <a:gd name="connsiteX14" fmla="*/ 7953829 w 12192000"/>
              <a:gd name="connsiteY14" fmla="*/ 922874 h 6858000"/>
              <a:gd name="connsiteX15" fmla="*/ 7953845 w 12192000"/>
              <a:gd name="connsiteY15" fmla="*/ 923197 h 6858000"/>
              <a:gd name="connsiteX16" fmla="*/ 7953828 w 12192000"/>
              <a:gd name="connsiteY16" fmla="*/ 923646 h 6858000"/>
              <a:gd name="connsiteX17" fmla="*/ 7955739 w 12192000"/>
              <a:gd name="connsiteY17" fmla="*/ 961389 h 6858000"/>
              <a:gd name="connsiteX18" fmla="*/ 7968891 w 12192000"/>
              <a:gd name="connsiteY18" fmla="*/ 1226680 h 6858000"/>
              <a:gd name="connsiteX19" fmla="*/ 10871200 w 12192000"/>
              <a:gd name="connsiteY19" fmla="*/ 3894250 h 6858000"/>
              <a:gd name="connsiteX20" fmla="*/ 11021328 w 12192000"/>
              <a:gd name="connsiteY20" fmla="*/ 3890384 h 6858000"/>
              <a:gd name="connsiteX21" fmla="*/ 11038354 w 12192000"/>
              <a:gd name="connsiteY21" fmla="*/ 3889065 h 6858000"/>
              <a:gd name="connsiteX22" fmla="*/ 11082372 w 12192000"/>
              <a:gd name="connsiteY22" fmla="*/ 3887955 h 6858000"/>
              <a:gd name="connsiteX23" fmla="*/ 12087428 w 12192000"/>
              <a:gd name="connsiteY23" fmla="*/ 3658564 h 6858000"/>
              <a:gd name="connsiteX24" fmla="*/ 12192000 w 12192000"/>
              <a:gd name="connsiteY24" fmla="*/ 3608312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0" y="0"/>
                </a:moveTo>
                <a:lnTo>
                  <a:pt x="8099103" y="0"/>
                </a:lnTo>
                <a:lnTo>
                  <a:pt x="8084989" y="39278"/>
                </a:lnTo>
                <a:lnTo>
                  <a:pt x="8043513" y="203568"/>
                </a:lnTo>
                <a:lnTo>
                  <a:pt x="8030020" y="253323"/>
                </a:lnTo>
                <a:lnTo>
                  <a:pt x="8027062" y="268734"/>
                </a:lnTo>
                <a:lnTo>
                  <a:pt x="8013100" y="324038"/>
                </a:lnTo>
                <a:lnTo>
                  <a:pt x="8001204" y="403425"/>
                </a:lnTo>
                <a:lnTo>
                  <a:pt x="7988112" y="471623"/>
                </a:lnTo>
                <a:lnTo>
                  <a:pt x="7978804" y="552913"/>
                </a:lnTo>
                <a:lnTo>
                  <a:pt x="7968891" y="619068"/>
                </a:lnTo>
                <a:lnTo>
                  <a:pt x="7967106" y="655086"/>
                </a:lnTo>
                <a:lnTo>
                  <a:pt x="7962504" y="695274"/>
                </a:lnTo>
                <a:lnTo>
                  <a:pt x="7953950" y="920432"/>
                </a:lnTo>
                <a:lnTo>
                  <a:pt x="7953829" y="922874"/>
                </a:lnTo>
                <a:lnTo>
                  <a:pt x="7953845" y="923197"/>
                </a:lnTo>
                <a:lnTo>
                  <a:pt x="7953828" y="923646"/>
                </a:lnTo>
                <a:lnTo>
                  <a:pt x="7955739" y="961389"/>
                </a:lnTo>
                <a:lnTo>
                  <a:pt x="7968891" y="1226680"/>
                </a:lnTo>
                <a:cubicBezTo>
                  <a:pt x="8118290" y="2725015"/>
                  <a:pt x="9360681" y="3894250"/>
                  <a:pt x="10871200" y="3894250"/>
                </a:cubicBezTo>
                <a:cubicBezTo>
                  <a:pt x="10921551" y="3894250"/>
                  <a:pt x="10971603" y="3892951"/>
                  <a:pt x="11021328" y="3890384"/>
                </a:cubicBezTo>
                <a:lnTo>
                  <a:pt x="11038354" y="3889065"/>
                </a:lnTo>
                <a:lnTo>
                  <a:pt x="11082372" y="3887955"/>
                </a:lnTo>
                <a:cubicBezTo>
                  <a:pt x="11437369" y="3870004"/>
                  <a:pt x="11775950" y="3789987"/>
                  <a:pt x="12087428" y="3658564"/>
                </a:cubicBezTo>
                <a:lnTo>
                  <a:pt x="12192000" y="3608312"/>
                </a:lnTo>
                <a:lnTo>
                  <a:pt x="12192000" y="6858000"/>
                </a:lnTo>
                <a:lnTo>
                  <a:pt x="0" y="6858000"/>
                </a:lnTo>
                <a:close/>
              </a:path>
            </a:pathLst>
          </a:custGeom>
        </p:spPr>
      </p:pic>
      <p:sp>
        <p:nvSpPr>
          <p:cNvPr id="12" name="TextBox 11">
            <a:extLst>
              <a:ext uri="{FF2B5EF4-FFF2-40B4-BE49-F238E27FC236}">
                <a16:creationId xmlns:a16="http://schemas.microsoft.com/office/drawing/2014/main" id="{1CF5796A-C725-07A2-7130-00DBDD76FED6}"/>
              </a:ext>
            </a:extLst>
          </p:cNvPr>
          <p:cNvSpPr txBox="1"/>
          <p:nvPr userDrawn="1"/>
        </p:nvSpPr>
        <p:spPr>
          <a:xfrm>
            <a:off x="5249516" y="6252072"/>
            <a:ext cx="6576165" cy="338554"/>
          </a:xfrm>
          <a:prstGeom prst="rect">
            <a:avLst/>
          </a:prstGeom>
          <a:noFill/>
        </p:spPr>
        <p:txBody>
          <a:bodyPr wrap="square" rtlCol="0">
            <a:spAutoFit/>
          </a:bodyPr>
          <a:lstStyle/>
          <a:p>
            <a:pPr algn="r"/>
            <a:r>
              <a:rPr lang="en-US" sz="1600" kern="1000" spc="40" dirty="0">
                <a:solidFill>
                  <a:schemeClr val="bg1"/>
                </a:solidFill>
                <a:latin typeface="Arial" panose="020B0604020202020204" pitchFamily="34" charset="0"/>
              </a:rPr>
              <a:t>university.STERIS.com</a:t>
            </a:r>
          </a:p>
        </p:txBody>
      </p:sp>
    </p:spTree>
    <p:extLst>
      <p:ext uri="{BB962C8B-B14F-4D97-AF65-F5344CB8AC3E}">
        <p14:creationId xmlns:p14="http://schemas.microsoft.com/office/powerpoint/2010/main" val="56733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Single Line lt blue bar">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354A109E-0108-2540-AC39-F4B7B88D912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16327F8-4FA3-4A9D-880C-99C548B4AD0D}"/>
              </a:ext>
            </a:extLst>
          </p:cNvPr>
          <p:cNvSpPr txBox="1"/>
          <p:nvPr/>
        </p:nvSpPr>
        <p:spPr>
          <a:xfrm>
            <a:off x="427512" y="190006"/>
            <a:ext cx="7813963" cy="615553"/>
          </a:xfrm>
          <a:prstGeom prst="rect">
            <a:avLst/>
          </a:prstGeom>
          <a:noFill/>
        </p:spPr>
        <p:txBody>
          <a:bodyPr wrap="square" rtlCol="0">
            <a:spAutoFit/>
          </a:bodyPr>
          <a:lstStyle/>
          <a:p>
            <a:r>
              <a:rPr lang="en-US" sz="3400">
                <a:solidFill>
                  <a:schemeClr val="bg1"/>
                </a:solidFill>
                <a:latin typeface="Arial" panose="020B0604020202020204" pitchFamily="34" charset="0"/>
                <a:cs typeface="Arial" panose="020B0604020202020204" pitchFamily="34" charset="0"/>
              </a:rPr>
              <a:t>Continuing Education</a:t>
            </a:r>
          </a:p>
        </p:txBody>
      </p:sp>
      <p:pic>
        <p:nvPicPr>
          <p:cNvPr id="5" name="Picture 4">
            <a:extLst>
              <a:ext uri="{FF2B5EF4-FFF2-40B4-BE49-F238E27FC236}">
                <a16:creationId xmlns:a16="http://schemas.microsoft.com/office/drawing/2014/main" id="{138CA687-9644-41BE-9245-E8F942DF29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663700"/>
            <a:ext cx="10972800" cy="2152047"/>
          </a:xfrm>
          <a:prstGeom prst="rect">
            <a:avLst/>
          </a:prstGeom>
        </p:spPr>
      </p:pic>
      <p:sp>
        <p:nvSpPr>
          <p:cNvPr id="7" name="TextBox 6">
            <a:extLst>
              <a:ext uri="{FF2B5EF4-FFF2-40B4-BE49-F238E27FC236}">
                <a16:creationId xmlns:a16="http://schemas.microsoft.com/office/drawing/2014/main" id="{40C9E647-F571-40A7-AF8D-C41C0A725A74}"/>
              </a:ext>
            </a:extLst>
          </p:cNvPr>
          <p:cNvSpPr txBox="1"/>
          <p:nvPr/>
        </p:nvSpPr>
        <p:spPr>
          <a:xfrm>
            <a:off x="838200" y="4711700"/>
            <a:ext cx="10515600" cy="1384995"/>
          </a:xfrm>
          <a:prstGeom prst="rect">
            <a:avLst/>
          </a:prstGeom>
          <a:noFill/>
        </p:spPr>
        <p:txBody>
          <a:bodyPr wrap="square" rtlCol="0">
            <a:spAutoFit/>
          </a:bodyPr>
          <a:lstStyle/>
          <a:p>
            <a:r>
              <a:rPr lang="en-US" sz="2800" b="0" i="0">
                <a:solidFill>
                  <a:srgbClr val="0090BA"/>
                </a:solidFill>
              </a:rPr>
              <a:t>Through a partnership with CCI</a:t>
            </a:r>
            <a:r>
              <a:rPr lang="en-US" sz="2800" b="0" i="0" baseline="30000">
                <a:solidFill>
                  <a:srgbClr val="0090BA"/>
                </a:solidFill>
              </a:rPr>
              <a:t>®</a:t>
            </a:r>
            <a:r>
              <a:rPr lang="en-US" sz="2800" b="0" i="0">
                <a:solidFill>
                  <a:srgbClr val="0090BA"/>
                </a:solidFill>
              </a:rPr>
              <a:t>, it also meets CNOR</a:t>
            </a:r>
            <a:r>
              <a:rPr lang="en-US" sz="2800" b="0" i="0" baseline="30000">
                <a:solidFill>
                  <a:srgbClr val="0090BA"/>
                </a:solidFill>
              </a:rPr>
              <a:t>®</a:t>
            </a:r>
            <a:r>
              <a:rPr lang="en-US" sz="2800" b="0" i="0">
                <a:solidFill>
                  <a:srgbClr val="0090BA"/>
                </a:solidFill>
              </a:rPr>
              <a:t> and CSSM</a:t>
            </a:r>
            <a:r>
              <a:rPr lang="en-US" sz="2800" b="0" i="0" baseline="30000">
                <a:solidFill>
                  <a:srgbClr val="0090BA"/>
                </a:solidFill>
              </a:rPr>
              <a:t>®</a:t>
            </a:r>
            <a:r>
              <a:rPr lang="en-US" sz="2800" b="0" i="0">
                <a:solidFill>
                  <a:srgbClr val="0090BA"/>
                </a:solidFill>
              </a:rPr>
              <a:t> recertification requirements for perioperative nurses.</a:t>
            </a:r>
          </a:p>
          <a:p>
            <a:endParaRPr lang="en-US" sz="2800" b="0" i="0">
              <a:solidFill>
                <a:srgbClr val="0090BA"/>
              </a:solidFill>
            </a:endParaRPr>
          </a:p>
        </p:txBody>
      </p:sp>
      <p:pic>
        <p:nvPicPr>
          <p:cNvPr id="6" name="Picture 5" descr="Shape&#10;&#10;Description automatically generated">
            <a:extLst>
              <a:ext uri="{FF2B5EF4-FFF2-40B4-BE49-F238E27FC236}">
                <a16:creationId xmlns:a16="http://schemas.microsoft.com/office/drawing/2014/main" id="{BBA52F81-7277-4C23-A134-49F0AC368F90}"/>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2BCB4B1-330D-4A9D-A5F6-B167F89CCBD7}"/>
              </a:ext>
            </a:extLst>
          </p:cNvPr>
          <p:cNvSpPr txBox="1"/>
          <p:nvPr/>
        </p:nvSpPr>
        <p:spPr>
          <a:xfrm>
            <a:off x="427512" y="190006"/>
            <a:ext cx="7813963" cy="615553"/>
          </a:xfrm>
          <a:prstGeom prst="rect">
            <a:avLst/>
          </a:prstGeom>
          <a:noFill/>
        </p:spPr>
        <p:txBody>
          <a:bodyPr wrap="square" rtlCol="0">
            <a:spAutoFit/>
          </a:bodyPr>
          <a:lstStyle/>
          <a:p>
            <a:r>
              <a:rPr lang="en-US" sz="3400">
                <a:solidFill>
                  <a:schemeClr val="bg1"/>
                </a:solidFill>
                <a:latin typeface="Arial" panose="020B0604020202020204" pitchFamily="34" charset="0"/>
                <a:cs typeface="Arial" panose="020B0604020202020204" pitchFamily="34" charset="0"/>
              </a:rPr>
              <a:t>Continuing Education</a:t>
            </a:r>
          </a:p>
        </p:txBody>
      </p:sp>
      <p:pic>
        <p:nvPicPr>
          <p:cNvPr id="10" name="Picture 9">
            <a:extLst>
              <a:ext uri="{FF2B5EF4-FFF2-40B4-BE49-F238E27FC236}">
                <a16:creationId xmlns:a16="http://schemas.microsoft.com/office/drawing/2014/main" id="{19E3C074-CBA1-4487-A183-3EAF7E54BC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663700"/>
            <a:ext cx="10972800" cy="2152047"/>
          </a:xfrm>
          <a:prstGeom prst="rect">
            <a:avLst/>
          </a:prstGeom>
        </p:spPr>
      </p:pic>
      <p:sp>
        <p:nvSpPr>
          <p:cNvPr id="11" name="TextBox 10">
            <a:extLst>
              <a:ext uri="{FF2B5EF4-FFF2-40B4-BE49-F238E27FC236}">
                <a16:creationId xmlns:a16="http://schemas.microsoft.com/office/drawing/2014/main" id="{870F397E-D942-44E4-81BD-50D9690CF8BE}"/>
              </a:ext>
            </a:extLst>
          </p:cNvPr>
          <p:cNvSpPr txBox="1"/>
          <p:nvPr/>
        </p:nvSpPr>
        <p:spPr>
          <a:xfrm>
            <a:off x="838200" y="4711700"/>
            <a:ext cx="10515600" cy="1384995"/>
          </a:xfrm>
          <a:prstGeom prst="rect">
            <a:avLst/>
          </a:prstGeom>
          <a:noFill/>
        </p:spPr>
        <p:txBody>
          <a:bodyPr wrap="square" rtlCol="0">
            <a:spAutoFit/>
          </a:bodyPr>
          <a:lstStyle/>
          <a:p>
            <a:r>
              <a:rPr lang="en-US" sz="2800" b="0" i="0">
                <a:solidFill>
                  <a:srgbClr val="0090BA"/>
                </a:solidFill>
              </a:rPr>
              <a:t>Through a partnership with CCI</a:t>
            </a:r>
            <a:r>
              <a:rPr lang="en-US" sz="2800" b="0" i="0" baseline="30000">
                <a:solidFill>
                  <a:srgbClr val="0090BA"/>
                </a:solidFill>
              </a:rPr>
              <a:t>®</a:t>
            </a:r>
            <a:r>
              <a:rPr lang="en-US" sz="2800" b="0" i="0">
                <a:solidFill>
                  <a:srgbClr val="0090BA"/>
                </a:solidFill>
              </a:rPr>
              <a:t>, it also meets CNOR</a:t>
            </a:r>
            <a:r>
              <a:rPr lang="en-US" sz="2800" b="0" i="0" baseline="30000">
                <a:solidFill>
                  <a:srgbClr val="0090BA"/>
                </a:solidFill>
              </a:rPr>
              <a:t>®</a:t>
            </a:r>
            <a:r>
              <a:rPr lang="en-US" sz="2800" b="0" i="0">
                <a:solidFill>
                  <a:srgbClr val="0090BA"/>
                </a:solidFill>
              </a:rPr>
              <a:t> and CSSM</a:t>
            </a:r>
            <a:r>
              <a:rPr lang="en-US" sz="2800" b="0" i="0" baseline="30000">
                <a:solidFill>
                  <a:srgbClr val="0090BA"/>
                </a:solidFill>
              </a:rPr>
              <a:t>®</a:t>
            </a:r>
            <a:r>
              <a:rPr lang="en-US" sz="2800" b="0" i="0">
                <a:solidFill>
                  <a:srgbClr val="0090BA"/>
                </a:solidFill>
              </a:rPr>
              <a:t> recertification requirements for perioperative nurses.</a:t>
            </a:r>
          </a:p>
          <a:p>
            <a:endParaRPr lang="en-US" sz="2800" b="0" i="0">
              <a:solidFill>
                <a:srgbClr val="0090BA"/>
              </a:solidFill>
            </a:endParaRPr>
          </a:p>
        </p:txBody>
      </p:sp>
      <p:pic>
        <p:nvPicPr>
          <p:cNvPr id="12" name="Picture 11" descr="Shape&#10;&#10;Description automatically generated">
            <a:extLst>
              <a:ext uri="{FF2B5EF4-FFF2-40B4-BE49-F238E27FC236}">
                <a16:creationId xmlns:a16="http://schemas.microsoft.com/office/drawing/2014/main" id="{19E94AE6-8DFE-11DF-AE57-7FBBBEB17F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D33A7798-5647-D7F1-D6AA-0DD04E406738}"/>
              </a:ext>
            </a:extLst>
          </p:cNvPr>
          <p:cNvSpPr txBox="1"/>
          <p:nvPr userDrawn="1"/>
        </p:nvSpPr>
        <p:spPr>
          <a:xfrm>
            <a:off x="427512" y="190006"/>
            <a:ext cx="7813963" cy="615553"/>
          </a:xfrm>
          <a:prstGeom prst="rect">
            <a:avLst/>
          </a:prstGeom>
          <a:noFill/>
        </p:spPr>
        <p:txBody>
          <a:bodyPr wrap="square" rtlCol="0">
            <a:spAutoFit/>
          </a:bodyPr>
          <a:lstStyle/>
          <a:p>
            <a:r>
              <a:rPr lang="en-US" sz="3400">
                <a:solidFill>
                  <a:schemeClr val="bg1"/>
                </a:solidFill>
                <a:latin typeface="Arial" panose="020B0604020202020204" pitchFamily="34" charset="0"/>
                <a:cs typeface="Arial" panose="020B0604020202020204" pitchFamily="34" charset="0"/>
              </a:rPr>
              <a:t>Continuing Education</a:t>
            </a:r>
          </a:p>
        </p:txBody>
      </p:sp>
      <p:pic>
        <p:nvPicPr>
          <p:cNvPr id="14" name="Picture 13">
            <a:extLst>
              <a:ext uri="{FF2B5EF4-FFF2-40B4-BE49-F238E27FC236}">
                <a16:creationId xmlns:a16="http://schemas.microsoft.com/office/drawing/2014/main" id="{466117AC-DBB6-CE2B-B3A3-A639DDD5B36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1663700"/>
            <a:ext cx="10972800" cy="2152047"/>
          </a:xfrm>
          <a:prstGeom prst="rect">
            <a:avLst/>
          </a:prstGeom>
        </p:spPr>
      </p:pic>
      <p:sp>
        <p:nvSpPr>
          <p:cNvPr id="15" name="TextBox 14">
            <a:extLst>
              <a:ext uri="{FF2B5EF4-FFF2-40B4-BE49-F238E27FC236}">
                <a16:creationId xmlns:a16="http://schemas.microsoft.com/office/drawing/2014/main" id="{1E810B65-127E-9FA3-5936-47DD81E7F496}"/>
              </a:ext>
            </a:extLst>
          </p:cNvPr>
          <p:cNvSpPr txBox="1"/>
          <p:nvPr userDrawn="1"/>
        </p:nvSpPr>
        <p:spPr>
          <a:xfrm>
            <a:off x="838200" y="4711700"/>
            <a:ext cx="10515600" cy="1384995"/>
          </a:xfrm>
          <a:prstGeom prst="rect">
            <a:avLst/>
          </a:prstGeom>
          <a:noFill/>
        </p:spPr>
        <p:txBody>
          <a:bodyPr wrap="square" rtlCol="0">
            <a:spAutoFit/>
          </a:bodyPr>
          <a:lstStyle/>
          <a:p>
            <a:r>
              <a:rPr lang="en-US" sz="2800" b="0" i="0">
                <a:solidFill>
                  <a:srgbClr val="0090BA"/>
                </a:solidFill>
              </a:rPr>
              <a:t>Through a partnership with CCI</a:t>
            </a:r>
            <a:r>
              <a:rPr lang="en-US" sz="2800" b="0" i="0" baseline="30000">
                <a:solidFill>
                  <a:srgbClr val="0090BA"/>
                </a:solidFill>
              </a:rPr>
              <a:t>®</a:t>
            </a:r>
            <a:r>
              <a:rPr lang="en-US" sz="2800" b="0" i="0">
                <a:solidFill>
                  <a:srgbClr val="0090BA"/>
                </a:solidFill>
              </a:rPr>
              <a:t>, it also meets CNOR</a:t>
            </a:r>
            <a:r>
              <a:rPr lang="en-US" sz="2800" b="0" i="0" baseline="30000">
                <a:solidFill>
                  <a:srgbClr val="0090BA"/>
                </a:solidFill>
              </a:rPr>
              <a:t>®</a:t>
            </a:r>
            <a:r>
              <a:rPr lang="en-US" sz="2800" b="0" i="0">
                <a:solidFill>
                  <a:srgbClr val="0090BA"/>
                </a:solidFill>
              </a:rPr>
              <a:t> and CSSM</a:t>
            </a:r>
            <a:r>
              <a:rPr lang="en-US" sz="2800" b="0" i="0" baseline="30000">
                <a:solidFill>
                  <a:srgbClr val="0090BA"/>
                </a:solidFill>
              </a:rPr>
              <a:t>®</a:t>
            </a:r>
            <a:r>
              <a:rPr lang="en-US" sz="2800" b="0" i="0">
                <a:solidFill>
                  <a:srgbClr val="0090BA"/>
                </a:solidFill>
              </a:rPr>
              <a:t> recertification requirements for perioperative nurses.</a:t>
            </a:r>
          </a:p>
          <a:p>
            <a:endParaRPr lang="en-US" sz="2800" b="0" i="0">
              <a:solidFill>
                <a:srgbClr val="0090BA"/>
              </a:solidFill>
            </a:endParaRPr>
          </a:p>
        </p:txBody>
      </p:sp>
    </p:spTree>
    <p:extLst>
      <p:ext uri="{BB962C8B-B14F-4D97-AF65-F5344CB8AC3E}">
        <p14:creationId xmlns:p14="http://schemas.microsoft.com/office/powerpoint/2010/main" val="362075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ingle Line lt blue bar">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354A109E-0108-2540-AC39-F4B7B88D912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16327F8-4FA3-4A9D-880C-99C548B4AD0D}"/>
              </a:ext>
            </a:extLst>
          </p:cNvPr>
          <p:cNvSpPr txBox="1"/>
          <p:nvPr userDrawn="1"/>
        </p:nvSpPr>
        <p:spPr>
          <a:xfrm>
            <a:off x="427512" y="190006"/>
            <a:ext cx="7813963" cy="615553"/>
          </a:xfrm>
          <a:prstGeom prst="rect">
            <a:avLst/>
          </a:prstGeom>
          <a:noFill/>
        </p:spPr>
        <p:txBody>
          <a:bodyPr wrap="square" rtlCol="0">
            <a:spAutoFit/>
          </a:bodyPr>
          <a:lstStyle/>
          <a:p>
            <a:r>
              <a:rPr lang="en-US" sz="3400">
                <a:solidFill>
                  <a:schemeClr val="bg1"/>
                </a:solidFill>
                <a:latin typeface="Arial" panose="020B0604020202020204" pitchFamily="34" charset="0"/>
                <a:cs typeface="Arial" panose="020B0604020202020204" pitchFamily="34" charset="0"/>
              </a:rPr>
              <a:t>Learning Objectives</a:t>
            </a:r>
          </a:p>
        </p:txBody>
      </p:sp>
      <p:sp>
        <p:nvSpPr>
          <p:cNvPr id="6" name="Content Placeholder 2">
            <a:extLst>
              <a:ext uri="{FF2B5EF4-FFF2-40B4-BE49-F238E27FC236}">
                <a16:creationId xmlns:a16="http://schemas.microsoft.com/office/drawing/2014/main" id="{7BDA5F02-1389-42DA-A7A3-94B5013AEB3E}"/>
              </a:ext>
            </a:extLst>
          </p:cNvPr>
          <p:cNvSpPr>
            <a:spLocks noGrp="1"/>
          </p:cNvSpPr>
          <p:nvPr>
            <p:ph idx="1"/>
          </p:nvPr>
        </p:nvSpPr>
        <p:spPr>
          <a:xfrm>
            <a:off x="622300" y="1612901"/>
            <a:ext cx="10972800" cy="4525963"/>
          </a:xfrm>
          <a:prstGeom prst="rect">
            <a:avLst/>
          </a:prstGeom>
        </p:spPr>
        <p:txBody>
          <a:bodyPr>
            <a:normAutofit/>
          </a:bodyPr>
          <a:lstStyle>
            <a:lvl1pPr marL="514350" indent="-514350">
              <a:spcBef>
                <a:spcPts val="1200"/>
              </a:spcBef>
              <a:spcAft>
                <a:spcPts val="1200"/>
              </a:spcAft>
              <a:buClr>
                <a:schemeClr val="accent5">
                  <a:lumMod val="50000"/>
                </a:schemeClr>
              </a:buClr>
              <a:buFont typeface="+mj-lt"/>
              <a:buAutoNum type="arabicPeriod"/>
              <a:defRPr sz="2800">
                <a:latin typeface="Arial" panose="020B0604020202020204" pitchFamily="34" charset="0"/>
                <a:cs typeface="Arial" panose="020B0604020202020204" pitchFamily="34" charset="0"/>
              </a:defRPr>
            </a:lvl1pPr>
            <a:lvl2pPr marL="914400" indent="-457200">
              <a:spcBef>
                <a:spcPts val="1200"/>
              </a:spcBef>
              <a:spcAft>
                <a:spcPts val="1200"/>
              </a:spcAft>
              <a:buClr>
                <a:schemeClr val="accent5">
                  <a:lumMod val="50000"/>
                </a:schemeClr>
              </a:buClr>
              <a:buFont typeface="Arial" panose="020B0604020202020204" pitchFamily="34" charset="0"/>
              <a:buChar char="•"/>
              <a:defRPr sz="2800">
                <a:latin typeface="Arial" panose="020B0604020202020204" pitchFamily="34" charset="0"/>
                <a:cs typeface="Arial" panose="020B0604020202020204" pitchFamily="34" charset="0"/>
              </a:defRPr>
            </a:lvl2pPr>
            <a:lvl3pPr marL="914400" indent="-457200">
              <a:spcBef>
                <a:spcPts val="1200"/>
              </a:spcBef>
              <a:spcAft>
                <a:spcPts val="1200"/>
              </a:spcAft>
              <a:buFont typeface="+mj-lt"/>
              <a:buAutoNum type="arabicPeriod"/>
              <a:defRPr sz="2000"/>
            </a:lvl3pPr>
            <a:lvl4pPr marL="1028700" indent="-342900">
              <a:spcBef>
                <a:spcPts val="1200"/>
              </a:spcBef>
              <a:spcAft>
                <a:spcPts val="1200"/>
              </a:spcAft>
              <a:buFont typeface="+mj-lt"/>
              <a:buAutoNum type="arabicPeriod"/>
              <a:defRPr sz="1800"/>
            </a:lvl4pPr>
            <a:lvl5pPr marL="1257300" indent="-342900">
              <a:spcBef>
                <a:spcPts val="1200"/>
              </a:spcBef>
              <a:spcAft>
                <a:spcPts val="1200"/>
              </a:spcAft>
              <a:buFont typeface="+mj-lt"/>
              <a:buAutoNum type="arabicPeriod"/>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87960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in Text with Navy Title Bar">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6ABBF7C9-B5D5-4857-806C-DEAD267A97FE}"/>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Shape, rectangle&#10;&#10;Description automatically generated">
            <a:extLst>
              <a:ext uri="{FF2B5EF4-FFF2-40B4-BE49-F238E27FC236}">
                <a16:creationId xmlns:a16="http://schemas.microsoft.com/office/drawing/2014/main" id="{F82F6728-DEF2-F64C-961F-78254914F61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0D04FDF-862B-48B0-8BDB-B3E378836F30}"/>
              </a:ext>
            </a:extLst>
          </p:cNvPr>
          <p:cNvSpPr>
            <a:spLocks noGrp="1"/>
          </p:cNvSpPr>
          <p:nvPr>
            <p:ph type="title"/>
          </p:nvPr>
        </p:nvSpPr>
        <p:spPr>
          <a:xfrm>
            <a:off x="427512" y="190006"/>
            <a:ext cx="11510488" cy="1015663"/>
          </a:xfrm>
          <a:prstGeom prst="rect">
            <a:avLst/>
          </a:prstGeom>
        </p:spPr>
        <p:txBody>
          <a:bodyPr>
            <a:normAutofit/>
          </a:bodyPr>
          <a:lstStyle>
            <a:lvl1pPr>
              <a:defRPr sz="3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8F9557A8-6716-4510-BD8B-43CBE4E83D8E}"/>
              </a:ext>
            </a:extLst>
          </p:cNvPr>
          <p:cNvSpPr>
            <a:spLocks noGrp="1"/>
          </p:cNvSpPr>
          <p:nvPr>
            <p:ph idx="1"/>
          </p:nvPr>
        </p:nvSpPr>
        <p:spPr>
          <a:xfrm>
            <a:off x="398193" y="1715336"/>
            <a:ext cx="11430000" cy="4762246"/>
          </a:xfrm>
          <a:prstGeom prst="rect">
            <a:avLst/>
          </a:prstGeom>
        </p:spPr>
        <p:txBody>
          <a:bodyPr/>
          <a:lstStyle>
            <a:lvl1pPr marL="228600" indent="-228600">
              <a:spcBef>
                <a:spcPts val="1200"/>
              </a:spcBef>
              <a:spcAft>
                <a:spcPts val="1200"/>
              </a:spcAft>
              <a:buClr>
                <a:schemeClr val="accent5">
                  <a:lumMod val="50000"/>
                </a:schemeClr>
              </a:buClr>
              <a:defRPr sz="2800">
                <a:latin typeface="Arial" panose="020B0604020202020204" pitchFamily="34" charset="0"/>
                <a:cs typeface="Arial" panose="020B0604020202020204" pitchFamily="34" charset="0"/>
              </a:defRPr>
            </a:lvl1pPr>
            <a:lvl2pPr marL="457200" indent="-228600">
              <a:spcBef>
                <a:spcPts val="1200"/>
              </a:spcBef>
              <a:spcAft>
                <a:spcPts val="1200"/>
              </a:spcAft>
              <a:buClr>
                <a:schemeClr val="accent5">
                  <a:lumMod val="50000"/>
                </a:schemeClr>
              </a:buClr>
              <a:defRPr sz="2800">
                <a:latin typeface="Arial" panose="020B0604020202020204" pitchFamily="34" charset="0"/>
                <a:cs typeface="Arial" panose="020B0604020202020204" pitchFamily="34" charset="0"/>
              </a:defRPr>
            </a:lvl2pPr>
            <a:lvl3pPr marL="685800" indent="-228600">
              <a:spcBef>
                <a:spcPts val="1200"/>
              </a:spcBef>
              <a:spcAft>
                <a:spcPts val="1200"/>
              </a:spcAft>
              <a:buClr>
                <a:schemeClr val="accent5">
                  <a:lumMod val="50000"/>
                </a:schemeClr>
              </a:buClr>
              <a:buFont typeface="Wingdings" panose="05000000000000000000" pitchFamily="2" charset="2"/>
              <a:buChar char="§"/>
              <a:defRPr sz="2600">
                <a:latin typeface="Arial" panose="020B0604020202020204" pitchFamily="34" charset="0"/>
                <a:cs typeface="Arial" panose="020B0604020202020204" pitchFamily="34" charset="0"/>
              </a:defRPr>
            </a:lvl3pPr>
            <a:lvl4pPr marL="914400" indent="-228600">
              <a:spcBef>
                <a:spcPts val="1200"/>
              </a:spcBef>
              <a:spcAft>
                <a:spcPts val="1200"/>
              </a:spcAft>
              <a:buClr>
                <a:schemeClr val="accent5">
                  <a:lumMod val="50000"/>
                </a:schemeClr>
              </a:buClr>
              <a:buFont typeface="Courier New" panose="02070309020205020404" pitchFamily="49" charset="0"/>
              <a:buChar char="o"/>
              <a:defRPr sz="2600">
                <a:latin typeface="Arial" panose="020B0604020202020204" pitchFamily="34" charset="0"/>
                <a:cs typeface="Arial" panose="020B0604020202020204" pitchFamily="34" charset="0"/>
              </a:defRPr>
            </a:lvl4pPr>
            <a:lvl5pPr marL="1143000">
              <a:spcBef>
                <a:spcPts val="1200"/>
              </a:spcBef>
              <a:spcAft>
                <a:spcPts val="1200"/>
              </a:spcAft>
              <a:buClr>
                <a:schemeClr val="accent5">
                  <a:lumMod val="50000"/>
                </a:schemeClr>
              </a:buClr>
              <a:defRPr sz="2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Shape, rectangle&#10;&#10;Description automatically generated">
            <a:extLst>
              <a:ext uri="{FF2B5EF4-FFF2-40B4-BE49-F238E27FC236}">
                <a16:creationId xmlns:a16="http://schemas.microsoft.com/office/drawing/2014/main" id="{410092D3-E3C1-B9EC-DAA7-D1B4981ADB8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2331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48C95DCF-1A96-40A1-A467-0241A901F89C}"/>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BF16686A-F0C5-4774-B4E5-6F0083D70317}"/>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B13F705-3B12-476F-8767-F1842069B4B8}"/>
              </a:ext>
            </a:extLst>
          </p:cNvPr>
          <p:cNvSpPr>
            <a:spLocks noGrp="1"/>
          </p:cNvSpPr>
          <p:nvPr>
            <p:ph type="title"/>
          </p:nvPr>
        </p:nvSpPr>
        <p:spPr>
          <a:xfrm>
            <a:off x="427512" y="190006"/>
            <a:ext cx="11510488" cy="1015663"/>
          </a:xfrm>
          <a:prstGeom prst="rect">
            <a:avLst/>
          </a:prstGeom>
        </p:spPr>
        <p:txBody>
          <a:bodyPr>
            <a:normAutofit/>
          </a:bodyPr>
          <a:lstStyle>
            <a:lvl1pPr>
              <a:defRPr sz="3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descr="Shape, rectangle&#10;&#10;Description automatically generated">
            <a:extLst>
              <a:ext uri="{FF2B5EF4-FFF2-40B4-BE49-F238E27FC236}">
                <a16:creationId xmlns:a16="http://schemas.microsoft.com/office/drawing/2014/main" id="{6B5890D9-DA69-2FA4-D899-3A3E9934045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9651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F2DB3DA-6596-4EF9-9B88-967CE2AEFA37}"/>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Shape, rectangle&#10;&#10;Description automatically generated">
            <a:extLst>
              <a:ext uri="{FF2B5EF4-FFF2-40B4-BE49-F238E27FC236}">
                <a16:creationId xmlns:a16="http://schemas.microsoft.com/office/drawing/2014/main" id="{D4DC9858-BA5B-424D-9FA3-FAD98C0AAADE}"/>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Shape, rectangle&#10;&#10;Description automatically generated">
            <a:extLst>
              <a:ext uri="{FF2B5EF4-FFF2-40B4-BE49-F238E27FC236}">
                <a16:creationId xmlns:a16="http://schemas.microsoft.com/office/drawing/2014/main" id="{535F0BA1-75C5-EA1E-F23A-FD2A3A43E6F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18117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B4991C9D-E817-4990-AE96-1998961116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019800"/>
          </a:xfrm>
          <a:prstGeom prst="rect">
            <a:avLst/>
          </a:prstGeom>
        </p:spPr>
      </p:pic>
      <p:pic>
        <p:nvPicPr>
          <p:cNvPr id="6" name="Picture 5" descr="Shape, rectangle&#10;&#10;Description automatically generated">
            <a:extLst>
              <a:ext uri="{FF2B5EF4-FFF2-40B4-BE49-F238E27FC236}">
                <a16:creationId xmlns:a16="http://schemas.microsoft.com/office/drawing/2014/main" id="{7F96AB5B-680D-4ECF-B37A-1FE9CF8BCC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019800"/>
          </a:xfrm>
          <a:prstGeom prst="rect">
            <a:avLst/>
          </a:prstGeom>
        </p:spPr>
      </p:pic>
      <p:pic>
        <p:nvPicPr>
          <p:cNvPr id="4" name="Picture 3" descr="Shape, rectangle&#10;&#10;Description automatically generated">
            <a:extLst>
              <a:ext uri="{FF2B5EF4-FFF2-40B4-BE49-F238E27FC236}">
                <a16:creationId xmlns:a16="http://schemas.microsoft.com/office/drawing/2014/main" id="{FD8DCC41-CA51-55D5-624F-5B38AF57CE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019800"/>
          </a:xfrm>
          <a:prstGeom prst="rect">
            <a:avLst/>
          </a:prstGeom>
        </p:spPr>
      </p:pic>
    </p:spTree>
    <p:extLst>
      <p:ext uri="{BB962C8B-B14F-4D97-AF65-F5344CB8AC3E}">
        <p14:creationId xmlns:p14="http://schemas.microsoft.com/office/powerpoint/2010/main" val="1159044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9ACE115E-E440-4DAD-9F39-3278A0771B20}"/>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0F0C6213-2822-44E0-A2A8-19DC2B6EDC7C}"/>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AA8C1B9-9DBC-4C85-B5B4-E97A537DD6B3}"/>
              </a:ext>
            </a:extLst>
          </p:cNvPr>
          <p:cNvSpPr>
            <a:spLocks noGrp="1"/>
          </p:cNvSpPr>
          <p:nvPr>
            <p:ph type="title"/>
          </p:nvPr>
        </p:nvSpPr>
        <p:spPr>
          <a:xfrm>
            <a:off x="427512" y="190006"/>
            <a:ext cx="11510488" cy="1015663"/>
          </a:xfrm>
          <a:prstGeom prst="rect">
            <a:avLst/>
          </a:prstGeom>
        </p:spPr>
        <p:txBody>
          <a:bodyPr>
            <a:normAutofit/>
          </a:bodyPr>
          <a:lstStyle>
            <a:lvl1pPr>
              <a:defRPr sz="3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3">
            <a:extLst>
              <a:ext uri="{FF2B5EF4-FFF2-40B4-BE49-F238E27FC236}">
                <a16:creationId xmlns:a16="http://schemas.microsoft.com/office/drawing/2014/main" id="{0AB7F669-C880-4B3B-A3A0-390A19F6EC93}"/>
              </a:ext>
            </a:extLst>
          </p:cNvPr>
          <p:cNvSpPr>
            <a:spLocks noGrp="1"/>
          </p:cNvSpPr>
          <p:nvPr>
            <p:ph sz="half" idx="2"/>
          </p:nvPr>
        </p:nvSpPr>
        <p:spPr>
          <a:xfrm>
            <a:off x="427512" y="1828800"/>
            <a:ext cx="5461001" cy="4038600"/>
          </a:xfrm>
        </p:spPr>
        <p:txBody>
          <a:bodyPr/>
          <a:lstStyle>
            <a:lvl1pPr marL="228600" indent="-228600">
              <a:spcBef>
                <a:spcPts val="1200"/>
              </a:spcBef>
              <a:spcAft>
                <a:spcPts val="1200"/>
              </a:spcAft>
              <a:buClr>
                <a:schemeClr val="accent5">
                  <a:lumMod val="50000"/>
                </a:schemeClr>
              </a:buClr>
              <a:defRPr sz="2800">
                <a:latin typeface="Arial" panose="020B0604020202020204" pitchFamily="34" charset="0"/>
                <a:cs typeface="Arial" panose="020B0604020202020204" pitchFamily="34" charset="0"/>
              </a:defRPr>
            </a:lvl1pPr>
            <a:lvl2pPr marL="457200" indent="-228600">
              <a:spcBef>
                <a:spcPts val="1200"/>
              </a:spcBef>
              <a:spcAft>
                <a:spcPts val="1200"/>
              </a:spcAft>
              <a:buClr>
                <a:schemeClr val="accent5">
                  <a:lumMod val="50000"/>
                </a:schemeClr>
              </a:buClr>
              <a:defRPr sz="2800">
                <a:latin typeface="Arial" panose="020B0604020202020204" pitchFamily="34" charset="0"/>
                <a:cs typeface="Arial" panose="020B0604020202020204" pitchFamily="34" charset="0"/>
              </a:defRPr>
            </a:lvl2pPr>
            <a:lvl3pPr marL="685800" indent="-228600">
              <a:spcBef>
                <a:spcPts val="1200"/>
              </a:spcBef>
              <a:spcAft>
                <a:spcPts val="1200"/>
              </a:spcAft>
              <a:buClr>
                <a:schemeClr val="accent5">
                  <a:lumMod val="50000"/>
                </a:schemeClr>
              </a:buClr>
              <a:buFont typeface="Wingdings" panose="05000000000000000000" pitchFamily="2" charset="2"/>
              <a:buChar char="§"/>
              <a:defRPr sz="2600">
                <a:latin typeface="Arial" panose="020B0604020202020204" pitchFamily="34" charset="0"/>
                <a:cs typeface="Arial" panose="020B0604020202020204" pitchFamily="34" charset="0"/>
              </a:defRPr>
            </a:lvl3pPr>
            <a:lvl4pPr marL="914400" indent="-228600">
              <a:spcBef>
                <a:spcPts val="1200"/>
              </a:spcBef>
              <a:spcAft>
                <a:spcPts val="1200"/>
              </a:spcAft>
              <a:buClr>
                <a:schemeClr val="accent5">
                  <a:lumMod val="50000"/>
                </a:schemeClr>
              </a:buClr>
              <a:buFont typeface="Courier New" panose="02070309020205020404" pitchFamily="49" charset="0"/>
              <a:buChar char="o"/>
              <a:defRPr sz="2600">
                <a:latin typeface="Arial" panose="020B0604020202020204" pitchFamily="34" charset="0"/>
                <a:cs typeface="Arial" panose="020B0604020202020204" pitchFamily="34" charset="0"/>
              </a:defRPr>
            </a:lvl4pPr>
            <a:lvl5pPr marL="1143000">
              <a:spcBef>
                <a:spcPts val="1200"/>
              </a:spcBef>
              <a:spcAft>
                <a:spcPts val="1200"/>
              </a:spcAft>
              <a:buClr>
                <a:schemeClr val="accent5">
                  <a:lumMod val="50000"/>
                </a:schemeClr>
              </a:buClr>
              <a:defRPr sz="2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CA2FC4C7-F67A-4A71-A16E-9EC5A2813C12}"/>
              </a:ext>
            </a:extLst>
          </p:cNvPr>
          <p:cNvSpPr>
            <a:spLocks noGrp="1"/>
          </p:cNvSpPr>
          <p:nvPr>
            <p:ph sz="quarter" idx="4"/>
          </p:nvPr>
        </p:nvSpPr>
        <p:spPr>
          <a:xfrm>
            <a:off x="6476999" y="1828800"/>
            <a:ext cx="5461001" cy="4038600"/>
          </a:xfrm>
        </p:spPr>
        <p:txBody>
          <a:bodyPr/>
          <a:lstStyle>
            <a:lvl1pPr>
              <a:buClr>
                <a:schemeClr val="accent5">
                  <a:lumMod val="50000"/>
                </a:schemeClr>
              </a:buClr>
              <a:defRPr lang="en-US" sz="2800" dirty="0">
                <a:latin typeface="Arial" panose="020B0604020202020204" pitchFamily="34" charset="0"/>
                <a:cs typeface="Arial" panose="020B0604020202020204" pitchFamily="34" charset="0"/>
              </a:defRPr>
            </a:lvl1pPr>
            <a:lvl2pPr>
              <a:buClr>
                <a:schemeClr val="accent5">
                  <a:lumMod val="50000"/>
                </a:schemeClr>
              </a:buClr>
              <a:defRPr lang="en-US" sz="2800" dirty="0">
                <a:latin typeface="Arial" panose="020B0604020202020204" pitchFamily="34" charset="0"/>
                <a:cs typeface="Arial" panose="020B0604020202020204" pitchFamily="34" charset="0"/>
              </a:defRPr>
            </a:lvl2pPr>
            <a:lvl3pPr>
              <a:buClr>
                <a:schemeClr val="accent5">
                  <a:lumMod val="50000"/>
                </a:schemeClr>
              </a:buClr>
              <a:defRPr lang="en-US" sz="2600" dirty="0">
                <a:latin typeface="Arial" panose="020B0604020202020204" pitchFamily="34" charset="0"/>
                <a:cs typeface="Arial" panose="020B0604020202020204" pitchFamily="34" charset="0"/>
              </a:defRPr>
            </a:lvl3pPr>
            <a:lvl4pPr>
              <a:buClr>
                <a:schemeClr val="accent5">
                  <a:lumMod val="50000"/>
                </a:schemeClr>
              </a:buClr>
              <a:defRPr lang="en-US" sz="2600" dirty="0">
                <a:latin typeface="Arial" panose="020B0604020202020204" pitchFamily="34" charset="0"/>
                <a:cs typeface="Arial" panose="020B0604020202020204" pitchFamily="34" charset="0"/>
              </a:defRPr>
            </a:lvl4pPr>
            <a:lvl5pPr>
              <a:buClr>
                <a:schemeClr val="accent5">
                  <a:lumMod val="50000"/>
                </a:schemeClr>
              </a:buClr>
              <a:defRPr lang="en-US" sz="2600" dirty="0">
                <a:latin typeface="Arial" panose="020B0604020202020204" pitchFamily="34" charset="0"/>
                <a:cs typeface="Arial" panose="020B0604020202020204" pitchFamily="34" charset="0"/>
              </a:defRPr>
            </a:lvl5pPr>
          </a:lstStyle>
          <a:p>
            <a:pPr marL="228600" lvl="0" indent="-228600">
              <a:spcBef>
                <a:spcPts val="1200"/>
              </a:spcBef>
              <a:spcAft>
                <a:spcPts val="1200"/>
              </a:spcAft>
            </a:pPr>
            <a:r>
              <a:rPr lang="en-US"/>
              <a:t>Click to edit Master text styles</a:t>
            </a:r>
          </a:p>
          <a:p>
            <a:pPr marL="228600" lvl="1" indent="-228600">
              <a:spcBef>
                <a:spcPts val="1200"/>
              </a:spcBef>
              <a:spcAft>
                <a:spcPts val="1200"/>
              </a:spcAft>
            </a:pPr>
            <a:r>
              <a:rPr lang="en-US"/>
              <a:t>Second level</a:t>
            </a:r>
          </a:p>
          <a:p>
            <a:pPr marL="228600" lvl="2" indent="-228600">
              <a:spcBef>
                <a:spcPts val="1200"/>
              </a:spcBef>
              <a:spcAft>
                <a:spcPts val="1200"/>
              </a:spcAft>
            </a:pPr>
            <a:r>
              <a:rPr lang="en-US"/>
              <a:t>Third level</a:t>
            </a:r>
          </a:p>
          <a:p>
            <a:pPr marL="228600" lvl="3" indent="-228600">
              <a:spcBef>
                <a:spcPts val="1200"/>
              </a:spcBef>
              <a:spcAft>
                <a:spcPts val="1200"/>
              </a:spcAft>
            </a:pPr>
            <a:r>
              <a:rPr lang="en-US"/>
              <a:t>Fourth level</a:t>
            </a:r>
          </a:p>
          <a:p>
            <a:pPr marL="228600" lvl="4" indent="-228600">
              <a:spcBef>
                <a:spcPts val="1200"/>
              </a:spcBef>
              <a:spcAft>
                <a:spcPts val="1200"/>
              </a:spcAft>
            </a:pPr>
            <a:r>
              <a:rPr lang="en-US"/>
              <a:t>Fifth level</a:t>
            </a:r>
          </a:p>
        </p:txBody>
      </p:sp>
      <p:pic>
        <p:nvPicPr>
          <p:cNvPr id="11" name="Picture 10" descr="Shape, rectangle&#10;&#10;Description automatically generated">
            <a:extLst>
              <a:ext uri="{FF2B5EF4-FFF2-40B4-BE49-F238E27FC236}">
                <a16:creationId xmlns:a16="http://schemas.microsoft.com/office/drawing/2014/main" id="{A37C358A-0133-9E49-44E1-A566243D4FF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25707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50ADF78-DC6F-4FC6-9626-63387D65B555}"/>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Shape, rectangle&#10;&#10;Description automatically generated">
            <a:extLst>
              <a:ext uri="{FF2B5EF4-FFF2-40B4-BE49-F238E27FC236}">
                <a16:creationId xmlns:a16="http://schemas.microsoft.com/office/drawing/2014/main" id="{3922A18C-4FF5-4B1A-A34C-28D35C119DF9}"/>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0E485EC-6CC8-46CA-B5CD-FB2047E2F6AF}"/>
              </a:ext>
            </a:extLst>
          </p:cNvPr>
          <p:cNvSpPr>
            <a:spLocks noGrp="1"/>
          </p:cNvSpPr>
          <p:nvPr>
            <p:ph type="title"/>
          </p:nvPr>
        </p:nvSpPr>
        <p:spPr>
          <a:xfrm>
            <a:off x="427512" y="190006"/>
            <a:ext cx="11510488" cy="1015663"/>
          </a:xfrm>
          <a:prstGeom prst="rect">
            <a:avLst/>
          </a:prstGeom>
        </p:spPr>
        <p:txBody>
          <a:bodyPr>
            <a:normAutofit/>
          </a:bodyPr>
          <a:lstStyle>
            <a:lvl1pPr>
              <a:defRPr sz="3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A677556B-DB68-438D-9602-63CF37471C1D}"/>
              </a:ext>
            </a:extLst>
          </p:cNvPr>
          <p:cNvSpPr>
            <a:spLocks noGrp="1"/>
          </p:cNvSpPr>
          <p:nvPr>
            <p:ph type="body" idx="1"/>
          </p:nvPr>
        </p:nvSpPr>
        <p:spPr>
          <a:xfrm>
            <a:off x="427511" y="1600200"/>
            <a:ext cx="5461001" cy="823912"/>
          </a:xfrm>
        </p:spPr>
        <p:txBody>
          <a:bodyPr anchor="ctr"/>
          <a:lstStyle>
            <a:lvl1pPr marL="0" indent="0" algn="l">
              <a:spcBef>
                <a:spcPts val="600"/>
              </a:spcBef>
              <a:spcAft>
                <a:spcPts val="600"/>
              </a:spcAft>
              <a:buNone/>
              <a:defRPr sz="3200" b="0" u="sng">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14E2F27F-BD22-4EB0-BEB2-A21D8584983C}"/>
              </a:ext>
            </a:extLst>
          </p:cNvPr>
          <p:cNvSpPr>
            <a:spLocks noGrp="1"/>
          </p:cNvSpPr>
          <p:nvPr>
            <p:ph type="body" sz="quarter" idx="3"/>
          </p:nvPr>
        </p:nvSpPr>
        <p:spPr>
          <a:xfrm>
            <a:off x="6476999" y="1600200"/>
            <a:ext cx="5461001" cy="823912"/>
          </a:xfrm>
        </p:spPr>
        <p:txBody>
          <a:bodyPr anchor="ctr"/>
          <a:lstStyle>
            <a:lvl1pPr marL="0" indent="0" algn="l">
              <a:spcBef>
                <a:spcPts val="600"/>
              </a:spcBef>
              <a:spcAft>
                <a:spcPts val="600"/>
              </a:spcAft>
              <a:buNone/>
              <a:defRPr sz="3200" b="0" u="sng">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B9DB2D12-4F9F-445A-BB32-C7913162C317}"/>
              </a:ext>
            </a:extLst>
          </p:cNvPr>
          <p:cNvSpPr>
            <a:spLocks noGrp="1"/>
          </p:cNvSpPr>
          <p:nvPr>
            <p:ph sz="half" idx="2"/>
          </p:nvPr>
        </p:nvSpPr>
        <p:spPr>
          <a:xfrm>
            <a:off x="427512" y="2717800"/>
            <a:ext cx="5461001" cy="3834643"/>
          </a:xfrm>
        </p:spPr>
        <p:txBody>
          <a:bodyPr/>
          <a:lstStyle>
            <a:lvl1pPr marL="228600" indent="-228600">
              <a:spcBef>
                <a:spcPts val="1200"/>
              </a:spcBef>
              <a:spcAft>
                <a:spcPts val="1200"/>
              </a:spcAft>
              <a:buClr>
                <a:schemeClr val="accent5">
                  <a:lumMod val="50000"/>
                </a:schemeClr>
              </a:buClr>
              <a:defRPr sz="2800">
                <a:latin typeface="Arial" panose="020B0604020202020204" pitchFamily="34" charset="0"/>
                <a:cs typeface="Arial" panose="020B0604020202020204" pitchFamily="34" charset="0"/>
              </a:defRPr>
            </a:lvl1pPr>
            <a:lvl2pPr marL="457200" indent="-228600">
              <a:spcBef>
                <a:spcPts val="1200"/>
              </a:spcBef>
              <a:spcAft>
                <a:spcPts val="1200"/>
              </a:spcAft>
              <a:buClr>
                <a:schemeClr val="accent5">
                  <a:lumMod val="50000"/>
                </a:schemeClr>
              </a:buClr>
              <a:defRPr sz="2800">
                <a:latin typeface="Arial" panose="020B0604020202020204" pitchFamily="34" charset="0"/>
                <a:cs typeface="Arial" panose="020B0604020202020204" pitchFamily="34" charset="0"/>
              </a:defRPr>
            </a:lvl2pPr>
            <a:lvl3pPr marL="685800" indent="-228600">
              <a:spcBef>
                <a:spcPts val="1200"/>
              </a:spcBef>
              <a:spcAft>
                <a:spcPts val="1200"/>
              </a:spcAft>
              <a:buClr>
                <a:schemeClr val="accent5">
                  <a:lumMod val="50000"/>
                </a:schemeClr>
              </a:buClr>
              <a:buFont typeface="Wingdings" panose="05000000000000000000" pitchFamily="2" charset="2"/>
              <a:buChar char="§"/>
              <a:defRPr sz="2600">
                <a:latin typeface="Arial" panose="020B0604020202020204" pitchFamily="34" charset="0"/>
                <a:cs typeface="Arial" panose="020B0604020202020204" pitchFamily="34" charset="0"/>
              </a:defRPr>
            </a:lvl3pPr>
            <a:lvl4pPr marL="914400" indent="-228600">
              <a:spcBef>
                <a:spcPts val="1200"/>
              </a:spcBef>
              <a:spcAft>
                <a:spcPts val="1200"/>
              </a:spcAft>
              <a:buClr>
                <a:schemeClr val="accent5">
                  <a:lumMod val="50000"/>
                </a:schemeClr>
              </a:buClr>
              <a:buFont typeface="Courier New" panose="02070309020205020404" pitchFamily="49" charset="0"/>
              <a:buChar char="o"/>
              <a:defRPr sz="2600">
                <a:latin typeface="Arial" panose="020B0604020202020204" pitchFamily="34" charset="0"/>
                <a:cs typeface="Arial" panose="020B0604020202020204" pitchFamily="34" charset="0"/>
              </a:defRPr>
            </a:lvl4pPr>
            <a:lvl5pPr marL="1143000">
              <a:spcBef>
                <a:spcPts val="1200"/>
              </a:spcBef>
              <a:spcAft>
                <a:spcPts val="1200"/>
              </a:spcAft>
              <a:buClr>
                <a:schemeClr val="accent5">
                  <a:lumMod val="50000"/>
                </a:schemeClr>
              </a:buClr>
              <a:defRPr sz="2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9AAAC79A-E076-47A0-9123-AF72E9064F0D}"/>
              </a:ext>
            </a:extLst>
          </p:cNvPr>
          <p:cNvSpPr>
            <a:spLocks noGrp="1"/>
          </p:cNvSpPr>
          <p:nvPr>
            <p:ph sz="quarter" idx="4"/>
          </p:nvPr>
        </p:nvSpPr>
        <p:spPr>
          <a:xfrm>
            <a:off x="6476999" y="2717800"/>
            <a:ext cx="5461001" cy="3834643"/>
          </a:xfrm>
        </p:spPr>
        <p:txBody>
          <a:bodyPr/>
          <a:lstStyle>
            <a:lvl1pPr>
              <a:buClr>
                <a:schemeClr val="accent5">
                  <a:lumMod val="50000"/>
                </a:schemeClr>
              </a:buClr>
              <a:defRPr lang="en-US" sz="2800" dirty="0">
                <a:latin typeface="Arial" panose="020B0604020202020204" pitchFamily="34" charset="0"/>
                <a:cs typeface="Arial" panose="020B0604020202020204" pitchFamily="34" charset="0"/>
              </a:defRPr>
            </a:lvl1pPr>
            <a:lvl2pPr>
              <a:buClr>
                <a:schemeClr val="accent5">
                  <a:lumMod val="50000"/>
                </a:schemeClr>
              </a:buClr>
              <a:defRPr lang="en-US" sz="2800" dirty="0">
                <a:latin typeface="Arial" panose="020B0604020202020204" pitchFamily="34" charset="0"/>
                <a:cs typeface="Arial" panose="020B0604020202020204" pitchFamily="34" charset="0"/>
              </a:defRPr>
            </a:lvl2pPr>
            <a:lvl3pPr>
              <a:buClr>
                <a:schemeClr val="accent5">
                  <a:lumMod val="50000"/>
                </a:schemeClr>
              </a:buClr>
              <a:defRPr lang="en-US" sz="2600" dirty="0">
                <a:latin typeface="Arial" panose="020B0604020202020204" pitchFamily="34" charset="0"/>
                <a:cs typeface="Arial" panose="020B0604020202020204" pitchFamily="34" charset="0"/>
              </a:defRPr>
            </a:lvl3pPr>
            <a:lvl4pPr>
              <a:buClr>
                <a:schemeClr val="accent5">
                  <a:lumMod val="50000"/>
                </a:schemeClr>
              </a:buClr>
              <a:defRPr lang="en-US" sz="2600" dirty="0">
                <a:latin typeface="Arial" panose="020B0604020202020204" pitchFamily="34" charset="0"/>
                <a:cs typeface="Arial" panose="020B0604020202020204" pitchFamily="34" charset="0"/>
              </a:defRPr>
            </a:lvl4pPr>
            <a:lvl5pPr>
              <a:buClr>
                <a:schemeClr val="accent5">
                  <a:lumMod val="50000"/>
                </a:schemeClr>
              </a:buClr>
              <a:defRPr lang="en-US" sz="2600" dirty="0">
                <a:latin typeface="Arial" panose="020B0604020202020204" pitchFamily="34" charset="0"/>
                <a:cs typeface="Arial" panose="020B0604020202020204" pitchFamily="34" charset="0"/>
              </a:defRPr>
            </a:lvl5pPr>
          </a:lstStyle>
          <a:p>
            <a:pPr marL="228600" lvl="0" indent="-228600">
              <a:spcBef>
                <a:spcPts val="1200"/>
              </a:spcBef>
              <a:spcAft>
                <a:spcPts val="1200"/>
              </a:spcAft>
            </a:pPr>
            <a:r>
              <a:rPr lang="en-US"/>
              <a:t>Click to edit Master text styles</a:t>
            </a:r>
          </a:p>
          <a:p>
            <a:pPr marL="228600" lvl="1" indent="-228600">
              <a:spcBef>
                <a:spcPts val="1200"/>
              </a:spcBef>
              <a:spcAft>
                <a:spcPts val="1200"/>
              </a:spcAft>
            </a:pPr>
            <a:r>
              <a:rPr lang="en-US"/>
              <a:t>Second level</a:t>
            </a:r>
          </a:p>
          <a:p>
            <a:pPr marL="228600" lvl="2" indent="-228600">
              <a:spcBef>
                <a:spcPts val="1200"/>
              </a:spcBef>
              <a:spcAft>
                <a:spcPts val="1200"/>
              </a:spcAft>
            </a:pPr>
            <a:r>
              <a:rPr lang="en-US"/>
              <a:t>Third level</a:t>
            </a:r>
          </a:p>
          <a:p>
            <a:pPr marL="228600" lvl="3" indent="-228600">
              <a:spcBef>
                <a:spcPts val="1200"/>
              </a:spcBef>
              <a:spcAft>
                <a:spcPts val="1200"/>
              </a:spcAft>
            </a:pPr>
            <a:r>
              <a:rPr lang="en-US"/>
              <a:t>Fourth level</a:t>
            </a:r>
          </a:p>
          <a:p>
            <a:pPr marL="228600" lvl="4" indent="-228600">
              <a:spcBef>
                <a:spcPts val="1200"/>
              </a:spcBef>
              <a:spcAft>
                <a:spcPts val="1200"/>
              </a:spcAft>
            </a:pPr>
            <a:r>
              <a:rPr lang="en-US"/>
              <a:t>Fifth level</a:t>
            </a:r>
          </a:p>
        </p:txBody>
      </p:sp>
      <p:pic>
        <p:nvPicPr>
          <p:cNvPr id="13" name="Picture 12" descr="Shape, rectangle&#10;&#10;Description automatically generated">
            <a:extLst>
              <a:ext uri="{FF2B5EF4-FFF2-40B4-BE49-F238E27FC236}">
                <a16:creationId xmlns:a16="http://schemas.microsoft.com/office/drawing/2014/main" id="{EA028666-0220-C9DD-A0FB-1B81B3AECC8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304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9F204224-9F65-9B29-6992-84A43A5844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019800"/>
          </a:xfrm>
          <a:prstGeom prst="rect">
            <a:avLst/>
          </a:prstGeom>
        </p:spPr>
      </p:pic>
      <p:sp>
        <p:nvSpPr>
          <p:cNvPr id="10" name="Title 1">
            <a:extLst>
              <a:ext uri="{FF2B5EF4-FFF2-40B4-BE49-F238E27FC236}">
                <a16:creationId xmlns:a16="http://schemas.microsoft.com/office/drawing/2014/main" id="{64D45B71-5B6F-4D9E-9024-ED1B26C1074B}"/>
              </a:ext>
            </a:extLst>
          </p:cNvPr>
          <p:cNvSpPr>
            <a:spLocks noGrp="1"/>
          </p:cNvSpPr>
          <p:nvPr>
            <p:ph type="title" hasCustomPrompt="1"/>
          </p:nvPr>
        </p:nvSpPr>
        <p:spPr>
          <a:xfrm>
            <a:off x="831850" y="1709738"/>
            <a:ext cx="10515600" cy="2852737"/>
          </a:xfrm>
        </p:spPr>
        <p:txBody>
          <a:bodyPr anchor="b"/>
          <a:lstStyle>
            <a:lvl1pPr algn="ctr">
              <a:defRPr sz="6000">
                <a:solidFill>
                  <a:schemeClr val="tx1"/>
                </a:solidFill>
              </a:defRPr>
            </a:lvl1pPr>
          </a:lstStyle>
          <a:p>
            <a:r>
              <a:rPr lang="en-US" dirty="0"/>
              <a:t>SECTION TITLE </a:t>
            </a:r>
          </a:p>
        </p:txBody>
      </p:sp>
      <p:sp>
        <p:nvSpPr>
          <p:cNvPr id="11" name="Text Placeholder 2">
            <a:extLst>
              <a:ext uri="{FF2B5EF4-FFF2-40B4-BE49-F238E27FC236}">
                <a16:creationId xmlns:a16="http://schemas.microsoft.com/office/drawing/2014/main" id="{9E2433B7-CC2A-47E3-840D-448ED055B870}"/>
              </a:ext>
            </a:extLst>
          </p:cNvPr>
          <p:cNvSpPr>
            <a:spLocks noGrp="1"/>
          </p:cNvSpPr>
          <p:nvPr>
            <p:ph type="body" idx="1" hasCustomPrompt="1"/>
          </p:nvPr>
        </p:nvSpPr>
        <p:spPr>
          <a:xfrm>
            <a:off x="831850" y="4589463"/>
            <a:ext cx="10515600" cy="1500187"/>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pic>
        <p:nvPicPr>
          <p:cNvPr id="5" name="Picture 4" descr="Shape, rectangle&#10;&#10;Description automatically generated">
            <a:extLst>
              <a:ext uri="{FF2B5EF4-FFF2-40B4-BE49-F238E27FC236}">
                <a16:creationId xmlns:a16="http://schemas.microsoft.com/office/drawing/2014/main" id="{A07A7E76-C6E5-146E-AA18-03EBE9B6C1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019800"/>
          </a:xfrm>
          <a:prstGeom prst="rect">
            <a:avLst/>
          </a:prstGeom>
        </p:spPr>
      </p:pic>
    </p:spTree>
    <p:extLst>
      <p:ext uri="{BB962C8B-B14F-4D97-AF65-F5344CB8AC3E}">
        <p14:creationId xmlns:p14="http://schemas.microsoft.com/office/powerpoint/2010/main" val="1151311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CE6137E9-96B9-A48C-CB17-4908B798F9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019800"/>
          </a:xfrm>
          <a:prstGeom prst="rect">
            <a:avLst/>
          </a:prstGeom>
        </p:spPr>
      </p:pic>
      <p:sp>
        <p:nvSpPr>
          <p:cNvPr id="6" name="Title 1">
            <a:extLst>
              <a:ext uri="{FF2B5EF4-FFF2-40B4-BE49-F238E27FC236}">
                <a16:creationId xmlns:a16="http://schemas.microsoft.com/office/drawing/2014/main" id="{BADFDFAB-C8CE-4453-97B8-2D22C9BE950D}"/>
              </a:ext>
            </a:extLst>
          </p:cNvPr>
          <p:cNvSpPr>
            <a:spLocks noGrp="1"/>
          </p:cNvSpPr>
          <p:nvPr>
            <p:ph type="title" hasCustomPrompt="1"/>
          </p:nvPr>
        </p:nvSpPr>
        <p:spPr>
          <a:xfrm>
            <a:off x="839788" y="787400"/>
            <a:ext cx="3932237" cy="1600200"/>
          </a:xfrm>
        </p:spPr>
        <p:txBody>
          <a:bodyPr anchor="b">
            <a:normAutofit/>
          </a:bodyPr>
          <a:lstStyle>
            <a:lvl1pPr>
              <a:defRPr sz="3600">
                <a:solidFill>
                  <a:schemeClr val="tx1"/>
                </a:solidFill>
              </a:defRPr>
            </a:lvl1pPr>
          </a:lstStyle>
          <a:p>
            <a:r>
              <a:rPr lang="en-US" dirty="0"/>
              <a:t>TITLE</a:t>
            </a:r>
          </a:p>
        </p:txBody>
      </p:sp>
      <p:sp>
        <p:nvSpPr>
          <p:cNvPr id="7" name="Content Placeholder 2">
            <a:extLst>
              <a:ext uri="{FF2B5EF4-FFF2-40B4-BE49-F238E27FC236}">
                <a16:creationId xmlns:a16="http://schemas.microsoft.com/office/drawing/2014/main" id="{4BEAD417-5D38-42B7-B869-C6C475C2CE52}"/>
              </a:ext>
            </a:extLst>
          </p:cNvPr>
          <p:cNvSpPr>
            <a:spLocks noGrp="1"/>
          </p:cNvSpPr>
          <p:nvPr>
            <p:ph idx="1"/>
          </p:nvPr>
        </p:nvSpPr>
        <p:spPr>
          <a:xfrm>
            <a:off x="5183188" y="1317625"/>
            <a:ext cx="6172200" cy="4873625"/>
          </a:xfrm>
        </p:spPr>
        <p:txBody>
          <a:bodyPr>
            <a:normAutofit/>
          </a:bodyPr>
          <a:lstStyle>
            <a:lvl1pPr>
              <a:defRPr sz="2800">
                <a:solidFill>
                  <a:schemeClr val="tx1"/>
                </a:solidFill>
              </a:defRPr>
            </a:lvl1pPr>
            <a:lvl2pPr>
              <a:defRPr sz="28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2595AF11-8F6B-4DBF-9607-03985B9C4A6F}"/>
              </a:ext>
            </a:extLst>
          </p:cNvPr>
          <p:cNvSpPr>
            <a:spLocks noGrp="1"/>
          </p:cNvSpPr>
          <p:nvPr>
            <p:ph type="body" sz="half" idx="2"/>
          </p:nvPr>
        </p:nvSpPr>
        <p:spPr>
          <a:xfrm>
            <a:off x="839788" y="2387600"/>
            <a:ext cx="3932237" cy="3811588"/>
          </a:xfr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rectangle&#10;&#10;Description automatically generated">
            <a:extLst>
              <a:ext uri="{FF2B5EF4-FFF2-40B4-BE49-F238E27FC236}">
                <a16:creationId xmlns:a16="http://schemas.microsoft.com/office/drawing/2014/main" id="{F663A3AB-D33E-04D8-DE76-D085101749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019800"/>
          </a:xfrm>
          <a:prstGeom prst="rect">
            <a:avLst/>
          </a:prstGeom>
        </p:spPr>
      </p:pic>
    </p:spTree>
    <p:extLst>
      <p:ext uri="{BB962C8B-B14F-4D97-AF65-F5344CB8AC3E}">
        <p14:creationId xmlns:p14="http://schemas.microsoft.com/office/powerpoint/2010/main" val="3583330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7" name="Picture 6" descr="Icon&#10;&#10;Description automatically generated with medium confidence">
            <a:extLst>
              <a:ext uri="{FF2B5EF4-FFF2-40B4-BE49-F238E27FC236}">
                <a16:creationId xmlns:a16="http://schemas.microsoft.com/office/drawing/2014/main" id="{028B4A77-42BD-42B9-9D44-CEDCFEA78838}"/>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Shape&#10;&#10;Description automatically generated">
            <a:extLst>
              <a:ext uri="{FF2B5EF4-FFF2-40B4-BE49-F238E27FC236}">
                <a16:creationId xmlns:a16="http://schemas.microsoft.com/office/drawing/2014/main" id="{9B9101C9-61F7-4DA6-B407-9EF8EB32363D}"/>
              </a:ext>
            </a:extLst>
          </p:cNvPr>
          <p:cNvPicPr>
            <a:picLocks noChangeAspect="1"/>
          </p:cNvPicPr>
          <p:nvPr/>
        </p:nvPicPr>
        <p:blipFill>
          <a:blip r:embed="rId3"/>
          <a:stretch>
            <a:fillRect/>
          </a:stretch>
        </p:blipFill>
        <p:spPr>
          <a:xfrm>
            <a:off x="0" y="0"/>
            <a:ext cx="12192000" cy="6858000"/>
          </a:xfrm>
          <a:prstGeom prst="rect">
            <a:avLst/>
          </a:prstGeom>
        </p:spPr>
      </p:pic>
      <p:pic>
        <p:nvPicPr>
          <p:cNvPr id="20" name="Picture 19" descr="Icon&#10;&#10;Description automatically generated">
            <a:extLst>
              <a:ext uri="{FF2B5EF4-FFF2-40B4-BE49-F238E27FC236}">
                <a16:creationId xmlns:a16="http://schemas.microsoft.com/office/drawing/2014/main" id="{2BD67907-A8CD-42DE-B9E2-900848740360}"/>
              </a:ext>
            </a:extLst>
          </p:cNvPr>
          <p:cNvPicPr>
            <a:picLocks noChangeAspect="1"/>
          </p:cNvPicPr>
          <p:nvPr/>
        </p:nvPicPr>
        <p:blipFill>
          <a:blip r:embed="rId4"/>
          <a:srcRect/>
          <a:stretch>
            <a:fillRect/>
          </a:stretch>
        </p:blipFill>
        <p:spPr>
          <a:xfrm>
            <a:off x="0" y="-12526"/>
            <a:ext cx="12192000" cy="6858000"/>
          </a:xfrm>
          <a:custGeom>
            <a:avLst/>
            <a:gdLst>
              <a:gd name="connsiteX0" fmla="*/ 0 w 12192000"/>
              <a:gd name="connsiteY0" fmla="*/ 0 h 6858000"/>
              <a:gd name="connsiteX1" fmla="*/ 8099103 w 12192000"/>
              <a:gd name="connsiteY1" fmla="*/ 0 h 6858000"/>
              <a:gd name="connsiteX2" fmla="*/ 8084989 w 12192000"/>
              <a:gd name="connsiteY2" fmla="*/ 39278 h 6858000"/>
              <a:gd name="connsiteX3" fmla="*/ 8043513 w 12192000"/>
              <a:gd name="connsiteY3" fmla="*/ 203568 h 6858000"/>
              <a:gd name="connsiteX4" fmla="*/ 8030020 w 12192000"/>
              <a:gd name="connsiteY4" fmla="*/ 253323 h 6858000"/>
              <a:gd name="connsiteX5" fmla="*/ 8027062 w 12192000"/>
              <a:gd name="connsiteY5" fmla="*/ 268734 h 6858000"/>
              <a:gd name="connsiteX6" fmla="*/ 8013100 w 12192000"/>
              <a:gd name="connsiteY6" fmla="*/ 324038 h 6858000"/>
              <a:gd name="connsiteX7" fmla="*/ 8001204 w 12192000"/>
              <a:gd name="connsiteY7" fmla="*/ 403425 h 6858000"/>
              <a:gd name="connsiteX8" fmla="*/ 7988112 w 12192000"/>
              <a:gd name="connsiteY8" fmla="*/ 471623 h 6858000"/>
              <a:gd name="connsiteX9" fmla="*/ 7978804 w 12192000"/>
              <a:gd name="connsiteY9" fmla="*/ 552913 h 6858000"/>
              <a:gd name="connsiteX10" fmla="*/ 7968891 w 12192000"/>
              <a:gd name="connsiteY10" fmla="*/ 619068 h 6858000"/>
              <a:gd name="connsiteX11" fmla="*/ 7967106 w 12192000"/>
              <a:gd name="connsiteY11" fmla="*/ 655086 h 6858000"/>
              <a:gd name="connsiteX12" fmla="*/ 7962504 w 12192000"/>
              <a:gd name="connsiteY12" fmla="*/ 695274 h 6858000"/>
              <a:gd name="connsiteX13" fmla="*/ 7953950 w 12192000"/>
              <a:gd name="connsiteY13" fmla="*/ 920432 h 6858000"/>
              <a:gd name="connsiteX14" fmla="*/ 7953829 w 12192000"/>
              <a:gd name="connsiteY14" fmla="*/ 922874 h 6858000"/>
              <a:gd name="connsiteX15" fmla="*/ 7953845 w 12192000"/>
              <a:gd name="connsiteY15" fmla="*/ 923197 h 6858000"/>
              <a:gd name="connsiteX16" fmla="*/ 7953828 w 12192000"/>
              <a:gd name="connsiteY16" fmla="*/ 923646 h 6858000"/>
              <a:gd name="connsiteX17" fmla="*/ 7955739 w 12192000"/>
              <a:gd name="connsiteY17" fmla="*/ 961389 h 6858000"/>
              <a:gd name="connsiteX18" fmla="*/ 7968891 w 12192000"/>
              <a:gd name="connsiteY18" fmla="*/ 1226680 h 6858000"/>
              <a:gd name="connsiteX19" fmla="*/ 10871200 w 12192000"/>
              <a:gd name="connsiteY19" fmla="*/ 3894250 h 6858000"/>
              <a:gd name="connsiteX20" fmla="*/ 11021328 w 12192000"/>
              <a:gd name="connsiteY20" fmla="*/ 3890384 h 6858000"/>
              <a:gd name="connsiteX21" fmla="*/ 11038354 w 12192000"/>
              <a:gd name="connsiteY21" fmla="*/ 3889065 h 6858000"/>
              <a:gd name="connsiteX22" fmla="*/ 11082372 w 12192000"/>
              <a:gd name="connsiteY22" fmla="*/ 3887955 h 6858000"/>
              <a:gd name="connsiteX23" fmla="*/ 12087428 w 12192000"/>
              <a:gd name="connsiteY23" fmla="*/ 3658564 h 6858000"/>
              <a:gd name="connsiteX24" fmla="*/ 12192000 w 12192000"/>
              <a:gd name="connsiteY24" fmla="*/ 3608312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0" y="0"/>
                </a:moveTo>
                <a:lnTo>
                  <a:pt x="8099103" y="0"/>
                </a:lnTo>
                <a:lnTo>
                  <a:pt x="8084989" y="39278"/>
                </a:lnTo>
                <a:lnTo>
                  <a:pt x="8043513" y="203568"/>
                </a:lnTo>
                <a:lnTo>
                  <a:pt x="8030020" y="253323"/>
                </a:lnTo>
                <a:lnTo>
                  <a:pt x="8027062" y="268734"/>
                </a:lnTo>
                <a:lnTo>
                  <a:pt x="8013100" y="324038"/>
                </a:lnTo>
                <a:lnTo>
                  <a:pt x="8001204" y="403425"/>
                </a:lnTo>
                <a:lnTo>
                  <a:pt x="7988112" y="471623"/>
                </a:lnTo>
                <a:lnTo>
                  <a:pt x="7978804" y="552913"/>
                </a:lnTo>
                <a:lnTo>
                  <a:pt x="7968891" y="619068"/>
                </a:lnTo>
                <a:lnTo>
                  <a:pt x="7967106" y="655086"/>
                </a:lnTo>
                <a:lnTo>
                  <a:pt x="7962504" y="695274"/>
                </a:lnTo>
                <a:lnTo>
                  <a:pt x="7953950" y="920432"/>
                </a:lnTo>
                <a:lnTo>
                  <a:pt x="7953829" y="922874"/>
                </a:lnTo>
                <a:lnTo>
                  <a:pt x="7953845" y="923197"/>
                </a:lnTo>
                <a:lnTo>
                  <a:pt x="7953828" y="923646"/>
                </a:lnTo>
                <a:lnTo>
                  <a:pt x="7955739" y="961389"/>
                </a:lnTo>
                <a:lnTo>
                  <a:pt x="7968891" y="1226680"/>
                </a:lnTo>
                <a:cubicBezTo>
                  <a:pt x="8118290" y="2725015"/>
                  <a:pt x="9360681" y="3894250"/>
                  <a:pt x="10871200" y="3894250"/>
                </a:cubicBezTo>
                <a:cubicBezTo>
                  <a:pt x="10921551" y="3894250"/>
                  <a:pt x="10971603" y="3892951"/>
                  <a:pt x="11021328" y="3890384"/>
                </a:cubicBezTo>
                <a:lnTo>
                  <a:pt x="11038354" y="3889065"/>
                </a:lnTo>
                <a:lnTo>
                  <a:pt x="11082372" y="3887955"/>
                </a:lnTo>
                <a:cubicBezTo>
                  <a:pt x="11437369" y="3870004"/>
                  <a:pt x="11775950" y="3789987"/>
                  <a:pt x="12087428" y="3658564"/>
                </a:cubicBezTo>
                <a:lnTo>
                  <a:pt x="12192000" y="3608312"/>
                </a:lnTo>
                <a:lnTo>
                  <a:pt x="12192000" y="6858000"/>
                </a:lnTo>
                <a:lnTo>
                  <a:pt x="0" y="6858000"/>
                </a:lnTo>
                <a:close/>
              </a:path>
            </a:pathLst>
          </a:custGeom>
        </p:spPr>
      </p:pic>
      <p:sp>
        <p:nvSpPr>
          <p:cNvPr id="11" name="Picture Placeholder 10">
            <a:extLst>
              <a:ext uri="{FF2B5EF4-FFF2-40B4-BE49-F238E27FC236}">
                <a16:creationId xmlns:a16="http://schemas.microsoft.com/office/drawing/2014/main" id="{903D3590-586D-4CB7-AD96-31B17BD1207A}"/>
              </a:ext>
            </a:extLst>
          </p:cNvPr>
          <p:cNvSpPr>
            <a:spLocks noGrp="1"/>
          </p:cNvSpPr>
          <p:nvPr>
            <p:ph type="pic" sz="quarter" idx="10"/>
          </p:nvPr>
        </p:nvSpPr>
        <p:spPr>
          <a:xfrm>
            <a:off x="7881257" y="12527"/>
            <a:ext cx="4310743" cy="4209142"/>
          </a:xfrm>
          <a:prstGeom prst="rect">
            <a:avLst/>
          </a:prstGeom>
        </p:spPr>
        <p:txBody>
          <a:bodyPr/>
          <a:lstStyle/>
          <a:p>
            <a:r>
              <a:rPr lang="en-US"/>
              <a:t>Click icon to add picture</a:t>
            </a:r>
          </a:p>
        </p:txBody>
      </p:sp>
      <p:sp>
        <p:nvSpPr>
          <p:cNvPr id="16" name="TextBox 15">
            <a:extLst>
              <a:ext uri="{FF2B5EF4-FFF2-40B4-BE49-F238E27FC236}">
                <a16:creationId xmlns:a16="http://schemas.microsoft.com/office/drawing/2014/main" id="{DDB59A4C-6481-48E6-A928-C51E43C65BB0}"/>
              </a:ext>
            </a:extLst>
          </p:cNvPr>
          <p:cNvSpPr txBox="1"/>
          <p:nvPr/>
        </p:nvSpPr>
        <p:spPr>
          <a:xfrm>
            <a:off x="5249516" y="6252072"/>
            <a:ext cx="6576165" cy="338554"/>
          </a:xfrm>
          <a:prstGeom prst="rect">
            <a:avLst/>
          </a:prstGeom>
          <a:noFill/>
        </p:spPr>
        <p:txBody>
          <a:bodyPr wrap="square" rtlCol="0">
            <a:spAutoFit/>
          </a:bodyPr>
          <a:lstStyle/>
          <a:p>
            <a:pPr algn="r"/>
            <a:r>
              <a:rPr lang="en-US" sz="1600" kern="1000" spc="40" dirty="0">
                <a:solidFill>
                  <a:schemeClr val="bg1"/>
                </a:solidFill>
                <a:latin typeface="Arial" panose="020B0604020202020204" pitchFamily="34" charset="0"/>
              </a:rPr>
              <a:t>university.STERIS.com</a:t>
            </a:r>
          </a:p>
        </p:txBody>
      </p:sp>
      <p:sp>
        <p:nvSpPr>
          <p:cNvPr id="17" name="Title 1">
            <a:extLst>
              <a:ext uri="{FF2B5EF4-FFF2-40B4-BE49-F238E27FC236}">
                <a16:creationId xmlns:a16="http://schemas.microsoft.com/office/drawing/2014/main" id="{8EB5AED0-C6E7-41C4-A840-B9723191F4BA}"/>
              </a:ext>
            </a:extLst>
          </p:cNvPr>
          <p:cNvSpPr>
            <a:spLocks noGrp="1"/>
          </p:cNvSpPr>
          <p:nvPr>
            <p:ph type="title"/>
          </p:nvPr>
        </p:nvSpPr>
        <p:spPr>
          <a:xfrm>
            <a:off x="538619" y="2830882"/>
            <a:ext cx="6576165" cy="1754326"/>
          </a:xfrm>
          <a:prstGeom prst="rect">
            <a:avLst/>
          </a:prstGeo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9" name="Picture 8" descr="Icon&#10;&#10;Description automatically generated with medium confidence">
            <a:extLst>
              <a:ext uri="{FF2B5EF4-FFF2-40B4-BE49-F238E27FC236}">
                <a16:creationId xmlns:a16="http://schemas.microsoft.com/office/drawing/2014/main" id="{729405B4-ABC8-7C20-1B90-FCF628D2727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Shape&#10;&#10;Description automatically generated">
            <a:extLst>
              <a:ext uri="{FF2B5EF4-FFF2-40B4-BE49-F238E27FC236}">
                <a16:creationId xmlns:a16="http://schemas.microsoft.com/office/drawing/2014/main" id="{6C35083D-205B-B421-7B8F-BFE868FF7479}"/>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2" name="Picture 11" descr="Icon&#10;&#10;Description automatically generated">
            <a:extLst>
              <a:ext uri="{FF2B5EF4-FFF2-40B4-BE49-F238E27FC236}">
                <a16:creationId xmlns:a16="http://schemas.microsoft.com/office/drawing/2014/main" id="{1479301F-B3A3-16C5-52F9-1A357BE4F64E}"/>
              </a:ext>
            </a:extLst>
          </p:cNvPr>
          <p:cNvPicPr>
            <a:picLocks noChangeAspect="1"/>
          </p:cNvPicPr>
          <p:nvPr userDrawn="1"/>
        </p:nvPicPr>
        <p:blipFill>
          <a:blip r:embed="rId4"/>
          <a:srcRect/>
          <a:stretch>
            <a:fillRect/>
          </a:stretch>
        </p:blipFill>
        <p:spPr>
          <a:xfrm>
            <a:off x="0" y="-12526"/>
            <a:ext cx="12192000" cy="6858000"/>
          </a:xfrm>
          <a:custGeom>
            <a:avLst/>
            <a:gdLst>
              <a:gd name="connsiteX0" fmla="*/ 0 w 12192000"/>
              <a:gd name="connsiteY0" fmla="*/ 0 h 6858000"/>
              <a:gd name="connsiteX1" fmla="*/ 8099103 w 12192000"/>
              <a:gd name="connsiteY1" fmla="*/ 0 h 6858000"/>
              <a:gd name="connsiteX2" fmla="*/ 8084989 w 12192000"/>
              <a:gd name="connsiteY2" fmla="*/ 39278 h 6858000"/>
              <a:gd name="connsiteX3" fmla="*/ 8043513 w 12192000"/>
              <a:gd name="connsiteY3" fmla="*/ 203568 h 6858000"/>
              <a:gd name="connsiteX4" fmla="*/ 8030020 w 12192000"/>
              <a:gd name="connsiteY4" fmla="*/ 253323 h 6858000"/>
              <a:gd name="connsiteX5" fmla="*/ 8027062 w 12192000"/>
              <a:gd name="connsiteY5" fmla="*/ 268734 h 6858000"/>
              <a:gd name="connsiteX6" fmla="*/ 8013100 w 12192000"/>
              <a:gd name="connsiteY6" fmla="*/ 324038 h 6858000"/>
              <a:gd name="connsiteX7" fmla="*/ 8001204 w 12192000"/>
              <a:gd name="connsiteY7" fmla="*/ 403425 h 6858000"/>
              <a:gd name="connsiteX8" fmla="*/ 7988112 w 12192000"/>
              <a:gd name="connsiteY8" fmla="*/ 471623 h 6858000"/>
              <a:gd name="connsiteX9" fmla="*/ 7978804 w 12192000"/>
              <a:gd name="connsiteY9" fmla="*/ 552913 h 6858000"/>
              <a:gd name="connsiteX10" fmla="*/ 7968891 w 12192000"/>
              <a:gd name="connsiteY10" fmla="*/ 619068 h 6858000"/>
              <a:gd name="connsiteX11" fmla="*/ 7967106 w 12192000"/>
              <a:gd name="connsiteY11" fmla="*/ 655086 h 6858000"/>
              <a:gd name="connsiteX12" fmla="*/ 7962504 w 12192000"/>
              <a:gd name="connsiteY12" fmla="*/ 695274 h 6858000"/>
              <a:gd name="connsiteX13" fmla="*/ 7953950 w 12192000"/>
              <a:gd name="connsiteY13" fmla="*/ 920432 h 6858000"/>
              <a:gd name="connsiteX14" fmla="*/ 7953829 w 12192000"/>
              <a:gd name="connsiteY14" fmla="*/ 922874 h 6858000"/>
              <a:gd name="connsiteX15" fmla="*/ 7953845 w 12192000"/>
              <a:gd name="connsiteY15" fmla="*/ 923197 h 6858000"/>
              <a:gd name="connsiteX16" fmla="*/ 7953828 w 12192000"/>
              <a:gd name="connsiteY16" fmla="*/ 923646 h 6858000"/>
              <a:gd name="connsiteX17" fmla="*/ 7955739 w 12192000"/>
              <a:gd name="connsiteY17" fmla="*/ 961389 h 6858000"/>
              <a:gd name="connsiteX18" fmla="*/ 7968891 w 12192000"/>
              <a:gd name="connsiteY18" fmla="*/ 1226680 h 6858000"/>
              <a:gd name="connsiteX19" fmla="*/ 10871200 w 12192000"/>
              <a:gd name="connsiteY19" fmla="*/ 3894250 h 6858000"/>
              <a:gd name="connsiteX20" fmla="*/ 11021328 w 12192000"/>
              <a:gd name="connsiteY20" fmla="*/ 3890384 h 6858000"/>
              <a:gd name="connsiteX21" fmla="*/ 11038354 w 12192000"/>
              <a:gd name="connsiteY21" fmla="*/ 3889065 h 6858000"/>
              <a:gd name="connsiteX22" fmla="*/ 11082372 w 12192000"/>
              <a:gd name="connsiteY22" fmla="*/ 3887955 h 6858000"/>
              <a:gd name="connsiteX23" fmla="*/ 12087428 w 12192000"/>
              <a:gd name="connsiteY23" fmla="*/ 3658564 h 6858000"/>
              <a:gd name="connsiteX24" fmla="*/ 12192000 w 12192000"/>
              <a:gd name="connsiteY24" fmla="*/ 3608312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0" y="0"/>
                </a:moveTo>
                <a:lnTo>
                  <a:pt x="8099103" y="0"/>
                </a:lnTo>
                <a:lnTo>
                  <a:pt x="8084989" y="39278"/>
                </a:lnTo>
                <a:lnTo>
                  <a:pt x="8043513" y="203568"/>
                </a:lnTo>
                <a:lnTo>
                  <a:pt x="8030020" y="253323"/>
                </a:lnTo>
                <a:lnTo>
                  <a:pt x="8027062" y="268734"/>
                </a:lnTo>
                <a:lnTo>
                  <a:pt x="8013100" y="324038"/>
                </a:lnTo>
                <a:lnTo>
                  <a:pt x="8001204" y="403425"/>
                </a:lnTo>
                <a:lnTo>
                  <a:pt x="7988112" y="471623"/>
                </a:lnTo>
                <a:lnTo>
                  <a:pt x="7978804" y="552913"/>
                </a:lnTo>
                <a:lnTo>
                  <a:pt x="7968891" y="619068"/>
                </a:lnTo>
                <a:lnTo>
                  <a:pt x="7967106" y="655086"/>
                </a:lnTo>
                <a:lnTo>
                  <a:pt x="7962504" y="695274"/>
                </a:lnTo>
                <a:lnTo>
                  <a:pt x="7953950" y="920432"/>
                </a:lnTo>
                <a:lnTo>
                  <a:pt x="7953829" y="922874"/>
                </a:lnTo>
                <a:lnTo>
                  <a:pt x="7953845" y="923197"/>
                </a:lnTo>
                <a:lnTo>
                  <a:pt x="7953828" y="923646"/>
                </a:lnTo>
                <a:lnTo>
                  <a:pt x="7955739" y="961389"/>
                </a:lnTo>
                <a:lnTo>
                  <a:pt x="7968891" y="1226680"/>
                </a:lnTo>
                <a:cubicBezTo>
                  <a:pt x="8118290" y="2725015"/>
                  <a:pt x="9360681" y="3894250"/>
                  <a:pt x="10871200" y="3894250"/>
                </a:cubicBezTo>
                <a:cubicBezTo>
                  <a:pt x="10921551" y="3894250"/>
                  <a:pt x="10971603" y="3892951"/>
                  <a:pt x="11021328" y="3890384"/>
                </a:cubicBezTo>
                <a:lnTo>
                  <a:pt x="11038354" y="3889065"/>
                </a:lnTo>
                <a:lnTo>
                  <a:pt x="11082372" y="3887955"/>
                </a:lnTo>
                <a:cubicBezTo>
                  <a:pt x="11437369" y="3870004"/>
                  <a:pt x="11775950" y="3789987"/>
                  <a:pt x="12087428" y="3658564"/>
                </a:cubicBezTo>
                <a:lnTo>
                  <a:pt x="12192000" y="3608312"/>
                </a:lnTo>
                <a:lnTo>
                  <a:pt x="12192000" y="6858000"/>
                </a:lnTo>
                <a:lnTo>
                  <a:pt x="0" y="6858000"/>
                </a:lnTo>
                <a:close/>
              </a:path>
            </a:pathLst>
          </a:custGeom>
        </p:spPr>
      </p:pic>
      <p:sp>
        <p:nvSpPr>
          <p:cNvPr id="13" name="TextBox 12">
            <a:extLst>
              <a:ext uri="{FF2B5EF4-FFF2-40B4-BE49-F238E27FC236}">
                <a16:creationId xmlns:a16="http://schemas.microsoft.com/office/drawing/2014/main" id="{8AF8FA56-D4CF-6777-D7E8-EC416387F512}"/>
              </a:ext>
            </a:extLst>
          </p:cNvPr>
          <p:cNvSpPr txBox="1"/>
          <p:nvPr userDrawn="1"/>
        </p:nvSpPr>
        <p:spPr>
          <a:xfrm>
            <a:off x="5249516" y="6252072"/>
            <a:ext cx="6576165" cy="338554"/>
          </a:xfrm>
          <a:prstGeom prst="rect">
            <a:avLst/>
          </a:prstGeom>
          <a:noFill/>
        </p:spPr>
        <p:txBody>
          <a:bodyPr wrap="square" rtlCol="0">
            <a:spAutoFit/>
          </a:bodyPr>
          <a:lstStyle/>
          <a:p>
            <a:pPr algn="r"/>
            <a:r>
              <a:rPr lang="en-US" sz="1600" kern="1000" spc="40" dirty="0">
                <a:solidFill>
                  <a:schemeClr val="bg1"/>
                </a:solidFill>
                <a:latin typeface="Arial" panose="020B0604020202020204" pitchFamily="34" charset="0"/>
              </a:rPr>
              <a:t>university.STERIS.com</a:t>
            </a:r>
          </a:p>
        </p:txBody>
      </p:sp>
    </p:spTree>
    <p:extLst>
      <p:ext uri="{BB962C8B-B14F-4D97-AF65-F5344CB8AC3E}">
        <p14:creationId xmlns:p14="http://schemas.microsoft.com/office/powerpoint/2010/main" val="3805838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A4372479-8511-4789-0404-BC4F6BFBC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019800"/>
          </a:xfrm>
          <a:prstGeom prst="rect">
            <a:avLst/>
          </a:prstGeom>
        </p:spPr>
      </p:pic>
      <p:sp>
        <p:nvSpPr>
          <p:cNvPr id="6" name="Title 1">
            <a:extLst>
              <a:ext uri="{FF2B5EF4-FFF2-40B4-BE49-F238E27FC236}">
                <a16:creationId xmlns:a16="http://schemas.microsoft.com/office/drawing/2014/main" id="{BADFDFAB-C8CE-4453-97B8-2D22C9BE950D}"/>
              </a:ext>
            </a:extLst>
          </p:cNvPr>
          <p:cNvSpPr>
            <a:spLocks noGrp="1"/>
          </p:cNvSpPr>
          <p:nvPr>
            <p:ph type="title" hasCustomPrompt="1"/>
          </p:nvPr>
        </p:nvSpPr>
        <p:spPr>
          <a:xfrm>
            <a:off x="839788" y="787400"/>
            <a:ext cx="3932237" cy="1600200"/>
          </a:xfrm>
        </p:spPr>
        <p:txBody>
          <a:bodyPr anchor="b">
            <a:normAutofit/>
          </a:bodyPr>
          <a:lstStyle>
            <a:lvl1pPr>
              <a:defRPr sz="3600">
                <a:solidFill>
                  <a:schemeClr val="tx1"/>
                </a:solidFill>
              </a:defRPr>
            </a:lvl1pPr>
          </a:lstStyle>
          <a:p>
            <a:r>
              <a:rPr lang="en-US" dirty="0"/>
              <a:t>TITLE</a:t>
            </a:r>
          </a:p>
        </p:txBody>
      </p:sp>
      <p:sp>
        <p:nvSpPr>
          <p:cNvPr id="8" name="Text Placeholder 3">
            <a:extLst>
              <a:ext uri="{FF2B5EF4-FFF2-40B4-BE49-F238E27FC236}">
                <a16:creationId xmlns:a16="http://schemas.microsoft.com/office/drawing/2014/main" id="{2595AF11-8F6B-4DBF-9607-03985B9C4A6F}"/>
              </a:ext>
            </a:extLst>
          </p:cNvPr>
          <p:cNvSpPr>
            <a:spLocks noGrp="1"/>
          </p:cNvSpPr>
          <p:nvPr>
            <p:ph type="body" sz="half" idx="2"/>
          </p:nvPr>
        </p:nvSpPr>
        <p:spPr>
          <a:xfrm>
            <a:off x="839788" y="2387600"/>
            <a:ext cx="3932237" cy="3811588"/>
          </a:xfr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a:extLst>
              <a:ext uri="{FF2B5EF4-FFF2-40B4-BE49-F238E27FC236}">
                <a16:creationId xmlns:a16="http://schemas.microsoft.com/office/drawing/2014/main" id="{24A11853-BB48-4CB6-8015-3AAE140E6FA2}"/>
              </a:ext>
            </a:extLst>
          </p:cNvPr>
          <p:cNvSpPr>
            <a:spLocks noGrp="1"/>
          </p:cNvSpPr>
          <p:nvPr>
            <p:ph type="pic" idx="1"/>
          </p:nvPr>
        </p:nvSpPr>
        <p:spPr>
          <a:xfrm>
            <a:off x="5183188" y="13176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9" name="Picture 8" descr="Shape, rectangle&#10;&#10;Description automatically generated">
            <a:extLst>
              <a:ext uri="{FF2B5EF4-FFF2-40B4-BE49-F238E27FC236}">
                <a16:creationId xmlns:a16="http://schemas.microsoft.com/office/drawing/2014/main" id="{EEF1EB29-5B9B-37DC-BE1F-1BECE089CE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019800"/>
          </a:xfrm>
          <a:prstGeom prst="rect">
            <a:avLst/>
          </a:prstGeom>
        </p:spPr>
      </p:pic>
    </p:spTree>
    <p:extLst>
      <p:ext uri="{BB962C8B-B14F-4D97-AF65-F5344CB8AC3E}">
        <p14:creationId xmlns:p14="http://schemas.microsoft.com/office/powerpoint/2010/main" val="304498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A6E0E0-2F0A-413D-A2C3-90D429937A40}"/>
              </a:ext>
            </a:extLst>
          </p:cNvPr>
          <p:cNvSpPr/>
          <p:nvPr/>
        </p:nvSpPr>
        <p:spPr>
          <a:xfrm>
            <a:off x="0" y="0"/>
            <a:ext cx="12192000" cy="6858000"/>
          </a:xfrm>
          <a:prstGeom prst="rect">
            <a:avLst/>
          </a:prstGeom>
          <a:solidFill>
            <a:srgbClr val="06466C"/>
          </a:solidFill>
          <a:ln>
            <a:solidFill>
              <a:srgbClr val="064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4D45B71-5B6F-4D9E-9024-ED1B26C1074B}"/>
              </a:ext>
            </a:extLst>
          </p:cNvPr>
          <p:cNvSpPr>
            <a:spLocks noGrp="1"/>
          </p:cNvSpPr>
          <p:nvPr>
            <p:ph type="title" hasCustomPrompt="1"/>
          </p:nvPr>
        </p:nvSpPr>
        <p:spPr>
          <a:xfrm>
            <a:off x="831850" y="1709738"/>
            <a:ext cx="10515600" cy="2852737"/>
          </a:xfrm>
        </p:spPr>
        <p:txBody>
          <a:bodyPr anchor="b"/>
          <a:lstStyle>
            <a:lvl1pPr algn="ctr">
              <a:defRPr sz="6000">
                <a:solidFill>
                  <a:schemeClr val="bg1"/>
                </a:solidFill>
              </a:defRPr>
            </a:lvl1pPr>
          </a:lstStyle>
          <a:p>
            <a:r>
              <a:rPr lang="en-US" dirty="0"/>
              <a:t>SECTION TITLE </a:t>
            </a:r>
          </a:p>
        </p:txBody>
      </p:sp>
      <p:sp>
        <p:nvSpPr>
          <p:cNvPr id="11" name="Text Placeholder 2">
            <a:extLst>
              <a:ext uri="{FF2B5EF4-FFF2-40B4-BE49-F238E27FC236}">
                <a16:creationId xmlns:a16="http://schemas.microsoft.com/office/drawing/2014/main" id="{9E2433B7-CC2A-47E3-840D-448ED055B870}"/>
              </a:ext>
            </a:extLst>
          </p:cNvPr>
          <p:cNvSpPr>
            <a:spLocks noGrp="1"/>
          </p:cNvSpPr>
          <p:nvPr>
            <p:ph type="body" idx="1" hasCustomPrompt="1"/>
          </p:nvPr>
        </p:nvSpPr>
        <p:spPr>
          <a:xfrm>
            <a:off x="831850" y="4589463"/>
            <a:ext cx="10515600" cy="1500187"/>
          </a:xfrm>
        </p:spPr>
        <p:txBody>
          <a:bodyPr>
            <a:normAutofit/>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
        <p:nvSpPr>
          <p:cNvPr id="5" name="Rectangle 4">
            <a:extLst>
              <a:ext uri="{FF2B5EF4-FFF2-40B4-BE49-F238E27FC236}">
                <a16:creationId xmlns:a16="http://schemas.microsoft.com/office/drawing/2014/main" id="{0AC07C9E-3298-6A91-6CCE-41C2EE92D268}"/>
              </a:ext>
            </a:extLst>
          </p:cNvPr>
          <p:cNvSpPr/>
          <p:nvPr userDrawn="1"/>
        </p:nvSpPr>
        <p:spPr>
          <a:xfrm>
            <a:off x="0" y="0"/>
            <a:ext cx="12192000" cy="6858000"/>
          </a:xfrm>
          <a:prstGeom prst="rect">
            <a:avLst/>
          </a:prstGeom>
          <a:solidFill>
            <a:srgbClr val="06466C"/>
          </a:solidFill>
          <a:ln>
            <a:solidFill>
              <a:srgbClr val="064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467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3B594B-2FE8-4362-9420-31CD7B3CFA0A}"/>
              </a:ext>
            </a:extLst>
          </p:cNvPr>
          <p:cNvSpPr/>
          <p:nvPr/>
        </p:nvSpPr>
        <p:spPr>
          <a:xfrm>
            <a:off x="0" y="0"/>
            <a:ext cx="12192000" cy="6858000"/>
          </a:xfrm>
          <a:prstGeom prst="rect">
            <a:avLst/>
          </a:prstGeom>
          <a:solidFill>
            <a:srgbClr val="06466C"/>
          </a:solidFill>
          <a:ln>
            <a:solidFill>
              <a:srgbClr val="064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DFDFAB-C8CE-4453-97B8-2D22C9BE950D}"/>
              </a:ext>
            </a:extLst>
          </p:cNvPr>
          <p:cNvSpPr>
            <a:spLocks noGrp="1"/>
          </p:cNvSpPr>
          <p:nvPr>
            <p:ph type="title" hasCustomPrompt="1"/>
          </p:nvPr>
        </p:nvSpPr>
        <p:spPr>
          <a:xfrm>
            <a:off x="839788" y="457200"/>
            <a:ext cx="3932237" cy="1600200"/>
          </a:xfrm>
        </p:spPr>
        <p:txBody>
          <a:bodyPr anchor="b">
            <a:normAutofit/>
          </a:bodyPr>
          <a:lstStyle>
            <a:lvl1pPr>
              <a:defRPr sz="3600">
                <a:solidFill>
                  <a:schemeClr val="bg1"/>
                </a:solidFill>
              </a:defRPr>
            </a:lvl1pPr>
          </a:lstStyle>
          <a:p>
            <a:r>
              <a:rPr lang="en-US" dirty="0"/>
              <a:t>TITLE</a:t>
            </a:r>
          </a:p>
        </p:txBody>
      </p:sp>
      <p:sp>
        <p:nvSpPr>
          <p:cNvPr id="7" name="Content Placeholder 2">
            <a:extLst>
              <a:ext uri="{FF2B5EF4-FFF2-40B4-BE49-F238E27FC236}">
                <a16:creationId xmlns:a16="http://schemas.microsoft.com/office/drawing/2014/main" id="{4BEAD417-5D38-42B7-B869-C6C475C2CE52}"/>
              </a:ext>
            </a:extLst>
          </p:cNvPr>
          <p:cNvSpPr>
            <a:spLocks noGrp="1"/>
          </p:cNvSpPr>
          <p:nvPr>
            <p:ph idx="1"/>
          </p:nvPr>
        </p:nvSpPr>
        <p:spPr>
          <a:xfrm>
            <a:off x="5183188" y="987425"/>
            <a:ext cx="6172200" cy="4873625"/>
          </a:xfrm>
        </p:spPr>
        <p:txBody>
          <a:bodyPr>
            <a:normAutofit/>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2595AF11-8F6B-4DBF-9607-03985B9C4A6F}"/>
              </a:ext>
            </a:extLst>
          </p:cNvPr>
          <p:cNvSpPr>
            <a:spLocks noGrp="1"/>
          </p:cNvSpPr>
          <p:nvPr>
            <p:ph type="body" sz="half" idx="2"/>
          </p:nvPr>
        </p:nvSpPr>
        <p:spPr>
          <a:xfrm>
            <a:off x="839788" y="2057400"/>
            <a:ext cx="3932237" cy="3811588"/>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E358B60F-C3D6-1FDC-703A-B0FD878C15CD}"/>
              </a:ext>
            </a:extLst>
          </p:cNvPr>
          <p:cNvSpPr/>
          <p:nvPr userDrawn="1"/>
        </p:nvSpPr>
        <p:spPr>
          <a:xfrm>
            <a:off x="0" y="0"/>
            <a:ext cx="12192000" cy="6858000"/>
          </a:xfrm>
          <a:prstGeom prst="rect">
            <a:avLst/>
          </a:prstGeom>
          <a:solidFill>
            <a:srgbClr val="06466C"/>
          </a:solidFill>
          <a:ln>
            <a:solidFill>
              <a:srgbClr val="064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904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3B594B-2FE8-4362-9420-31CD7B3CFA0A}"/>
              </a:ext>
            </a:extLst>
          </p:cNvPr>
          <p:cNvSpPr/>
          <p:nvPr/>
        </p:nvSpPr>
        <p:spPr>
          <a:xfrm>
            <a:off x="0" y="0"/>
            <a:ext cx="12192000" cy="6858000"/>
          </a:xfrm>
          <a:prstGeom prst="rect">
            <a:avLst/>
          </a:prstGeom>
          <a:solidFill>
            <a:srgbClr val="06466C"/>
          </a:solidFill>
          <a:ln>
            <a:solidFill>
              <a:srgbClr val="064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DFDFAB-C8CE-4453-97B8-2D22C9BE950D}"/>
              </a:ext>
            </a:extLst>
          </p:cNvPr>
          <p:cNvSpPr>
            <a:spLocks noGrp="1"/>
          </p:cNvSpPr>
          <p:nvPr>
            <p:ph type="title" hasCustomPrompt="1"/>
          </p:nvPr>
        </p:nvSpPr>
        <p:spPr>
          <a:xfrm>
            <a:off x="839788" y="457200"/>
            <a:ext cx="3932237" cy="1600200"/>
          </a:xfrm>
        </p:spPr>
        <p:txBody>
          <a:bodyPr anchor="b">
            <a:normAutofit/>
          </a:bodyPr>
          <a:lstStyle>
            <a:lvl1pPr>
              <a:defRPr sz="3600">
                <a:solidFill>
                  <a:schemeClr val="bg1"/>
                </a:solidFill>
              </a:defRPr>
            </a:lvl1pPr>
          </a:lstStyle>
          <a:p>
            <a:r>
              <a:rPr lang="en-US" dirty="0"/>
              <a:t>TITLE</a:t>
            </a:r>
          </a:p>
        </p:txBody>
      </p:sp>
      <p:sp>
        <p:nvSpPr>
          <p:cNvPr id="8" name="Text Placeholder 3">
            <a:extLst>
              <a:ext uri="{FF2B5EF4-FFF2-40B4-BE49-F238E27FC236}">
                <a16:creationId xmlns:a16="http://schemas.microsoft.com/office/drawing/2014/main" id="{2595AF11-8F6B-4DBF-9607-03985B9C4A6F}"/>
              </a:ext>
            </a:extLst>
          </p:cNvPr>
          <p:cNvSpPr>
            <a:spLocks noGrp="1"/>
          </p:cNvSpPr>
          <p:nvPr>
            <p:ph type="body" sz="half" idx="2"/>
          </p:nvPr>
        </p:nvSpPr>
        <p:spPr>
          <a:xfrm>
            <a:off x="839788" y="2057400"/>
            <a:ext cx="3932237" cy="3811588"/>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a:extLst>
              <a:ext uri="{FF2B5EF4-FFF2-40B4-BE49-F238E27FC236}">
                <a16:creationId xmlns:a16="http://schemas.microsoft.com/office/drawing/2014/main" id="{24A11853-BB48-4CB6-8015-3AAE140E6F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98E794E0-BF58-02F2-593C-1BC0D3284A45}"/>
              </a:ext>
            </a:extLst>
          </p:cNvPr>
          <p:cNvSpPr/>
          <p:nvPr userDrawn="1"/>
        </p:nvSpPr>
        <p:spPr>
          <a:xfrm>
            <a:off x="0" y="0"/>
            <a:ext cx="12192000" cy="6858000"/>
          </a:xfrm>
          <a:prstGeom prst="rect">
            <a:avLst/>
          </a:prstGeom>
          <a:solidFill>
            <a:srgbClr val="06466C"/>
          </a:solidFill>
          <a:ln>
            <a:solidFill>
              <a:srgbClr val="064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712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E77B1F-7F22-4CDE-B5E7-62430A6A5592}"/>
              </a:ext>
            </a:extLst>
          </p:cNvPr>
          <p:cNvSpPr/>
          <p:nvPr/>
        </p:nvSpPr>
        <p:spPr>
          <a:xfrm>
            <a:off x="0" y="0"/>
            <a:ext cx="12192000" cy="6858000"/>
          </a:xfrm>
          <a:prstGeom prst="rect">
            <a:avLst/>
          </a:prstGeom>
          <a:solidFill>
            <a:srgbClr val="06466C"/>
          </a:solidFill>
          <a:ln>
            <a:solidFill>
              <a:srgbClr val="064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4D885D2-4294-4B68-8787-EA2CDD69B00E}"/>
              </a:ext>
            </a:extLst>
          </p:cNvPr>
          <p:cNvSpPr/>
          <p:nvPr/>
        </p:nvSpPr>
        <p:spPr>
          <a:xfrm>
            <a:off x="0" y="0"/>
            <a:ext cx="12192000" cy="6858000"/>
          </a:xfrm>
          <a:prstGeom prst="rect">
            <a:avLst/>
          </a:prstGeom>
          <a:solidFill>
            <a:srgbClr val="06466C"/>
          </a:solidFill>
          <a:ln>
            <a:solidFill>
              <a:srgbClr val="064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AB11468-FA72-F5E7-E84F-86CD61207D02}"/>
              </a:ext>
            </a:extLst>
          </p:cNvPr>
          <p:cNvSpPr/>
          <p:nvPr userDrawn="1"/>
        </p:nvSpPr>
        <p:spPr>
          <a:xfrm>
            <a:off x="0" y="0"/>
            <a:ext cx="12192000" cy="6858000"/>
          </a:xfrm>
          <a:prstGeom prst="rect">
            <a:avLst/>
          </a:prstGeom>
          <a:solidFill>
            <a:srgbClr val="06466C"/>
          </a:solidFill>
          <a:ln>
            <a:solidFill>
              <a:srgbClr val="064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4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hank you-navy">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4C251AC4-48D2-3C2E-317D-B4D06275237A}"/>
              </a:ext>
            </a:extLst>
          </p:cNvPr>
          <p:cNvPicPr>
            <a:picLocks noChangeAspect="1"/>
          </p:cNvPicPr>
          <p:nvPr userDrawn="1"/>
        </p:nvPicPr>
        <p:blipFill>
          <a:blip r:embed="rId2"/>
          <a:stretch>
            <a:fillRect/>
          </a:stretch>
        </p:blipFill>
        <p:spPr>
          <a:xfrm>
            <a:off x="2368" y="0"/>
            <a:ext cx="12187263" cy="6858000"/>
          </a:xfrm>
          <a:prstGeom prst="rect">
            <a:avLst/>
          </a:prstGeom>
        </p:spPr>
      </p:pic>
    </p:spTree>
    <p:extLst>
      <p:ext uri="{BB962C8B-B14F-4D97-AF65-F5344CB8AC3E}">
        <p14:creationId xmlns:p14="http://schemas.microsoft.com/office/powerpoint/2010/main" val="1668186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Questions navy">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9C1E76F-936F-D847-85D4-0C29C8E1EA8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5466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Questions">
    <p:spTree>
      <p:nvGrpSpPr>
        <p:cNvPr id="1" name=""/>
        <p:cNvGrpSpPr/>
        <p:nvPr/>
      </p:nvGrpSpPr>
      <p:grpSpPr>
        <a:xfrm>
          <a:off x="0" y="0"/>
          <a:ext cx="0" cy="0"/>
          <a:chOff x="0" y="0"/>
          <a:chExt cx="0" cy="0"/>
        </a:xfrm>
      </p:grpSpPr>
      <p:pic>
        <p:nvPicPr>
          <p:cNvPr id="4" name="Picture 3" descr="A group of people in a room&#10;&#10;Description automatically generated with medium confidence">
            <a:extLst>
              <a:ext uri="{FF2B5EF4-FFF2-40B4-BE49-F238E27FC236}">
                <a16:creationId xmlns:a16="http://schemas.microsoft.com/office/drawing/2014/main" id="{07ED4A62-6486-6440-8A40-45C351505B74}"/>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group of people in a room&#10;&#10;Description automatically generated with medium confidence">
            <a:extLst>
              <a:ext uri="{FF2B5EF4-FFF2-40B4-BE49-F238E27FC236}">
                <a16:creationId xmlns:a16="http://schemas.microsoft.com/office/drawing/2014/main" id="{EACC9698-04CA-477C-B705-6D48EB879A1F}"/>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group of people in a room&#10;&#10;Description automatically generated with medium confidence">
            <a:extLst>
              <a:ext uri="{FF2B5EF4-FFF2-40B4-BE49-F238E27FC236}">
                <a16:creationId xmlns:a16="http://schemas.microsoft.com/office/drawing/2014/main" id="{8F91D555-4E06-FD1A-2520-F34BBB87F3F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66796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hank you1">
    <p:spTree>
      <p:nvGrpSpPr>
        <p:cNvPr id="1" name=""/>
        <p:cNvGrpSpPr/>
        <p:nvPr/>
      </p:nvGrpSpPr>
      <p:grpSpPr>
        <a:xfrm>
          <a:off x="0" y="0"/>
          <a:ext cx="0" cy="0"/>
          <a:chOff x="0" y="0"/>
          <a:chExt cx="0" cy="0"/>
        </a:xfrm>
      </p:grpSpPr>
      <p:pic>
        <p:nvPicPr>
          <p:cNvPr id="3" name="Picture 2" descr="Graphical user interface, text, chat or text message&#10;&#10;Description automatically generated with medium confidence">
            <a:extLst>
              <a:ext uri="{FF2B5EF4-FFF2-40B4-BE49-F238E27FC236}">
                <a16:creationId xmlns:a16="http://schemas.microsoft.com/office/drawing/2014/main" id="{CC33E2A3-3102-724E-AF46-1D65650C4806}"/>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Graphical user interface, text, chat or text message&#10;&#10;Description automatically generated with medium confidence">
            <a:extLst>
              <a:ext uri="{FF2B5EF4-FFF2-40B4-BE49-F238E27FC236}">
                <a16:creationId xmlns:a16="http://schemas.microsoft.com/office/drawing/2014/main" id="{AE7377E6-3137-49C8-AB49-9E463DDB91F6}"/>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Graphical user interface, text, chat or text message&#10;&#10;Description automatically generated with medium confidence">
            <a:extLst>
              <a:ext uri="{FF2B5EF4-FFF2-40B4-BE49-F238E27FC236}">
                <a16:creationId xmlns:a16="http://schemas.microsoft.com/office/drawing/2014/main" id="{67E20647-329C-655F-CB8D-4328B453D41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4736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Welcome navy">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16632EEC-3280-8D4F-8385-A5D9B9F3865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08976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navy cutout no imag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D9E9FFD-E0D9-2C46-836F-740CDF010DE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AFD229F-75A5-4E68-9371-2EFAC47E522F}"/>
              </a:ext>
            </a:extLst>
          </p:cNvPr>
          <p:cNvSpPr txBox="1"/>
          <p:nvPr/>
        </p:nvSpPr>
        <p:spPr>
          <a:xfrm>
            <a:off x="5249516" y="6252072"/>
            <a:ext cx="6576165" cy="338554"/>
          </a:xfrm>
          <a:prstGeom prst="rect">
            <a:avLst/>
          </a:prstGeom>
          <a:noFill/>
        </p:spPr>
        <p:txBody>
          <a:bodyPr wrap="square" rtlCol="0">
            <a:spAutoFit/>
          </a:bodyPr>
          <a:lstStyle/>
          <a:p>
            <a:pPr algn="r"/>
            <a:r>
              <a:rPr lang="en-US" sz="1600" kern="1000" spc="40" dirty="0">
                <a:solidFill>
                  <a:schemeClr val="bg1"/>
                </a:solidFill>
                <a:latin typeface="Arial" panose="020B0604020202020204" pitchFamily="34" charset="0"/>
              </a:rPr>
              <a:t>university.STERIS.com</a:t>
            </a:r>
          </a:p>
        </p:txBody>
      </p:sp>
      <p:sp>
        <p:nvSpPr>
          <p:cNvPr id="5" name="TextBox 4">
            <a:extLst>
              <a:ext uri="{FF2B5EF4-FFF2-40B4-BE49-F238E27FC236}">
                <a16:creationId xmlns:a16="http://schemas.microsoft.com/office/drawing/2014/main" id="{A60A7B3D-78E1-42F7-B725-5F6C8B442F41}"/>
              </a:ext>
            </a:extLst>
          </p:cNvPr>
          <p:cNvSpPr txBox="1"/>
          <p:nvPr/>
        </p:nvSpPr>
        <p:spPr>
          <a:xfrm>
            <a:off x="8399929" y="441581"/>
            <a:ext cx="3425752" cy="338554"/>
          </a:xfrm>
          <a:prstGeom prst="rect">
            <a:avLst/>
          </a:prstGeom>
          <a:noFill/>
        </p:spPr>
        <p:txBody>
          <a:bodyPr wrap="square" rtlCol="0">
            <a:spAutoFit/>
          </a:bodyPr>
          <a:lstStyle/>
          <a:p>
            <a:pPr algn="r"/>
            <a:r>
              <a:rPr lang="en-US" sz="1600" b="1" kern="1000" dirty="0">
                <a:solidFill>
                  <a:schemeClr val="accent5">
                    <a:lumMod val="50000"/>
                  </a:schemeClr>
                </a:solidFill>
                <a:latin typeface="Arial" panose="020B0604020202020204" pitchFamily="34" charset="0"/>
              </a:rPr>
              <a:t>CLINICAL EDUCATION</a:t>
            </a:r>
          </a:p>
        </p:txBody>
      </p:sp>
      <p:sp>
        <p:nvSpPr>
          <p:cNvPr id="6" name="Title 1">
            <a:extLst>
              <a:ext uri="{FF2B5EF4-FFF2-40B4-BE49-F238E27FC236}">
                <a16:creationId xmlns:a16="http://schemas.microsoft.com/office/drawing/2014/main" id="{682D0AE8-F25A-45E6-BB91-B1C151D012DB}"/>
              </a:ext>
            </a:extLst>
          </p:cNvPr>
          <p:cNvSpPr>
            <a:spLocks noGrp="1"/>
          </p:cNvSpPr>
          <p:nvPr>
            <p:ph type="title"/>
          </p:nvPr>
        </p:nvSpPr>
        <p:spPr>
          <a:xfrm>
            <a:off x="538619" y="2830882"/>
            <a:ext cx="6576165" cy="1754326"/>
          </a:xfrm>
          <a:prstGeom prst="rect">
            <a:avLst/>
          </a:prstGeo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61614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reak Time navy">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D3E3CD1-29F1-114B-BA7B-F0B82B7621D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06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hank you2">
    <p:spTree>
      <p:nvGrpSpPr>
        <p:cNvPr id="1" name=""/>
        <p:cNvGrpSpPr/>
        <p:nvPr/>
      </p:nvGrpSpPr>
      <p:grpSpPr>
        <a:xfrm>
          <a:off x="0" y="0"/>
          <a:ext cx="0" cy="0"/>
          <a:chOff x="0" y="0"/>
          <a:chExt cx="0" cy="0"/>
        </a:xfrm>
      </p:grpSpPr>
      <p:pic>
        <p:nvPicPr>
          <p:cNvPr id="3" name="Picture 2" descr="Graphical user interface, text, chat or text message&#10;&#10;Description automatically generated with medium confidence">
            <a:extLst>
              <a:ext uri="{FF2B5EF4-FFF2-40B4-BE49-F238E27FC236}">
                <a16:creationId xmlns:a16="http://schemas.microsoft.com/office/drawing/2014/main" id="{CC33E2A3-3102-724E-AF46-1D65650C4806}"/>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97123416-CA6E-9A43-B82C-BFD2AF043B7C}"/>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Graphical user interface, text, chat or text message&#10;&#10;Description automatically generated with medium confidence">
            <a:extLst>
              <a:ext uri="{FF2B5EF4-FFF2-40B4-BE49-F238E27FC236}">
                <a16:creationId xmlns:a16="http://schemas.microsoft.com/office/drawing/2014/main" id="{995E5047-6B5F-4A74-BE0A-02AA92DAF285}"/>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49C09B7A-F79C-49BA-A01B-DE8529765313}"/>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Graphical user interface, text, chat or text message&#10;&#10;Description automatically generated with medium confidence">
            <a:extLst>
              <a:ext uri="{FF2B5EF4-FFF2-40B4-BE49-F238E27FC236}">
                <a16:creationId xmlns:a16="http://schemas.microsoft.com/office/drawing/2014/main" id="{4928026A-9721-2E8D-8851-69410B11AFC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1A30BA38-4EBE-88DE-444C-0FF3CC73F561}"/>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8227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5" name="Picture 2" descr="C:\Users\jennifer\Desktop\SU PPT\SU PPT 7.14.15 jpegs\SU PPT 7.14.15C&amp;D inside.jpg">
            <a:extLst>
              <a:ext uri="{FF2B5EF4-FFF2-40B4-BE49-F238E27FC236}">
                <a16:creationId xmlns:a16="http://schemas.microsoft.com/office/drawing/2014/main" id="{9C24A421-006E-4817-BF15-BB928A51654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68942"/>
            <a:ext cx="12192000" cy="7082972"/>
          </a:xfrm>
          <a:prstGeom prst="rect">
            <a:avLst/>
          </a:prstGeom>
          <a:noFill/>
        </p:spPr>
      </p:pic>
      <p:sp>
        <p:nvSpPr>
          <p:cNvPr id="2" name="Title 1"/>
          <p:cNvSpPr>
            <a:spLocks noGrp="1"/>
          </p:cNvSpPr>
          <p:nvPr>
            <p:ph type="title"/>
          </p:nvPr>
        </p:nvSpPr>
        <p:spPr>
          <a:xfrm>
            <a:off x="609600" y="304800"/>
            <a:ext cx="10963656" cy="749808"/>
          </a:xfrm>
          <a:prstGeom prst="rect">
            <a:avLst/>
          </a:prstGeom>
        </p:spPr>
        <p:txBody>
          <a:bodyPr/>
          <a:lstStyle>
            <a:lvl1pPr>
              <a:defRPr sz="4000" b="1"/>
            </a:lvl1pPr>
          </a:lstStyle>
          <a:p>
            <a:r>
              <a:rPr lang="en-US"/>
              <a:t>Click to edit Master title style</a:t>
            </a:r>
          </a:p>
        </p:txBody>
      </p:sp>
      <p:sp>
        <p:nvSpPr>
          <p:cNvPr id="3" name="Content Placeholder 2"/>
          <p:cNvSpPr>
            <a:spLocks noGrp="1"/>
          </p:cNvSpPr>
          <p:nvPr>
            <p:ph idx="1"/>
          </p:nvPr>
        </p:nvSpPr>
        <p:spPr>
          <a:xfrm>
            <a:off x="621792" y="1612393"/>
            <a:ext cx="10972800" cy="4525963"/>
          </a:xfrm>
          <a:prstGeom prst="rect">
            <a:avLst/>
          </a:prstGeom>
        </p:spPr>
        <p:txBody>
          <a:bodyPr/>
          <a:lstStyle>
            <a:lvl1pPr marL="228600" indent="-228600">
              <a:spcBef>
                <a:spcPts val="1200"/>
              </a:spcBef>
              <a:spcAft>
                <a:spcPts val="1200"/>
              </a:spcAft>
              <a:defRPr sz="2800"/>
            </a:lvl1pPr>
            <a:lvl2pPr marL="457200" indent="-228600">
              <a:spcBef>
                <a:spcPts val="1200"/>
              </a:spcBef>
              <a:spcAft>
                <a:spcPts val="1200"/>
              </a:spcAft>
              <a:defRPr sz="2400"/>
            </a:lvl2pPr>
            <a:lvl3pPr marL="685800" indent="-228600">
              <a:spcBef>
                <a:spcPts val="1200"/>
              </a:spcBef>
              <a:spcAft>
                <a:spcPts val="1200"/>
              </a:spcAft>
              <a:buFont typeface="Wingdings" panose="05000000000000000000" pitchFamily="2" charset="2"/>
              <a:buChar char="§"/>
              <a:defRPr sz="2000"/>
            </a:lvl3pPr>
            <a:lvl4pPr marL="914400" indent="-228600">
              <a:spcBef>
                <a:spcPts val="1200"/>
              </a:spcBef>
              <a:spcAft>
                <a:spcPts val="1200"/>
              </a:spcAft>
              <a:buFont typeface="Courier New" panose="02070309020205020404" pitchFamily="49" charset="0"/>
              <a:buChar char="o"/>
              <a:defRPr sz="1800"/>
            </a:lvl4pPr>
            <a:lvl5pPr marL="1143000">
              <a:spcBef>
                <a:spcPts val="1200"/>
              </a:spcBef>
              <a:spcAft>
                <a:spcPts val="12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42225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White - no image">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4BCD092B-7388-0746-98EB-372C30C60995}"/>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9944146-4032-4E21-9F51-89CFB0D855AB}"/>
              </a:ext>
            </a:extLst>
          </p:cNvPr>
          <p:cNvSpPr txBox="1"/>
          <p:nvPr/>
        </p:nvSpPr>
        <p:spPr>
          <a:xfrm>
            <a:off x="5249516" y="6252072"/>
            <a:ext cx="6576165" cy="338554"/>
          </a:xfrm>
          <a:prstGeom prst="rect">
            <a:avLst/>
          </a:prstGeom>
          <a:noFill/>
        </p:spPr>
        <p:txBody>
          <a:bodyPr wrap="square" rtlCol="0">
            <a:spAutoFit/>
          </a:bodyPr>
          <a:lstStyle/>
          <a:p>
            <a:pPr algn="r"/>
            <a:r>
              <a:rPr lang="en-US" sz="1600" kern="1000" spc="40">
                <a:solidFill>
                  <a:schemeClr val="accent5"/>
                </a:solidFill>
                <a:latin typeface="Arial" panose="020B0604020202020204" pitchFamily="34" charset="0"/>
              </a:rPr>
              <a:t>university.STERIS.com</a:t>
            </a:r>
          </a:p>
        </p:txBody>
      </p:sp>
      <p:sp>
        <p:nvSpPr>
          <p:cNvPr id="4" name="TextBox 3">
            <a:extLst>
              <a:ext uri="{FF2B5EF4-FFF2-40B4-BE49-F238E27FC236}">
                <a16:creationId xmlns:a16="http://schemas.microsoft.com/office/drawing/2014/main" id="{F58EEE88-8A55-4803-93A6-805076D892F2}"/>
              </a:ext>
            </a:extLst>
          </p:cNvPr>
          <p:cNvSpPr txBox="1"/>
          <p:nvPr/>
        </p:nvSpPr>
        <p:spPr>
          <a:xfrm>
            <a:off x="8399929" y="441581"/>
            <a:ext cx="3425752" cy="338554"/>
          </a:xfrm>
          <a:prstGeom prst="rect">
            <a:avLst/>
          </a:prstGeom>
          <a:noFill/>
        </p:spPr>
        <p:txBody>
          <a:bodyPr wrap="square" rtlCol="0">
            <a:spAutoFit/>
          </a:bodyPr>
          <a:lstStyle/>
          <a:p>
            <a:pPr algn="r"/>
            <a:r>
              <a:rPr lang="en-US" sz="1600" b="1" kern="1000">
                <a:solidFill>
                  <a:schemeClr val="accent5">
                    <a:lumMod val="50000"/>
                  </a:schemeClr>
                </a:solidFill>
                <a:latin typeface="Arial" panose="020B0604020202020204" pitchFamily="34" charset="0"/>
              </a:rPr>
              <a:t>CLINICAL EDUCATION</a:t>
            </a:r>
          </a:p>
        </p:txBody>
      </p:sp>
      <p:sp>
        <p:nvSpPr>
          <p:cNvPr id="6" name="Title 1">
            <a:extLst>
              <a:ext uri="{FF2B5EF4-FFF2-40B4-BE49-F238E27FC236}">
                <a16:creationId xmlns:a16="http://schemas.microsoft.com/office/drawing/2014/main" id="{379AAB88-5C1D-4CA1-B4A7-C13185B741F7}"/>
              </a:ext>
            </a:extLst>
          </p:cNvPr>
          <p:cNvSpPr>
            <a:spLocks noGrp="1"/>
          </p:cNvSpPr>
          <p:nvPr>
            <p:ph type="title"/>
          </p:nvPr>
        </p:nvSpPr>
        <p:spPr>
          <a:xfrm>
            <a:off x="538619" y="2830882"/>
            <a:ext cx="6576165" cy="1754326"/>
          </a:xfrm>
          <a:prstGeom prst="rect">
            <a:avLst/>
          </a:prstGeo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1ECC325A-F6F7-4F43-A695-7276C6BC5486}"/>
              </a:ext>
            </a:extLst>
          </p:cNvPr>
          <p:cNvSpPr txBox="1"/>
          <p:nvPr/>
        </p:nvSpPr>
        <p:spPr>
          <a:xfrm>
            <a:off x="5249516" y="6252072"/>
            <a:ext cx="6576165" cy="338554"/>
          </a:xfrm>
          <a:prstGeom prst="rect">
            <a:avLst/>
          </a:prstGeom>
          <a:noFill/>
        </p:spPr>
        <p:txBody>
          <a:bodyPr wrap="square" rtlCol="0">
            <a:spAutoFit/>
          </a:bodyPr>
          <a:lstStyle/>
          <a:p>
            <a:pPr algn="r"/>
            <a:r>
              <a:rPr lang="en-US" sz="1600" kern="1000" spc="40">
                <a:solidFill>
                  <a:schemeClr val="accent5"/>
                </a:solidFill>
                <a:latin typeface="Arial" panose="020B0604020202020204" pitchFamily="34" charset="0"/>
              </a:rPr>
              <a:t>university.STERIS.com</a:t>
            </a:r>
          </a:p>
        </p:txBody>
      </p:sp>
      <p:sp>
        <p:nvSpPr>
          <p:cNvPr id="7" name="TextBox 6">
            <a:extLst>
              <a:ext uri="{FF2B5EF4-FFF2-40B4-BE49-F238E27FC236}">
                <a16:creationId xmlns:a16="http://schemas.microsoft.com/office/drawing/2014/main" id="{8D787F16-CC5B-61DB-78AD-EB5D6E1816BA}"/>
              </a:ext>
            </a:extLst>
          </p:cNvPr>
          <p:cNvSpPr txBox="1"/>
          <p:nvPr userDrawn="1"/>
        </p:nvSpPr>
        <p:spPr>
          <a:xfrm>
            <a:off x="5249516" y="6252072"/>
            <a:ext cx="6576165" cy="338554"/>
          </a:xfrm>
          <a:prstGeom prst="rect">
            <a:avLst/>
          </a:prstGeom>
          <a:noFill/>
        </p:spPr>
        <p:txBody>
          <a:bodyPr wrap="square" rtlCol="0">
            <a:spAutoFit/>
          </a:bodyPr>
          <a:lstStyle/>
          <a:p>
            <a:pPr algn="r"/>
            <a:r>
              <a:rPr lang="en-US" sz="1600" kern="1000" spc="40">
                <a:solidFill>
                  <a:schemeClr val="accent5"/>
                </a:solidFill>
                <a:latin typeface="Arial" panose="020B0604020202020204" pitchFamily="34" charset="0"/>
              </a:rPr>
              <a:t>university.STERIS.com</a:t>
            </a:r>
          </a:p>
        </p:txBody>
      </p:sp>
    </p:spTree>
    <p:extLst>
      <p:ext uri="{BB962C8B-B14F-4D97-AF65-F5344CB8AC3E}">
        <p14:creationId xmlns:p14="http://schemas.microsoft.com/office/powerpoint/2010/main" val="1572907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DA4ABBE6-146A-44FB-9918-830C7B48DFAD}"/>
              </a:ext>
            </a:extLst>
          </p:cNvPr>
          <p:cNvPicPr>
            <a:picLocks noChangeAspect="1"/>
          </p:cNvPicPr>
          <p:nvPr/>
        </p:nvPicPr>
        <p:blipFill>
          <a:blip r:embed="rId2"/>
          <a:stretch>
            <a:fillRect/>
          </a:stretch>
        </p:blipFill>
        <p:spPr>
          <a:xfrm>
            <a:off x="2368" y="0"/>
            <a:ext cx="12187263" cy="6858000"/>
          </a:xfrm>
          <a:prstGeom prst="rect">
            <a:avLst/>
          </a:prstGeom>
        </p:spPr>
      </p:pic>
      <p:sp>
        <p:nvSpPr>
          <p:cNvPr id="13" name="Picture Placeholder 12">
            <a:extLst>
              <a:ext uri="{FF2B5EF4-FFF2-40B4-BE49-F238E27FC236}">
                <a16:creationId xmlns:a16="http://schemas.microsoft.com/office/drawing/2014/main" id="{4169646C-660C-43E9-A9B1-A68B58DABB88}"/>
              </a:ext>
            </a:extLst>
          </p:cNvPr>
          <p:cNvSpPr>
            <a:spLocks noGrp="1"/>
          </p:cNvSpPr>
          <p:nvPr>
            <p:ph type="pic" sz="quarter" idx="10"/>
          </p:nvPr>
        </p:nvSpPr>
        <p:spPr>
          <a:xfrm>
            <a:off x="7823227" y="961661"/>
            <a:ext cx="2743200" cy="2743200"/>
          </a:xfrm>
          <a:prstGeom prst="ellipse">
            <a:avLst/>
          </a:prstGeom>
        </p:spPr>
        <p:txBody>
          <a:bodyPr/>
          <a:lstStyle/>
          <a:p>
            <a:r>
              <a:rPr lang="en-US"/>
              <a:t>Click icon to add picture</a:t>
            </a:r>
            <a:endParaRPr lang="en-US" dirty="0"/>
          </a:p>
        </p:txBody>
      </p:sp>
      <p:pic>
        <p:nvPicPr>
          <p:cNvPr id="4" name="Picture 3" descr="Icon&#10;&#10;Description automatically generated">
            <a:extLst>
              <a:ext uri="{FF2B5EF4-FFF2-40B4-BE49-F238E27FC236}">
                <a16:creationId xmlns:a16="http://schemas.microsoft.com/office/drawing/2014/main" id="{D74B8FFC-2B37-B90E-714D-8362A93428F8}"/>
              </a:ext>
            </a:extLst>
          </p:cNvPr>
          <p:cNvPicPr>
            <a:picLocks noChangeAspect="1"/>
          </p:cNvPicPr>
          <p:nvPr userDrawn="1"/>
        </p:nvPicPr>
        <p:blipFill>
          <a:blip r:embed="rId2"/>
          <a:stretch>
            <a:fillRect/>
          </a:stretch>
        </p:blipFill>
        <p:spPr>
          <a:xfrm>
            <a:off x="2368" y="0"/>
            <a:ext cx="12187263" cy="6858000"/>
          </a:xfrm>
          <a:prstGeom prst="rect">
            <a:avLst/>
          </a:prstGeom>
        </p:spPr>
      </p:pic>
    </p:spTree>
    <p:extLst>
      <p:ext uri="{BB962C8B-B14F-4D97-AF65-F5344CB8AC3E}">
        <p14:creationId xmlns:p14="http://schemas.microsoft.com/office/powerpoint/2010/main" val="2030688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3D4387DB-D0A8-4DDD-8FFE-CD533FE0FAD1}"/>
              </a:ext>
            </a:extLst>
          </p:cNvPr>
          <p:cNvPicPr>
            <a:picLocks noChangeAspect="1"/>
          </p:cNvPicPr>
          <p:nvPr/>
        </p:nvPicPr>
        <p:blipFill>
          <a:blip r:embed="rId2"/>
          <a:stretch>
            <a:fillRect/>
          </a:stretch>
        </p:blipFill>
        <p:spPr>
          <a:xfrm>
            <a:off x="2368" y="0"/>
            <a:ext cx="12187263" cy="6858000"/>
          </a:xfrm>
          <a:prstGeom prst="rect">
            <a:avLst/>
          </a:prstGeom>
        </p:spPr>
      </p:pic>
      <p:sp>
        <p:nvSpPr>
          <p:cNvPr id="14" name="Picture Placeholder 12">
            <a:extLst>
              <a:ext uri="{FF2B5EF4-FFF2-40B4-BE49-F238E27FC236}">
                <a16:creationId xmlns:a16="http://schemas.microsoft.com/office/drawing/2014/main" id="{C68FAADD-2BC3-4AFC-ACAA-8FEBF968ACE1}"/>
              </a:ext>
            </a:extLst>
          </p:cNvPr>
          <p:cNvSpPr>
            <a:spLocks noGrp="1"/>
          </p:cNvSpPr>
          <p:nvPr>
            <p:ph type="pic" sz="quarter" idx="10"/>
          </p:nvPr>
        </p:nvSpPr>
        <p:spPr>
          <a:xfrm>
            <a:off x="7804939" y="760493"/>
            <a:ext cx="2743200" cy="2743200"/>
          </a:xfrm>
          <a:prstGeom prst="ellipse">
            <a:avLst/>
          </a:prstGeom>
        </p:spPr>
        <p:txBody>
          <a:bodyPr/>
          <a:lstStyle/>
          <a:p>
            <a:r>
              <a:rPr lang="en-US"/>
              <a:t>Click icon to add picture</a:t>
            </a:r>
          </a:p>
        </p:txBody>
      </p:sp>
      <p:sp>
        <p:nvSpPr>
          <p:cNvPr id="15" name="Picture Placeholder 12">
            <a:extLst>
              <a:ext uri="{FF2B5EF4-FFF2-40B4-BE49-F238E27FC236}">
                <a16:creationId xmlns:a16="http://schemas.microsoft.com/office/drawing/2014/main" id="{C7D2164D-9DA8-45C2-ACAE-0E5AA8ED9A7E}"/>
              </a:ext>
            </a:extLst>
          </p:cNvPr>
          <p:cNvSpPr>
            <a:spLocks noGrp="1"/>
          </p:cNvSpPr>
          <p:nvPr>
            <p:ph type="pic" sz="quarter" idx="11"/>
          </p:nvPr>
        </p:nvSpPr>
        <p:spPr>
          <a:xfrm>
            <a:off x="1867435" y="751849"/>
            <a:ext cx="2743200" cy="2743200"/>
          </a:xfrm>
          <a:prstGeom prst="ellipse">
            <a:avLst/>
          </a:prstGeom>
        </p:spPr>
        <p:txBody>
          <a:bodyPr/>
          <a:lstStyle/>
          <a:p>
            <a:r>
              <a:rPr lang="en-US"/>
              <a:t>Click icon to add picture</a:t>
            </a:r>
          </a:p>
        </p:txBody>
      </p:sp>
      <p:pic>
        <p:nvPicPr>
          <p:cNvPr id="5" name="Picture 4" descr="Icon&#10;&#10;Description automatically generated">
            <a:extLst>
              <a:ext uri="{FF2B5EF4-FFF2-40B4-BE49-F238E27FC236}">
                <a16:creationId xmlns:a16="http://schemas.microsoft.com/office/drawing/2014/main" id="{1EFF9AEE-6433-6D4C-7EE7-6BF986F612E2}"/>
              </a:ext>
            </a:extLst>
          </p:cNvPr>
          <p:cNvPicPr>
            <a:picLocks noChangeAspect="1"/>
          </p:cNvPicPr>
          <p:nvPr userDrawn="1"/>
        </p:nvPicPr>
        <p:blipFill>
          <a:blip r:embed="rId2"/>
          <a:stretch>
            <a:fillRect/>
          </a:stretch>
        </p:blipFill>
        <p:spPr>
          <a:xfrm>
            <a:off x="2368" y="0"/>
            <a:ext cx="12187263" cy="6858000"/>
          </a:xfrm>
          <a:prstGeom prst="rect">
            <a:avLst/>
          </a:prstGeom>
        </p:spPr>
      </p:pic>
    </p:spTree>
    <p:extLst>
      <p:ext uri="{BB962C8B-B14F-4D97-AF65-F5344CB8AC3E}">
        <p14:creationId xmlns:p14="http://schemas.microsoft.com/office/powerpoint/2010/main" val="1512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05A9732D-0E57-4F63-9852-4C4FCCD8533C}"/>
              </a:ext>
            </a:extLst>
          </p:cNvPr>
          <p:cNvPicPr>
            <a:picLocks noChangeAspect="1"/>
          </p:cNvPicPr>
          <p:nvPr/>
        </p:nvPicPr>
        <p:blipFill>
          <a:blip r:embed="rId2"/>
          <a:stretch>
            <a:fillRect/>
          </a:stretch>
        </p:blipFill>
        <p:spPr>
          <a:xfrm>
            <a:off x="2368" y="0"/>
            <a:ext cx="12187263" cy="6858000"/>
          </a:xfrm>
          <a:prstGeom prst="rect">
            <a:avLst/>
          </a:prstGeom>
        </p:spPr>
      </p:pic>
      <p:sp>
        <p:nvSpPr>
          <p:cNvPr id="20" name="Picture Placeholder 12">
            <a:extLst>
              <a:ext uri="{FF2B5EF4-FFF2-40B4-BE49-F238E27FC236}">
                <a16:creationId xmlns:a16="http://schemas.microsoft.com/office/drawing/2014/main" id="{0A16391D-E400-4B4F-9A29-B4EC8433837F}"/>
              </a:ext>
            </a:extLst>
          </p:cNvPr>
          <p:cNvSpPr>
            <a:spLocks noGrp="1"/>
          </p:cNvSpPr>
          <p:nvPr>
            <p:ph type="pic" sz="quarter" idx="11"/>
          </p:nvPr>
        </p:nvSpPr>
        <p:spPr>
          <a:xfrm>
            <a:off x="1012471" y="947052"/>
            <a:ext cx="2377440" cy="2377440"/>
          </a:xfrm>
          <a:prstGeom prst="ellipse">
            <a:avLst/>
          </a:prstGeom>
        </p:spPr>
        <p:txBody>
          <a:bodyPr/>
          <a:lstStyle/>
          <a:p>
            <a:r>
              <a:rPr lang="en-US"/>
              <a:t>Click icon to add picture</a:t>
            </a:r>
          </a:p>
        </p:txBody>
      </p:sp>
      <p:sp>
        <p:nvSpPr>
          <p:cNvPr id="21" name="Picture Placeholder 12">
            <a:extLst>
              <a:ext uri="{FF2B5EF4-FFF2-40B4-BE49-F238E27FC236}">
                <a16:creationId xmlns:a16="http://schemas.microsoft.com/office/drawing/2014/main" id="{9A91036D-CEED-4F97-AE88-FCB992DB4A39}"/>
              </a:ext>
            </a:extLst>
          </p:cNvPr>
          <p:cNvSpPr>
            <a:spLocks noGrp="1"/>
          </p:cNvSpPr>
          <p:nvPr>
            <p:ph type="pic" sz="quarter" idx="12"/>
          </p:nvPr>
        </p:nvSpPr>
        <p:spPr>
          <a:xfrm>
            <a:off x="4899659" y="954672"/>
            <a:ext cx="2377440" cy="2377440"/>
          </a:xfrm>
          <a:prstGeom prst="ellipse">
            <a:avLst/>
          </a:prstGeom>
        </p:spPr>
        <p:txBody>
          <a:bodyPr/>
          <a:lstStyle/>
          <a:p>
            <a:r>
              <a:rPr lang="en-US"/>
              <a:t>Click icon to add picture</a:t>
            </a:r>
          </a:p>
        </p:txBody>
      </p:sp>
      <p:sp>
        <p:nvSpPr>
          <p:cNvPr id="22" name="Picture Placeholder 12">
            <a:extLst>
              <a:ext uri="{FF2B5EF4-FFF2-40B4-BE49-F238E27FC236}">
                <a16:creationId xmlns:a16="http://schemas.microsoft.com/office/drawing/2014/main" id="{A32D3740-C7B0-477F-9B97-C4E848B11C6C}"/>
              </a:ext>
            </a:extLst>
          </p:cNvPr>
          <p:cNvSpPr>
            <a:spLocks noGrp="1"/>
          </p:cNvSpPr>
          <p:nvPr>
            <p:ph type="pic" sz="quarter" idx="13"/>
          </p:nvPr>
        </p:nvSpPr>
        <p:spPr>
          <a:xfrm>
            <a:off x="8824947" y="947163"/>
            <a:ext cx="2377440" cy="2377440"/>
          </a:xfrm>
          <a:prstGeom prst="ellipse">
            <a:avLst/>
          </a:prstGeom>
        </p:spPr>
        <p:txBody>
          <a:bodyPr/>
          <a:lstStyle/>
          <a:p>
            <a:r>
              <a:rPr lang="en-US"/>
              <a:t>Click icon to add picture</a:t>
            </a:r>
          </a:p>
        </p:txBody>
      </p:sp>
      <p:pic>
        <p:nvPicPr>
          <p:cNvPr id="6" name="Picture 5" descr="Icon&#10;&#10;Description automatically generated">
            <a:extLst>
              <a:ext uri="{FF2B5EF4-FFF2-40B4-BE49-F238E27FC236}">
                <a16:creationId xmlns:a16="http://schemas.microsoft.com/office/drawing/2014/main" id="{8AC75070-019C-8B83-FCF6-C9EDB93C80D2}"/>
              </a:ext>
            </a:extLst>
          </p:cNvPr>
          <p:cNvPicPr>
            <a:picLocks noChangeAspect="1"/>
          </p:cNvPicPr>
          <p:nvPr userDrawn="1"/>
        </p:nvPicPr>
        <p:blipFill>
          <a:blip r:embed="rId2"/>
          <a:stretch>
            <a:fillRect/>
          </a:stretch>
        </p:blipFill>
        <p:spPr>
          <a:xfrm>
            <a:off x="2368" y="0"/>
            <a:ext cx="12187263" cy="6858000"/>
          </a:xfrm>
          <a:prstGeom prst="rect">
            <a:avLst/>
          </a:prstGeom>
        </p:spPr>
      </p:pic>
    </p:spTree>
    <p:extLst>
      <p:ext uri="{BB962C8B-B14F-4D97-AF65-F5344CB8AC3E}">
        <p14:creationId xmlns:p14="http://schemas.microsoft.com/office/powerpoint/2010/main" val="3614893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ngle Line lt blue bar">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354A109E-0108-2540-AC39-F4B7B88D912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16327F8-4FA3-4A9D-880C-99C548B4AD0D}"/>
              </a:ext>
            </a:extLst>
          </p:cNvPr>
          <p:cNvSpPr txBox="1"/>
          <p:nvPr userDrawn="1"/>
        </p:nvSpPr>
        <p:spPr>
          <a:xfrm>
            <a:off x="427512" y="190006"/>
            <a:ext cx="7813963" cy="615553"/>
          </a:xfrm>
          <a:prstGeom prst="rect">
            <a:avLst/>
          </a:prstGeom>
          <a:noFill/>
        </p:spPr>
        <p:txBody>
          <a:bodyPr wrap="square" rtlCol="0">
            <a:spAutoFit/>
          </a:bodyPr>
          <a:lstStyle/>
          <a:p>
            <a:r>
              <a:rPr lang="en-US" sz="3400">
                <a:solidFill>
                  <a:schemeClr val="bg1"/>
                </a:solidFill>
                <a:latin typeface="Arial" panose="020B0604020202020204" pitchFamily="34" charset="0"/>
                <a:cs typeface="Arial" panose="020B0604020202020204" pitchFamily="34" charset="0"/>
              </a:rPr>
              <a:t>Disclosures</a:t>
            </a:r>
          </a:p>
        </p:txBody>
      </p:sp>
      <p:sp>
        <p:nvSpPr>
          <p:cNvPr id="5" name="TextBox 4">
            <a:extLst>
              <a:ext uri="{FF2B5EF4-FFF2-40B4-BE49-F238E27FC236}">
                <a16:creationId xmlns:a16="http://schemas.microsoft.com/office/drawing/2014/main" id="{89C2E405-B5ED-4084-AEC5-20A32F76723B}"/>
              </a:ext>
            </a:extLst>
          </p:cNvPr>
          <p:cNvSpPr txBox="1"/>
          <p:nvPr userDrawn="1"/>
        </p:nvSpPr>
        <p:spPr>
          <a:xfrm>
            <a:off x="427512" y="1116281"/>
            <a:ext cx="11446988" cy="5078313"/>
          </a:xfrm>
          <a:prstGeom prst="rect">
            <a:avLst/>
          </a:prstGeom>
          <a:noFill/>
        </p:spPr>
        <p:txBody>
          <a:bodyPr wrap="square" rtlCol="0">
            <a:spAutoFit/>
          </a:bodyPr>
          <a:lstStyle/>
          <a:p>
            <a:pPr marL="514350" indent="-514350">
              <a:spcAft>
                <a:spcPts val="3000"/>
              </a:spcAft>
              <a:buClr>
                <a:schemeClr val="accent5">
                  <a:lumMod val="50000"/>
                </a:schemeClr>
              </a:buClr>
              <a:buFont typeface="+mj-lt"/>
              <a:buAutoNum type="arabicPeriod"/>
            </a:pPr>
            <a:r>
              <a:rPr lang="en-US" sz="2800" b="1" dirty="0">
                <a:latin typeface="Arial" panose="020B0604020202020204" pitchFamily="34" charset="0"/>
                <a:cs typeface="Arial" panose="020B0604020202020204" pitchFamily="34" charset="0"/>
              </a:rPr>
              <a:t>Successful completion: </a:t>
            </a:r>
            <a:r>
              <a:rPr lang="en-US" sz="2800" dirty="0">
                <a:latin typeface="Arial" panose="020B0604020202020204" pitchFamily="34" charset="0"/>
                <a:cs typeface="Arial" panose="020B0604020202020204" pitchFamily="34" charset="0"/>
              </a:rPr>
              <a:t>Participants must complete the entire program and submit required documentation. No partial credit will be given.</a:t>
            </a:r>
          </a:p>
          <a:p>
            <a:pPr marL="514350" indent="-514350">
              <a:spcAft>
                <a:spcPts val="3000"/>
              </a:spcAft>
              <a:buClr>
                <a:schemeClr val="accent5">
                  <a:lumMod val="50000"/>
                </a:schemeClr>
              </a:buClr>
              <a:buFont typeface="+mj-lt"/>
              <a:buAutoNum type="arabicPeriod"/>
            </a:pPr>
            <a:r>
              <a:rPr lang="en-US" sz="2800" b="1" dirty="0">
                <a:latin typeface="Arial" panose="020B0604020202020204" pitchFamily="34" charset="0"/>
                <a:cs typeface="Arial" panose="020B0604020202020204" pitchFamily="34" charset="0"/>
              </a:rPr>
              <a:t>Conflict of interest: </a:t>
            </a:r>
            <a:r>
              <a:rPr lang="en-US" sz="2800" dirty="0">
                <a:latin typeface="Arial" panose="020B0604020202020204" pitchFamily="34" charset="0"/>
                <a:cs typeface="Arial" panose="020B0604020202020204" pitchFamily="34" charset="0"/>
              </a:rPr>
              <a:t>Employee of STERIS.</a:t>
            </a:r>
          </a:p>
          <a:p>
            <a:pPr marL="514350" indent="-514350">
              <a:spcAft>
                <a:spcPts val="3000"/>
              </a:spcAft>
              <a:buClr>
                <a:schemeClr val="accent5">
                  <a:lumMod val="50000"/>
                </a:schemeClr>
              </a:buClr>
              <a:buFont typeface="+mj-lt"/>
              <a:buAutoNum type="arabicPeriod"/>
            </a:pPr>
            <a:r>
              <a:rPr lang="en-US" sz="2800" b="1" dirty="0">
                <a:latin typeface="Arial" panose="020B0604020202020204" pitchFamily="34" charset="0"/>
                <a:cs typeface="Arial" panose="020B0604020202020204" pitchFamily="34" charset="0"/>
              </a:rPr>
              <a:t>Commercial company support: </a:t>
            </a:r>
            <a:r>
              <a:rPr lang="en-US" sz="2800" dirty="0">
                <a:latin typeface="Arial" panose="020B0604020202020204" pitchFamily="34" charset="0"/>
                <a:cs typeface="Arial" panose="020B0604020202020204" pitchFamily="34" charset="0"/>
              </a:rPr>
              <a:t>Fees are underwritten by education funding provided by STERIS. </a:t>
            </a:r>
          </a:p>
          <a:p>
            <a:pPr marL="514350" indent="-514350">
              <a:spcAft>
                <a:spcPts val="3000"/>
              </a:spcAft>
              <a:buClr>
                <a:schemeClr val="accent5">
                  <a:lumMod val="50000"/>
                </a:schemeClr>
              </a:buClr>
              <a:buFont typeface="+mj-lt"/>
              <a:buAutoNum type="arabicPeriod"/>
            </a:pPr>
            <a:r>
              <a:rPr lang="en-US" sz="2800" b="1" dirty="0">
                <a:latin typeface="Arial" panose="020B0604020202020204" pitchFamily="34" charset="0"/>
                <a:cs typeface="Arial" panose="020B0604020202020204" pitchFamily="34" charset="0"/>
              </a:rPr>
              <a:t>Non-commercial company support: </a:t>
            </a:r>
            <a:r>
              <a:rPr lang="en-US" sz="2800" dirty="0">
                <a:latin typeface="Arial" panose="020B0604020202020204" pitchFamily="34" charset="0"/>
                <a:cs typeface="Arial" panose="020B0604020202020204" pitchFamily="34" charset="0"/>
              </a:rPr>
              <a:t>None.</a:t>
            </a:r>
          </a:p>
          <a:p>
            <a:pPr marL="514350" indent="-514350">
              <a:spcAft>
                <a:spcPts val="3000"/>
              </a:spcAft>
              <a:buClr>
                <a:schemeClr val="accent5">
                  <a:lumMod val="50000"/>
                </a:schemeClr>
              </a:buClr>
              <a:buFont typeface="+mj-lt"/>
              <a:buAutoNum type="arabicPeriod"/>
            </a:pPr>
            <a:r>
              <a:rPr lang="en-US" sz="2800" b="1" dirty="0">
                <a:latin typeface="Arial" panose="020B0604020202020204" pitchFamily="34" charset="0"/>
                <a:cs typeface="Arial" panose="020B0604020202020204" pitchFamily="34" charset="0"/>
              </a:rPr>
              <a:t>Alternative/Complementary therapy: </a:t>
            </a:r>
            <a:r>
              <a:rPr lang="en-US" sz="2800" dirty="0">
                <a:latin typeface="Arial" panose="020B0604020202020204" pitchFamily="34" charset="0"/>
                <a:cs typeface="Arial" panose="020B0604020202020204" pitchFamily="34" charset="0"/>
              </a:rPr>
              <a:t>None. </a:t>
            </a:r>
          </a:p>
        </p:txBody>
      </p:sp>
    </p:spTree>
    <p:extLst>
      <p:ext uri="{BB962C8B-B14F-4D97-AF65-F5344CB8AC3E}">
        <p14:creationId xmlns:p14="http://schemas.microsoft.com/office/powerpoint/2010/main" val="403884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ingle Line lt blue bar">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354A109E-0108-2540-AC39-F4B7B88D912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16327F8-4FA3-4A9D-880C-99C548B4AD0D}"/>
              </a:ext>
            </a:extLst>
          </p:cNvPr>
          <p:cNvSpPr txBox="1"/>
          <p:nvPr/>
        </p:nvSpPr>
        <p:spPr>
          <a:xfrm>
            <a:off x="427512" y="190006"/>
            <a:ext cx="7813963" cy="615553"/>
          </a:xfrm>
          <a:prstGeom prst="rect">
            <a:avLst/>
          </a:prstGeom>
          <a:noFill/>
        </p:spPr>
        <p:txBody>
          <a:bodyPr wrap="square" rtlCol="0">
            <a:spAutoFit/>
          </a:bodyPr>
          <a:lstStyle/>
          <a:p>
            <a:r>
              <a:rPr lang="en-US" sz="3400">
                <a:solidFill>
                  <a:schemeClr val="bg1"/>
                </a:solidFill>
                <a:latin typeface="Arial" panose="020B0604020202020204" pitchFamily="34" charset="0"/>
                <a:cs typeface="Arial" panose="020B0604020202020204" pitchFamily="34" charset="0"/>
              </a:rPr>
              <a:t>Continuing Education</a:t>
            </a:r>
          </a:p>
        </p:txBody>
      </p:sp>
      <p:sp>
        <p:nvSpPr>
          <p:cNvPr id="6" name="Content Placeholder 2">
            <a:extLst>
              <a:ext uri="{FF2B5EF4-FFF2-40B4-BE49-F238E27FC236}">
                <a16:creationId xmlns:a16="http://schemas.microsoft.com/office/drawing/2014/main" id="{93E4A3F3-F04B-40DA-A038-9EB3C31EECF6}"/>
              </a:ext>
            </a:extLst>
          </p:cNvPr>
          <p:cNvSpPr>
            <a:spLocks noGrp="1"/>
          </p:cNvSpPr>
          <p:nvPr>
            <p:ph idx="1"/>
          </p:nvPr>
        </p:nvSpPr>
        <p:spPr>
          <a:xfrm>
            <a:off x="427512" y="995565"/>
            <a:ext cx="11345388" cy="5524299"/>
          </a:xfrm>
          <a:prstGeom prst="rect">
            <a:avLst/>
          </a:prstGeom>
        </p:spPr>
        <p:txBody>
          <a:bodyPr>
            <a:normAutofit/>
          </a:bodyPr>
          <a:lstStyle>
            <a:lvl1pPr marL="228600" indent="-228600">
              <a:spcBef>
                <a:spcPts val="600"/>
              </a:spcBef>
              <a:spcAft>
                <a:spcPts val="600"/>
              </a:spcAft>
              <a:defRPr sz="2600">
                <a:latin typeface="Arial" panose="020B0604020202020204" pitchFamily="34" charset="0"/>
                <a:cs typeface="Arial" panose="020B0604020202020204" pitchFamily="34" charset="0"/>
              </a:defRPr>
            </a:lvl1pPr>
            <a:lvl2pPr marL="457200" indent="-228600">
              <a:spcBef>
                <a:spcPts val="600"/>
              </a:spcBef>
              <a:spcAft>
                <a:spcPts val="600"/>
              </a:spcAft>
              <a:defRPr sz="2600">
                <a:latin typeface="Arial" panose="020B0604020202020204" pitchFamily="34" charset="0"/>
                <a:cs typeface="Arial" panose="020B0604020202020204" pitchFamily="34" charset="0"/>
              </a:defRPr>
            </a:lvl2pPr>
            <a:lvl3pPr marL="685800" indent="-228600">
              <a:spcBef>
                <a:spcPts val="600"/>
              </a:spcBef>
              <a:spcAft>
                <a:spcPts val="600"/>
              </a:spcAft>
              <a:buFont typeface="Wingdings" panose="05000000000000000000" pitchFamily="2" charset="2"/>
              <a:buChar char="§"/>
              <a:defRPr sz="2600">
                <a:latin typeface="Arial" panose="020B0604020202020204" pitchFamily="34" charset="0"/>
                <a:cs typeface="Arial" panose="020B0604020202020204" pitchFamily="34" charset="0"/>
              </a:defRPr>
            </a:lvl3pPr>
            <a:lvl4pPr marL="914400" indent="-228600">
              <a:spcBef>
                <a:spcPts val="600"/>
              </a:spcBef>
              <a:spcAft>
                <a:spcPts val="600"/>
              </a:spcAft>
              <a:buFont typeface="Courier New" panose="02070309020205020404" pitchFamily="49" charset="0"/>
              <a:buChar char="o"/>
              <a:defRPr sz="2600">
                <a:latin typeface="Arial" panose="020B0604020202020204" pitchFamily="34" charset="0"/>
                <a:cs typeface="Arial" panose="020B0604020202020204" pitchFamily="34" charset="0"/>
              </a:defRPr>
            </a:lvl4pPr>
            <a:lvl5pPr marL="1143000">
              <a:spcBef>
                <a:spcPts val="600"/>
              </a:spcBef>
              <a:spcAft>
                <a:spcPts val="600"/>
              </a:spcAft>
              <a:defRPr sz="2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Shape&#10;&#10;Description automatically generated">
            <a:extLst>
              <a:ext uri="{FF2B5EF4-FFF2-40B4-BE49-F238E27FC236}">
                <a16:creationId xmlns:a16="http://schemas.microsoft.com/office/drawing/2014/main" id="{318BA036-9395-45B2-853A-F9491BE2E6A8}"/>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2368951-3E6F-407F-86C3-F8294DBFF304}"/>
              </a:ext>
            </a:extLst>
          </p:cNvPr>
          <p:cNvSpPr txBox="1"/>
          <p:nvPr/>
        </p:nvSpPr>
        <p:spPr>
          <a:xfrm>
            <a:off x="427512" y="190006"/>
            <a:ext cx="7813963" cy="615553"/>
          </a:xfrm>
          <a:prstGeom prst="rect">
            <a:avLst/>
          </a:prstGeom>
          <a:noFill/>
        </p:spPr>
        <p:txBody>
          <a:bodyPr wrap="square" rtlCol="0">
            <a:spAutoFit/>
          </a:bodyPr>
          <a:lstStyle/>
          <a:p>
            <a:r>
              <a:rPr lang="en-US" sz="3400">
                <a:solidFill>
                  <a:schemeClr val="bg1"/>
                </a:solidFill>
                <a:latin typeface="Arial" panose="020B0604020202020204" pitchFamily="34" charset="0"/>
                <a:cs typeface="Arial" panose="020B0604020202020204" pitchFamily="34" charset="0"/>
              </a:rPr>
              <a:t>Continuing Education</a:t>
            </a:r>
          </a:p>
        </p:txBody>
      </p:sp>
      <p:pic>
        <p:nvPicPr>
          <p:cNvPr id="8" name="Picture 7" descr="Shape&#10;&#10;Description automatically generated">
            <a:extLst>
              <a:ext uri="{FF2B5EF4-FFF2-40B4-BE49-F238E27FC236}">
                <a16:creationId xmlns:a16="http://schemas.microsoft.com/office/drawing/2014/main" id="{CEA492EB-6B0A-FA2A-A60B-A651932D84D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06ABA427-7EC4-AF8E-46BC-0B2C5072C1C7}"/>
              </a:ext>
            </a:extLst>
          </p:cNvPr>
          <p:cNvSpPr txBox="1"/>
          <p:nvPr userDrawn="1"/>
        </p:nvSpPr>
        <p:spPr>
          <a:xfrm>
            <a:off x="427512" y="190006"/>
            <a:ext cx="7813963" cy="615553"/>
          </a:xfrm>
          <a:prstGeom prst="rect">
            <a:avLst/>
          </a:prstGeom>
          <a:noFill/>
        </p:spPr>
        <p:txBody>
          <a:bodyPr wrap="square" rtlCol="0">
            <a:spAutoFit/>
          </a:bodyPr>
          <a:lstStyle/>
          <a:p>
            <a:r>
              <a:rPr lang="en-US" sz="3400">
                <a:solidFill>
                  <a:schemeClr val="bg1"/>
                </a:solidFill>
                <a:latin typeface="Arial" panose="020B0604020202020204" pitchFamily="34" charset="0"/>
                <a:cs typeface="Arial" panose="020B0604020202020204" pitchFamily="34" charset="0"/>
              </a:rPr>
              <a:t>Continuing Education</a:t>
            </a:r>
          </a:p>
        </p:txBody>
      </p:sp>
    </p:spTree>
    <p:extLst>
      <p:ext uri="{BB962C8B-B14F-4D97-AF65-F5344CB8AC3E}">
        <p14:creationId xmlns:p14="http://schemas.microsoft.com/office/powerpoint/2010/main" val="1803944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296F20-062E-FB41-9329-A8CD224AB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2D3706C-EC76-4C46-885C-00BC725FC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7A9101-B739-E747-8F25-9DEE9BA57D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401080C-A254-304E-8B21-2D9334F62D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C09596-C1A5-164D-B151-77DDEE0389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157F3-AC26-174E-A14A-F8BF6E6417F4}" type="slidenum">
              <a:rPr lang="en-US" smtClean="0"/>
              <a:t>‹#›</a:t>
            </a:fld>
            <a:endParaRPr lang="en-US"/>
          </a:p>
        </p:txBody>
      </p:sp>
    </p:spTree>
    <p:extLst>
      <p:ext uri="{BB962C8B-B14F-4D97-AF65-F5344CB8AC3E}">
        <p14:creationId xmlns:p14="http://schemas.microsoft.com/office/powerpoint/2010/main" val="326010982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Lst>
  <p:txStyles>
    <p:titleStyle>
      <a:lvl1pPr algn="l" defTabSz="914400" rtl="0" eaLnBrk="1" latinLnBrk="0" hangingPunct="1">
        <a:lnSpc>
          <a:spcPct val="90000"/>
        </a:lnSpc>
        <a:spcBef>
          <a:spcPct val="0"/>
        </a:spcBef>
        <a:buNone/>
        <a:defRPr sz="3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1.xml"/><Relationship Id="rId7" Type="http://schemas.openxmlformats.org/officeDocument/2006/relationships/diagramColors" Target="../diagrams/colors4.xml"/><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9.sv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svg"/><Relationship Id="rId4" Type="http://schemas.microsoft.com/office/2007/relationships/hdphoto" Target="../media/hdphoto2.wdp"/><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63.jpe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40.xml"/><Relationship Id="rId7" Type="http://schemas.openxmlformats.org/officeDocument/2006/relationships/image" Target="../media/image70.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notesSlide" Target="../notesSlides/notesSlide45.xml"/><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png"/><Relationship Id="rId7"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96.jpeg"/><Relationship Id="rId5" Type="http://schemas.openxmlformats.org/officeDocument/2006/relationships/image" Target="../media/image95.jpeg"/><Relationship Id="rId10" Type="http://schemas.microsoft.com/office/2007/relationships/hdphoto" Target="../media/hdphoto5.wdp"/><Relationship Id="rId4" Type="http://schemas.microsoft.com/office/2007/relationships/hdphoto" Target="../media/hdphoto4.wdp"/><Relationship Id="rId9"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3.xml"/><Relationship Id="rId1" Type="http://schemas.openxmlformats.org/officeDocument/2006/relationships/slideLayout" Target="../slideLayouts/slideLayout3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4.xml"/><Relationship Id="rId1" Type="http://schemas.openxmlformats.org/officeDocument/2006/relationships/slideLayout" Target="../slideLayouts/slideLayout3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03.jpe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diagramColors" Target="../diagrams/colors18.xml"/><Relationship Id="rId5" Type="http://schemas.openxmlformats.org/officeDocument/2006/relationships/diagramQuickStyle" Target="../diagrams/quickStyle18.xml"/><Relationship Id="rId10" Type="http://schemas.openxmlformats.org/officeDocument/2006/relationships/image" Target="../media/image41.png"/><Relationship Id="rId4" Type="http://schemas.openxmlformats.org/officeDocument/2006/relationships/diagramLayout" Target="../diagrams/layout18.xml"/><Relationship Id="rId9" Type="http://schemas.openxmlformats.org/officeDocument/2006/relationships/image" Target="../media/image112.jpeg"/></Relationships>
</file>

<file path=ppt/slides/_rels/slide5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59.xml"/><Relationship Id="rId7" Type="http://schemas.openxmlformats.org/officeDocument/2006/relationships/diagramColors" Target="../diagrams/colors19.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0.xml"/><Relationship Id="rId1" Type="http://schemas.openxmlformats.org/officeDocument/2006/relationships/slideLayout" Target="../slideLayouts/slideLayout15.xml"/><Relationship Id="rId6" Type="http://schemas.openxmlformats.org/officeDocument/2006/relationships/diagramColors" Target="../diagrams/colors20.xml"/><Relationship Id="rId5" Type="http://schemas.openxmlformats.org/officeDocument/2006/relationships/diagramQuickStyle" Target="../diagrams/quickStyle20.xml"/><Relationship Id="rId10" Type="http://schemas.openxmlformats.org/officeDocument/2006/relationships/image" Target="../media/image41.png"/><Relationship Id="rId4" Type="http://schemas.openxmlformats.org/officeDocument/2006/relationships/diagramLayout" Target="../diagrams/layout20.xml"/><Relationship Id="rId9" Type="http://schemas.openxmlformats.org/officeDocument/2006/relationships/image" Target="../media/image127.png"/></Relationships>
</file>

<file path=ppt/slides/_rels/slide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5.xml"/><Relationship Id="rId1" Type="http://schemas.openxmlformats.org/officeDocument/2006/relationships/tags" Target="../tags/tag13.xml"/><Relationship Id="rId4" Type="http://schemas.openxmlformats.org/officeDocument/2006/relationships/image" Target="../media/image129.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2.xml"/><Relationship Id="rId1" Type="http://schemas.openxmlformats.org/officeDocument/2006/relationships/tags" Target="../tags/tag20.xml"/><Relationship Id="rId5" Type="http://schemas.openxmlformats.org/officeDocument/2006/relationships/image" Target="../media/image41.png"/><Relationship Id="rId4" Type="http://schemas.openxmlformats.org/officeDocument/2006/relationships/image" Target="../media/image13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5.xml"/><Relationship Id="rId1" Type="http://schemas.openxmlformats.org/officeDocument/2006/relationships/tags" Target="../tags/tag21.xml"/><Relationship Id="rId6" Type="http://schemas.microsoft.com/office/2007/relationships/hdphoto" Target="../media/hdphoto9.wdp"/><Relationship Id="rId5" Type="http://schemas.openxmlformats.org/officeDocument/2006/relationships/image" Target="../media/image137.png"/><Relationship Id="rId4" Type="http://schemas.openxmlformats.org/officeDocument/2006/relationships/image" Target="../media/image136.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xml"/><Relationship Id="rId1" Type="http://schemas.openxmlformats.org/officeDocument/2006/relationships/tags" Target="../tags/tag22.xml"/><Relationship Id="rId5" Type="http://schemas.microsoft.com/office/2007/relationships/hdphoto" Target="../media/hdphoto10.wdp"/><Relationship Id="rId4" Type="http://schemas.openxmlformats.org/officeDocument/2006/relationships/image" Target="../media/image138.png"/></Relationships>
</file>

<file path=ppt/slides/_rels/slide75.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140.jpeg"/></Relationships>
</file>

<file path=ppt/slides/_rels/slide7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142.jpg"/></Relationships>
</file>

<file path=ppt/slides/_rels/slide7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147.jpeg"/><Relationship Id="rId4" Type="http://schemas.openxmlformats.org/officeDocument/2006/relationships/image" Target="../media/image146.jpeg"/></Relationships>
</file>

<file path=ppt/slides/_rels/slide78.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jpeg"/><Relationship Id="rId7" Type="http://schemas.openxmlformats.org/officeDocument/2006/relationships/image" Target="../media/image152.svg"/><Relationship Id="rId12" Type="http://schemas.openxmlformats.org/officeDocument/2006/relationships/image" Target="../media/image41.pn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151.png"/><Relationship Id="rId11" Type="http://schemas.openxmlformats.org/officeDocument/2006/relationships/image" Target="../media/image156.svg"/><Relationship Id="rId5" Type="http://schemas.openxmlformats.org/officeDocument/2006/relationships/image" Target="../media/image150.sv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79.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notesSlide" Target="../notesSlides/notesSlide79.xml"/><Relationship Id="rId7" Type="http://schemas.openxmlformats.org/officeDocument/2006/relationships/image" Target="../media/image159.jpeg"/><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158.jpeg"/><Relationship Id="rId5" Type="http://schemas.microsoft.com/office/2007/relationships/hdphoto" Target="../media/hdphoto11.wdp"/><Relationship Id="rId10" Type="http://schemas.microsoft.com/office/2007/relationships/hdphoto" Target="../media/hdphoto12.wdp"/><Relationship Id="rId4" Type="http://schemas.openxmlformats.org/officeDocument/2006/relationships/image" Target="../media/image157.png"/><Relationship Id="rId9" Type="http://schemas.openxmlformats.org/officeDocument/2006/relationships/image" Target="../media/image16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notesSlide" Target="../notesSlides/notesSlide80.xml"/><Relationship Id="rId7" Type="http://schemas.openxmlformats.org/officeDocument/2006/relationships/image" Target="../media/image164.jpeg"/><Relationship Id="rId2" Type="http://schemas.openxmlformats.org/officeDocument/2006/relationships/slideLayout" Target="../slideLayouts/slideLayout15.xml"/><Relationship Id="rId1" Type="http://schemas.openxmlformats.org/officeDocument/2006/relationships/tags" Target="../tags/tag24.xml"/><Relationship Id="rId6" Type="http://schemas.openxmlformats.org/officeDocument/2006/relationships/image" Target="../media/image163.jpeg"/><Relationship Id="rId5" Type="http://schemas.openxmlformats.org/officeDocument/2006/relationships/image" Target="../media/image162.jpeg"/><Relationship Id="rId10" Type="http://schemas.openxmlformats.org/officeDocument/2006/relationships/image" Target="../media/image167.jpeg"/><Relationship Id="rId4" Type="http://schemas.openxmlformats.org/officeDocument/2006/relationships/hyperlink" Target="https://steriscorp.sharepoint.com/sites/ClinicalEducationRepository/Shared%20Documents/Images/From%20Marcia/Cleaning,%20decontam,%20transport%20photos.pptx?web=1" TargetMode="External"/><Relationship Id="rId9" Type="http://schemas.openxmlformats.org/officeDocument/2006/relationships/image" Target="../media/image166.jpeg"/></Relationships>
</file>

<file path=ppt/slides/_rels/slide8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82.xml"/><Relationship Id="rId1" Type="http://schemas.openxmlformats.org/officeDocument/2006/relationships/slideLayout" Target="../slideLayouts/slideLayout15.xml"/><Relationship Id="rId4" Type="http://schemas.openxmlformats.org/officeDocument/2006/relationships/image" Target="../media/image175.jpeg"/></Relationships>
</file>

<file path=ppt/slides/_rels/slide8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177.jpeg"/></Relationships>
</file>

<file path=ppt/slides/_rels/slide84.xml.rels><?xml version="1.0" encoding="UTF-8" standalone="yes"?>
<Relationships xmlns="http://schemas.openxmlformats.org/package/2006/relationships"><Relationship Id="rId8" Type="http://schemas.openxmlformats.org/officeDocument/2006/relationships/image" Target="../media/image183.svg"/><Relationship Id="rId3" Type="http://schemas.openxmlformats.org/officeDocument/2006/relationships/image" Target="../media/image178.jpeg"/><Relationship Id="rId7" Type="http://schemas.openxmlformats.org/officeDocument/2006/relationships/image" Target="../media/image182.png"/><Relationship Id="rId2" Type="http://schemas.openxmlformats.org/officeDocument/2006/relationships/notesSlide" Target="../notesSlides/notesSlide84.xml"/><Relationship Id="rId1" Type="http://schemas.openxmlformats.org/officeDocument/2006/relationships/slideLayout" Target="../slideLayouts/slideLayout15.xml"/><Relationship Id="rId6" Type="http://schemas.openxmlformats.org/officeDocument/2006/relationships/image" Target="../media/image181.tiff"/><Relationship Id="rId5" Type="http://schemas.openxmlformats.org/officeDocument/2006/relationships/image" Target="../media/image180.svg"/><Relationship Id="rId10" Type="http://schemas.openxmlformats.org/officeDocument/2006/relationships/image" Target="../media/image184.png"/><Relationship Id="rId4" Type="http://schemas.openxmlformats.org/officeDocument/2006/relationships/image" Target="../media/image179.png"/><Relationship Id="rId9" Type="http://schemas.openxmlformats.org/officeDocument/2006/relationships/image" Target="../media/image41.png"/></Relationships>
</file>

<file path=ppt/slides/_rels/slide85.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notesSlide" Target="../notesSlides/notesSlide85.xml"/><Relationship Id="rId7" Type="http://schemas.openxmlformats.org/officeDocument/2006/relationships/image" Target="../media/image188.png"/><Relationship Id="rId2" Type="http://schemas.openxmlformats.org/officeDocument/2006/relationships/slideLayout" Target="../slideLayouts/slideLayout13.xml"/><Relationship Id="rId1" Type="http://schemas.openxmlformats.org/officeDocument/2006/relationships/tags" Target="../tags/tag25.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5.xml"/><Relationship Id="rId1" Type="http://schemas.openxmlformats.org/officeDocument/2006/relationships/tags" Target="../tags/tag26.xml"/><Relationship Id="rId4" Type="http://schemas.openxmlformats.org/officeDocument/2006/relationships/image" Target="../media/image193.jpeg"/></Relationships>
</file>

<file path=ppt/slides/_rels/slide88.xml.rels><?xml version="1.0" encoding="UTF-8" standalone="yes"?>
<Relationships xmlns="http://schemas.openxmlformats.org/package/2006/relationships"><Relationship Id="rId3" Type="http://schemas.openxmlformats.org/officeDocument/2006/relationships/hyperlink" Target="https://www.osha.gov/laws-regs/regulations/standardnumber/1910/1910.1030%20downloaded%202/18/2021" TargetMode="External"/><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hyperlink" Target="https://www.cdc.gov/hai/settings/outpatient/outpatient-care-guidelines.html"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2.xml"/><Relationship Id="rId1" Type="http://schemas.openxmlformats.org/officeDocument/2006/relationships/tags" Target="../tags/tag27.xml"/><Relationship Id="rId4" Type="http://schemas.openxmlformats.org/officeDocument/2006/relationships/image" Target="../media/image194.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A2D751-1A93-469D-9138-E72EC4A02B74}"/>
              </a:ext>
            </a:extLst>
          </p:cNvPr>
          <p:cNvSpPr>
            <a:spLocks noGrp="1"/>
          </p:cNvSpPr>
          <p:nvPr>
            <p:ph type="title"/>
          </p:nvPr>
        </p:nvSpPr>
        <p:spPr>
          <a:xfrm>
            <a:off x="538619" y="2830882"/>
            <a:ext cx="6852781" cy="1754326"/>
          </a:xfrm>
        </p:spPr>
        <p:txBody>
          <a:bodyPr/>
          <a:lstStyle/>
          <a:p>
            <a:r>
              <a:rPr lang="en-US" dirty="0"/>
              <a:t>Surveying a Sterile Processing Department - ASC</a:t>
            </a:r>
          </a:p>
        </p:txBody>
      </p:sp>
    </p:spTree>
    <p:custDataLst>
      <p:tags r:id="rId1"/>
    </p:custDataLst>
    <p:extLst>
      <p:ext uri="{BB962C8B-B14F-4D97-AF65-F5344CB8AC3E}">
        <p14:creationId xmlns:p14="http://schemas.microsoft.com/office/powerpoint/2010/main" val="170240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A75CEE5C-A670-4B2C-AC71-F9D34F7BD356}"/>
              </a:ext>
            </a:extLst>
          </p:cNvPr>
          <p:cNvPicPr>
            <a:picLocks noChangeAspect="1"/>
          </p:cNvPicPr>
          <p:nvPr/>
        </p:nvPicPr>
        <p:blipFill rotWithShape="1">
          <a:blip r:embed="rId3">
            <a:extLst>
              <a:ext uri="{28A0092B-C50C-407E-A947-70E740481C1C}">
                <a14:useLocalDpi xmlns:a14="http://schemas.microsoft.com/office/drawing/2010/main"/>
              </a:ext>
            </a:extLst>
          </a:blip>
          <a:srcRect t="2294" b="438"/>
          <a:stretch/>
        </p:blipFill>
        <p:spPr>
          <a:xfrm>
            <a:off x="0" y="468229"/>
            <a:ext cx="12192000" cy="6389771"/>
          </a:xfrm>
          <a:prstGeom prst="rect">
            <a:avLst/>
          </a:prstGeom>
        </p:spPr>
      </p:pic>
      <p:sp>
        <p:nvSpPr>
          <p:cNvPr id="6" name="Title 5">
            <a:extLst>
              <a:ext uri="{FF2B5EF4-FFF2-40B4-BE49-F238E27FC236}">
                <a16:creationId xmlns:a16="http://schemas.microsoft.com/office/drawing/2014/main" id="{02145162-5EA1-4899-9531-31D045ADB3C7}"/>
              </a:ext>
            </a:extLst>
          </p:cNvPr>
          <p:cNvSpPr>
            <a:spLocks noGrp="1"/>
          </p:cNvSpPr>
          <p:nvPr>
            <p:ph type="title" idx="4294967295"/>
          </p:nvPr>
        </p:nvSpPr>
        <p:spPr>
          <a:xfrm>
            <a:off x="1228725" y="679450"/>
            <a:ext cx="10963275" cy="1092200"/>
          </a:xfrm>
          <a:solidFill>
            <a:srgbClr val="E2F7F2"/>
          </a:solidFill>
        </p:spPr>
        <p:txBody>
          <a:bodyPr/>
          <a:lstStyle/>
          <a:p>
            <a:pPr>
              <a:spcBef>
                <a:spcPts val="600"/>
              </a:spcBef>
            </a:pPr>
            <a:r>
              <a:rPr lang="en-US" sz="1000" dirty="0">
                <a:solidFill>
                  <a:schemeClr val="bg2">
                    <a:lumMod val="10000"/>
                  </a:schemeClr>
                </a:solidFill>
                <a:latin typeface="Arial" panose="020B0604020202020204" pitchFamily="34" charset="0"/>
                <a:cs typeface="Arial" panose="020B0604020202020204" pitchFamily="34" charset="0"/>
              </a:rPr>
              <a:t> </a:t>
            </a:r>
            <a:br>
              <a:rPr lang="en-US" sz="2800" dirty="0">
                <a:solidFill>
                  <a:schemeClr val="bg2">
                    <a:lumMod val="10000"/>
                  </a:schemeClr>
                </a:solidFill>
                <a:latin typeface="Arial" panose="020B0604020202020204" pitchFamily="34" charset="0"/>
                <a:cs typeface="Arial" panose="020B0604020202020204" pitchFamily="34" charset="0"/>
              </a:rPr>
            </a:br>
            <a:r>
              <a:rPr lang="en-US" sz="3200" dirty="0">
                <a:solidFill>
                  <a:schemeClr val="bg2">
                    <a:lumMod val="10000"/>
                  </a:schemeClr>
                </a:solidFill>
              </a:rPr>
              <a:t>“Do not get complacent about proper sterilization.”</a:t>
            </a:r>
            <a:endParaRPr lang="en-US" sz="2800" dirty="0">
              <a:solidFill>
                <a:schemeClr val="bg2">
                  <a:lumMod val="10000"/>
                </a:schemeClr>
              </a:solidFill>
            </a:endParaRPr>
          </a:p>
        </p:txBody>
      </p:sp>
      <p:sp>
        <p:nvSpPr>
          <p:cNvPr id="7" name="Title 5">
            <a:extLst>
              <a:ext uri="{FF2B5EF4-FFF2-40B4-BE49-F238E27FC236}">
                <a16:creationId xmlns:a16="http://schemas.microsoft.com/office/drawing/2014/main" id="{A16F2F29-6619-473F-A31F-3FDBB0731301}"/>
              </a:ext>
            </a:extLst>
          </p:cNvPr>
          <p:cNvSpPr txBox="1">
            <a:spLocks/>
          </p:cNvSpPr>
          <p:nvPr/>
        </p:nvSpPr>
        <p:spPr>
          <a:xfrm>
            <a:off x="1228725" y="1771650"/>
            <a:ext cx="10963656" cy="1092506"/>
          </a:xfrm>
          <a:prstGeom prst="rect">
            <a:avLst/>
          </a:prstGeom>
          <a:solidFill>
            <a:srgbClr val="E2F7F2"/>
          </a:solidFill>
        </p:spPr>
        <p:txBody>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pPr algn="r"/>
            <a:r>
              <a:rPr lang="en-US" sz="2800" dirty="0">
                <a:solidFill>
                  <a:schemeClr val="bg2">
                    <a:lumMod val="10000"/>
                  </a:schemeClr>
                </a:solidFill>
                <a:latin typeface="Arial" panose="020B0604020202020204" pitchFamily="34" charset="0"/>
                <a:cs typeface="Arial" panose="020B0604020202020204" pitchFamily="34" charset="0"/>
              </a:rPr>
              <a:t>Dotty Bollinger RN, JD, CASC, LHRM (2012)</a:t>
            </a:r>
          </a:p>
          <a:p>
            <a:pPr algn="r"/>
            <a:r>
              <a:rPr lang="en-US" sz="2800" dirty="0">
                <a:solidFill>
                  <a:schemeClr val="bg2">
                    <a:lumMod val="10000"/>
                  </a:schemeClr>
                </a:solidFill>
                <a:latin typeface="Arial" panose="020B0604020202020204" pitchFamily="34" charset="0"/>
                <a:cs typeface="Arial" panose="020B0604020202020204" pitchFamily="34" charset="0"/>
              </a:rPr>
              <a:t>COO, Laser Spine Institute</a:t>
            </a:r>
            <a:br>
              <a:rPr lang="en-US" sz="2800" dirty="0">
                <a:solidFill>
                  <a:schemeClr val="bg2">
                    <a:lumMod val="10000"/>
                  </a:schemeClr>
                </a:solidFill>
                <a:latin typeface="Arial" panose="020B0604020202020204" pitchFamily="34" charset="0"/>
                <a:cs typeface="Arial" panose="020B0604020202020204" pitchFamily="34" charset="0"/>
              </a:rPr>
            </a:br>
            <a:endParaRPr lang="en-US" sz="2800" dirty="0">
              <a:solidFill>
                <a:schemeClr val="bg2">
                  <a:lumMod val="10000"/>
                </a:schemeClr>
              </a:solidFill>
            </a:endParaRPr>
          </a:p>
        </p:txBody>
      </p:sp>
      <p:sp>
        <p:nvSpPr>
          <p:cNvPr id="11" name="Title 5">
            <a:extLst>
              <a:ext uri="{FF2B5EF4-FFF2-40B4-BE49-F238E27FC236}">
                <a16:creationId xmlns:a16="http://schemas.microsoft.com/office/drawing/2014/main" id="{D6810C44-A122-4C0A-9464-463063F43E66}"/>
              </a:ext>
            </a:extLst>
          </p:cNvPr>
          <p:cNvSpPr txBox="1">
            <a:spLocks/>
          </p:cNvSpPr>
          <p:nvPr/>
        </p:nvSpPr>
        <p:spPr>
          <a:xfrm>
            <a:off x="5177929" y="3244696"/>
            <a:ext cx="6412090" cy="3242632"/>
          </a:xfrm>
          <a:prstGeom prst="rect">
            <a:avLst/>
          </a:prstGeom>
          <a:solidFill>
            <a:srgbClr val="E2F7F2"/>
          </a:solidFill>
        </p:spPr>
        <p:txBody>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pPr marL="457200" indent="-457200" algn="l">
              <a:spcBef>
                <a:spcPts val="1200"/>
              </a:spcBef>
              <a:spcAft>
                <a:spcPts val="1200"/>
              </a:spcAft>
              <a:buFont typeface="Arial" panose="020B0604020202020204" pitchFamily="34" charset="0"/>
              <a:buChar char="•"/>
            </a:pPr>
            <a:r>
              <a:rPr lang="en-US" sz="2800" dirty="0">
                <a:solidFill>
                  <a:schemeClr val="bg2">
                    <a:lumMod val="10000"/>
                  </a:schemeClr>
                </a:solidFill>
                <a:latin typeface="Arial" panose="020B0604020202020204" pitchFamily="34" charset="0"/>
                <a:cs typeface="Arial" panose="020B0604020202020204" pitchFamily="34" charset="0"/>
              </a:rPr>
              <a:t>Qualified infection prevention specialist</a:t>
            </a:r>
          </a:p>
          <a:p>
            <a:pPr marL="457200" indent="-457200" algn="l">
              <a:spcBef>
                <a:spcPts val="1200"/>
              </a:spcBef>
              <a:spcAft>
                <a:spcPts val="1200"/>
              </a:spcAft>
              <a:buFont typeface="Arial" panose="020B0604020202020204" pitchFamily="34" charset="0"/>
              <a:buChar char="•"/>
            </a:pPr>
            <a:r>
              <a:rPr lang="en-US" sz="2800" dirty="0">
                <a:solidFill>
                  <a:schemeClr val="bg2">
                    <a:lumMod val="10000"/>
                  </a:schemeClr>
                </a:solidFill>
                <a:latin typeface="Arial" panose="020B0604020202020204" pitchFamily="34" charset="0"/>
                <a:cs typeface="Arial" panose="020B0604020202020204" pitchFamily="34" charset="0"/>
              </a:rPr>
              <a:t>Staff education</a:t>
            </a:r>
          </a:p>
          <a:p>
            <a:pPr marL="457200" indent="-457200" algn="l">
              <a:spcBef>
                <a:spcPts val="1200"/>
              </a:spcBef>
              <a:spcAft>
                <a:spcPts val="1200"/>
              </a:spcAft>
              <a:buFont typeface="Arial" panose="020B0604020202020204" pitchFamily="34" charset="0"/>
              <a:buChar char="•"/>
            </a:pPr>
            <a:r>
              <a:rPr lang="en-US" sz="2800" dirty="0">
                <a:solidFill>
                  <a:schemeClr val="bg2">
                    <a:lumMod val="10000"/>
                  </a:schemeClr>
                </a:solidFill>
                <a:latin typeface="Arial" panose="020B0604020202020204" pitchFamily="34" charset="0"/>
                <a:cs typeface="Arial" panose="020B0604020202020204" pitchFamily="34" charset="0"/>
              </a:rPr>
              <a:t>Focus on plan basics</a:t>
            </a:r>
          </a:p>
          <a:p>
            <a:pPr marL="457200" indent="-457200" algn="l">
              <a:spcBef>
                <a:spcPts val="1200"/>
              </a:spcBef>
              <a:spcAft>
                <a:spcPts val="1200"/>
              </a:spcAft>
              <a:buFont typeface="Arial" panose="020B0604020202020204" pitchFamily="34" charset="0"/>
              <a:buChar char="•"/>
            </a:pPr>
            <a:r>
              <a:rPr lang="en-US" sz="2800" dirty="0">
                <a:solidFill>
                  <a:schemeClr val="bg2">
                    <a:lumMod val="10000"/>
                  </a:schemeClr>
                </a:solidFill>
                <a:latin typeface="Arial" panose="020B0604020202020204" pitchFamily="34" charset="0"/>
                <a:cs typeface="Arial" panose="020B0604020202020204" pitchFamily="34" charset="0"/>
              </a:rPr>
              <a:t>Regular Surveys and Audits</a:t>
            </a:r>
            <a:br>
              <a:rPr lang="en-US" sz="2800" dirty="0">
                <a:solidFill>
                  <a:schemeClr val="bg2">
                    <a:lumMod val="10000"/>
                  </a:schemeClr>
                </a:solidFill>
                <a:latin typeface="Arial" panose="020B0604020202020204" pitchFamily="34" charset="0"/>
                <a:cs typeface="Arial" panose="020B0604020202020204" pitchFamily="34" charset="0"/>
              </a:rPr>
            </a:br>
            <a:endParaRPr lang="en-US" sz="2800" dirty="0">
              <a:solidFill>
                <a:schemeClr val="bg2">
                  <a:lumMod val="10000"/>
                </a:schemeClr>
              </a:solidFill>
            </a:endParaRPr>
          </a:p>
        </p:txBody>
      </p:sp>
    </p:spTree>
    <p:extLst>
      <p:ext uri="{BB962C8B-B14F-4D97-AF65-F5344CB8AC3E}">
        <p14:creationId xmlns:p14="http://schemas.microsoft.com/office/powerpoint/2010/main" val="248349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F57-B5CD-4D9E-A543-E0A1E18D3545}"/>
              </a:ext>
            </a:extLst>
          </p:cNvPr>
          <p:cNvSpPr>
            <a:spLocks noGrp="1"/>
          </p:cNvSpPr>
          <p:nvPr>
            <p:ph type="title"/>
          </p:nvPr>
        </p:nvSpPr>
        <p:spPr/>
        <p:txBody>
          <a:bodyPr/>
          <a:lstStyle/>
          <a:p>
            <a:r>
              <a:rPr lang="en-US" dirty="0"/>
              <a:t>Infection Control Audit</a:t>
            </a:r>
          </a:p>
        </p:txBody>
      </p:sp>
      <p:sp>
        <p:nvSpPr>
          <p:cNvPr id="3" name="Content Placeholder 2">
            <a:extLst>
              <a:ext uri="{FF2B5EF4-FFF2-40B4-BE49-F238E27FC236}">
                <a16:creationId xmlns:a16="http://schemas.microsoft.com/office/drawing/2014/main" id="{85C2075C-8A92-4D5D-8821-C6725E507A8B}"/>
              </a:ext>
            </a:extLst>
          </p:cNvPr>
          <p:cNvSpPr>
            <a:spLocks noGrp="1"/>
          </p:cNvSpPr>
          <p:nvPr>
            <p:ph idx="1"/>
          </p:nvPr>
        </p:nvSpPr>
        <p:spPr/>
        <p:txBody>
          <a:bodyPr/>
          <a:lstStyle/>
          <a:p>
            <a:r>
              <a:rPr lang="en-US" dirty="0"/>
              <a:t>Direct observation</a:t>
            </a:r>
          </a:p>
          <a:p>
            <a:r>
              <a:rPr lang="en-US" dirty="0"/>
              <a:t>Confirms compliance</a:t>
            </a:r>
          </a:p>
          <a:p>
            <a:r>
              <a:rPr lang="en-US" dirty="0"/>
              <a:t>Identifies areas for improvement</a:t>
            </a:r>
          </a:p>
          <a:p>
            <a:pPr marL="0" indent="0">
              <a:buNone/>
            </a:pPr>
            <a:endParaRPr lang="en-US" dirty="0"/>
          </a:p>
          <a:p>
            <a:pPr marL="0" indent="0" algn="ctr">
              <a:buNone/>
            </a:pPr>
            <a:r>
              <a:rPr lang="en-US" sz="4000" dirty="0"/>
              <a:t>Tools to get better!</a:t>
            </a:r>
          </a:p>
        </p:txBody>
      </p:sp>
    </p:spTree>
    <p:extLst>
      <p:ext uri="{BB962C8B-B14F-4D97-AF65-F5344CB8AC3E}">
        <p14:creationId xmlns:p14="http://schemas.microsoft.com/office/powerpoint/2010/main" val="1794667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fection Control Manag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0088" y="2031512"/>
            <a:ext cx="6776207" cy="4509496"/>
          </a:xfrm>
          <a:prstGeom prst="ellipse">
            <a:avLst/>
          </a:prstGeom>
        </p:spPr>
      </p:pic>
      <p:sp>
        <p:nvSpPr>
          <p:cNvPr id="13314" name="Rectangle 2"/>
          <p:cNvSpPr>
            <a:spLocks noGrp="1" noChangeArrowheads="1"/>
          </p:cNvSpPr>
          <p:nvPr>
            <p:ph type="title"/>
          </p:nvPr>
        </p:nvSpPr>
        <p:spPr/>
        <p:txBody>
          <a:bodyPr/>
          <a:lstStyle/>
          <a:p>
            <a:r>
              <a:rPr lang="en-US" dirty="0"/>
              <a:t>Auditing Challenges</a:t>
            </a:r>
          </a:p>
        </p:txBody>
      </p:sp>
      <p:sp>
        <p:nvSpPr>
          <p:cNvPr id="2" name="Cloud 1">
            <a:extLst>
              <a:ext uri="{FF2B5EF4-FFF2-40B4-BE49-F238E27FC236}">
                <a16:creationId xmlns:a16="http://schemas.microsoft.com/office/drawing/2014/main" id="{49F62166-7D41-4172-AC7F-5BF3E92BF3A7}"/>
              </a:ext>
            </a:extLst>
          </p:cNvPr>
          <p:cNvSpPr/>
          <p:nvPr/>
        </p:nvSpPr>
        <p:spPr>
          <a:xfrm rot="21118108">
            <a:off x="1525723" y="1457032"/>
            <a:ext cx="3383280" cy="1828800"/>
          </a:xfrm>
          <a:prstGeom prst="cloud">
            <a:avLst/>
          </a:prstGeom>
          <a:solidFill>
            <a:srgbClr val="0187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 have my regular job to do!</a:t>
            </a:r>
          </a:p>
        </p:txBody>
      </p:sp>
      <p:sp>
        <p:nvSpPr>
          <p:cNvPr id="5" name="Cloud 4">
            <a:extLst>
              <a:ext uri="{FF2B5EF4-FFF2-40B4-BE49-F238E27FC236}">
                <a16:creationId xmlns:a16="http://schemas.microsoft.com/office/drawing/2014/main" id="{602E599E-EDB0-40EB-907A-BCB0B31D6C2C}"/>
              </a:ext>
            </a:extLst>
          </p:cNvPr>
          <p:cNvSpPr/>
          <p:nvPr/>
        </p:nvSpPr>
        <p:spPr>
          <a:xfrm rot="733795">
            <a:off x="7508882" y="4479041"/>
            <a:ext cx="3383280" cy="1828800"/>
          </a:xfrm>
          <a:prstGeom prst="cloud">
            <a:avLst/>
          </a:prstGeom>
          <a:solidFill>
            <a:srgbClr val="0187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What am I supposed to be looking for?</a:t>
            </a:r>
          </a:p>
        </p:txBody>
      </p:sp>
      <p:sp>
        <p:nvSpPr>
          <p:cNvPr id="6" name="Cloud 5">
            <a:extLst>
              <a:ext uri="{FF2B5EF4-FFF2-40B4-BE49-F238E27FC236}">
                <a16:creationId xmlns:a16="http://schemas.microsoft.com/office/drawing/2014/main" id="{0D34F72E-764A-415A-B13C-292D5181768A}"/>
              </a:ext>
            </a:extLst>
          </p:cNvPr>
          <p:cNvSpPr/>
          <p:nvPr/>
        </p:nvSpPr>
        <p:spPr>
          <a:xfrm rot="20987384">
            <a:off x="1304209" y="4426826"/>
            <a:ext cx="3383280" cy="1828800"/>
          </a:xfrm>
          <a:prstGeom prst="cloud">
            <a:avLst/>
          </a:prstGeom>
          <a:solidFill>
            <a:srgbClr val="0187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Who does the instrument reprocessing?</a:t>
            </a:r>
          </a:p>
        </p:txBody>
      </p:sp>
      <p:sp>
        <p:nvSpPr>
          <p:cNvPr id="7" name="Cloud 6">
            <a:extLst>
              <a:ext uri="{FF2B5EF4-FFF2-40B4-BE49-F238E27FC236}">
                <a16:creationId xmlns:a16="http://schemas.microsoft.com/office/drawing/2014/main" id="{C61A3663-7BF1-412C-A9CB-ABB5BC5B84A1}"/>
              </a:ext>
            </a:extLst>
          </p:cNvPr>
          <p:cNvSpPr/>
          <p:nvPr/>
        </p:nvSpPr>
        <p:spPr>
          <a:xfrm rot="942123">
            <a:off x="7046631" y="1457032"/>
            <a:ext cx="3383280" cy="1828800"/>
          </a:xfrm>
          <a:prstGeom prst="cloud">
            <a:avLst/>
          </a:prstGeom>
          <a:solidFill>
            <a:srgbClr val="0187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How will I find the time?</a:t>
            </a:r>
          </a:p>
        </p:txBody>
      </p:sp>
    </p:spTree>
    <p:custDataLst>
      <p:tags r:id="rId1"/>
    </p:custDataLst>
    <p:extLst>
      <p:ext uri="{BB962C8B-B14F-4D97-AF65-F5344CB8AC3E}">
        <p14:creationId xmlns:p14="http://schemas.microsoft.com/office/powerpoint/2010/main" val="342175621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9A6AB17-F562-4C0C-8037-1563884ACDE5}"/>
              </a:ext>
            </a:extLst>
          </p:cNvPr>
          <p:cNvSpPr/>
          <p:nvPr/>
        </p:nvSpPr>
        <p:spPr>
          <a:xfrm>
            <a:off x="3627120" y="1629152"/>
            <a:ext cx="4937760" cy="4754880"/>
          </a:xfrm>
          <a:prstGeom prst="ellipse">
            <a:avLst/>
          </a:prstGeom>
          <a:noFill/>
          <a:ln w="76200">
            <a:solidFill>
              <a:srgbClr val="047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7496C5-C346-4745-AB86-B020FE3C8C39}"/>
              </a:ext>
            </a:extLst>
          </p:cNvPr>
          <p:cNvSpPr>
            <a:spLocks noGrp="1"/>
          </p:cNvSpPr>
          <p:nvPr>
            <p:ph type="title"/>
          </p:nvPr>
        </p:nvSpPr>
        <p:spPr/>
        <p:txBody>
          <a:bodyPr/>
          <a:lstStyle/>
          <a:p>
            <a:r>
              <a:rPr lang="en-US" dirty="0"/>
              <a:t>Medical Device Reprocessing Loop</a:t>
            </a:r>
          </a:p>
        </p:txBody>
      </p:sp>
      <p:grpSp>
        <p:nvGrpSpPr>
          <p:cNvPr id="4" name="Group 3">
            <a:extLst>
              <a:ext uri="{FF2B5EF4-FFF2-40B4-BE49-F238E27FC236}">
                <a16:creationId xmlns:a16="http://schemas.microsoft.com/office/drawing/2014/main" id="{AFCF55E9-4B2D-444A-87AD-930463D3F9F3}"/>
              </a:ext>
            </a:extLst>
          </p:cNvPr>
          <p:cNvGrpSpPr/>
          <p:nvPr/>
        </p:nvGrpSpPr>
        <p:grpSpPr>
          <a:xfrm>
            <a:off x="4260436" y="1184132"/>
            <a:ext cx="3657599" cy="640078"/>
            <a:chOff x="3637949" y="148521"/>
            <a:chExt cx="3657599" cy="640078"/>
          </a:xfrm>
          <a:gradFill>
            <a:gsLst>
              <a:gs pos="0">
                <a:srgbClr val="0EA0C3"/>
              </a:gs>
              <a:gs pos="74000">
                <a:srgbClr val="0187AD"/>
              </a:gs>
              <a:gs pos="100000">
                <a:srgbClr val="04788E"/>
              </a:gs>
            </a:gsLst>
            <a:lin ang="5400000" scaled="1"/>
          </a:gradFill>
          <a:scene3d>
            <a:camera prst="orthographicFront"/>
            <a:lightRig rig="threePt" dir="t">
              <a:rot lat="0" lon="0" rev="7500000"/>
            </a:lightRig>
          </a:scene3d>
        </p:grpSpPr>
        <p:sp>
          <p:nvSpPr>
            <p:cNvPr id="20" name="Rectangle: Rounded Corners 19">
              <a:extLst>
                <a:ext uri="{FF2B5EF4-FFF2-40B4-BE49-F238E27FC236}">
                  <a16:creationId xmlns:a16="http://schemas.microsoft.com/office/drawing/2014/main" id="{016611E5-70B7-44CD-B26F-02391364322E}"/>
                </a:ext>
              </a:extLst>
            </p:cNvPr>
            <p:cNvSpPr/>
            <p:nvPr/>
          </p:nvSpPr>
          <p:spPr>
            <a:xfrm>
              <a:off x="3637949" y="148521"/>
              <a:ext cx="3657599" cy="640078"/>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1" name="Rectangle: Rounded Corners 4">
              <a:extLst>
                <a:ext uri="{FF2B5EF4-FFF2-40B4-BE49-F238E27FC236}">
                  <a16:creationId xmlns:a16="http://schemas.microsoft.com/office/drawing/2014/main" id="{B5C297E4-260D-4886-B613-D51CF8E8CF17}"/>
                </a:ext>
              </a:extLst>
            </p:cNvPr>
            <p:cNvSpPr txBox="1"/>
            <p:nvPr/>
          </p:nvSpPr>
          <p:spPr>
            <a:xfrm>
              <a:off x="3669195" y="179767"/>
              <a:ext cx="3595107" cy="57758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Point of Use Treatment</a:t>
              </a:r>
            </a:p>
          </p:txBody>
        </p:sp>
      </p:grpSp>
      <p:grpSp>
        <p:nvGrpSpPr>
          <p:cNvPr id="5" name="Group 4">
            <a:extLst>
              <a:ext uri="{FF2B5EF4-FFF2-40B4-BE49-F238E27FC236}">
                <a16:creationId xmlns:a16="http://schemas.microsoft.com/office/drawing/2014/main" id="{187AB2CF-2090-4018-93EA-9E643C96AC4B}"/>
              </a:ext>
            </a:extLst>
          </p:cNvPr>
          <p:cNvGrpSpPr/>
          <p:nvPr/>
        </p:nvGrpSpPr>
        <p:grpSpPr>
          <a:xfrm>
            <a:off x="7918035" y="2386009"/>
            <a:ext cx="2743200" cy="640078"/>
            <a:chOff x="6188326" y="1378143"/>
            <a:chExt cx="3657599" cy="640078"/>
          </a:xfrm>
          <a:gradFill>
            <a:gsLst>
              <a:gs pos="0">
                <a:srgbClr val="0EA0C3"/>
              </a:gs>
              <a:gs pos="74000">
                <a:srgbClr val="0187AD"/>
              </a:gs>
              <a:gs pos="100000">
                <a:srgbClr val="04788E"/>
              </a:gs>
            </a:gsLst>
            <a:lin ang="5400000" scaled="1"/>
          </a:gradFill>
          <a:scene3d>
            <a:camera prst="orthographicFront"/>
            <a:lightRig rig="threePt" dir="t">
              <a:rot lat="0" lon="0" rev="7500000"/>
            </a:lightRig>
          </a:scene3d>
        </p:grpSpPr>
        <p:sp>
          <p:nvSpPr>
            <p:cNvPr id="18" name="Rectangle: Rounded Corners 17">
              <a:extLst>
                <a:ext uri="{FF2B5EF4-FFF2-40B4-BE49-F238E27FC236}">
                  <a16:creationId xmlns:a16="http://schemas.microsoft.com/office/drawing/2014/main" id="{060C55BD-CAC0-4F0A-BAE1-AA42BDCCBD97}"/>
                </a:ext>
              </a:extLst>
            </p:cNvPr>
            <p:cNvSpPr/>
            <p:nvPr/>
          </p:nvSpPr>
          <p:spPr>
            <a:xfrm>
              <a:off x="6188326" y="1378143"/>
              <a:ext cx="3657599" cy="640078"/>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9" name="Rectangle: Rounded Corners 6">
              <a:extLst>
                <a:ext uri="{FF2B5EF4-FFF2-40B4-BE49-F238E27FC236}">
                  <a16:creationId xmlns:a16="http://schemas.microsoft.com/office/drawing/2014/main" id="{EE63D4E0-803D-43CD-9F33-B2115A61D8D1}"/>
                </a:ext>
              </a:extLst>
            </p:cNvPr>
            <p:cNvSpPr txBox="1"/>
            <p:nvPr/>
          </p:nvSpPr>
          <p:spPr>
            <a:xfrm>
              <a:off x="6219572" y="1409389"/>
              <a:ext cx="3595107" cy="57758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Transport</a:t>
              </a:r>
            </a:p>
          </p:txBody>
        </p:sp>
      </p:grpSp>
      <p:grpSp>
        <p:nvGrpSpPr>
          <p:cNvPr id="6" name="Group 5">
            <a:extLst>
              <a:ext uri="{FF2B5EF4-FFF2-40B4-BE49-F238E27FC236}">
                <a16:creationId xmlns:a16="http://schemas.microsoft.com/office/drawing/2014/main" id="{380CBE76-A1E6-4949-A043-EC6FA4792591}"/>
              </a:ext>
            </a:extLst>
          </p:cNvPr>
          <p:cNvGrpSpPr/>
          <p:nvPr/>
        </p:nvGrpSpPr>
        <p:grpSpPr>
          <a:xfrm>
            <a:off x="7963755" y="3762993"/>
            <a:ext cx="2743200" cy="640078"/>
            <a:chOff x="6228127" y="2792683"/>
            <a:chExt cx="3657599" cy="640078"/>
          </a:xfrm>
          <a:gradFill>
            <a:gsLst>
              <a:gs pos="0">
                <a:srgbClr val="0EA0C3"/>
              </a:gs>
              <a:gs pos="74000">
                <a:srgbClr val="0187AD"/>
              </a:gs>
              <a:gs pos="100000">
                <a:srgbClr val="04788E"/>
              </a:gs>
            </a:gsLst>
            <a:lin ang="5400000" scaled="1"/>
          </a:gradFill>
          <a:scene3d>
            <a:camera prst="orthographicFront"/>
            <a:lightRig rig="threePt" dir="t">
              <a:rot lat="0" lon="0" rev="7500000"/>
            </a:lightRig>
          </a:scene3d>
        </p:grpSpPr>
        <p:sp>
          <p:nvSpPr>
            <p:cNvPr id="16" name="Rectangle: Rounded Corners 15">
              <a:extLst>
                <a:ext uri="{FF2B5EF4-FFF2-40B4-BE49-F238E27FC236}">
                  <a16:creationId xmlns:a16="http://schemas.microsoft.com/office/drawing/2014/main" id="{4D1BB993-0DD7-4349-A95A-CED05CA23775}"/>
                </a:ext>
              </a:extLst>
            </p:cNvPr>
            <p:cNvSpPr/>
            <p:nvPr/>
          </p:nvSpPr>
          <p:spPr>
            <a:xfrm>
              <a:off x="6228127" y="2792683"/>
              <a:ext cx="3657599" cy="640078"/>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7" name="Rectangle: Rounded Corners 8">
              <a:extLst>
                <a:ext uri="{FF2B5EF4-FFF2-40B4-BE49-F238E27FC236}">
                  <a16:creationId xmlns:a16="http://schemas.microsoft.com/office/drawing/2014/main" id="{1F4DA740-3FFC-4F35-92A9-2BAE3985D1DC}"/>
                </a:ext>
              </a:extLst>
            </p:cNvPr>
            <p:cNvSpPr txBox="1"/>
            <p:nvPr/>
          </p:nvSpPr>
          <p:spPr>
            <a:xfrm>
              <a:off x="6259373" y="2823929"/>
              <a:ext cx="3595107" cy="57758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Decontamination</a:t>
              </a:r>
            </a:p>
          </p:txBody>
        </p:sp>
      </p:grpSp>
      <p:grpSp>
        <p:nvGrpSpPr>
          <p:cNvPr id="7" name="Group 6">
            <a:extLst>
              <a:ext uri="{FF2B5EF4-FFF2-40B4-BE49-F238E27FC236}">
                <a16:creationId xmlns:a16="http://schemas.microsoft.com/office/drawing/2014/main" id="{7718816C-E26A-4A7E-A59C-05A90C7D438B}"/>
              </a:ext>
            </a:extLst>
          </p:cNvPr>
          <p:cNvGrpSpPr/>
          <p:nvPr/>
        </p:nvGrpSpPr>
        <p:grpSpPr>
          <a:xfrm>
            <a:off x="4214714" y="4909073"/>
            <a:ext cx="3749041" cy="1891618"/>
            <a:chOff x="3594418" y="3879464"/>
            <a:chExt cx="3749041" cy="1891618"/>
          </a:xfrm>
          <a:gradFill>
            <a:gsLst>
              <a:gs pos="0">
                <a:srgbClr val="0EA0C3"/>
              </a:gs>
              <a:gs pos="74000">
                <a:srgbClr val="0187AD"/>
              </a:gs>
              <a:gs pos="100000">
                <a:srgbClr val="04788E"/>
              </a:gs>
            </a:gsLst>
            <a:lin ang="5400000" scaled="1"/>
          </a:gradFill>
          <a:scene3d>
            <a:camera prst="orthographicFront"/>
            <a:lightRig rig="threePt" dir="t">
              <a:rot lat="0" lon="0" rev="7500000"/>
            </a:lightRig>
          </a:scene3d>
        </p:grpSpPr>
        <p:sp>
          <p:nvSpPr>
            <p:cNvPr id="14" name="Rectangle: Rounded Corners 13">
              <a:extLst>
                <a:ext uri="{FF2B5EF4-FFF2-40B4-BE49-F238E27FC236}">
                  <a16:creationId xmlns:a16="http://schemas.microsoft.com/office/drawing/2014/main" id="{08C2612B-A5F0-475E-9E56-85966313BB4F}"/>
                </a:ext>
              </a:extLst>
            </p:cNvPr>
            <p:cNvSpPr/>
            <p:nvPr/>
          </p:nvSpPr>
          <p:spPr>
            <a:xfrm>
              <a:off x="3594418" y="3879464"/>
              <a:ext cx="3749041" cy="1891618"/>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5" name="Rectangle: Rounded Corners 10">
              <a:extLst>
                <a:ext uri="{FF2B5EF4-FFF2-40B4-BE49-F238E27FC236}">
                  <a16:creationId xmlns:a16="http://schemas.microsoft.com/office/drawing/2014/main" id="{FD5F6DDA-0F30-481E-A714-C9F0D9C07725}"/>
                </a:ext>
              </a:extLst>
            </p:cNvPr>
            <p:cNvSpPr txBox="1"/>
            <p:nvPr/>
          </p:nvSpPr>
          <p:spPr>
            <a:xfrm>
              <a:off x="3686759" y="3971805"/>
              <a:ext cx="3564359" cy="170693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Microbiocidal Process</a:t>
              </a:r>
            </a:p>
            <a:p>
              <a:pPr marL="228600" lvl="1" indent="-228600" algn="l" defTabSz="1066800">
                <a:lnSpc>
                  <a:spcPct val="90000"/>
                </a:lnSpc>
                <a:spcBef>
                  <a:spcPct val="0"/>
                </a:spcBef>
                <a:spcAft>
                  <a:spcPct val="15000"/>
                </a:spcAft>
                <a:buChar char="•"/>
              </a:pPr>
              <a:r>
                <a:rPr lang="en-US" sz="2400" kern="1200" dirty="0"/>
                <a:t>Disinfection</a:t>
              </a:r>
            </a:p>
            <a:p>
              <a:pPr marL="228600" lvl="1" indent="-228600" algn="l" defTabSz="1066800">
                <a:lnSpc>
                  <a:spcPct val="90000"/>
                </a:lnSpc>
                <a:spcBef>
                  <a:spcPct val="0"/>
                </a:spcBef>
                <a:spcAft>
                  <a:spcPct val="15000"/>
                </a:spcAft>
                <a:buChar char="•"/>
              </a:pPr>
              <a:r>
                <a:rPr lang="en-US" sz="2400" kern="1200" dirty="0"/>
                <a:t>High Level Disinfection</a:t>
              </a:r>
            </a:p>
            <a:p>
              <a:pPr marL="228600" lvl="1" indent="-228600" algn="l" defTabSz="1066800">
                <a:lnSpc>
                  <a:spcPct val="90000"/>
                </a:lnSpc>
                <a:spcBef>
                  <a:spcPct val="0"/>
                </a:spcBef>
                <a:spcAft>
                  <a:spcPct val="15000"/>
                </a:spcAft>
                <a:buChar char="•"/>
              </a:pPr>
              <a:r>
                <a:rPr lang="en-US" sz="2400" kern="1200" dirty="0"/>
                <a:t>Sterilization</a:t>
              </a:r>
            </a:p>
          </p:txBody>
        </p:sp>
      </p:grpSp>
      <p:grpSp>
        <p:nvGrpSpPr>
          <p:cNvPr id="8" name="Group 7">
            <a:extLst>
              <a:ext uri="{FF2B5EF4-FFF2-40B4-BE49-F238E27FC236}">
                <a16:creationId xmlns:a16="http://schemas.microsoft.com/office/drawing/2014/main" id="{016E254C-A65E-4776-8648-B28E9F9E5251}"/>
              </a:ext>
            </a:extLst>
          </p:cNvPr>
          <p:cNvGrpSpPr/>
          <p:nvPr/>
        </p:nvGrpSpPr>
        <p:grpSpPr>
          <a:xfrm>
            <a:off x="1471514" y="3733781"/>
            <a:ext cx="2743200" cy="640078"/>
            <a:chOff x="1118498" y="2788235"/>
            <a:chExt cx="3657599" cy="640078"/>
          </a:xfrm>
          <a:gradFill>
            <a:gsLst>
              <a:gs pos="0">
                <a:srgbClr val="0EA0C3"/>
              </a:gs>
              <a:gs pos="74000">
                <a:srgbClr val="0187AD"/>
              </a:gs>
              <a:gs pos="100000">
                <a:srgbClr val="04788E"/>
              </a:gs>
            </a:gsLst>
            <a:lin ang="5400000" scaled="1"/>
          </a:gradFill>
          <a:scene3d>
            <a:camera prst="orthographicFront"/>
            <a:lightRig rig="threePt" dir="t">
              <a:rot lat="0" lon="0" rev="7500000"/>
            </a:lightRig>
          </a:scene3d>
        </p:grpSpPr>
        <p:sp>
          <p:nvSpPr>
            <p:cNvPr id="12" name="Rectangle: Rounded Corners 11">
              <a:extLst>
                <a:ext uri="{FF2B5EF4-FFF2-40B4-BE49-F238E27FC236}">
                  <a16:creationId xmlns:a16="http://schemas.microsoft.com/office/drawing/2014/main" id="{5F3DFC91-2474-41D0-940E-DF0FC812D2D4}"/>
                </a:ext>
              </a:extLst>
            </p:cNvPr>
            <p:cNvSpPr/>
            <p:nvPr/>
          </p:nvSpPr>
          <p:spPr>
            <a:xfrm>
              <a:off x="1118498" y="2788235"/>
              <a:ext cx="3657599" cy="640078"/>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3" name="Rectangle: Rounded Corners 12">
              <a:extLst>
                <a:ext uri="{FF2B5EF4-FFF2-40B4-BE49-F238E27FC236}">
                  <a16:creationId xmlns:a16="http://schemas.microsoft.com/office/drawing/2014/main" id="{CD0CF9C1-204E-4807-844E-782CAB19ED69}"/>
                </a:ext>
              </a:extLst>
            </p:cNvPr>
            <p:cNvSpPr txBox="1"/>
            <p:nvPr/>
          </p:nvSpPr>
          <p:spPr>
            <a:xfrm>
              <a:off x="1149744" y="2819481"/>
              <a:ext cx="3595107" cy="57758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Storage</a:t>
              </a:r>
            </a:p>
          </p:txBody>
        </p:sp>
      </p:grpSp>
      <p:grpSp>
        <p:nvGrpSpPr>
          <p:cNvPr id="9" name="Group 8">
            <a:extLst>
              <a:ext uri="{FF2B5EF4-FFF2-40B4-BE49-F238E27FC236}">
                <a16:creationId xmlns:a16="http://schemas.microsoft.com/office/drawing/2014/main" id="{514CB71A-2F9C-451B-B25F-F6D1979FED39}"/>
              </a:ext>
            </a:extLst>
          </p:cNvPr>
          <p:cNvGrpSpPr/>
          <p:nvPr/>
        </p:nvGrpSpPr>
        <p:grpSpPr>
          <a:xfrm>
            <a:off x="1517236" y="2349622"/>
            <a:ext cx="2743200" cy="640078"/>
            <a:chOff x="1146205" y="1336137"/>
            <a:chExt cx="3657599" cy="640078"/>
          </a:xfrm>
          <a:gradFill>
            <a:gsLst>
              <a:gs pos="0">
                <a:srgbClr val="0EA0C3"/>
              </a:gs>
              <a:gs pos="74000">
                <a:srgbClr val="0187AD"/>
              </a:gs>
              <a:gs pos="100000">
                <a:srgbClr val="04788E"/>
              </a:gs>
            </a:gsLst>
            <a:lin ang="5400000" scaled="1"/>
          </a:gradFill>
          <a:scene3d>
            <a:camera prst="orthographicFront"/>
            <a:lightRig rig="threePt" dir="t">
              <a:rot lat="0" lon="0" rev="7500000"/>
            </a:lightRig>
          </a:scene3d>
        </p:grpSpPr>
        <p:sp>
          <p:nvSpPr>
            <p:cNvPr id="10" name="Rectangle: Rounded Corners 9">
              <a:extLst>
                <a:ext uri="{FF2B5EF4-FFF2-40B4-BE49-F238E27FC236}">
                  <a16:creationId xmlns:a16="http://schemas.microsoft.com/office/drawing/2014/main" id="{17A75780-D70D-4152-90B1-EA00185A8D20}"/>
                </a:ext>
              </a:extLst>
            </p:cNvPr>
            <p:cNvSpPr/>
            <p:nvPr/>
          </p:nvSpPr>
          <p:spPr>
            <a:xfrm>
              <a:off x="1146205" y="1336137"/>
              <a:ext cx="3657599" cy="640078"/>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1" name="Rectangle: Rounded Corners 14">
              <a:extLst>
                <a:ext uri="{FF2B5EF4-FFF2-40B4-BE49-F238E27FC236}">
                  <a16:creationId xmlns:a16="http://schemas.microsoft.com/office/drawing/2014/main" id="{E480569C-75C3-4B56-9CBE-FE5C0234EDE8}"/>
                </a:ext>
              </a:extLst>
            </p:cNvPr>
            <p:cNvSpPr txBox="1"/>
            <p:nvPr/>
          </p:nvSpPr>
          <p:spPr>
            <a:xfrm>
              <a:off x="1177452" y="1367383"/>
              <a:ext cx="3595107" cy="57758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Transport</a:t>
              </a:r>
            </a:p>
          </p:txBody>
        </p:sp>
      </p:grpSp>
      <p:cxnSp>
        <p:nvCxnSpPr>
          <p:cNvPr id="28" name="Straight Arrow Connector 27">
            <a:extLst>
              <a:ext uri="{FF2B5EF4-FFF2-40B4-BE49-F238E27FC236}">
                <a16:creationId xmlns:a16="http://schemas.microsoft.com/office/drawing/2014/main" id="{C86F5DAC-937F-4550-AB48-EB0DEA419193}"/>
              </a:ext>
            </a:extLst>
          </p:cNvPr>
          <p:cNvCxnSpPr>
            <a:cxnSpLocks/>
          </p:cNvCxnSpPr>
          <p:nvPr/>
        </p:nvCxnSpPr>
        <p:spPr>
          <a:xfrm>
            <a:off x="7676287" y="2185993"/>
            <a:ext cx="194053" cy="172836"/>
          </a:xfrm>
          <a:prstGeom prst="straightConnector1">
            <a:avLst/>
          </a:prstGeom>
          <a:ln w="123825">
            <a:solidFill>
              <a:srgbClr val="04788E"/>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03F46F4-F43D-4F7F-AFE9-7C7B6CF027B1}"/>
              </a:ext>
            </a:extLst>
          </p:cNvPr>
          <p:cNvCxnSpPr>
            <a:cxnSpLocks/>
          </p:cNvCxnSpPr>
          <p:nvPr/>
        </p:nvCxnSpPr>
        <p:spPr>
          <a:xfrm>
            <a:off x="8456757" y="3297382"/>
            <a:ext cx="63154" cy="270190"/>
          </a:xfrm>
          <a:prstGeom prst="straightConnector1">
            <a:avLst/>
          </a:prstGeom>
          <a:ln w="123825">
            <a:solidFill>
              <a:srgbClr val="04788E"/>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6B8E96E-0353-462C-9F27-30CAC14C7843}"/>
              </a:ext>
            </a:extLst>
          </p:cNvPr>
          <p:cNvCxnSpPr>
            <a:cxnSpLocks/>
          </p:cNvCxnSpPr>
          <p:nvPr/>
        </p:nvCxnSpPr>
        <p:spPr>
          <a:xfrm flipH="1">
            <a:off x="8321675" y="4702297"/>
            <a:ext cx="138257" cy="336428"/>
          </a:xfrm>
          <a:prstGeom prst="straightConnector1">
            <a:avLst/>
          </a:prstGeom>
          <a:ln w="123825">
            <a:solidFill>
              <a:srgbClr val="04788E"/>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C59780B-F00A-4215-82CD-244EE2525ED2}"/>
              </a:ext>
            </a:extLst>
          </p:cNvPr>
          <p:cNvCxnSpPr>
            <a:cxnSpLocks/>
          </p:cNvCxnSpPr>
          <p:nvPr/>
        </p:nvCxnSpPr>
        <p:spPr>
          <a:xfrm flipH="1" flipV="1">
            <a:off x="3689351" y="4573397"/>
            <a:ext cx="91076" cy="287996"/>
          </a:xfrm>
          <a:prstGeom prst="straightConnector1">
            <a:avLst/>
          </a:prstGeom>
          <a:ln w="123825">
            <a:solidFill>
              <a:srgbClr val="04788E"/>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916B065-CFBD-47DF-8135-C9637159F9CA}"/>
              </a:ext>
            </a:extLst>
          </p:cNvPr>
          <p:cNvCxnSpPr>
            <a:cxnSpLocks/>
          </p:cNvCxnSpPr>
          <p:nvPr/>
        </p:nvCxnSpPr>
        <p:spPr>
          <a:xfrm flipV="1">
            <a:off x="3689351" y="3140337"/>
            <a:ext cx="91076" cy="337694"/>
          </a:xfrm>
          <a:prstGeom prst="straightConnector1">
            <a:avLst/>
          </a:prstGeom>
          <a:ln w="123825">
            <a:solidFill>
              <a:srgbClr val="04788E"/>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0FFC83B-E556-433E-B2C4-6A8A6FC06640}"/>
              </a:ext>
            </a:extLst>
          </p:cNvPr>
          <p:cNvCxnSpPr>
            <a:cxnSpLocks/>
          </p:cNvCxnSpPr>
          <p:nvPr/>
        </p:nvCxnSpPr>
        <p:spPr>
          <a:xfrm flipV="1">
            <a:off x="4598858" y="2005243"/>
            <a:ext cx="153259" cy="97449"/>
          </a:xfrm>
          <a:prstGeom prst="straightConnector1">
            <a:avLst/>
          </a:prstGeom>
          <a:ln w="123825">
            <a:solidFill>
              <a:srgbClr val="04788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52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g, plastic, hospital room, wrapped&#10;&#10;Description automatically generated">
            <a:extLst>
              <a:ext uri="{FF2B5EF4-FFF2-40B4-BE49-F238E27FC236}">
                <a16:creationId xmlns:a16="http://schemas.microsoft.com/office/drawing/2014/main" id="{86E0670C-DB6E-459E-89BB-02074DABF53B}"/>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94" b="2975"/>
          <a:stretch/>
        </p:blipFill>
        <p:spPr>
          <a:xfrm>
            <a:off x="0" y="484695"/>
            <a:ext cx="6096000" cy="6449506"/>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E5C437DE-9364-43DC-8679-6BDE043E4F1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881"/>
          <a:stretch/>
        </p:blipFill>
        <p:spPr>
          <a:xfrm>
            <a:off x="6096000" y="484377"/>
            <a:ext cx="6096000" cy="6449823"/>
          </a:xfrm>
          <a:prstGeom prst="rect">
            <a:avLst/>
          </a:prstGeom>
        </p:spPr>
      </p:pic>
      <p:pic>
        <p:nvPicPr>
          <p:cNvPr id="8" name="Picture 7" descr="A picture containing indoor, microscope&#10;&#10;Description automatically generated">
            <a:extLst>
              <a:ext uri="{FF2B5EF4-FFF2-40B4-BE49-F238E27FC236}">
                <a16:creationId xmlns:a16="http://schemas.microsoft.com/office/drawing/2014/main" id="{28775A85-0F2C-4FC5-BFAA-F94F21A5901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377817" y="4151271"/>
            <a:ext cx="2587752" cy="2581656"/>
          </a:xfrm>
          <a:prstGeom prst="ellipse">
            <a:avLst/>
          </a:prstGeom>
          <a:effectLst>
            <a:outerShdw dist="12700" sx="117000" sy="117000" algn="ctr" rotWithShape="0">
              <a:schemeClr val="bg1">
                <a:alpha val="57000"/>
              </a:schemeClr>
            </a:outerShdw>
          </a:effectLst>
        </p:spPr>
      </p:pic>
      <p:pic>
        <p:nvPicPr>
          <p:cNvPr id="10" name="Picture 9" descr="A picture containing person, indoor, room, hospital room&#10;&#10;Description automatically generated">
            <a:extLst>
              <a:ext uri="{FF2B5EF4-FFF2-40B4-BE49-F238E27FC236}">
                <a16:creationId xmlns:a16="http://schemas.microsoft.com/office/drawing/2014/main" id="{9D82C735-E986-4444-8D72-2EE642640CFA}"/>
              </a:ext>
            </a:extLst>
          </p:cNvPr>
          <p:cNvPicPr>
            <a:picLocks noChangeAspect="1"/>
          </p:cNvPicPr>
          <p:nvPr/>
        </p:nvPicPr>
        <p:blipFill rotWithShape="1">
          <a:blip r:embed="rId7">
            <a:extLst>
              <a:ext uri="{28A0092B-C50C-407E-A947-70E740481C1C}">
                <a14:useLocalDpi xmlns:a14="http://schemas.microsoft.com/office/drawing/2010/main"/>
              </a:ext>
            </a:extLst>
          </a:blip>
          <a:srcRect b="-482"/>
          <a:stretch/>
        </p:blipFill>
        <p:spPr>
          <a:xfrm>
            <a:off x="228600" y="781050"/>
            <a:ext cx="2585583" cy="2590800"/>
          </a:xfrm>
          <a:prstGeom prst="ellipse">
            <a:avLst/>
          </a:prstGeom>
          <a:effectLst>
            <a:outerShdw dist="12700" sx="117000" sy="117000" algn="ctr" rotWithShape="0">
              <a:schemeClr val="bg1">
                <a:alpha val="57000"/>
              </a:schemeClr>
            </a:outerShdw>
          </a:effectLst>
        </p:spPr>
      </p:pic>
      <p:sp>
        <p:nvSpPr>
          <p:cNvPr id="13" name="Oval 12">
            <a:extLst>
              <a:ext uri="{FF2B5EF4-FFF2-40B4-BE49-F238E27FC236}">
                <a16:creationId xmlns:a16="http://schemas.microsoft.com/office/drawing/2014/main" id="{D6BED589-EE4E-4079-A143-792432D15710}"/>
              </a:ext>
            </a:extLst>
          </p:cNvPr>
          <p:cNvSpPr/>
          <p:nvPr/>
        </p:nvSpPr>
        <p:spPr>
          <a:xfrm>
            <a:off x="2792349" y="1686332"/>
            <a:ext cx="6610350" cy="420314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endParaRPr>
          </a:p>
        </p:txBody>
      </p:sp>
      <p:sp>
        <p:nvSpPr>
          <p:cNvPr id="14" name="Title 1">
            <a:extLst>
              <a:ext uri="{FF2B5EF4-FFF2-40B4-BE49-F238E27FC236}">
                <a16:creationId xmlns:a16="http://schemas.microsoft.com/office/drawing/2014/main" id="{80A93E82-8A45-4649-9F4D-198A788E031F}"/>
              </a:ext>
            </a:extLst>
          </p:cNvPr>
          <p:cNvSpPr txBox="1">
            <a:spLocks/>
          </p:cNvSpPr>
          <p:nvPr/>
        </p:nvSpPr>
        <p:spPr>
          <a:xfrm>
            <a:off x="3352800" y="2856379"/>
            <a:ext cx="5486400" cy="1757829"/>
          </a:xfrm>
          <a:prstGeom prst="rect">
            <a:avLst/>
          </a:prstGeom>
        </p:spPr>
        <p:txBody>
          <a:bodyPr anchor="ctr" anchorCtr="1"/>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t>Point-of-Use and Transport</a:t>
            </a:r>
          </a:p>
        </p:txBody>
      </p:sp>
    </p:spTree>
    <p:extLst>
      <p:ext uri="{BB962C8B-B14F-4D97-AF65-F5344CB8AC3E}">
        <p14:creationId xmlns:p14="http://schemas.microsoft.com/office/powerpoint/2010/main" val="2678555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49A480-1155-4527-BF09-DBAAF009C400}"/>
              </a:ext>
            </a:extLst>
          </p:cNvPr>
          <p:cNvSpPr>
            <a:spLocks noGrp="1"/>
          </p:cNvSpPr>
          <p:nvPr>
            <p:ph type="title"/>
          </p:nvPr>
        </p:nvSpPr>
        <p:spPr/>
        <p:txBody>
          <a:bodyPr/>
          <a:lstStyle/>
          <a:p>
            <a:r>
              <a:rPr lang="en-US" dirty="0"/>
              <a:t>Point of Use Treatment</a:t>
            </a:r>
          </a:p>
        </p:txBody>
      </p:sp>
      <p:graphicFrame>
        <p:nvGraphicFramePr>
          <p:cNvPr id="7" name="Content Placeholder 6">
            <a:extLst>
              <a:ext uri="{FF2B5EF4-FFF2-40B4-BE49-F238E27FC236}">
                <a16:creationId xmlns:a16="http://schemas.microsoft.com/office/drawing/2014/main" id="{4C59F0BC-2DC4-46CC-910A-0C816EA90504}"/>
              </a:ext>
            </a:extLst>
          </p:cNvPr>
          <p:cNvGraphicFramePr>
            <a:graphicFrameLocks noGrp="1"/>
          </p:cNvGraphicFramePr>
          <p:nvPr>
            <p:ph idx="1"/>
            <p:extLst>
              <p:ext uri="{D42A27DB-BD31-4B8C-83A1-F6EECF244321}">
                <p14:modId xmlns:p14="http://schemas.microsoft.com/office/powerpoint/2010/main" val="2115292974"/>
              </p:ext>
            </p:extLst>
          </p:nvPr>
        </p:nvGraphicFramePr>
        <p:xfrm>
          <a:off x="398463" y="1447800"/>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4626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AEE2-5E08-4767-8C3D-31B049E95094}"/>
              </a:ext>
            </a:extLst>
          </p:cNvPr>
          <p:cNvSpPr>
            <a:spLocks noGrp="1"/>
          </p:cNvSpPr>
          <p:nvPr>
            <p:ph type="title"/>
          </p:nvPr>
        </p:nvSpPr>
        <p:spPr/>
        <p:txBody>
          <a:bodyPr/>
          <a:lstStyle/>
          <a:p>
            <a:r>
              <a:rPr lang="en-US" dirty="0"/>
              <a:t>Soiled Transport – O.R.</a:t>
            </a:r>
          </a:p>
        </p:txBody>
      </p:sp>
      <p:sp>
        <p:nvSpPr>
          <p:cNvPr id="3" name="Content Placeholder 2">
            <a:extLst>
              <a:ext uri="{FF2B5EF4-FFF2-40B4-BE49-F238E27FC236}">
                <a16:creationId xmlns:a16="http://schemas.microsoft.com/office/drawing/2014/main" id="{495B4B2E-34B1-4BE8-B6E8-4AC4DB5C9D55}"/>
              </a:ext>
            </a:extLst>
          </p:cNvPr>
          <p:cNvSpPr>
            <a:spLocks noGrp="1"/>
          </p:cNvSpPr>
          <p:nvPr>
            <p:ph idx="1"/>
          </p:nvPr>
        </p:nvSpPr>
        <p:spPr/>
        <p:txBody>
          <a:bodyPr/>
          <a:lstStyle/>
          <a:p>
            <a:r>
              <a:rPr lang="en-US" dirty="0"/>
              <a:t>Puncture-proof container with lid or case cart</a:t>
            </a:r>
          </a:p>
          <a:p>
            <a:r>
              <a:rPr lang="en-US" dirty="0"/>
              <a:t>Instruments kept moist</a:t>
            </a:r>
          </a:p>
          <a:p>
            <a:r>
              <a:rPr lang="en-US" dirty="0"/>
              <a:t>Labeled BIOHAZARD</a:t>
            </a:r>
          </a:p>
          <a:p>
            <a:r>
              <a:rPr lang="en-US" dirty="0"/>
              <a:t>As soon after procedure as possible</a:t>
            </a:r>
          </a:p>
          <a:p>
            <a:endParaRPr lang="en-US" dirty="0"/>
          </a:p>
          <a:p>
            <a:endParaRPr lang="en-US" dirty="0"/>
          </a:p>
          <a:p>
            <a:endParaRPr lang="en-US" dirty="0"/>
          </a:p>
        </p:txBody>
      </p:sp>
      <p:pic>
        <p:nvPicPr>
          <p:cNvPr id="5" name="Content Placeholder 5">
            <a:extLst>
              <a:ext uri="{FF2B5EF4-FFF2-40B4-BE49-F238E27FC236}">
                <a16:creationId xmlns:a16="http://schemas.microsoft.com/office/drawing/2014/main" id="{B627EBCF-EA68-447F-8BE1-40905D8578A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140"/>
          <a:stretch/>
        </p:blipFill>
        <p:spPr bwMode="auto">
          <a:xfrm>
            <a:off x="7901259" y="2680370"/>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4" descr="A picture containing person, appliance, indoor, blue&#10;&#10;Description automatically generated">
            <a:extLst>
              <a:ext uri="{FF2B5EF4-FFF2-40B4-BE49-F238E27FC236}">
                <a16:creationId xmlns:a16="http://schemas.microsoft.com/office/drawing/2014/main" id="{3A3543BB-504F-49F8-87F8-63FD7CB1219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418688" y="5519"/>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33877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0670C-DB6E-459E-89BB-02074DABF53B}"/>
              </a:ext>
            </a:extLst>
          </p:cNvPr>
          <p:cNvPicPr>
            <a:picLocks noChangeAspect="1"/>
          </p:cNvPicPr>
          <p:nvPr/>
        </p:nvPicPr>
        <p:blipFill rotWithShape="1">
          <a:blip r:embed="rId3">
            <a:extLst>
              <a:ext uri="{28A0092B-C50C-407E-A947-70E740481C1C}">
                <a14:useLocalDpi xmlns:a14="http://schemas.microsoft.com/office/drawing/2010/main"/>
              </a:ext>
            </a:extLst>
          </a:blip>
          <a:srcRect t="1" b="1228"/>
          <a:stretch/>
        </p:blipFill>
        <p:spPr>
          <a:xfrm>
            <a:off x="0" y="470154"/>
            <a:ext cx="6096000" cy="6400800"/>
          </a:xfrm>
          <a:prstGeom prst="rect">
            <a:avLst/>
          </a:prstGeom>
        </p:spPr>
      </p:pic>
      <p:pic>
        <p:nvPicPr>
          <p:cNvPr id="6" name="Picture 5">
            <a:extLst>
              <a:ext uri="{FF2B5EF4-FFF2-40B4-BE49-F238E27FC236}">
                <a16:creationId xmlns:a16="http://schemas.microsoft.com/office/drawing/2014/main" id="{E5C437DE-9364-43DC-8679-6BDE043E4F1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47" b="1277"/>
          <a:stretch/>
        </p:blipFill>
        <p:spPr>
          <a:xfrm>
            <a:off x="6096000" y="457201"/>
            <a:ext cx="6096000" cy="6400800"/>
          </a:xfrm>
          <a:prstGeom prst="rect">
            <a:avLst/>
          </a:prstGeom>
        </p:spPr>
      </p:pic>
      <p:sp>
        <p:nvSpPr>
          <p:cNvPr id="13" name="Oval 12">
            <a:extLst>
              <a:ext uri="{FF2B5EF4-FFF2-40B4-BE49-F238E27FC236}">
                <a16:creationId xmlns:a16="http://schemas.microsoft.com/office/drawing/2014/main" id="{D6BED589-EE4E-4079-A143-792432D15710}"/>
              </a:ext>
            </a:extLst>
          </p:cNvPr>
          <p:cNvSpPr/>
          <p:nvPr/>
        </p:nvSpPr>
        <p:spPr>
          <a:xfrm>
            <a:off x="2792349" y="1362482"/>
            <a:ext cx="6610350" cy="420314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endParaRPr>
          </a:p>
        </p:txBody>
      </p:sp>
      <p:sp>
        <p:nvSpPr>
          <p:cNvPr id="14" name="Title 1">
            <a:extLst>
              <a:ext uri="{FF2B5EF4-FFF2-40B4-BE49-F238E27FC236}">
                <a16:creationId xmlns:a16="http://schemas.microsoft.com/office/drawing/2014/main" id="{80A93E82-8A45-4649-9F4D-198A788E031F}"/>
              </a:ext>
            </a:extLst>
          </p:cNvPr>
          <p:cNvSpPr txBox="1">
            <a:spLocks/>
          </p:cNvSpPr>
          <p:nvPr/>
        </p:nvSpPr>
        <p:spPr>
          <a:xfrm>
            <a:off x="3352800" y="2532529"/>
            <a:ext cx="5486400" cy="1757829"/>
          </a:xfrm>
          <a:prstGeom prst="rect">
            <a:avLst/>
          </a:prstGeom>
        </p:spPr>
        <p:txBody>
          <a:bodyPr anchor="ctr" anchorCtr="1"/>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t>Decontamination</a:t>
            </a:r>
          </a:p>
        </p:txBody>
      </p:sp>
    </p:spTree>
    <p:extLst>
      <p:ext uri="{BB962C8B-B14F-4D97-AF65-F5344CB8AC3E}">
        <p14:creationId xmlns:p14="http://schemas.microsoft.com/office/powerpoint/2010/main" val="1805062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FDE6-A4FB-42D1-AE2E-73BB571ADE79}"/>
              </a:ext>
            </a:extLst>
          </p:cNvPr>
          <p:cNvSpPr>
            <a:spLocks noGrp="1"/>
          </p:cNvSpPr>
          <p:nvPr>
            <p:ph type="title"/>
          </p:nvPr>
        </p:nvSpPr>
        <p:spPr/>
        <p:txBody>
          <a:bodyPr/>
          <a:lstStyle/>
          <a:p>
            <a:r>
              <a:rPr lang="en-US" dirty="0"/>
              <a:t>Reprocessing Workflow</a:t>
            </a:r>
          </a:p>
        </p:txBody>
      </p:sp>
      <p:graphicFrame>
        <p:nvGraphicFramePr>
          <p:cNvPr id="4" name="Content Placeholder 3">
            <a:extLst>
              <a:ext uri="{FF2B5EF4-FFF2-40B4-BE49-F238E27FC236}">
                <a16:creationId xmlns:a16="http://schemas.microsoft.com/office/drawing/2014/main" id="{04355D98-8956-4748-A755-678E62D7C1B4}"/>
              </a:ext>
            </a:extLst>
          </p:cNvPr>
          <p:cNvGraphicFramePr>
            <a:graphicFrameLocks noGrp="1"/>
          </p:cNvGraphicFramePr>
          <p:nvPr>
            <p:ph idx="1"/>
            <p:extLst>
              <p:ext uri="{D42A27DB-BD31-4B8C-83A1-F6EECF244321}">
                <p14:modId xmlns:p14="http://schemas.microsoft.com/office/powerpoint/2010/main" val="1485907760"/>
              </p:ext>
            </p:extLst>
          </p:nvPr>
        </p:nvGraphicFramePr>
        <p:xfrm>
          <a:off x="199231" y="1525588"/>
          <a:ext cx="11793538" cy="476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8A89F9F7-B5B1-41E8-B519-73D41E742283}"/>
              </a:ext>
            </a:extLst>
          </p:cNvPr>
          <p:cNvGrpSpPr/>
          <p:nvPr/>
        </p:nvGrpSpPr>
        <p:grpSpPr>
          <a:xfrm>
            <a:off x="199232" y="5076103"/>
            <a:ext cx="10688527" cy="512618"/>
            <a:chOff x="752" y="5802607"/>
            <a:chExt cx="10454246" cy="512618"/>
          </a:xfrm>
        </p:grpSpPr>
        <p:sp>
          <p:nvSpPr>
            <p:cNvPr id="5" name="Rectangle 4">
              <a:extLst>
                <a:ext uri="{FF2B5EF4-FFF2-40B4-BE49-F238E27FC236}">
                  <a16:creationId xmlns:a16="http://schemas.microsoft.com/office/drawing/2014/main" id="{30423A2E-127F-4D2A-AB36-9CC33E0C94F7}"/>
                </a:ext>
              </a:extLst>
            </p:cNvPr>
            <p:cNvSpPr/>
            <p:nvPr/>
          </p:nvSpPr>
          <p:spPr>
            <a:xfrm>
              <a:off x="752" y="5802607"/>
              <a:ext cx="5227124" cy="5126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Contaminated</a:t>
              </a:r>
            </a:p>
          </p:txBody>
        </p:sp>
        <p:sp>
          <p:nvSpPr>
            <p:cNvPr id="6" name="Rectangle 5">
              <a:extLst>
                <a:ext uri="{FF2B5EF4-FFF2-40B4-BE49-F238E27FC236}">
                  <a16:creationId xmlns:a16="http://schemas.microsoft.com/office/drawing/2014/main" id="{66B93415-1422-4BD7-9AA0-08106388F007}"/>
                </a:ext>
              </a:extLst>
            </p:cNvPr>
            <p:cNvSpPr/>
            <p:nvPr/>
          </p:nvSpPr>
          <p:spPr>
            <a:xfrm>
              <a:off x="5227874" y="5802607"/>
              <a:ext cx="5227124" cy="51261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Safe to Handle</a:t>
              </a:r>
            </a:p>
          </p:txBody>
        </p:sp>
      </p:grpSp>
    </p:spTree>
    <p:extLst>
      <p:ext uri="{BB962C8B-B14F-4D97-AF65-F5344CB8AC3E}">
        <p14:creationId xmlns:p14="http://schemas.microsoft.com/office/powerpoint/2010/main" val="2200103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receipt, screenshot&#10;&#10;Description automatically generated">
            <a:extLst>
              <a:ext uri="{FF2B5EF4-FFF2-40B4-BE49-F238E27FC236}">
                <a16:creationId xmlns:a16="http://schemas.microsoft.com/office/drawing/2014/main" id="{2983078F-5C18-4F27-A5E3-3D86695166F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56504" y="1409773"/>
            <a:ext cx="10278992" cy="2696879"/>
          </a:xfrm>
          <a:prstGeom prst="rect">
            <a:avLst/>
          </a:prstGeom>
          <a:effectLst>
            <a:outerShdw blurRad="63500" sx="102000" sy="102000" algn="ctr" rotWithShape="0">
              <a:prstClr val="black">
                <a:alpha val="40000"/>
              </a:prstClr>
            </a:outerShdw>
          </a:effectLst>
        </p:spPr>
      </p:pic>
      <p:pic>
        <p:nvPicPr>
          <p:cNvPr id="5" name="Picture 4" descr="Diagram, engineering drawing&#10;&#10;Description automatically generated">
            <a:extLst>
              <a:ext uri="{FF2B5EF4-FFF2-40B4-BE49-F238E27FC236}">
                <a16:creationId xmlns:a16="http://schemas.microsoft.com/office/drawing/2014/main" id="{0DD68BAB-9AD5-458F-A5DC-424299234DE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648742" y="4265490"/>
            <a:ext cx="6894517" cy="2459654"/>
          </a:xfrm>
          <a:prstGeom prst="rect">
            <a:avLst/>
          </a:prstGeom>
          <a:effectLst>
            <a:outerShdw blurRad="63500" sx="102000" sy="102000" algn="ctr" rotWithShape="0">
              <a:prstClr val="black">
                <a:alpha val="40000"/>
              </a:prstClr>
            </a:outerShdw>
          </a:effectLst>
        </p:spPr>
      </p:pic>
      <p:sp>
        <p:nvSpPr>
          <p:cNvPr id="7" name="Title 6">
            <a:extLst>
              <a:ext uri="{FF2B5EF4-FFF2-40B4-BE49-F238E27FC236}">
                <a16:creationId xmlns:a16="http://schemas.microsoft.com/office/drawing/2014/main" id="{3040FE11-79A7-4E2D-922F-3A7CB661C4E3}"/>
              </a:ext>
            </a:extLst>
          </p:cNvPr>
          <p:cNvSpPr>
            <a:spLocks noGrp="1"/>
          </p:cNvSpPr>
          <p:nvPr>
            <p:ph type="title"/>
          </p:nvPr>
        </p:nvSpPr>
        <p:spPr/>
        <p:txBody>
          <a:bodyPr/>
          <a:lstStyle/>
          <a:p>
            <a:r>
              <a:rPr lang="en-US" dirty="0"/>
              <a:t>3-Zone and 2-Zone Workflow</a:t>
            </a:r>
          </a:p>
        </p:txBody>
      </p:sp>
    </p:spTree>
    <p:extLst>
      <p:ext uri="{BB962C8B-B14F-4D97-AF65-F5344CB8AC3E}">
        <p14:creationId xmlns:p14="http://schemas.microsoft.com/office/powerpoint/2010/main" val="2557302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EBBC6B-30F2-EF43-A220-7668AB5B26D0}"/>
              </a:ext>
            </a:extLst>
          </p:cNvPr>
          <p:cNvSpPr txBox="1"/>
          <p:nvPr/>
        </p:nvSpPr>
        <p:spPr>
          <a:xfrm>
            <a:off x="427512" y="190006"/>
            <a:ext cx="7813963" cy="615553"/>
          </a:xfrm>
          <a:prstGeom prst="rect">
            <a:avLst/>
          </a:prstGeom>
          <a:noFill/>
        </p:spPr>
        <p:txBody>
          <a:bodyPr wrap="square" rtlCol="0">
            <a:spAutoFit/>
          </a:bodyPr>
          <a:lstStyle/>
          <a:p>
            <a:r>
              <a:rPr lang="en-US" sz="3400" dirty="0">
                <a:solidFill>
                  <a:schemeClr val="bg1"/>
                </a:solidFill>
                <a:latin typeface="Arial" panose="020B0604020202020204" pitchFamily="34" charset="0"/>
                <a:cs typeface="Arial" panose="020B0604020202020204" pitchFamily="34" charset="0"/>
              </a:rPr>
              <a:t>Disclosures</a:t>
            </a:r>
          </a:p>
        </p:txBody>
      </p:sp>
    </p:spTree>
    <p:custDataLst>
      <p:tags r:id="rId1"/>
    </p:custDataLst>
    <p:extLst>
      <p:ext uri="{BB962C8B-B14F-4D97-AF65-F5344CB8AC3E}">
        <p14:creationId xmlns:p14="http://schemas.microsoft.com/office/powerpoint/2010/main" val="1300200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AFC18-6472-4CFD-B27D-61428841266F}"/>
              </a:ext>
            </a:extLst>
          </p:cNvPr>
          <p:cNvSpPr>
            <a:spLocks noGrp="1"/>
          </p:cNvSpPr>
          <p:nvPr>
            <p:ph type="title"/>
          </p:nvPr>
        </p:nvSpPr>
        <p:spPr/>
        <p:txBody>
          <a:bodyPr/>
          <a:lstStyle/>
          <a:p>
            <a:r>
              <a:rPr lang="en-US" dirty="0"/>
              <a:t>Single Zone Reprocessing</a:t>
            </a:r>
          </a:p>
        </p:txBody>
      </p:sp>
      <p:pic>
        <p:nvPicPr>
          <p:cNvPr id="4" name="Picture 3" descr="Diagram, engineering drawing&#10;&#10;Description automatically generated">
            <a:extLst>
              <a:ext uri="{FF2B5EF4-FFF2-40B4-BE49-F238E27FC236}">
                <a16:creationId xmlns:a16="http://schemas.microsoft.com/office/drawing/2014/main" id="{0F382856-5006-4283-9ADF-2A93D5F0BD2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0107" y="1977243"/>
            <a:ext cx="3807927" cy="1904592"/>
          </a:xfrm>
          <a:prstGeom prst="rect">
            <a:avLst/>
          </a:prstGeom>
        </p:spPr>
      </p:pic>
      <p:cxnSp>
        <p:nvCxnSpPr>
          <p:cNvPr id="6" name="Straight Arrow Connector 5">
            <a:extLst>
              <a:ext uri="{FF2B5EF4-FFF2-40B4-BE49-F238E27FC236}">
                <a16:creationId xmlns:a16="http://schemas.microsoft.com/office/drawing/2014/main" id="{1C99F936-7BEE-4885-9E8A-EDC6A4409DF3}"/>
              </a:ext>
            </a:extLst>
          </p:cNvPr>
          <p:cNvCxnSpPr>
            <a:cxnSpLocks/>
          </p:cNvCxnSpPr>
          <p:nvPr/>
        </p:nvCxnSpPr>
        <p:spPr>
          <a:xfrm>
            <a:off x="4136346" y="2846412"/>
            <a:ext cx="2019152"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Flowchart: Decision 10">
            <a:extLst>
              <a:ext uri="{FF2B5EF4-FFF2-40B4-BE49-F238E27FC236}">
                <a16:creationId xmlns:a16="http://schemas.microsoft.com/office/drawing/2014/main" id="{EFF5893C-3BC2-40CC-8057-7208027310AE}"/>
              </a:ext>
            </a:extLst>
          </p:cNvPr>
          <p:cNvSpPr/>
          <p:nvPr/>
        </p:nvSpPr>
        <p:spPr>
          <a:xfrm>
            <a:off x="4415359" y="1643926"/>
            <a:ext cx="1740139" cy="102128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 Feet</a:t>
            </a:r>
          </a:p>
        </p:txBody>
      </p:sp>
      <p:pic>
        <p:nvPicPr>
          <p:cNvPr id="12" name="Picture 11" descr="Diagram, engineering drawing&#10;&#10;Description automatically generated">
            <a:extLst>
              <a:ext uri="{FF2B5EF4-FFF2-40B4-BE49-F238E27FC236}">
                <a16:creationId xmlns:a16="http://schemas.microsoft.com/office/drawing/2014/main" id="{BA895386-CAEC-4B7B-8D90-8C99C7AF87B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65953" y="4488232"/>
            <a:ext cx="3715511" cy="1858369"/>
          </a:xfrm>
          <a:prstGeom prst="rect">
            <a:avLst/>
          </a:prstGeom>
        </p:spPr>
      </p:pic>
      <p:pic>
        <p:nvPicPr>
          <p:cNvPr id="7" name="Picture 6" descr="Diagram, engineering drawing&#10;&#10;Description automatically generated">
            <a:extLst>
              <a:ext uri="{FF2B5EF4-FFF2-40B4-BE49-F238E27FC236}">
                <a16:creationId xmlns:a16="http://schemas.microsoft.com/office/drawing/2014/main" id="{8C148A2B-B6AB-4A46-856D-FFCD866DB0C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397279" y="4488232"/>
            <a:ext cx="2475651" cy="1858368"/>
          </a:xfrm>
          <a:prstGeom prst="rect">
            <a:avLst/>
          </a:prstGeom>
        </p:spPr>
      </p:pic>
      <p:cxnSp>
        <p:nvCxnSpPr>
          <p:cNvPr id="15" name="Straight Arrow Connector 14">
            <a:extLst>
              <a:ext uri="{FF2B5EF4-FFF2-40B4-BE49-F238E27FC236}">
                <a16:creationId xmlns:a16="http://schemas.microsoft.com/office/drawing/2014/main" id="{7127FFA0-9950-4478-89CF-4964BF99C0B4}"/>
              </a:ext>
            </a:extLst>
          </p:cNvPr>
          <p:cNvCxnSpPr>
            <a:cxnSpLocks/>
          </p:cNvCxnSpPr>
          <p:nvPr/>
        </p:nvCxnSpPr>
        <p:spPr>
          <a:xfrm flipV="1">
            <a:off x="9655611" y="4171437"/>
            <a:ext cx="0" cy="138520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Flowchart: Decision 16">
            <a:extLst>
              <a:ext uri="{FF2B5EF4-FFF2-40B4-BE49-F238E27FC236}">
                <a16:creationId xmlns:a16="http://schemas.microsoft.com/office/drawing/2014/main" id="{EBF1596C-9813-475A-B198-E337E7278744}"/>
              </a:ext>
            </a:extLst>
          </p:cNvPr>
          <p:cNvSpPr/>
          <p:nvPr/>
        </p:nvSpPr>
        <p:spPr>
          <a:xfrm>
            <a:off x="9887009" y="4324036"/>
            <a:ext cx="1703011" cy="99649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 Feet</a:t>
            </a:r>
          </a:p>
        </p:txBody>
      </p:sp>
      <p:pic>
        <p:nvPicPr>
          <p:cNvPr id="18" name="Picture 17" descr="Diagram, engineering drawing&#10;&#10;Description automatically generated">
            <a:extLst>
              <a:ext uri="{FF2B5EF4-FFF2-40B4-BE49-F238E27FC236}">
                <a16:creationId xmlns:a16="http://schemas.microsoft.com/office/drawing/2014/main" id="{C674F021-053E-4BDC-A02E-E7494DE4173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66657" y="1978603"/>
            <a:ext cx="2537228" cy="2075993"/>
          </a:xfrm>
          <a:prstGeom prst="rect">
            <a:avLst/>
          </a:prstGeom>
        </p:spPr>
      </p:pic>
      <p:cxnSp>
        <p:nvCxnSpPr>
          <p:cNvPr id="16" name="Straight Connector 15">
            <a:extLst>
              <a:ext uri="{FF2B5EF4-FFF2-40B4-BE49-F238E27FC236}">
                <a16:creationId xmlns:a16="http://schemas.microsoft.com/office/drawing/2014/main" id="{6820C1D2-8B63-447B-BBF5-54AEB794F0B4}"/>
              </a:ext>
            </a:extLst>
          </p:cNvPr>
          <p:cNvCxnSpPr>
            <a:cxnSpLocks/>
          </p:cNvCxnSpPr>
          <p:nvPr/>
        </p:nvCxnSpPr>
        <p:spPr>
          <a:xfrm>
            <a:off x="9068186" y="4054596"/>
            <a:ext cx="5874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5BE19C-B460-499F-9243-0A96F43F2A88}"/>
              </a:ext>
            </a:extLst>
          </p:cNvPr>
          <p:cNvCxnSpPr>
            <a:cxnSpLocks/>
          </p:cNvCxnSpPr>
          <p:nvPr/>
        </p:nvCxnSpPr>
        <p:spPr>
          <a:xfrm>
            <a:off x="9066080" y="5616039"/>
            <a:ext cx="58953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2A3D03D-6EDD-40BD-BD7E-8B4B0CBEDF05}"/>
              </a:ext>
            </a:extLst>
          </p:cNvPr>
          <p:cNvSpPr/>
          <p:nvPr/>
        </p:nvSpPr>
        <p:spPr>
          <a:xfrm>
            <a:off x="5227684" y="4505082"/>
            <a:ext cx="160749" cy="11109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024" name="Connector: Elbow 1023">
            <a:extLst>
              <a:ext uri="{FF2B5EF4-FFF2-40B4-BE49-F238E27FC236}">
                <a16:creationId xmlns:a16="http://schemas.microsoft.com/office/drawing/2014/main" id="{5051B5F2-A6A7-40AE-8DE9-306825012E46}"/>
              </a:ext>
            </a:extLst>
          </p:cNvPr>
          <p:cNvCxnSpPr>
            <a:cxnSpLocks/>
            <a:stCxn id="30" idx="0"/>
          </p:cNvCxnSpPr>
          <p:nvPr/>
        </p:nvCxnSpPr>
        <p:spPr>
          <a:xfrm rot="5400000" flipH="1" flipV="1">
            <a:off x="6526890" y="2994865"/>
            <a:ext cx="291387" cy="2729049"/>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25" name="Rectangle 1024">
            <a:extLst>
              <a:ext uri="{FF2B5EF4-FFF2-40B4-BE49-F238E27FC236}">
                <a16:creationId xmlns:a16="http://schemas.microsoft.com/office/drawing/2014/main" id="{21FD3E48-A493-4393-A62F-7B8FA67BCFA2}"/>
              </a:ext>
            </a:extLst>
          </p:cNvPr>
          <p:cNvSpPr/>
          <p:nvPr/>
        </p:nvSpPr>
        <p:spPr>
          <a:xfrm>
            <a:off x="319604" y="1253600"/>
            <a:ext cx="3816742" cy="523220"/>
          </a:xfrm>
          <a:prstGeom prst="rect">
            <a:avLst/>
          </a:prstGeom>
          <a:noFill/>
        </p:spPr>
        <p:txBody>
          <a:bodyPr wrap="square" lIns="91440" tIns="45720" rIns="91440" bIns="45720">
            <a:spAutoFit/>
          </a:bodyPr>
          <a:lstStyle/>
          <a:p>
            <a:pPr algn="ctr"/>
            <a:r>
              <a:rPr lang="en-US" sz="2800" b="0" u="sng" cap="none" spc="0" dirty="0">
                <a:ln w="0"/>
                <a:solidFill>
                  <a:schemeClr val="tx1"/>
                </a:solidFill>
                <a:effectLst>
                  <a:outerShdw blurRad="38100" dist="19050" dir="2700000" algn="tl" rotWithShape="0">
                    <a:schemeClr val="dk1">
                      <a:alpha val="40000"/>
                    </a:schemeClr>
                  </a:outerShdw>
                </a:effectLst>
              </a:rPr>
              <a:t>Cleaning &amp; Rinsing</a:t>
            </a:r>
          </a:p>
        </p:txBody>
      </p:sp>
      <p:sp>
        <p:nvSpPr>
          <p:cNvPr id="36" name="Rectangle 35">
            <a:extLst>
              <a:ext uri="{FF2B5EF4-FFF2-40B4-BE49-F238E27FC236}">
                <a16:creationId xmlns:a16="http://schemas.microsoft.com/office/drawing/2014/main" id="{F1885FD2-327C-46E5-B01C-1B8EA37AE912}"/>
              </a:ext>
            </a:extLst>
          </p:cNvPr>
          <p:cNvSpPr/>
          <p:nvPr/>
        </p:nvSpPr>
        <p:spPr>
          <a:xfrm>
            <a:off x="1802207" y="6247125"/>
            <a:ext cx="3394603" cy="523220"/>
          </a:xfrm>
          <a:prstGeom prst="rect">
            <a:avLst/>
          </a:prstGeom>
          <a:noFill/>
        </p:spPr>
        <p:txBody>
          <a:bodyPr wrap="square" lIns="91440" tIns="45720" rIns="91440" bIns="45720">
            <a:spAutoFit/>
          </a:bodyPr>
          <a:lstStyle/>
          <a:p>
            <a:pPr algn="ctr"/>
            <a:r>
              <a:rPr lang="en-US" sz="2800" b="0" u="sng" cap="none" spc="0" dirty="0">
                <a:ln w="0"/>
                <a:solidFill>
                  <a:schemeClr val="tx1"/>
                </a:solidFill>
                <a:effectLst>
                  <a:outerShdw blurRad="38100" dist="19050" dir="2700000" algn="tl" rotWithShape="0">
                    <a:schemeClr val="dk1">
                      <a:alpha val="40000"/>
                    </a:schemeClr>
                  </a:outerShdw>
                </a:effectLst>
              </a:rPr>
              <a:t>Cleaning &amp; Rinsing</a:t>
            </a:r>
          </a:p>
        </p:txBody>
      </p:sp>
      <p:sp>
        <p:nvSpPr>
          <p:cNvPr id="37" name="Rectangle 36">
            <a:extLst>
              <a:ext uri="{FF2B5EF4-FFF2-40B4-BE49-F238E27FC236}">
                <a16:creationId xmlns:a16="http://schemas.microsoft.com/office/drawing/2014/main" id="{D2DA673E-204B-4517-9C3A-19FECA2E0357}"/>
              </a:ext>
            </a:extLst>
          </p:cNvPr>
          <p:cNvSpPr/>
          <p:nvPr/>
        </p:nvSpPr>
        <p:spPr>
          <a:xfrm>
            <a:off x="6155498" y="1245213"/>
            <a:ext cx="2049979" cy="523220"/>
          </a:xfrm>
          <a:prstGeom prst="rect">
            <a:avLst/>
          </a:prstGeom>
          <a:noFill/>
        </p:spPr>
        <p:txBody>
          <a:bodyPr wrap="square" lIns="91440" tIns="45720" rIns="91440" bIns="45720">
            <a:spAutoFit/>
          </a:bodyPr>
          <a:lstStyle/>
          <a:p>
            <a:pPr algn="ctr"/>
            <a:r>
              <a:rPr lang="en-US" sz="2800" b="0" u="sng" cap="none" spc="0" dirty="0">
                <a:ln w="0"/>
                <a:solidFill>
                  <a:schemeClr val="tx1"/>
                </a:solidFill>
                <a:effectLst>
                  <a:outerShdw blurRad="38100" dist="19050" dir="2700000" algn="tl" rotWithShape="0">
                    <a:schemeClr val="dk1">
                      <a:alpha val="40000"/>
                    </a:schemeClr>
                  </a:outerShdw>
                </a:effectLst>
              </a:rPr>
              <a:t>Assembly</a:t>
            </a:r>
          </a:p>
        </p:txBody>
      </p:sp>
      <p:sp>
        <p:nvSpPr>
          <p:cNvPr id="38" name="Rectangle 37">
            <a:extLst>
              <a:ext uri="{FF2B5EF4-FFF2-40B4-BE49-F238E27FC236}">
                <a16:creationId xmlns:a16="http://schemas.microsoft.com/office/drawing/2014/main" id="{CE984265-098B-4CB8-84CE-2C9C566BDA4C}"/>
              </a:ext>
            </a:extLst>
          </p:cNvPr>
          <p:cNvSpPr/>
          <p:nvPr/>
        </p:nvSpPr>
        <p:spPr>
          <a:xfrm>
            <a:off x="5525576" y="6247125"/>
            <a:ext cx="1799220" cy="523220"/>
          </a:xfrm>
          <a:prstGeom prst="rect">
            <a:avLst/>
          </a:prstGeom>
          <a:noFill/>
        </p:spPr>
        <p:txBody>
          <a:bodyPr wrap="square" lIns="91440" tIns="45720" rIns="91440" bIns="45720">
            <a:spAutoFit/>
          </a:bodyPr>
          <a:lstStyle/>
          <a:p>
            <a:pPr algn="ctr"/>
            <a:r>
              <a:rPr lang="en-US" sz="2800" b="0" u="sng" cap="none" spc="0" dirty="0">
                <a:ln w="0"/>
                <a:solidFill>
                  <a:schemeClr val="tx1"/>
                </a:solidFill>
                <a:effectLst>
                  <a:outerShdw blurRad="38100" dist="19050" dir="2700000" algn="tl" rotWithShape="0">
                    <a:schemeClr val="dk1">
                      <a:alpha val="40000"/>
                    </a:schemeClr>
                  </a:outerShdw>
                </a:effectLst>
              </a:rPr>
              <a:t>Assembly</a:t>
            </a:r>
          </a:p>
        </p:txBody>
      </p:sp>
      <p:sp>
        <p:nvSpPr>
          <p:cNvPr id="14" name="Rectangle 13">
            <a:extLst>
              <a:ext uri="{FF2B5EF4-FFF2-40B4-BE49-F238E27FC236}">
                <a16:creationId xmlns:a16="http://schemas.microsoft.com/office/drawing/2014/main" id="{ABE5840E-D097-4D71-9EC5-6FF25325DF52}"/>
              </a:ext>
            </a:extLst>
          </p:cNvPr>
          <p:cNvSpPr/>
          <p:nvPr/>
        </p:nvSpPr>
        <p:spPr>
          <a:xfrm>
            <a:off x="8268505" y="4054596"/>
            <a:ext cx="962188" cy="1940584"/>
          </a:xfrm>
          <a:prstGeom prst="rect">
            <a:avLst/>
          </a:prstGeom>
          <a:solidFill>
            <a:schemeClr val="bg1">
              <a:lumMod val="95000"/>
              <a:alpha val="50000"/>
            </a:schemeClr>
          </a:solidFill>
          <a:ln>
            <a:solidFill>
              <a:schemeClr val="bg1">
                <a:lumMod val="65000"/>
              </a:schemeClr>
            </a:solidFill>
          </a:ln>
          <a:scene3d>
            <a:camera prst="isometricRightUp"/>
            <a:lightRig rig="chilly" dir="t"/>
          </a:scene3d>
          <a:sp3d extrusionH="2667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7E50BB11-3EA4-4A69-B16A-027B13B23A79}"/>
              </a:ext>
            </a:extLst>
          </p:cNvPr>
          <p:cNvGrpSpPr/>
          <p:nvPr/>
        </p:nvGrpSpPr>
        <p:grpSpPr>
          <a:xfrm rot="888708">
            <a:off x="8221071" y="1749490"/>
            <a:ext cx="3028156" cy="3923816"/>
            <a:chOff x="425316" y="860642"/>
            <a:chExt cx="3028156" cy="3923816"/>
          </a:xfrm>
        </p:grpSpPr>
        <p:pic>
          <p:nvPicPr>
            <p:cNvPr id="53" name="Picture 52">
              <a:extLst>
                <a:ext uri="{FF2B5EF4-FFF2-40B4-BE49-F238E27FC236}">
                  <a16:creationId xmlns:a16="http://schemas.microsoft.com/office/drawing/2014/main" id="{32B065DF-CC17-4EF9-A3B6-38E3D2C8B86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1332" y="860642"/>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4" name="Oval 53">
              <a:extLst>
                <a:ext uri="{FF2B5EF4-FFF2-40B4-BE49-F238E27FC236}">
                  <a16:creationId xmlns:a16="http://schemas.microsoft.com/office/drawing/2014/main" id="{6FB15194-E61C-48A0-B3B8-08C2D707B64B}"/>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7BA0172B-DF25-4FDC-A17B-F08924906548}"/>
                </a:ext>
              </a:extLst>
            </p:cNvPr>
            <p:cNvSpPr txBox="1"/>
            <p:nvPr/>
          </p:nvSpPr>
          <p:spPr>
            <a:xfrm rot="21225613">
              <a:off x="568140" y="2128731"/>
              <a:ext cx="2885332" cy="201593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Is workflow from dirty to clean</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Are physical distancing or barriers in place</a:t>
              </a:r>
            </a:p>
          </p:txBody>
        </p:sp>
        <p:sp>
          <p:nvSpPr>
            <p:cNvPr id="56" name="Rectangle 55">
              <a:extLst>
                <a:ext uri="{FF2B5EF4-FFF2-40B4-BE49-F238E27FC236}">
                  <a16:creationId xmlns:a16="http://schemas.microsoft.com/office/drawing/2014/main" id="{586C611A-D15C-49FB-98EE-61D3CD463BD1}"/>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378869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0CD09FB-1B56-4FE3-978B-A98A640D6B68}"/>
              </a:ext>
            </a:extLst>
          </p:cNvPr>
          <p:cNvGraphicFramePr/>
          <p:nvPr>
            <p:extLst>
              <p:ext uri="{D42A27DB-BD31-4B8C-83A1-F6EECF244321}">
                <p14:modId xmlns:p14="http://schemas.microsoft.com/office/powerpoint/2010/main" val="3511941325"/>
              </p:ext>
            </p:extLst>
          </p:nvPr>
        </p:nvGraphicFramePr>
        <p:xfrm>
          <a:off x="782781" y="609600"/>
          <a:ext cx="10626437" cy="6248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0" name="Group 9">
            <a:extLst>
              <a:ext uri="{FF2B5EF4-FFF2-40B4-BE49-F238E27FC236}">
                <a16:creationId xmlns:a16="http://schemas.microsoft.com/office/drawing/2014/main" id="{A2EBBC0C-8864-4D87-AA17-341CBF54A1F0}"/>
              </a:ext>
            </a:extLst>
          </p:cNvPr>
          <p:cNvGrpSpPr/>
          <p:nvPr/>
        </p:nvGrpSpPr>
        <p:grpSpPr>
          <a:xfrm>
            <a:off x="466880" y="1220435"/>
            <a:ext cx="3010447" cy="3923816"/>
            <a:chOff x="425316" y="915635"/>
            <a:chExt cx="3010447" cy="3923816"/>
          </a:xfrm>
        </p:grpSpPr>
        <p:pic>
          <p:nvPicPr>
            <p:cNvPr id="6" name="Picture 5">
              <a:extLst>
                <a:ext uri="{FF2B5EF4-FFF2-40B4-BE49-F238E27FC236}">
                  <a16:creationId xmlns:a16="http://schemas.microsoft.com/office/drawing/2014/main" id="{D839D1BD-011B-443B-98CB-9DBCC0C1843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23868" y="915635"/>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Oval 6">
              <a:extLst>
                <a:ext uri="{FF2B5EF4-FFF2-40B4-BE49-F238E27FC236}">
                  <a16:creationId xmlns:a16="http://schemas.microsoft.com/office/drawing/2014/main" id="{B16F1C90-8D48-42F8-A2FE-89885184287C}"/>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553DE8C-4B3E-4C44-8F3F-055B0079BEC0}"/>
                </a:ext>
              </a:extLst>
            </p:cNvPr>
            <p:cNvSpPr txBox="1"/>
            <p:nvPr/>
          </p:nvSpPr>
          <p:spPr>
            <a:xfrm rot="21225613">
              <a:off x="550431" y="2023286"/>
              <a:ext cx="2885332" cy="209288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Are there delays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Enough reprocessing staff</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Are IFUs followed for delays</a:t>
              </a:r>
            </a:p>
          </p:txBody>
        </p:sp>
        <p:sp>
          <p:nvSpPr>
            <p:cNvPr id="9" name="Rectangle 8">
              <a:extLst>
                <a:ext uri="{FF2B5EF4-FFF2-40B4-BE49-F238E27FC236}">
                  <a16:creationId xmlns:a16="http://schemas.microsoft.com/office/drawing/2014/main" id="{C6D91DF9-495D-41C3-8146-591D417A26B3}"/>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custDataLst>
      <p:tags r:id="rId1"/>
    </p:custDataLst>
    <p:extLst>
      <p:ext uri="{BB962C8B-B14F-4D97-AF65-F5344CB8AC3E}">
        <p14:creationId xmlns:p14="http://schemas.microsoft.com/office/powerpoint/2010/main" val="1937477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CC21-2352-423F-8D17-316FEF0AD976}"/>
              </a:ext>
            </a:extLst>
          </p:cNvPr>
          <p:cNvSpPr>
            <a:spLocks noGrp="1"/>
          </p:cNvSpPr>
          <p:nvPr>
            <p:ph type="title"/>
          </p:nvPr>
        </p:nvSpPr>
        <p:spPr/>
        <p:txBody>
          <a:bodyPr/>
          <a:lstStyle/>
          <a:p>
            <a:r>
              <a:rPr lang="en-US" dirty="0"/>
              <a:t>Manual Cleaning &amp; Decontamination Steps </a:t>
            </a:r>
          </a:p>
        </p:txBody>
      </p:sp>
      <p:graphicFrame>
        <p:nvGraphicFramePr>
          <p:cNvPr id="7" name="Content Placeholder 3">
            <a:extLst>
              <a:ext uri="{FF2B5EF4-FFF2-40B4-BE49-F238E27FC236}">
                <a16:creationId xmlns:a16="http://schemas.microsoft.com/office/drawing/2014/main" id="{ED87D9D7-C066-4B5D-8898-1403C20F8CF3}"/>
              </a:ext>
            </a:extLst>
          </p:cNvPr>
          <p:cNvGraphicFramePr>
            <a:graphicFrameLocks noGrp="1"/>
          </p:cNvGraphicFramePr>
          <p:nvPr>
            <p:ph idx="1"/>
            <p:extLst>
              <p:ext uri="{D42A27DB-BD31-4B8C-83A1-F6EECF244321}">
                <p14:modId xmlns:p14="http://schemas.microsoft.com/office/powerpoint/2010/main" val="1176152312"/>
              </p:ext>
            </p:extLst>
          </p:nvPr>
        </p:nvGraphicFramePr>
        <p:xfrm>
          <a:off x="398463" y="1716088"/>
          <a:ext cx="11430000" cy="476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2431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690B222-CC72-4B65-A36D-FC6B3C774A60}"/>
              </a:ext>
            </a:extLst>
          </p:cNvPr>
          <p:cNvSpPr/>
          <p:nvPr/>
        </p:nvSpPr>
        <p:spPr>
          <a:xfrm>
            <a:off x="2626489" y="1194996"/>
            <a:ext cx="6980564" cy="1453302"/>
          </a:xfrm>
          <a:prstGeom prst="ellipse">
            <a:avLst/>
          </a:prstGeom>
          <a:solidFill>
            <a:schemeClr val="accent1">
              <a:lumMod val="20000"/>
              <a:lumOff val="80000"/>
              <a:alpha val="54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FC083B-29CB-47D6-AFF6-31660734E895}"/>
              </a:ext>
            </a:extLst>
          </p:cNvPr>
          <p:cNvSpPr>
            <a:spLocks noGrp="1"/>
          </p:cNvSpPr>
          <p:nvPr>
            <p:ph type="title"/>
          </p:nvPr>
        </p:nvSpPr>
        <p:spPr/>
        <p:txBody>
          <a:bodyPr/>
          <a:lstStyle/>
          <a:p>
            <a:r>
              <a:rPr lang="en-US" dirty="0"/>
              <a:t>Manual Cleaning &amp; Decontamination</a:t>
            </a:r>
          </a:p>
        </p:txBody>
      </p:sp>
      <p:grpSp>
        <p:nvGrpSpPr>
          <p:cNvPr id="19" name="Group 18">
            <a:extLst>
              <a:ext uri="{FF2B5EF4-FFF2-40B4-BE49-F238E27FC236}">
                <a16:creationId xmlns:a16="http://schemas.microsoft.com/office/drawing/2014/main" id="{E6102EAA-4078-45FD-AA07-0C79A176E861}"/>
              </a:ext>
            </a:extLst>
          </p:cNvPr>
          <p:cNvGrpSpPr/>
          <p:nvPr/>
        </p:nvGrpSpPr>
        <p:grpSpPr>
          <a:xfrm>
            <a:off x="7181167" y="1744261"/>
            <a:ext cx="2011680" cy="2011680"/>
            <a:chOff x="1949057" y="844230"/>
            <a:chExt cx="913620" cy="913620"/>
          </a:xfrm>
          <a:scene3d>
            <a:camera prst="orthographicFront"/>
            <a:lightRig rig="flat" dir="t"/>
          </a:scene3d>
        </p:grpSpPr>
        <p:sp>
          <p:nvSpPr>
            <p:cNvPr id="20" name="Oval 19">
              <a:extLst>
                <a:ext uri="{FF2B5EF4-FFF2-40B4-BE49-F238E27FC236}">
                  <a16:creationId xmlns:a16="http://schemas.microsoft.com/office/drawing/2014/main" id="{DC7CA4BD-6AF1-4B50-B44E-156C1AA457EB}"/>
                </a:ext>
              </a:extLst>
            </p:cNvPr>
            <p:cNvSpPr/>
            <p:nvPr/>
          </p:nvSpPr>
          <p:spPr>
            <a:xfrm>
              <a:off x="1949057" y="844230"/>
              <a:ext cx="913620" cy="913620"/>
            </a:xfrm>
            <a:prstGeom prst="ellipse">
              <a:avLst/>
            </a:prstGeom>
            <a:gradFill>
              <a:gsLst>
                <a:gs pos="0">
                  <a:srgbClr val="04788E"/>
                </a:gs>
                <a:gs pos="100000">
                  <a:srgbClr val="0EA0C3"/>
                </a:gs>
                <a:gs pos="80000">
                  <a:srgbClr val="0187AD"/>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1" name="Oval 4">
              <a:extLst>
                <a:ext uri="{FF2B5EF4-FFF2-40B4-BE49-F238E27FC236}">
                  <a16:creationId xmlns:a16="http://schemas.microsoft.com/office/drawing/2014/main" id="{4FFF80F5-8A42-4DA2-B921-9B7D1531D959}"/>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Brushes</a:t>
              </a:r>
            </a:p>
          </p:txBody>
        </p:sp>
      </p:grpSp>
      <p:grpSp>
        <p:nvGrpSpPr>
          <p:cNvPr id="22" name="Group 21">
            <a:extLst>
              <a:ext uri="{FF2B5EF4-FFF2-40B4-BE49-F238E27FC236}">
                <a16:creationId xmlns:a16="http://schemas.microsoft.com/office/drawing/2014/main" id="{B32AC3AC-836B-4CB7-92F1-69C84E543491}"/>
              </a:ext>
            </a:extLst>
          </p:cNvPr>
          <p:cNvGrpSpPr/>
          <p:nvPr/>
        </p:nvGrpSpPr>
        <p:grpSpPr>
          <a:xfrm>
            <a:off x="6139995" y="2964109"/>
            <a:ext cx="2011680" cy="2011680"/>
            <a:chOff x="1949057" y="844230"/>
            <a:chExt cx="913620" cy="913620"/>
          </a:xfrm>
          <a:scene3d>
            <a:camera prst="orthographicFront"/>
            <a:lightRig rig="flat" dir="t"/>
          </a:scene3d>
        </p:grpSpPr>
        <p:sp>
          <p:nvSpPr>
            <p:cNvPr id="23" name="Oval 22">
              <a:extLst>
                <a:ext uri="{FF2B5EF4-FFF2-40B4-BE49-F238E27FC236}">
                  <a16:creationId xmlns:a16="http://schemas.microsoft.com/office/drawing/2014/main" id="{6707FAAF-4628-49F4-B337-E1FA95A4FA7F}"/>
                </a:ext>
              </a:extLst>
            </p:cNvPr>
            <p:cNvSpPr/>
            <p:nvPr/>
          </p:nvSpPr>
          <p:spPr>
            <a:xfrm>
              <a:off x="1949057" y="844230"/>
              <a:ext cx="913620" cy="913620"/>
            </a:xfrm>
            <a:prstGeom prst="ellipse">
              <a:avLst/>
            </a:prstGeom>
            <a:gradFill>
              <a:gsLst>
                <a:gs pos="1000">
                  <a:srgbClr val="0187AD"/>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4" name="Oval 4">
              <a:extLst>
                <a:ext uri="{FF2B5EF4-FFF2-40B4-BE49-F238E27FC236}">
                  <a16:creationId xmlns:a16="http://schemas.microsoft.com/office/drawing/2014/main" id="{F3DD440D-0DE4-4623-98B1-D3412F1AF8FC}"/>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Chemistry</a:t>
              </a:r>
            </a:p>
          </p:txBody>
        </p:sp>
      </p:grpSp>
      <p:grpSp>
        <p:nvGrpSpPr>
          <p:cNvPr id="25" name="Group 24">
            <a:extLst>
              <a:ext uri="{FF2B5EF4-FFF2-40B4-BE49-F238E27FC236}">
                <a16:creationId xmlns:a16="http://schemas.microsoft.com/office/drawing/2014/main" id="{2D802191-06E6-433C-9ACD-53383B3C0E91}"/>
              </a:ext>
            </a:extLst>
          </p:cNvPr>
          <p:cNvGrpSpPr/>
          <p:nvPr/>
        </p:nvGrpSpPr>
        <p:grpSpPr>
          <a:xfrm>
            <a:off x="3053630" y="1781686"/>
            <a:ext cx="2011680" cy="2011680"/>
            <a:chOff x="1949057" y="844230"/>
            <a:chExt cx="913620" cy="913620"/>
          </a:xfrm>
          <a:scene3d>
            <a:camera prst="orthographicFront"/>
            <a:lightRig rig="flat" dir="t"/>
          </a:scene3d>
        </p:grpSpPr>
        <p:sp>
          <p:nvSpPr>
            <p:cNvPr id="26" name="Oval 25">
              <a:extLst>
                <a:ext uri="{FF2B5EF4-FFF2-40B4-BE49-F238E27FC236}">
                  <a16:creationId xmlns:a16="http://schemas.microsoft.com/office/drawing/2014/main" id="{842DCB49-0237-4D61-ADAF-BB8CF7127857}"/>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7" name="Oval 4">
              <a:extLst>
                <a:ext uri="{FF2B5EF4-FFF2-40B4-BE49-F238E27FC236}">
                  <a16:creationId xmlns:a16="http://schemas.microsoft.com/office/drawing/2014/main" id="{D94464B0-1DCA-45BF-834F-34846BB5CF1E}"/>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Water</a:t>
              </a:r>
            </a:p>
          </p:txBody>
        </p:sp>
      </p:grpSp>
      <p:grpSp>
        <p:nvGrpSpPr>
          <p:cNvPr id="28" name="Group 27">
            <a:extLst>
              <a:ext uri="{FF2B5EF4-FFF2-40B4-BE49-F238E27FC236}">
                <a16:creationId xmlns:a16="http://schemas.microsoft.com/office/drawing/2014/main" id="{5A4A57E0-1450-4F68-84F6-5CC822400A90}"/>
              </a:ext>
            </a:extLst>
          </p:cNvPr>
          <p:cNvGrpSpPr/>
          <p:nvPr/>
        </p:nvGrpSpPr>
        <p:grpSpPr>
          <a:xfrm>
            <a:off x="4552538" y="3755941"/>
            <a:ext cx="2011680" cy="2011680"/>
            <a:chOff x="1949057" y="844230"/>
            <a:chExt cx="913620" cy="913620"/>
          </a:xfrm>
          <a:scene3d>
            <a:camera prst="orthographicFront"/>
            <a:lightRig rig="flat" dir="t"/>
          </a:scene3d>
        </p:grpSpPr>
        <p:sp>
          <p:nvSpPr>
            <p:cNvPr id="29" name="Oval 28">
              <a:extLst>
                <a:ext uri="{FF2B5EF4-FFF2-40B4-BE49-F238E27FC236}">
                  <a16:creationId xmlns:a16="http://schemas.microsoft.com/office/drawing/2014/main" id="{4B694C15-0D64-44B4-98CA-6CAD276D0327}"/>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30" name="Oval 4">
              <a:extLst>
                <a:ext uri="{FF2B5EF4-FFF2-40B4-BE49-F238E27FC236}">
                  <a16:creationId xmlns:a16="http://schemas.microsoft.com/office/drawing/2014/main" id="{A62F950D-398E-474A-A0DD-670732F8DB03}"/>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Temp</a:t>
              </a:r>
            </a:p>
          </p:txBody>
        </p:sp>
      </p:grpSp>
      <p:grpSp>
        <p:nvGrpSpPr>
          <p:cNvPr id="37" name="Group 36">
            <a:extLst>
              <a:ext uri="{FF2B5EF4-FFF2-40B4-BE49-F238E27FC236}">
                <a16:creationId xmlns:a16="http://schemas.microsoft.com/office/drawing/2014/main" id="{E4B939CF-9D94-4590-8048-16532E4EEB1F}"/>
              </a:ext>
            </a:extLst>
          </p:cNvPr>
          <p:cNvGrpSpPr/>
          <p:nvPr/>
        </p:nvGrpSpPr>
        <p:grpSpPr>
          <a:xfrm>
            <a:off x="5110931" y="1312059"/>
            <a:ext cx="2011680" cy="2011680"/>
            <a:chOff x="1949057" y="844230"/>
            <a:chExt cx="913620" cy="913620"/>
          </a:xfrm>
          <a:scene3d>
            <a:camera prst="orthographicFront"/>
            <a:lightRig rig="flat" dir="t"/>
          </a:scene3d>
        </p:grpSpPr>
        <p:sp>
          <p:nvSpPr>
            <p:cNvPr id="38" name="Oval 37">
              <a:extLst>
                <a:ext uri="{FF2B5EF4-FFF2-40B4-BE49-F238E27FC236}">
                  <a16:creationId xmlns:a16="http://schemas.microsoft.com/office/drawing/2014/main" id="{DC51C532-E601-40CF-84B8-B463E214E319}"/>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39" name="Oval 4">
              <a:extLst>
                <a:ext uri="{FF2B5EF4-FFF2-40B4-BE49-F238E27FC236}">
                  <a16:creationId xmlns:a16="http://schemas.microsoft.com/office/drawing/2014/main" id="{D805BCC5-EAEA-4A35-8854-952B69E67316}"/>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IFU</a:t>
              </a:r>
            </a:p>
          </p:txBody>
        </p:sp>
      </p:grpSp>
      <p:sp>
        <p:nvSpPr>
          <p:cNvPr id="34" name="Rectangle 33">
            <a:extLst>
              <a:ext uri="{FF2B5EF4-FFF2-40B4-BE49-F238E27FC236}">
                <a16:creationId xmlns:a16="http://schemas.microsoft.com/office/drawing/2014/main" id="{7A8DA91E-0C62-4779-A126-A64848929BAC}"/>
              </a:ext>
            </a:extLst>
          </p:cNvPr>
          <p:cNvSpPr/>
          <p:nvPr/>
        </p:nvSpPr>
        <p:spPr>
          <a:xfrm>
            <a:off x="4936093" y="6195739"/>
            <a:ext cx="2324674"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Clean Device</a:t>
            </a:r>
          </a:p>
        </p:txBody>
      </p:sp>
      <p:sp>
        <p:nvSpPr>
          <p:cNvPr id="36" name="Freeform: Shape 35">
            <a:extLst>
              <a:ext uri="{FF2B5EF4-FFF2-40B4-BE49-F238E27FC236}">
                <a16:creationId xmlns:a16="http://schemas.microsoft.com/office/drawing/2014/main" id="{DD1C980C-5A19-4C45-BC9E-508CA36C8022}"/>
              </a:ext>
            </a:extLst>
          </p:cNvPr>
          <p:cNvSpPr/>
          <p:nvPr/>
        </p:nvSpPr>
        <p:spPr>
          <a:xfrm>
            <a:off x="2258282" y="1032158"/>
            <a:ext cx="7661558" cy="5078984"/>
          </a:xfrm>
          <a:custGeom>
            <a:avLst/>
            <a:gdLst>
              <a:gd name="connsiteX0" fmla="*/ 3639536 w 7237780"/>
              <a:gd name="connsiteY0" fmla="*/ 175795 h 5806519"/>
              <a:gd name="connsiteX1" fmla="*/ 342309 w 7237780"/>
              <a:gd name="connsiteY1" fmla="*/ 1006534 h 5806519"/>
              <a:gd name="connsiteX2" fmla="*/ 3639536 w 7237780"/>
              <a:gd name="connsiteY2" fmla="*/ 1837273 h 5806519"/>
              <a:gd name="connsiteX3" fmla="*/ 6936763 w 7237780"/>
              <a:gd name="connsiteY3" fmla="*/ 1006534 h 5806519"/>
              <a:gd name="connsiteX4" fmla="*/ 3639536 w 7237780"/>
              <a:gd name="connsiteY4" fmla="*/ 175795 h 5806519"/>
              <a:gd name="connsiteX5" fmla="*/ 3618890 w 7237780"/>
              <a:gd name="connsiteY5" fmla="*/ 0 h 5806519"/>
              <a:gd name="connsiteX6" fmla="*/ 7237780 w 7237780"/>
              <a:gd name="connsiteY6" fmla="*/ 1158356 h 5806519"/>
              <a:gd name="connsiteX7" fmla="*/ 7075082 w 7237780"/>
              <a:gd name="connsiteY7" fmla="*/ 1502816 h 5806519"/>
              <a:gd name="connsiteX8" fmla="*/ 7074281 w 7237780"/>
              <a:gd name="connsiteY8" fmla="*/ 1503515 h 5806519"/>
              <a:gd name="connsiteX9" fmla="*/ 4592698 w 7237780"/>
              <a:gd name="connsiteY9" fmla="*/ 5592261 h 5806519"/>
              <a:gd name="connsiteX10" fmla="*/ 4581629 w 7237780"/>
              <a:gd name="connsiteY10" fmla="*/ 5592261 h 5806519"/>
              <a:gd name="connsiteX11" fmla="*/ 4569534 w 7237780"/>
              <a:gd name="connsiteY11" fmla="*/ 5620792 h 5806519"/>
              <a:gd name="connsiteX12" fmla="*/ 3611304 w 7237780"/>
              <a:gd name="connsiteY12" fmla="*/ 5806519 h 5806519"/>
              <a:gd name="connsiteX13" fmla="*/ 2653075 w 7237780"/>
              <a:gd name="connsiteY13" fmla="*/ 5620792 h 5806519"/>
              <a:gd name="connsiteX14" fmla="*/ 2640982 w 7237780"/>
              <a:gd name="connsiteY14" fmla="*/ 5592261 h 5806519"/>
              <a:gd name="connsiteX15" fmla="*/ 2632707 w 7237780"/>
              <a:gd name="connsiteY15" fmla="*/ 5592261 h 5806519"/>
              <a:gd name="connsiteX16" fmla="*/ 113609 w 7237780"/>
              <a:gd name="connsiteY16" fmla="*/ 1441707 h 5806519"/>
              <a:gd name="connsiteX17" fmla="*/ 73523 w 7237780"/>
              <a:gd name="connsiteY17" fmla="*/ 1391806 h 5806519"/>
              <a:gd name="connsiteX18" fmla="*/ 37618 w 7237780"/>
              <a:gd name="connsiteY18" fmla="*/ 1316499 h 5806519"/>
              <a:gd name="connsiteX19" fmla="*/ 33583 w 7237780"/>
              <a:gd name="connsiteY19" fmla="*/ 1309853 h 5806519"/>
              <a:gd name="connsiteX20" fmla="*/ 34449 w 7237780"/>
              <a:gd name="connsiteY20" fmla="*/ 1309853 h 5806519"/>
              <a:gd name="connsiteX21" fmla="*/ 18685 w 7237780"/>
              <a:gd name="connsiteY21" fmla="*/ 1276791 h 5806519"/>
              <a:gd name="connsiteX22" fmla="*/ 0 w 7237780"/>
              <a:gd name="connsiteY22" fmla="*/ 1158356 h 5806519"/>
              <a:gd name="connsiteX23" fmla="*/ 3618890 w 7237780"/>
              <a:gd name="connsiteY23" fmla="*/ 0 h 580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7780" h="5806519">
                <a:moveTo>
                  <a:pt x="3639536" y="175795"/>
                </a:moveTo>
                <a:cubicBezTo>
                  <a:pt x="1818528" y="175795"/>
                  <a:pt x="342309" y="547730"/>
                  <a:pt x="342309" y="1006534"/>
                </a:cubicBezTo>
                <a:cubicBezTo>
                  <a:pt x="342309" y="1465338"/>
                  <a:pt x="1818528" y="1837273"/>
                  <a:pt x="3639536" y="1837273"/>
                </a:cubicBezTo>
                <a:cubicBezTo>
                  <a:pt x="5460544" y="1837273"/>
                  <a:pt x="6936763" y="1465338"/>
                  <a:pt x="6936763" y="1006534"/>
                </a:cubicBezTo>
                <a:cubicBezTo>
                  <a:pt x="6936763" y="547730"/>
                  <a:pt x="5460544" y="175795"/>
                  <a:pt x="3639536" y="175795"/>
                </a:cubicBezTo>
                <a:close/>
                <a:moveTo>
                  <a:pt x="3618890" y="0"/>
                </a:moveTo>
                <a:cubicBezTo>
                  <a:pt x="5617549" y="0"/>
                  <a:pt x="7237780" y="518613"/>
                  <a:pt x="7237780" y="1158356"/>
                </a:cubicBezTo>
                <a:cubicBezTo>
                  <a:pt x="7237780" y="1278308"/>
                  <a:pt x="7180819" y="1394001"/>
                  <a:pt x="7075082" y="1502816"/>
                </a:cubicBezTo>
                <a:lnTo>
                  <a:pt x="7074281" y="1503515"/>
                </a:lnTo>
                <a:lnTo>
                  <a:pt x="4592698" y="5592261"/>
                </a:lnTo>
                <a:lnTo>
                  <a:pt x="4581629" y="5592261"/>
                </a:lnTo>
                <a:lnTo>
                  <a:pt x="4569534" y="5620792"/>
                </a:lnTo>
                <a:cubicBezTo>
                  <a:pt x="4478330" y="5726787"/>
                  <a:pt x="4083971" y="5806519"/>
                  <a:pt x="3611304" y="5806519"/>
                </a:cubicBezTo>
                <a:cubicBezTo>
                  <a:pt x="3138637" y="5806519"/>
                  <a:pt x="2744279" y="5726787"/>
                  <a:pt x="2653075" y="5620792"/>
                </a:cubicBezTo>
                <a:lnTo>
                  <a:pt x="2640982" y="5592261"/>
                </a:lnTo>
                <a:lnTo>
                  <a:pt x="2632707" y="5592261"/>
                </a:lnTo>
                <a:lnTo>
                  <a:pt x="113609" y="1441707"/>
                </a:lnTo>
                <a:lnTo>
                  <a:pt x="73523" y="1391806"/>
                </a:lnTo>
                <a:lnTo>
                  <a:pt x="37618" y="1316499"/>
                </a:lnTo>
                <a:lnTo>
                  <a:pt x="33583" y="1309853"/>
                </a:lnTo>
                <a:lnTo>
                  <a:pt x="34449" y="1309853"/>
                </a:lnTo>
                <a:lnTo>
                  <a:pt x="18685" y="1276791"/>
                </a:lnTo>
                <a:cubicBezTo>
                  <a:pt x="6329" y="1237851"/>
                  <a:pt x="0" y="1198339"/>
                  <a:pt x="0" y="1158356"/>
                </a:cubicBezTo>
                <a:cubicBezTo>
                  <a:pt x="0" y="518613"/>
                  <a:pt x="1620232" y="0"/>
                  <a:pt x="3618890" y="0"/>
                </a:cubicBezTo>
                <a:close/>
              </a:path>
            </a:pathLst>
          </a:custGeom>
          <a:solidFill>
            <a:schemeClr val="bg1">
              <a:alpha val="30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696325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68833F10-8586-4E46-972E-4943DBC8C5F1}"/>
              </a:ext>
            </a:extLst>
          </p:cNvPr>
          <p:cNvSpPr/>
          <p:nvPr/>
        </p:nvSpPr>
        <p:spPr>
          <a:xfrm>
            <a:off x="2626489" y="1194996"/>
            <a:ext cx="6980564" cy="1453302"/>
          </a:xfrm>
          <a:prstGeom prst="ellipse">
            <a:avLst/>
          </a:prstGeom>
          <a:solidFill>
            <a:schemeClr val="accent1">
              <a:lumMod val="20000"/>
              <a:lumOff val="80000"/>
              <a:alpha val="54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id="{20D4BA5A-C6B1-4122-82C9-09C47A96A79D}"/>
              </a:ext>
            </a:extLst>
          </p:cNvPr>
          <p:cNvGrpSpPr/>
          <p:nvPr/>
        </p:nvGrpSpPr>
        <p:grpSpPr>
          <a:xfrm>
            <a:off x="7181167" y="1744261"/>
            <a:ext cx="2011680" cy="2011680"/>
            <a:chOff x="1949057" y="844230"/>
            <a:chExt cx="913620" cy="913620"/>
          </a:xfrm>
          <a:scene3d>
            <a:camera prst="orthographicFront"/>
            <a:lightRig rig="flat" dir="t"/>
          </a:scene3d>
        </p:grpSpPr>
        <p:sp>
          <p:nvSpPr>
            <p:cNvPr id="43" name="Oval 42">
              <a:extLst>
                <a:ext uri="{FF2B5EF4-FFF2-40B4-BE49-F238E27FC236}">
                  <a16:creationId xmlns:a16="http://schemas.microsoft.com/office/drawing/2014/main" id="{F5985D54-A0AF-4874-9F44-56D48FBA9DE1}"/>
                </a:ext>
              </a:extLst>
            </p:cNvPr>
            <p:cNvSpPr/>
            <p:nvPr/>
          </p:nvSpPr>
          <p:spPr>
            <a:xfrm>
              <a:off x="1949057" y="844230"/>
              <a:ext cx="913620" cy="913620"/>
            </a:xfrm>
            <a:prstGeom prst="ellipse">
              <a:avLst/>
            </a:prstGeom>
            <a:gradFill>
              <a:gsLst>
                <a:gs pos="0">
                  <a:srgbClr val="04788E"/>
                </a:gs>
                <a:gs pos="100000">
                  <a:srgbClr val="0EA0C3"/>
                </a:gs>
                <a:gs pos="80000">
                  <a:srgbClr val="0187AD"/>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4" name="Oval 4">
              <a:extLst>
                <a:ext uri="{FF2B5EF4-FFF2-40B4-BE49-F238E27FC236}">
                  <a16:creationId xmlns:a16="http://schemas.microsoft.com/office/drawing/2014/main" id="{13825B23-02E5-42D7-B511-C9979AAF70B8}"/>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Brushes</a:t>
              </a:r>
            </a:p>
          </p:txBody>
        </p:sp>
      </p:grpSp>
      <p:grpSp>
        <p:nvGrpSpPr>
          <p:cNvPr id="45" name="Group 44">
            <a:extLst>
              <a:ext uri="{FF2B5EF4-FFF2-40B4-BE49-F238E27FC236}">
                <a16:creationId xmlns:a16="http://schemas.microsoft.com/office/drawing/2014/main" id="{3C3570B3-5F6B-4B47-B605-6207CD098264}"/>
              </a:ext>
            </a:extLst>
          </p:cNvPr>
          <p:cNvGrpSpPr/>
          <p:nvPr/>
        </p:nvGrpSpPr>
        <p:grpSpPr>
          <a:xfrm>
            <a:off x="6139995" y="2964109"/>
            <a:ext cx="2011680" cy="2011680"/>
            <a:chOff x="1949057" y="844230"/>
            <a:chExt cx="913620" cy="913620"/>
          </a:xfrm>
          <a:scene3d>
            <a:camera prst="orthographicFront"/>
            <a:lightRig rig="flat" dir="t"/>
          </a:scene3d>
        </p:grpSpPr>
        <p:sp>
          <p:nvSpPr>
            <p:cNvPr id="46" name="Oval 45">
              <a:extLst>
                <a:ext uri="{FF2B5EF4-FFF2-40B4-BE49-F238E27FC236}">
                  <a16:creationId xmlns:a16="http://schemas.microsoft.com/office/drawing/2014/main" id="{34D2D1BC-D75D-476B-8007-8873034AC983}"/>
                </a:ext>
              </a:extLst>
            </p:cNvPr>
            <p:cNvSpPr/>
            <p:nvPr/>
          </p:nvSpPr>
          <p:spPr>
            <a:xfrm>
              <a:off x="1949057" y="844230"/>
              <a:ext cx="913620" cy="913620"/>
            </a:xfrm>
            <a:prstGeom prst="ellipse">
              <a:avLst/>
            </a:prstGeom>
            <a:gradFill>
              <a:gsLst>
                <a:gs pos="1000">
                  <a:srgbClr val="0187AD"/>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7" name="Oval 4">
              <a:extLst>
                <a:ext uri="{FF2B5EF4-FFF2-40B4-BE49-F238E27FC236}">
                  <a16:creationId xmlns:a16="http://schemas.microsoft.com/office/drawing/2014/main" id="{01BF65EC-704A-457F-8E67-2C68DB93AE21}"/>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Chemistry</a:t>
              </a:r>
            </a:p>
          </p:txBody>
        </p:sp>
      </p:grpSp>
      <p:grpSp>
        <p:nvGrpSpPr>
          <p:cNvPr id="48" name="Group 47">
            <a:extLst>
              <a:ext uri="{FF2B5EF4-FFF2-40B4-BE49-F238E27FC236}">
                <a16:creationId xmlns:a16="http://schemas.microsoft.com/office/drawing/2014/main" id="{FEEBD2A8-B361-4494-B6E9-3BD2ABB211D9}"/>
              </a:ext>
            </a:extLst>
          </p:cNvPr>
          <p:cNvGrpSpPr/>
          <p:nvPr/>
        </p:nvGrpSpPr>
        <p:grpSpPr>
          <a:xfrm>
            <a:off x="3053630" y="1781686"/>
            <a:ext cx="2011680" cy="2011680"/>
            <a:chOff x="1949057" y="844230"/>
            <a:chExt cx="913620" cy="913620"/>
          </a:xfrm>
          <a:scene3d>
            <a:camera prst="orthographicFront"/>
            <a:lightRig rig="flat" dir="t"/>
          </a:scene3d>
        </p:grpSpPr>
        <p:sp>
          <p:nvSpPr>
            <p:cNvPr id="49" name="Oval 48">
              <a:extLst>
                <a:ext uri="{FF2B5EF4-FFF2-40B4-BE49-F238E27FC236}">
                  <a16:creationId xmlns:a16="http://schemas.microsoft.com/office/drawing/2014/main" id="{4D2C7F4A-0533-4DBF-9276-E9A368FB82E5}"/>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0" name="Oval 4">
              <a:extLst>
                <a:ext uri="{FF2B5EF4-FFF2-40B4-BE49-F238E27FC236}">
                  <a16:creationId xmlns:a16="http://schemas.microsoft.com/office/drawing/2014/main" id="{4F6ADAFC-2786-4AF6-B50A-A64157327024}"/>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Water</a:t>
              </a:r>
            </a:p>
          </p:txBody>
        </p:sp>
      </p:grpSp>
      <p:grpSp>
        <p:nvGrpSpPr>
          <p:cNvPr id="51" name="Group 50">
            <a:extLst>
              <a:ext uri="{FF2B5EF4-FFF2-40B4-BE49-F238E27FC236}">
                <a16:creationId xmlns:a16="http://schemas.microsoft.com/office/drawing/2014/main" id="{3A80FC71-C501-4B33-AA5A-2D0530F63AF4}"/>
              </a:ext>
            </a:extLst>
          </p:cNvPr>
          <p:cNvGrpSpPr/>
          <p:nvPr/>
        </p:nvGrpSpPr>
        <p:grpSpPr>
          <a:xfrm>
            <a:off x="4552538" y="3755941"/>
            <a:ext cx="2011680" cy="2011680"/>
            <a:chOff x="1949057" y="844230"/>
            <a:chExt cx="913620" cy="913620"/>
          </a:xfrm>
          <a:scene3d>
            <a:camera prst="orthographicFront"/>
            <a:lightRig rig="flat" dir="t"/>
          </a:scene3d>
        </p:grpSpPr>
        <p:sp>
          <p:nvSpPr>
            <p:cNvPr id="52" name="Oval 51">
              <a:extLst>
                <a:ext uri="{FF2B5EF4-FFF2-40B4-BE49-F238E27FC236}">
                  <a16:creationId xmlns:a16="http://schemas.microsoft.com/office/drawing/2014/main" id="{73C66242-4112-4BAE-8454-4AB71D0A319C}"/>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3" name="Oval 4">
              <a:extLst>
                <a:ext uri="{FF2B5EF4-FFF2-40B4-BE49-F238E27FC236}">
                  <a16:creationId xmlns:a16="http://schemas.microsoft.com/office/drawing/2014/main" id="{7CEEFFF6-08BF-4349-B2A6-28F70E673519}"/>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Temp</a:t>
              </a:r>
            </a:p>
          </p:txBody>
        </p:sp>
      </p:grpSp>
      <p:grpSp>
        <p:nvGrpSpPr>
          <p:cNvPr id="54" name="Group 53">
            <a:extLst>
              <a:ext uri="{FF2B5EF4-FFF2-40B4-BE49-F238E27FC236}">
                <a16:creationId xmlns:a16="http://schemas.microsoft.com/office/drawing/2014/main" id="{77475997-A4B1-4F3F-88A7-C96B010D8BA4}"/>
              </a:ext>
            </a:extLst>
          </p:cNvPr>
          <p:cNvGrpSpPr/>
          <p:nvPr/>
        </p:nvGrpSpPr>
        <p:grpSpPr>
          <a:xfrm>
            <a:off x="5110931" y="1312059"/>
            <a:ext cx="2011680" cy="2011680"/>
            <a:chOff x="1949057" y="844230"/>
            <a:chExt cx="913620" cy="913620"/>
          </a:xfrm>
          <a:scene3d>
            <a:camera prst="orthographicFront"/>
            <a:lightRig rig="flat" dir="t"/>
          </a:scene3d>
        </p:grpSpPr>
        <p:sp>
          <p:nvSpPr>
            <p:cNvPr id="55" name="Oval 54">
              <a:extLst>
                <a:ext uri="{FF2B5EF4-FFF2-40B4-BE49-F238E27FC236}">
                  <a16:creationId xmlns:a16="http://schemas.microsoft.com/office/drawing/2014/main" id="{D2B945AA-15EF-4F7E-AD59-EE8F5B19DF6B}"/>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6" name="Oval 4">
              <a:extLst>
                <a:ext uri="{FF2B5EF4-FFF2-40B4-BE49-F238E27FC236}">
                  <a16:creationId xmlns:a16="http://schemas.microsoft.com/office/drawing/2014/main" id="{C438619B-4DCD-4EB6-818C-EC78FBB663F4}"/>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IFU</a:t>
              </a:r>
            </a:p>
          </p:txBody>
        </p:sp>
      </p:grpSp>
      <p:sp>
        <p:nvSpPr>
          <p:cNvPr id="57" name="Rectangle 56">
            <a:extLst>
              <a:ext uri="{FF2B5EF4-FFF2-40B4-BE49-F238E27FC236}">
                <a16:creationId xmlns:a16="http://schemas.microsoft.com/office/drawing/2014/main" id="{A92426E1-86C4-494A-9913-9A76AB26FF47}"/>
              </a:ext>
            </a:extLst>
          </p:cNvPr>
          <p:cNvSpPr/>
          <p:nvPr/>
        </p:nvSpPr>
        <p:spPr>
          <a:xfrm>
            <a:off x="4936093" y="6195739"/>
            <a:ext cx="2324674"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Clean Device</a:t>
            </a:r>
          </a:p>
        </p:txBody>
      </p:sp>
      <p:sp>
        <p:nvSpPr>
          <p:cNvPr id="58" name="Freeform: Shape 57">
            <a:extLst>
              <a:ext uri="{FF2B5EF4-FFF2-40B4-BE49-F238E27FC236}">
                <a16:creationId xmlns:a16="http://schemas.microsoft.com/office/drawing/2014/main" id="{ED276EB9-D65D-4C33-8B3B-C0D38ECA1426}"/>
              </a:ext>
            </a:extLst>
          </p:cNvPr>
          <p:cNvSpPr/>
          <p:nvPr/>
        </p:nvSpPr>
        <p:spPr>
          <a:xfrm>
            <a:off x="2258282" y="1032158"/>
            <a:ext cx="7661558" cy="5078984"/>
          </a:xfrm>
          <a:custGeom>
            <a:avLst/>
            <a:gdLst>
              <a:gd name="connsiteX0" fmla="*/ 3639536 w 7237780"/>
              <a:gd name="connsiteY0" fmla="*/ 175795 h 5806519"/>
              <a:gd name="connsiteX1" fmla="*/ 342309 w 7237780"/>
              <a:gd name="connsiteY1" fmla="*/ 1006534 h 5806519"/>
              <a:gd name="connsiteX2" fmla="*/ 3639536 w 7237780"/>
              <a:gd name="connsiteY2" fmla="*/ 1837273 h 5806519"/>
              <a:gd name="connsiteX3" fmla="*/ 6936763 w 7237780"/>
              <a:gd name="connsiteY3" fmla="*/ 1006534 h 5806519"/>
              <a:gd name="connsiteX4" fmla="*/ 3639536 w 7237780"/>
              <a:gd name="connsiteY4" fmla="*/ 175795 h 5806519"/>
              <a:gd name="connsiteX5" fmla="*/ 3618890 w 7237780"/>
              <a:gd name="connsiteY5" fmla="*/ 0 h 5806519"/>
              <a:gd name="connsiteX6" fmla="*/ 7237780 w 7237780"/>
              <a:gd name="connsiteY6" fmla="*/ 1158356 h 5806519"/>
              <a:gd name="connsiteX7" fmla="*/ 7075082 w 7237780"/>
              <a:gd name="connsiteY7" fmla="*/ 1502816 h 5806519"/>
              <a:gd name="connsiteX8" fmla="*/ 7074281 w 7237780"/>
              <a:gd name="connsiteY8" fmla="*/ 1503515 h 5806519"/>
              <a:gd name="connsiteX9" fmla="*/ 4592698 w 7237780"/>
              <a:gd name="connsiteY9" fmla="*/ 5592261 h 5806519"/>
              <a:gd name="connsiteX10" fmla="*/ 4581629 w 7237780"/>
              <a:gd name="connsiteY10" fmla="*/ 5592261 h 5806519"/>
              <a:gd name="connsiteX11" fmla="*/ 4569534 w 7237780"/>
              <a:gd name="connsiteY11" fmla="*/ 5620792 h 5806519"/>
              <a:gd name="connsiteX12" fmla="*/ 3611304 w 7237780"/>
              <a:gd name="connsiteY12" fmla="*/ 5806519 h 5806519"/>
              <a:gd name="connsiteX13" fmla="*/ 2653075 w 7237780"/>
              <a:gd name="connsiteY13" fmla="*/ 5620792 h 5806519"/>
              <a:gd name="connsiteX14" fmla="*/ 2640982 w 7237780"/>
              <a:gd name="connsiteY14" fmla="*/ 5592261 h 5806519"/>
              <a:gd name="connsiteX15" fmla="*/ 2632707 w 7237780"/>
              <a:gd name="connsiteY15" fmla="*/ 5592261 h 5806519"/>
              <a:gd name="connsiteX16" fmla="*/ 113609 w 7237780"/>
              <a:gd name="connsiteY16" fmla="*/ 1441707 h 5806519"/>
              <a:gd name="connsiteX17" fmla="*/ 73523 w 7237780"/>
              <a:gd name="connsiteY17" fmla="*/ 1391806 h 5806519"/>
              <a:gd name="connsiteX18" fmla="*/ 37618 w 7237780"/>
              <a:gd name="connsiteY18" fmla="*/ 1316499 h 5806519"/>
              <a:gd name="connsiteX19" fmla="*/ 33583 w 7237780"/>
              <a:gd name="connsiteY19" fmla="*/ 1309853 h 5806519"/>
              <a:gd name="connsiteX20" fmla="*/ 34449 w 7237780"/>
              <a:gd name="connsiteY20" fmla="*/ 1309853 h 5806519"/>
              <a:gd name="connsiteX21" fmla="*/ 18685 w 7237780"/>
              <a:gd name="connsiteY21" fmla="*/ 1276791 h 5806519"/>
              <a:gd name="connsiteX22" fmla="*/ 0 w 7237780"/>
              <a:gd name="connsiteY22" fmla="*/ 1158356 h 5806519"/>
              <a:gd name="connsiteX23" fmla="*/ 3618890 w 7237780"/>
              <a:gd name="connsiteY23" fmla="*/ 0 h 580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7780" h="5806519">
                <a:moveTo>
                  <a:pt x="3639536" y="175795"/>
                </a:moveTo>
                <a:cubicBezTo>
                  <a:pt x="1818528" y="175795"/>
                  <a:pt x="342309" y="547730"/>
                  <a:pt x="342309" y="1006534"/>
                </a:cubicBezTo>
                <a:cubicBezTo>
                  <a:pt x="342309" y="1465338"/>
                  <a:pt x="1818528" y="1837273"/>
                  <a:pt x="3639536" y="1837273"/>
                </a:cubicBezTo>
                <a:cubicBezTo>
                  <a:pt x="5460544" y="1837273"/>
                  <a:pt x="6936763" y="1465338"/>
                  <a:pt x="6936763" y="1006534"/>
                </a:cubicBezTo>
                <a:cubicBezTo>
                  <a:pt x="6936763" y="547730"/>
                  <a:pt x="5460544" y="175795"/>
                  <a:pt x="3639536" y="175795"/>
                </a:cubicBezTo>
                <a:close/>
                <a:moveTo>
                  <a:pt x="3618890" y="0"/>
                </a:moveTo>
                <a:cubicBezTo>
                  <a:pt x="5617549" y="0"/>
                  <a:pt x="7237780" y="518613"/>
                  <a:pt x="7237780" y="1158356"/>
                </a:cubicBezTo>
                <a:cubicBezTo>
                  <a:pt x="7237780" y="1278308"/>
                  <a:pt x="7180819" y="1394001"/>
                  <a:pt x="7075082" y="1502816"/>
                </a:cubicBezTo>
                <a:lnTo>
                  <a:pt x="7074281" y="1503515"/>
                </a:lnTo>
                <a:lnTo>
                  <a:pt x="4592698" y="5592261"/>
                </a:lnTo>
                <a:lnTo>
                  <a:pt x="4581629" y="5592261"/>
                </a:lnTo>
                <a:lnTo>
                  <a:pt x="4569534" y="5620792"/>
                </a:lnTo>
                <a:cubicBezTo>
                  <a:pt x="4478330" y="5726787"/>
                  <a:pt x="4083971" y="5806519"/>
                  <a:pt x="3611304" y="5806519"/>
                </a:cubicBezTo>
                <a:cubicBezTo>
                  <a:pt x="3138637" y="5806519"/>
                  <a:pt x="2744279" y="5726787"/>
                  <a:pt x="2653075" y="5620792"/>
                </a:cubicBezTo>
                <a:lnTo>
                  <a:pt x="2640982" y="5592261"/>
                </a:lnTo>
                <a:lnTo>
                  <a:pt x="2632707" y="5592261"/>
                </a:lnTo>
                <a:lnTo>
                  <a:pt x="113609" y="1441707"/>
                </a:lnTo>
                <a:lnTo>
                  <a:pt x="73523" y="1391806"/>
                </a:lnTo>
                <a:lnTo>
                  <a:pt x="37618" y="1316499"/>
                </a:lnTo>
                <a:lnTo>
                  <a:pt x="33583" y="1309853"/>
                </a:lnTo>
                <a:lnTo>
                  <a:pt x="34449" y="1309853"/>
                </a:lnTo>
                <a:lnTo>
                  <a:pt x="18685" y="1276791"/>
                </a:lnTo>
                <a:cubicBezTo>
                  <a:pt x="6329" y="1237851"/>
                  <a:pt x="0" y="1198339"/>
                  <a:pt x="0" y="1158356"/>
                </a:cubicBezTo>
                <a:cubicBezTo>
                  <a:pt x="0" y="518613"/>
                  <a:pt x="1620232" y="0"/>
                  <a:pt x="3618890" y="0"/>
                </a:cubicBezTo>
                <a:close/>
              </a:path>
            </a:pathLst>
          </a:custGeom>
          <a:solidFill>
            <a:schemeClr val="bg1">
              <a:alpha val="30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EFC083B-29CB-47D6-AFF6-31660734E895}"/>
              </a:ext>
            </a:extLst>
          </p:cNvPr>
          <p:cNvSpPr>
            <a:spLocks noGrp="1"/>
          </p:cNvSpPr>
          <p:nvPr>
            <p:ph type="title"/>
          </p:nvPr>
        </p:nvSpPr>
        <p:spPr/>
        <p:txBody>
          <a:bodyPr/>
          <a:lstStyle/>
          <a:p>
            <a:r>
              <a:rPr lang="en-US" dirty="0"/>
              <a:t>Manual Cleaning &amp; Decontamination</a:t>
            </a:r>
          </a:p>
        </p:txBody>
      </p:sp>
      <p:grpSp>
        <p:nvGrpSpPr>
          <p:cNvPr id="31" name="Group 30">
            <a:extLst>
              <a:ext uri="{FF2B5EF4-FFF2-40B4-BE49-F238E27FC236}">
                <a16:creationId xmlns:a16="http://schemas.microsoft.com/office/drawing/2014/main" id="{82DDCC27-2C7D-4C18-8EEB-1EA58816A650}"/>
              </a:ext>
            </a:extLst>
          </p:cNvPr>
          <p:cNvGrpSpPr/>
          <p:nvPr/>
        </p:nvGrpSpPr>
        <p:grpSpPr>
          <a:xfrm>
            <a:off x="3360871" y="1012066"/>
            <a:ext cx="5486400" cy="5486400"/>
            <a:chOff x="1951364" y="841923"/>
            <a:chExt cx="913620" cy="913620"/>
          </a:xfrm>
          <a:scene3d>
            <a:camera prst="orthographicFront"/>
            <a:lightRig rig="flat" dir="t"/>
          </a:scene3d>
        </p:grpSpPr>
        <p:sp>
          <p:nvSpPr>
            <p:cNvPr id="32" name="Oval 31">
              <a:extLst>
                <a:ext uri="{FF2B5EF4-FFF2-40B4-BE49-F238E27FC236}">
                  <a16:creationId xmlns:a16="http://schemas.microsoft.com/office/drawing/2014/main" id="{AE059A47-AA2D-4A00-B50F-F8CAAC307A94}"/>
                </a:ext>
              </a:extLst>
            </p:cNvPr>
            <p:cNvSpPr/>
            <p:nvPr/>
          </p:nvSpPr>
          <p:spPr>
            <a:xfrm>
              <a:off x="1951364" y="841923"/>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33" name="Oval 4">
              <a:extLst>
                <a:ext uri="{FF2B5EF4-FFF2-40B4-BE49-F238E27FC236}">
                  <a16:creationId xmlns:a16="http://schemas.microsoft.com/office/drawing/2014/main" id="{FA2B5575-7D6F-46E5-9B14-B5BC6E577D36}"/>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defTabSz="444500">
                <a:lnSpc>
                  <a:spcPct val="90000"/>
                </a:lnSpc>
                <a:spcBef>
                  <a:spcPct val="0"/>
                </a:spcBef>
                <a:spcAft>
                  <a:spcPct val="35000"/>
                </a:spcAft>
                <a:buNone/>
              </a:pPr>
              <a:r>
                <a:rPr lang="en-US" sz="2800" kern="1200" dirty="0"/>
                <a:t>IFU</a:t>
              </a:r>
            </a:p>
            <a:p>
              <a:pPr marL="457200" lvl="0" indent="-457200" defTabSz="444500">
                <a:lnSpc>
                  <a:spcPct val="90000"/>
                </a:lnSpc>
                <a:spcBef>
                  <a:spcPct val="0"/>
                </a:spcBef>
                <a:spcAft>
                  <a:spcPct val="35000"/>
                </a:spcAft>
                <a:buFont typeface="Arial" panose="020B0604020202020204" pitchFamily="34" charset="0"/>
                <a:buChar char="•"/>
              </a:pPr>
              <a:r>
                <a:rPr lang="en-US" sz="2800" kern="1200" dirty="0"/>
                <a:t>Device</a:t>
              </a:r>
            </a:p>
            <a:p>
              <a:pPr marL="457200" lvl="0" indent="-457200" defTabSz="444500">
                <a:lnSpc>
                  <a:spcPct val="90000"/>
                </a:lnSpc>
                <a:spcBef>
                  <a:spcPct val="0"/>
                </a:spcBef>
                <a:spcAft>
                  <a:spcPct val="35000"/>
                </a:spcAft>
                <a:buFont typeface="Arial" panose="020B0604020202020204" pitchFamily="34" charset="0"/>
                <a:buChar char="•"/>
              </a:pPr>
              <a:r>
                <a:rPr lang="en-US" sz="2800" dirty="0"/>
                <a:t>Cleaning Chemistry</a:t>
              </a:r>
            </a:p>
            <a:p>
              <a:pPr marL="457200" lvl="0" indent="-457200" defTabSz="444500">
                <a:lnSpc>
                  <a:spcPct val="90000"/>
                </a:lnSpc>
                <a:spcBef>
                  <a:spcPct val="0"/>
                </a:spcBef>
                <a:spcAft>
                  <a:spcPct val="35000"/>
                </a:spcAft>
                <a:buFont typeface="Arial" panose="020B0604020202020204" pitchFamily="34" charset="0"/>
                <a:buChar char="•"/>
              </a:pPr>
              <a:r>
                <a:rPr lang="en-US" sz="2800" kern="1200" dirty="0"/>
                <a:t>Cleaning Brushes</a:t>
              </a:r>
            </a:p>
            <a:p>
              <a:pPr marL="457200" lvl="0" indent="-457200" defTabSz="444500">
                <a:lnSpc>
                  <a:spcPct val="90000"/>
                </a:lnSpc>
                <a:spcBef>
                  <a:spcPct val="0"/>
                </a:spcBef>
                <a:spcAft>
                  <a:spcPct val="35000"/>
                </a:spcAft>
                <a:buFont typeface="Arial" panose="020B0604020202020204" pitchFamily="34" charset="0"/>
                <a:buChar char="•"/>
              </a:pPr>
              <a:r>
                <a:rPr lang="en-US" sz="2800" dirty="0"/>
                <a:t>Necessary Accessories</a:t>
              </a:r>
              <a:endParaRPr lang="en-US" sz="2800" kern="1200" dirty="0"/>
            </a:p>
          </p:txBody>
        </p:sp>
      </p:grpSp>
    </p:spTree>
    <p:extLst>
      <p:ext uri="{BB962C8B-B14F-4D97-AF65-F5344CB8AC3E}">
        <p14:creationId xmlns:p14="http://schemas.microsoft.com/office/powerpoint/2010/main" val="162327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2AB82991-ABBF-4B3F-9B6A-55C62367B4F9}"/>
              </a:ext>
            </a:extLst>
          </p:cNvPr>
          <p:cNvSpPr/>
          <p:nvPr/>
        </p:nvSpPr>
        <p:spPr>
          <a:xfrm>
            <a:off x="2626489" y="1194996"/>
            <a:ext cx="6980564" cy="1453302"/>
          </a:xfrm>
          <a:prstGeom prst="ellipse">
            <a:avLst/>
          </a:prstGeom>
          <a:solidFill>
            <a:schemeClr val="accent1">
              <a:lumMod val="20000"/>
              <a:lumOff val="80000"/>
              <a:alpha val="54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1F5BE324-1A07-4C6C-B546-04BEEE258205}"/>
              </a:ext>
            </a:extLst>
          </p:cNvPr>
          <p:cNvGrpSpPr/>
          <p:nvPr/>
        </p:nvGrpSpPr>
        <p:grpSpPr>
          <a:xfrm>
            <a:off x="7181167" y="1744261"/>
            <a:ext cx="2011680" cy="2011680"/>
            <a:chOff x="1949057" y="844230"/>
            <a:chExt cx="913620" cy="913620"/>
          </a:xfrm>
          <a:scene3d>
            <a:camera prst="orthographicFront"/>
            <a:lightRig rig="flat" dir="t"/>
          </a:scene3d>
        </p:grpSpPr>
        <p:sp>
          <p:nvSpPr>
            <p:cNvPr id="42" name="Oval 41">
              <a:extLst>
                <a:ext uri="{FF2B5EF4-FFF2-40B4-BE49-F238E27FC236}">
                  <a16:creationId xmlns:a16="http://schemas.microsoft.com/office/drawing/2014/main" id="{2922765B-F723-47C1-957A-D4FC47917298}"/>
                </a:ext>
              </a:extLst>
            </p:cNvPr>
            <p:cNvSpPr/>
            <p:nvPr/>
          </p:nvSpPr>
          <p:spPr>
            <a:xfrm>
              <a:off x="1949057" y="844230"/>
              <a:ext cx="913620" cy="913620"/>
            </a:xfrm>
            <a:prstGeom prst="ellipse">
              <a:avLst/>
            </a:prstGeom>
            <a:gradFill>
              <a:gsLst>
                <a:gs pos="0">
                  <a:srgbClr val="04788E"/>
                </a:gs>
                <a:gs pos="100000">
                  <a:srgbClr val="0EA0C3"/>
                </a:gs>
                <a:gs pos="80000">
                  <a:srgbClr val="0187AD"/>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3" name="Oval 4">
              <a:extLst>
                <a:ext uri="{FF2B5EF4-FFF2-40B4-BE49-F238E27FC236}">
                  <a16:creationId xmlns:a16="http://schemas.microsoft.com/office/drawing/2014/main" id="{CF68600D-B5D6-40EE-B9C3-447BEEA549C5}"/>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Brushes</a:t>
              </a:r>
            </a:p>
          </p:txBody>
        </p:sp>
      </p:grpSp>
      <p:grpSp>
        <p:nvGrpSpPr>
          <p:cNvPr id="44" name="Group 43">
            <a:extLst>
              <a:ext uri="{FF2B5EF4-FFF2-40B4-BE49-F238E27FC236}">
                <a16:creationId xmlns:a16="http://schemas.microsoft.com/office/drawing/2014/main" id="{448A31F5-39F7-4B9B-AED8-75F49D8C35A0}"/>
              </a:ext>
            </a:extLst>
          </p:cNvPr>
          <p:cNvGrpSpPr/>
          <p:nvPr/>
        </p:nvGrpSpPr>
        <p:grpSpPr>
          <a:xfrm>
            <a:off x="6139995" y="2964109"/>
            <a:ext cx="2011680" cy="2011680"/>
            <a:chOff x="1949057" y="844230"/>
            <a:chExt cx="913620" cy="913620"/>
          </a:xfrm>
          <a:scene3d>
            <a:camera prst="orthographicFront"/>
            <a:lightRig rig="flat" dir="t"/>
          </a:scene3d>
        </p:grpSpPr>
        <p:sp>
          <p:nvSpPr>
            <p:cNvPr id="45" name="Oval 44">
              <a:extLst>
                <a:ext uri="{FF2B5EF4-FFF2-40B4-BE49-F238E27FC236}">
                  <a16:creationId xmlns:a16="http://schemas.microsoft.com/office/drawing/2014/main" id="{0E6D36AB-435A-4179-A49B-87B695C55DC7}"/>
                </a:ext>
              </a:extLst>
            </p:cNvPr>
            <p:cNvSpPr/>
            <p:nvPr/>
          </p:nvSpPr>
          <p:spPr>
            <a:xfrm>
              <a:off x="1949057" y="844230"/>
              <a:ext cx="913620" cy="913620"/>
            </a:xfrm>
            <a:prstGeom prst="ellipse">
              <a:avLst/>
            </a:prstGeom>
            <a:gradFill>
              <a:gsLst>
                <a:gs pos="1000">
                  <a:srgbClr val="0187AD"/>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6" name="Oval 4">
              <a:extLst>
                <a:ext uri="{FF2B5EF4-FFF2-40B4-BE49-F238E27FC236}">
                  <a16:creationId xmlns:a16="http://schemas.microsoft.com/office/drawing/2014/main" id="{A4FDC820-4B1A-49C0-8D29-BB8D6167BE42}"/>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Chemistry</a:t>
              </a:r>
            </a:p>
          </p:txBody>
        </p:sp>
      </p:grpSp>
      <p:grpSp>
        <p:nvGrpSpPr>
          <p:cNvPr id="47" name="Group 46">
            <a:extLst>
              <a:ext uri="{FF2B5EF4-FFF2-40B4-BE49-F238E27FC236}">
                <a16:creationId xmlns:a16="http://schemas.microsoft.com/office/drawing/2014/main" id="{B568CBAA-12F2-4876-BB18-20B09E961853}"/>
              </a:ext>
            </a:extLst>
          </p:cNvPr>
          <p:cNvGrpSpPr/>
          <p:nvPr/>
        </p:nvGrpSpPr>
        <p:grpSpPr>
          <a:xfrm>
            <a:off x="3053630" y="1781686"/>
            <a:ext cx="2011680" cy="2011680"/>
            <a:chOff x="1949057" y="844230"/>
            <a:chExt cx="913620" cy="913620"/>
          </a:xfrm>
          <a:scene3d>
            <a:camera prst="orthographicFront"/>
            <a:lightRig rig="flat" dir="t"/>
          </a:scene3d>
        </p:grpSpPr>
        <p:sp>
          <p:nvSpPr>
            <p:cNvPr id="48" name="Oval 47">
              <a:extLst>
                <a:ext uri="{FF2B5EF4-FFF2-40B4-BE49-F238E27FC236}">
                  <a16:creationId xmlns:a16="http://schemas.microsoft.com/office/drawing/2014/main" id="{41079EA7-765C-4AC3-B402-1D5FAAB7F08E}"/>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9" name="Oval 4">
              <a:extLst>
                <a:ext uri="{FF2B5EF4-FFF2-40B4-BE49-F238E27FC236}">
                  <a16:creationId xmlns:a16="http://schemas.microsoft.com/office/drawing/2014/main" id="{02172E05-D46F-44F4-8EDE-CA8DB1C38E0D}"/>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Water</a:t>
              </a:r>
            </a:p>
          </p:txBody>
        </p:sp>
      </p:grpSp>
      <p:grpSp>
        <p:nvGrpSpPr>
          <p:cNvPr id="50" name="Group 49">
            <a:extLst>
              <a:ext uri="{FF2B5EF4-FFF2-40B4-BE49-F238E27FC236}">
                <a16:creationId xmlns:a16="http://schemas.microsoft.com/office/drawing/2014/main" id="{8850B0BB-E9CC-4D65-8601-BA0FA293695A}"/>
              </a:ext>
            </a:extLst>
          </p:cNvPr>
          <p:cNvGrpSpPr/>
          <p:nvPr/>
        </p:nvGrpSpPr>
        <p:grpSpPr>
          <a:xfrm>
            <a:off x="4552538" y="3755941"/>
            <a:ext cx="2011680" cy="2011680"/>
            <a:chOff x="1949057" y="844230"/>
            <a:chExt cx="913620" cy="913620"/>
          </a:xfrm>
          <a:scene3d>
            <a:camera prst="orthographicFront"/>
            <a:lightRig rig="flat" dir="t"/>
          </a:scene3d>
        </p:grpSpPr>
        <p:sp>
          <p:nvSpPr>
            <p:cNvPr id="51" name="Oval 50">
              <a:extLst>
                <a:ext uri="{FF2B5EF4-FFF2-40B4-BE49-F238E27FC236}">
                  <a16:creationId xmlns:a16="http://schemas.microsoft.com/office/drawing/2014/main" id="{16352BDF-C8BA-4F55-9ECE-FC795DE95360}"/>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2" name="Oval 4">
              <a:extLst>
                <a:ext uri="{FF2B5EF4-FFF2-40B4-BE49-F238E27FC236}">
                  <a16:creationId xmlns:a16="http://schemas.microsoft.com/office/drawing/2014/main" id="{9825AB68-EE87-49B0-A4A4-4D936E9C3B24}"/>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Temp</a:t>
              </a:r>
            </a:p>
          </p:txBody>
        </p:sp>
      </p:grpSp>
      <p:grpSp>
        <p:nvGrpSpPr>
          <p:cNvPr id="53" name="Group 52">
            <a:extLst>
              <a:ext uri="{FF2B5EF4-FFF2-40B4-BE49-F238E27FC236}">
                <a16:creationId xmlns:a16="http://schemas.microsoft.com/office/drawing/2014/main" id="{B1F41669-3EF6-4AF7-B679-CE7343492913}"/>
              </a:ext>
            </a:extLst>
          </p:cNvPr>
          <p:cNvGrpSpPr/>
          <p:nvPr/>
        </p:nvGrpSpPr>
        <p:grpSpPr>
          <a:xfrm>
            <a:off x="5110931" y="1312059"/>
            <a:ext cx="2011680" cy="2011680"/>
            <a:chOff x="1949057" y="844230"/>
            <a:chExt cx="913620" cy="913620"/>
          </a:xfrm>
          <a:scene3d>
            <a:camera prst="orthographicFront"/>
            <a:lightRig rig="flat" dir="t"/>
          </a:scene3d>
        </p:grpSpPr>
        <p:sp>
          <p:nvSpPr>
            <p:cNvPr id="54" name="Oval 53">
              <a:extLst>
                <a:ext uri="{FF2B5EF4-FFF2-40B4-BE49-F238E27FC236}">
                  <a16:creationId xmlns:a16="http://schemas.microsoft.com/office/drawing/2014/main" id="{C3257BE3-CE67-45D9-95E2-34CAE39B12DD}"/>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5" name="Oval 4">
              <a:extLst>
                <a:ext uri="{FF2B5EF4-FFF2-40B4-BE49-F238E27FC236}">
                  <a16:creationId xmlns:a16="http://schemas.microsoft.com/office/drawing/2014/main" id="{6B839C1A-4C45-483C-BF7F-76C23CE7CEE2}"/>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IFU</a:t>
              </a:r>
            </a:p>
          </p:txBody>
        </p:sp>
      </p:grpSp>
      <p:sp>
        <p:nvSpPr>
          <p:cNvPr id="56" name="Rectangle 55">
            <a:extLst>
              <a:ext uri="{FF2B5EF4-FFF2-40B4-BE49-F238E27FC236}">
                <a16:creationId xmlns:a16="http://schemas.microsoft.com/office/drawing/2014/main" id="{2E2415D6-E8FD-4DA5-BE52-31BCC1D9AB9A}"/>
              </a:ext>
            </a:extLst>
          </p:cNvPr>
          <p:cNvSpPr/>
          <p:nvPr/>
        </p:nvSpPr>
        <p:spPr>
          <a:xfrm>
            <a:off x="4936093" y="6195739"/>
            <a:ext cx="2324674"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Clean Device</a:t>
            </a:r>
          </a:p>
        </p:txBody>
      </p:sp>
      <p:sp>
        <p:nvSpPr>
          <p:cNvPr id="57" name="Freeform: Shape 56">
            <a:extLst>
              <a:ext uri="{FF2B5EF4-FFF2-40B4-BE49-F238E27FC236}">
                <a16:creationId xmlns:a16="http://schemas.microsoft.com/office/drawing/2014/main" id="{28120ED4-30AA-4B94-A1AD-8446DA6ACC11}"/>
              </a:ext>
            </a:extLst>
          </p:cNvPr>
          <p:cNvSpPr/>
          <p:nvPr/>
        </p:nvSpPr>
        <p:spPr>
          <a:xfrm>
            <a:off x="2258282" y="1032158"/>
            <a:ext cx="7661558" cy="5078984"/>
          </a:xfrm>
          <a:custGeom>
            <a:avLst/>
            <a:gdLst>
              <a:gd name="connsiteX0" fmla="*/ 3639536 w 7237780"/>
              <a:gd name="connsiteY0" fmla="*/ 175795 h 5806519"/>
              <a:gd name="connsiteX1" fmla="*/ 342309 w 7237780"/>
              <a:gd name="connsiteY1" fmla="*/ 1006534 h 5806519"/>
              <a:gd name="connsiteX2" fmla="*/ 3639536 w 7237780"/>
              <a:gd name="connsiteY2" fmla="*/ 1837273 h 5806519"/>
              <a:gd name="connsiteX3" fmla="*/ 6936763 w 7237780"/>
              <a:gd name="connsiteY3" fmla="*/ 1006534 h 5806519"/>
              <a:gd name="connsiteX4" fmla="*/ 3639536 w 7237780"/>
              <a:gd name="connsiteY4" fmla="*/ 175795 h 5806519"/>
              <a:gd name="connsiteX5" fmla="*/ 3618890 w 7237780"/>
              <a:gd name="connsiteY5" fmla="*/ 0 h 5806519"/>
              <a:gd name="connsiteX6" fmla="*/ 7237780 w 7237780"/>
              <a:gd name="connsiteY6" fmla="*/ 1158356 h 5806519"/>
              <a:gd name="connsiteX7" fmla="*/ 7075082 w 7237780"/>
              <a:gd name="connsiteY7" fmla="*/ 1502816 h 5806519"/>
              <a:gd name="connsiteX8" fmla="*/ 7074281 w 7237780"/>
              <a:gd name="connsiteY8" fmla="*/ 1503515 h 5806519"/>
              <a:gd name="connsiteX9" fmla="*/ 4592698 w 7237780"/>
              <a:gd name="connsiteY9" fmla="*/ 5592261 h 5806519"/>
              <a:gd name="connsiteX10" fmla="*/ 4581629 w 7237780"/>
              <a:gd name="connsiteY10" fmla="*/ 5592261 h 5806519"/>
              <a:gd name="connsiteX11" fmla="*/ 4569534 w 7237780"/>
              <a:gd name="connsiteY11" fmla="*/ 5620792 h 5806519"/>
              <a:gd name="connsiteX12" fmla="*/ 3611304 w 7237780"/>
              <a:gd name="connsiteY12" fmla="*/ 5806519 h 5806519"/>
              <a:gd name="connsiteX13" fmla="*/ 2653075 w 7237780"/>
              <a:gd name="connsiteY13" fmla="*/ 5620792 h 5806519"/>
              <a:gd name="connsiteX14" fmla="*/ 2640982 w 7237780"/>
              <a:gd name="connsiteY14" fmla="*/ 5592261 h 5806519"/>
              <a:gd name="connsiteX15" fmla="*/ 2632707 w 7237780"/>
              <a:gd name="connsiteY15" fmla="*/ 5592261 h 5806519"/>
              <a:gd name="connsiteX16" fmla="*/ 113609 w 7237780"/>
              <a:gd name="connsiteY16" fmla="*/ 1441707 h 5806519"/>
              <a:gd name="connsiteX17" fmla="*/ 73523 w 7237780"/>
              <a:gd name="connsiteY17" fmla="*/ 1391806 h 5806519"/>
              <a:gd name="connsiteX18" fmla="*/ 37618 w 7237780"/>
              <a:gd name="connsiteY18" fmla="*/ 1316499 h 5806519"/>
              <a:gd name="connsiteX19" fmla="*/ 33583 w 7237780"/>
              <a:gd name="connsiteY19" fmla="*/ 1309853 h 5806519"/>
              <a:gd name="connsiteX20" fmla="*/ 34449 w 7237780"/>
              <a:gd name="connsiteY20" fmla="*/ 1309853 h 5806519"/>
              <a:gd name="connsiteX21" fmla="*/ 18685 w 7237780"/>
              <a:gd name="connsiteY21" fmla="*/ 1276791 h 5806519"/>
              <a:gd name="connsiteX22" fmla="*/ 0 w 7237780"/>
              <a:gd name="connsiteY22" fmla="*/ 1158356 h 5806519"/>
              <a:gd name="connsiteX23" fmla="*/ 3618890 w 7237780"/>
              <a:gd name="connsiteY23" fmla="*/ 0 h 580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7780" h="5806519">
                <a:moveTo>
                  <a:pt x="3639536" y="175795"/>
                </a:moveTo>
                <a:cubicBezTo>
                  <a:pt x="1818528" y="175795"/>
                  <a:pt x="342309" y="547730"/>
                  <a:pt x="342309" y="1006534"/>
                </a:cubicBezTo>
                <a:cubicBezTo>
                  <a:pt x="342309" y="1465338"/>
                  <a:pt x="1818528" y="1837273"/>
                  <a:pt x="3639536" y="1837273"/>
                </a:cubicBezTo>
                <a:cubicBezTo>
                  <a:pt x="5460544" y="1837273"/>
                  <a:pt x="6936763" y="1465338"/>
                  <a:pt x="6936763" y="1006534"/>
                </a:cubicBezTo>
                <a:cubicBezTo>
                  <a:pt x="6936763" y="547730"/>
                  <a:pt x="5460544" y="175795"/>
                  <a:pt x="3639536" y="175795"/>
                </a:cubicBezTo>
                <a:close/>
                <a:moveTo>
                  <a:pt x="3618890" y="0"/>
                </a:moveTo>
                <a:cubicBezTo>
                  <a:pt x="5617549" y="0"/>
                  <a:pt x="7237780" y="518613"/>
                  <a:pt x="7237780" y="1158356"/>
                </a:cubicBezTo>
                <a:cubicBezTo>
                  <a:pt x="7237780" y="1278308"/>
                  <a:pt x="7180819" y="1394001"/>
                  <a:pt x="7075082" y="1502816"/>
                </a:cubicBezTo>
                <a:lnTo>
                  <a:pt x="7074281" y="1503515"/>
                </a:lnTo>
                <a:lnTo>
                  <a:pt x="4592698" y="5592261"/>
                </a:lnTo>
                <a:lnTo>
                  <a:pt x="4581629" y="5592261"/>
                </a:lnTo>
                <a:lnTo>
                  <a:pt x="4569534" y="5620792"/>
                </a:lnTo>
                <a:cubicBezTo>
                  <a:pt x="4478330" y="5726787"/>
                  <a:pt x="4083971" y="5806519"/>
                  <a:pt x="3611304" y="5806519"/>
                </a:cubicBezTo>
                <a:cubicBezTo>
                  <a:pt x="3138637" y="5806519"/>
                  <a:pt x="2744279" y="5726787"/>
                  <a:pt x="2653075" y="5620792"/>
                </a:cubicBezTo>
                <a:lnTo>
                  <a:pt x="2640982" y="5592261"/>
                </a:lnTo>
                <a:lnTo>
                  <a:pt x="2632707" y="5592261"/>
                </a:lnTo>
                <a:lnTo>
                  <a:pt x="113609" y="1441707"/>
                </a:lnTo>
                <a:lnTo>
                  <a:pt x="73523" y="1391806"/>
                </a:lnTo>
                <a:lnTo>
                  <a:pt x="37618" y="1316499"/>
                </a:lnTo>
                <a:lnTo>
                  <a:pt x="33583" y="1309853"/>
                </a:lnTo>
                <a:lnTo>
                  <a:pt x="34449" y="1309853"/>
                </a:lnTo>
                <a:lnTo>
                  <a:pt x="18685" y="1276791"/>
                </a:lnTo>
                <a:cubicBezTo>
                  <a:pt x="6329" y="1237851"/>
                  <a:pt x="0" y="1198339"/>
                  <a:pt x="0" y="1158356"/>
                </a:cubicBezTo>
                <a:cubicBezTo>
                  <a:pt x="0" y="518613"/>
                  <a:pt x="1620232" y="0"/>
                  <a:pt x="3618890" y="0"/>
                </a:cubicBezTo>
                <a:close/>
              </a:path>
            </a:pathLst>
          </a:custGeom>
          <a:solidFill>
            <a:schemeClr val="bg1">
              <a:alpha val="30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EFC083B-29CB-47D6-AFF6-31660734E895}"/>
              </a:ext>
            </a:extLst>
          </p:cNvPr>
          <p:cNvSpPr>
            <a:spLocks noGrp="1"/>
          </p:cNvSpPr>
          <p:nvPr>
            <p:ph type="title"/>
          </p:nvPr>
        </p:nvSpPr>
        <p:spPr/>
        <p:txBody>
          <a:bodyPr/>
          <a:lstStyle/>
          <a:p>
            <a:r>
              <a:rPr lang="en-US" dirty="0"/>
              <a:t>Manual Cleaning &amp; Decontamination</a:t>
            </a:r>
          </a:p>
        </p:txBody>
      </p:sp>
      <p:grpSp>
        <p:nvGrpSpPr>
          <p:cNvPr id="31" name="Group 30">
            <a:extLst>
              <a:ext uri="{FF2B5EF4-FFF2-40B4-BE49-F238E27FC236}">
                <a16:creationId xmlns:a16="http://schemas.microsoft.com/office/drawing/2014/main" id="{AC2FF746-AAAE-4B7F-B16E-FD6A179AAFE0}"/>
              </a:ext>
            </a:extLst>
          </p:cNvPr>
          <p:cNvGrpSpPr/>
          <p:nvPr/>
        </p:nvGrpSpPr>
        <p:grpSpPr>
          <a:xfrm>
            <a:off x="3352800" y="1012741"/>
            <a:ext cx="5486400" cy="5486400"/>
            <a:chOff x="1949057" y="844230"/>
            <a:chExt cx="913620" cy="913620"/>
          </a:xfrm>
          <a:scene3d>
            <a:camera prst="orthographicFront"/>
            <a:lightRig rig="flat" dir="t"/>
          </a:scene3d>
        </p:grpSpPr>
        <p:sp>
          <p:nvSpPr>
            <p:cNvPr id="32" name="Oval 31">
              <a:extLst>
                <a:ext uri="{FF2B5EF4-FFF2-40B4-BE49-F238E27FC236}">
                  <a16:creationId xmlns:a16="http://schemas.microsoft.com/office/drawing/2014/main" id="{5F8347F9-5AD9-498A-8F3B-0B11F1F79188}"/>
                </a:ext>
              </a:extLst>
            </p:cNvPr>
            <p:cNvSpPr/>
            <p:nvPr/>
          </p:nvSpPr>
          <p:spPr>
            <a:xfrm>
              <a:off x="1949057" y="844230"/>
              <a:ext cx="913620" cy="913620"/>
            </a:xfrm>
            <a:prstGeom prst="ellipse">
              <a:avLst/>
            </a:prstGeom>
            <a:gradFill>
              <a:gsLst>
                <a:gs pos="1000">
                  <a:srgbClr val="0187AD"/>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33" name="Oval 4">
              <a:extLst>
                <a:ext uri="{FF2B5EF4-FFF2-40B4-BE49-F238E27FC236}">
                  <a16:creationId xmlns:a16="http://schemas.microsoft.com/office/drawing/2014/main" id="{0B2349EC-2054-4E1F-9567-973696046242}"/>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defTabSz="444500">
                <a:lnSpc>
                  <a:spcPct val="90000"/>
                </a:lnSpc>
                <a:spcBef>
                  <a:spcPct val="0"/>
                </a:spcBef>
                <a:spcAft>
                  <a:spcPct val="35000"/>
                </a:spcAft>
                <a:buNone/>
              </a:pPr>
              <a:r>
                <a:rPr lang="en-US" sz="2800" kern="1200" dirty="0"/>
                <a:t>Chemistry</a:t>
              </a:r>
            </a:p>
            <a:p>
              <a:pPr marL="342900" lvl="0" indent="-342900" defTabSz="444500">
                <a:lnSpc>
                  <a:spcPct val="90000"/>
                </a:lnSpc>
                <a:spcBef>
                  <a:spcPct val="0"/>
                </a:spcBef>
                <a:spcAft>
                  <a:spcPct val="35000"/>
                </a:spcAft>
                <a:buFont typeface="Arial" panose="020B0604020202020204" pitchFamily="34" charset="0"/>
                <a:buChar char="•"/>
              </a:pPr>
              <a:r>
                <a:rPr lang="en-US" sz="2800" dirty="0"/>
                <a:t>Correct Dilution</a:t>
              </a:r>
            </a:p>
            <a:p>
              <a:pPr marL="342900" lvl="0" indent="-342900" defTabSz="444500">
                <a:lnSpc>
                  <a:spcPct val="90000"/>
                </a:lnSpc>
                <a:spcBef>
                  <a:spcPct val="0"/>
                </a:spcBef>
                <a:spcAft>
                  <a:spcPct val="35000"/>
                </a:spcAft>
                <a:buFont typeface="Arial" panose="020B0604020202020204" pitchFamily="34" charset="0"/>
                <a:buChar char="•"/>
              </a:pPr>
              <a:r>
                <a:rPr lang="en-US" sz="2800" kern="1200" dirty="0"/>
                <a:t>Non-abrasive</a:t>
              </a:r>
            </a:p>
            <a:p>
              <a:pPr marL="342900" lvl="0" indent="-342900" defTabSz="444500">
                <a:lnSpc>
                  <a:spcPct val="90000"/>
                </a:lnSpc>
                <a:spcBef>
                  <a:spcPct val="0"/>
                </a:spcBef>
                <a:spcAft>
                  <a:spcPct val="35000"/>
                </a:spcAft>
                <a:buFont typeface="Arial" panose="020B0604020202020204" pitchFamily="34" charset="0"/>
                <a:buChar char="•"/>
              </a:pPr>
              <a:r>
                <a:rPr lang="en-US" sz="2800" dirty="0"/>
                <a:t>Non-foaming</a:t>
              </a:r>
            </a:p>
            <a:p>
              <a:pPr marL="342900" lvl="0" indent="-342900" defTabSz="444500">
                <a:lnSpc>
                  <a:spcPct val="90000"/>
                </a:lnSpc>
                <a:spcBef>
                  <a:spcPct val="0"/>
                </a:spcBef>
                <a:spcAft>
                  <a:spcPct val="35000"/>
                </a:spcAft>
                <a:buFont typeface="Arial" panose="020B0604020202020204" pitchFamily="34" charset="0"/>
                <a:buChar char="•"/>
              </a:pPr>
              <a:r>
                <a:rPr lang="en-US" sz="2800" kern="1200" dirty="0"/>
                <a:t>Formulated for medical devices</a:t>
              </a:r>
            </a:p>
          </p:txBody>
        </p:sp>
      </p:grpSp>
    </p:spTree>
    <p:extLst>
      <p:ext uri="{BB962C8B-B14F-4D97-AF65-F5344CB8AC3E}">
        <p14:creationId xmlns:p14="http://schemas.microsoft.com/office/powerpoint/2010/main" val="13173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5AD3AE57-13E9-47FC-B0F5-4C08735C13B7}"/>
              </a:ext>
            </a:extLst>
          </p:cNvPr>
          <p:cNvSpPr/>
          <p:nvPr/>
        </p:nvSpPr>
        <p:spPr>
          <a:xfrm>
            <a:off x="2626489" y="1194996"/>
            <a:ext cx="6980564" cy="1453302"/>
          </a:xfrm>
          <a:prstGeom prst="ellipse">
            <a:avLst/>
          </a:prstGeom>
          <a:solidFill>
            <a:schemeClr val="accent1">
              <a:lumMod val="20000"/>
              <a:lumOff val="80000"/>
              <a:alpha val="54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id="{8F12A3D8-0C85-4121-8ACE-048D0842E12E}"/>
              </a:ext>
            </a:extLst>
          </p:cNvPr>
          <p:cNvGrpSpPr/>
          <p:nvPr/>
        </p:nvGrpSpPr>
        <p:grpSpPr>
          <a:xfrm>
            <a:off x="7181167" y="1744261"/>
            <a:ext cx="2011680" cy="2011680"/>
            <a:chOff x="1949057" y="844230"/>
            <a:chExt cx="913620" cy="913620"/>
          </a:xfrm>
          <a:scene3d>
            <a:camera prst="orthographicFront"/>
            <a:lightRig rig="flat" dir="t"/>
          </a:scene3d>
        </p:grpSpPr>
        <p:sp>
          <p:nvSpPr>
            <p:cNvPr id="43" name="Oval 42">
              <a:extLst>
                <a:ext uri="{FF2B5EF4-FFF2-40B4-BE49-F238E27FC236}">
                  <a16:creationId xmlns:a16="http://schemas.microsoft.com/office/drawing/2014/main" id="{736731F6-53C0-4244-816D-79118DCDE8D9}"/>
                </a:ext>
              </a:extLst>
            </p:cNvPr>
            <p:cNvSpPr/>
            <p:nvPr/>
          </p:nvSpPr>
          <p:spPr>
            <a:xfrm>
              <a:off x="1949057" y="844230"/>
              <a:ext cx="913620" cy="913620"/>
            </a:xfrm>
            <a:prstGeom prst="ellipse">
              <a:avLst/>
            </a:prstGeom>
            <a:gradFill>
              <a:gsLst>
                <a:gs pos="0">
                  <a:srgbClr val="04788E"/>
                </a:gs>
                <a:gs pos="100000">
                  <a:srgbClr val="0EA0C3"/>
                </a:gs>
                <a:gs pos="80000">
                  <a:srgbClr val="0187AD"/>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4" name="Oval 4">
              <a:extLst>
                <a:ext uri="{FF2B5EF4-FFF2-40B4-BE49-F238E27FC236}">
                  <a16:creationId xmlns:a16="http://schemas.microsoft.com/office/drawing/2014/main" id="{32167D4B-834C-415D-A399-E0860851518F}"/>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Brushes</a:t>
              </a:r>
            </a:p>
          </p:txBody>
        </p:sp>
      </p:grpSp>
      <p:grpSp>
        <p:nvGrpSpPr>
          <p:cNvPr id="45" name="Group 44">
            <a:extLst>
              <a:ext uri="{FF2B5EF4-FFF2-40B4-BE49-F238E27FC236}">
                <a16:creationId xmlns:a16="http://schemas.microsoft.com/office/drawing/2014/main" id="{1EA25674-3E1E-4D48-9965-55A7A667C24D}"/>
              </a:ext>
            </a:extLst>
          </p:cNvPr>
          <p:cNvGrpSpPr/>
          <p:nvPr/>
        </p:nvGrpSpPr>
        <p:grpSpPr>
          <a:xfrm>
            <a:off x="6139995" y="2964109"/>
            <a:ext cx="2011680" cy="2011680"/>
            <a:chOff x="1949057" y="844230"/>
            <a:chExt cx="913620" cy="913620"/>
          </a:xfrm>
          <a:scene3d>
            <a:camera prst="orthographicFront"/>
            <a:lightRig rig="flat" dir="t"/>
          </a:scene3d>
        </p:grpSpPr>
        <p:sp>
          <p:nvSpPr>
            <p:cNvPr id="46" name="Oval 45">
              <a:extLst>
                <a:ext uri="{FF2B5EF4-FFF2-40B4-BE49-F238E27FC236}">
                  <a16:creationId xmlns:a16="http://schemas.microsoft.com/office/drawing/2014/main" id="{8604C868-18EB-4E0B-8804-58B05611A07D}"/>
                </a:ext>
              </a:extLst>
            </p:cNvPr>
            <p:cNvSpPr/>
            <p:nvPr/>
          </p:nvSpPr>
          <p:spPr>
            <a:xfrm>
              <a:off x="1949057" y="844230"/>
              <a:ext cx="913620" cy="913620"/>
            </a:xfrm>
            <a:prstGeom prst="ellipse">
              <a:avLst/>
            </a:prstGeom>
            <a:gradFill>
              <a:gsLst>
                <a:gs pos="1000">
                  <a:srgbClr val="0187AD"/>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7" name="Oval 4">
              <a:extLst>
                <a:ext uri="{FF2B5EF4-FFF2-40B4-BE49-F238E27FC236}">
                  <a16:creationId xmlns:a16="http://schemas.microsoft.com/office/drawing/2014/main" id="{6D107E6E-0713-4C39-B2B0-A19AFBC8C850}"/>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Chemistry</a:t>
              </a:r>
            </a:p>
          </p:txBody>
        </p:sp>
      </p:grpSp>
      <p:grpSp>
        <p:nvGrpSpPr>
          <p:cNvPr id="48" name="Group 47">
            <a:extLst>
              <a:ext uri="{FF2B5EF4-FFF2-40B4-BE49-F238E27FC236}">
                <a16:creationId xmlns:a16="http://schemas.microsoft.com/office/drawing/2014/main" id="{2BFA5A00-17CF-4A6C-83C1-AF1B88F82345}"/>
              </a:ext>
            </a:extLst>
          </p:cNvPr>
          <p:cNvGrpSpPr/>
          <p:nvPr/>
        </p:nvGrpSpPr>
        <p:grpSpPr>
          <a:xfrm>
            <a:off x="3053630" y="1781686"/>
            <a:ext cx="2011680" cy="2011680"/>
            <a:chOff x="1949057" y="844230"/>
            <a:chExt cx="913620" cy="913620"/>
          </a:xfrm>
          <a:scene3d>
            <a:camera prst="orthographicFront"/>
            <a:lightRig rig="flat" dir="t"/>
          </a:scene3d>
        </p:grpSpPr>
        <p:sp>
          <p:nvSpPr>
            <p:cNvPr id="49" name="Oval 48">
              <a:extLst>
                <a:ext uri="{FF2B5EF4-FFF2-40B4-BE49-F238E27FC236}">
                  <a16:creationId xmlns:a16="http://schemas.microsoft.com/office/drawing/2014/main" id="{55E9B1D2-3D21-40CB-AA02-3A5577E21DA6}"/>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0" name="Oval 4">
              <a:extLst>
                <a:ext uri="{FF2B5EF4-FFF2-40B4-BE49-F238E27FC236}">
                  <a16:creationId xmlns:a16="http://schemas.microsoft.com/office/drawing/2014/main" id="{F98D4C2C-A0D2-4C2A-95ED-7D62C90DFA05}"/>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Water</a:t>
              </a:r>
            </a:p>
          </p:txBody>
        </p:sp>
      </p:grpSp>
      <p:grpSp>
        <p:nvGrpSpPr>
          <p:cNvPr id="51" name="Group 50">
            <a:extLst>
              <a:ext uri="{FF2B5EF4-FFF2-40B4-BE49-F238E27FC236}">
                <a16:creationId xmlns:a16="http://schemas.microsoft.com/office/drawing/2014/main" id="{BC38224E-B841-4D8E-AEA9-354AA1371669}"/>
              </a:ext>
            </a:extLst>
          </p:cNvPr>
          <p:cNvGrpSpPr/>
          <p:nvPr/>
        </p:nvGrpSpPr>
        <p:grpSpPr>
          <a:xfrm>
            <a:off x="4552538" y="3755941"/>
            <a:ext cx="2011680" cy="2011680"/>
            <a:chOff x="1949057" y="844230"/>
            <a:chExt cx="913620" cy="913620"/>
          </a:xfrm>
          <a:scene3d>
            <a:camera prst="orthographicFront"/>
            <a:lightRig rig="flat" dir="t"/>
          </a:scene3d>
        </p:grpSpPr>
        <p:sp>
          <p:nvSpPr>
            <p:cNvPr id="52" name="Oval 51">
              <a:extLst>
                <a:ext uri="{FF2B5EF4-FFF2-40B4-BE49-F238E27FC236}">
                  <a16:creationId xmlns:a16="http://schemas.microsoft.com/office/drawing/2014/main" id="{2777F143-9676-4E8E-AC9E-BC260800FF84}"/>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3" name="Oval 4">
              <a:extLst>
                <a:ext uri="{FF2B5EF4-FFF2-40B4-BE49-F238E27FC236}">
                  <a16:creationId xmlns:a16="http://schemas.microsoft.com/office/drawing/2014/main" id="{38D67EE1-5C35-449A-95C1-D5C5DC1BD8D5}"/>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Temp</a:t>
              </a:r>
            </a:p>
          </p:txBody>
        </p:sp>
      </p:grpSp>
      <p:grpSp>
        <p:nvGrpSpPr>
          <p:cNvPr id="54" name="Group 53">
            <a:extLst>
              <a:ext uri="{FF2B5EF4-FFF2-40B4-BE49-F238E27FC236}">
                <a16:creationId xmlns:a16="http://schemas.microsoft.com/office/drawing/2014/main" id="{26156B09-FD22-419E-80F9-A66E3D3F4B92}"/>
              </a:ext>
            </a:extLst>
          </p:cNvPr>
          <p:cNvGrpSpPr/>
          <p:nvPr/>
        </p:nvGrpSpPr>
        <p:grpSpPr>
          <a:xfrm>
            <a:off x="5110931" y="1312059"/>
            <a:ext cx="2011680" cy="2011680"/>
            <a:chOff x="1949057" y="844230"/>
            <a:chExt cx="913620" cy="913620"/>
          </a:xfrm>
          <a:scene3d>
            <a:camera prst="orthographicFront"/>
            <a:lightRig rig="flat" dir="t"/>
          </a:scene3d>
        </p:grpSpPr>
        <p:sp>
          <p:nvSpPr>
            <p:cNvPr id="55" name="Oval 54">
              <a:extLst>
                <a:ext uri="{FF2B5EF4-FFF2-40B4-BE49-F238E27FC236}">
                  <a16:creationId xmlns:a16="http://schemas.microsoft.com/office/drawing/2014/main" id="{5DF13724-0FAA-4261-A572-A3918755AFAB}"/>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6" name="Oval 4">
              <a:extLst>
                <a:ext uri="{FF2B5EF4-FFF2-40B4-BE49-F238E27FC236}">
                  <a16:creationId xmlns:a16="http://schemas.microsoft.com/office/drawing/2014/main" id="{2CC0D070-09D1-4057-942F-3C0617AEBFCC}"/>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IFU</a:t>
              </a:r>
            </a:p>
          </p:txBody>
        </p:sp>
      </p:grpSp>
      <p:sp>
        <p:nvSpPr>
          <p:cNvPr id="57" name="Rectangle 56">
            <a:extLst>
              <a:ext uri="{FF2B5EF4-FFF2-40B4-BE49-F238E27FC236}">
                <a16:creationId xmlns:a16="http://schemas.microsoft.com/office/drawing/2014/main" id="{E96A8C8A-EC5D-4E9E-89B2-D113A3E2A84D}"/>
              </a:ext>
            </a:extLst>
          </p:cNvPr>
          <p:cNvSpPr/>
          <p:nvPr/>
        </p:nvSpPr>
        <p:spPr>
          <a:xfrm>
            <a:off x="4936093" y="6195739"/>
            <a:ext cx="2324674"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Clean Device</a:t>
            </a:r>
          </a:p>
        </p:txBody>
      </p:sp>
      <p:sp>
        <p:nvSpPr>
          <p:cNvPr id="58" name="Freeform: Shape 57">
            <a:extLst>
              <a:ext uri="{FF2B5EF4-FFF2-40B4-BE49-F238E27FC236}">
                <a16:creationId xmlns:a16="http://schemas.microsoft.com/office/drawing/2014/main" id="{8EA2E328-B30F-4F91-8852-D09A8B9183C4}"/>
              </a:ext>
            </a:extLst>
          </p:cNvPr>
          <p:cNvSpPr/>
          <p:nvPr/>
        </p:nvSpPr>
        <p:spPr>
          <a:xfrm>
            <a:off x="2258282" y="1032158"/>
            <a:ext cx="7661558" cy="5078984"/>
          </a:xfrm>
          <a:custGeom>
            <a:avLst/>
            <a:gdLst>
              <a:gd name="connsiteX0" fmla="*/ 3639536 w 7237780"/>
              <a:gd name="connsiteY0" fmla="*/ 175795 h 5806519"/>
              <a:gd name="connsiteX1" fmla="*/ 342309 w 7237780"/>
              <a:gd name="connsiteY1" fmla="*/ 1006534 h 5806519"/>
              <a:gd name="connsiteX2" fmla="*/ 3639536 w 7237780"/>
              <a:gd name="connsiteY2" fmla="*/ 1837273 h 5806519"/>
              <a:gd name="connsiteX3" fmla="*/ 6936763 w 7237780"/>
              <a:gd name="connsiteY3" fmla="*/ 1006534 h 5806519"/>
              <a:gd name="connsiteX4" fmla="*/ 3639536 w 7237780"/>
              <a:gd name="connsiteY4" fmla="*/ 175795 h 5806519"/>
              <a:gd name="connsiteX5" fmla="*/ 3618890 w 7237780"/>
              <a:gd name="connsiteY5" fmla="*/ 0 h 5806519"/>
              <a:gd name="connsiteX6" fmla="*/ 7237780 w 7237780"/>
              <a:gd name="connsiteY6" fmla="*/ 1158356 h 5806519"/>
              <a:gd name="connsiteX7" fmla="*/ 7075082 w 7237780"/>
              <a:gd name="connsiteY7" fmla="*/ 1502816 h 5806519"/>
              <a:gd name="connsiteX8" fmla="*/ 7074281 w 7237780"/>
              <a:gd name="connsiteY8" fmla="*/ 1503515 h 5806519"/>
              <a:gd name="connsiteX9" fmla="*/ 4592698 w 7237780"/>
              <a:gd name="connsiteY9" fmla="*/ 5592261 h 5806519"/>
              <a:gd name="connsiteX10" fmla="*/ 4581629 w 7237780"/>
              <a:gd name="connsiteY10" fmla="*/ 5592261 h 5806519"/>
              <a:gd name="connsiteX11" fmla="*/ 4569534 w 7237780"/>
              <a:gd name="connsiteY11" fmla="*/ 5620792 h 5806519"/>
              <a:gd name="connsiteX12" fmla="*/ 3611304 w 7237780"/>
              <a:gd name="connsiteY12" fmla="*/ 5806519 h 5806519"/>
              <a:gd name="connsiteX13" fmla="*/ 2653075 w 7237780"/>
              <a:gd name="connsiteY13" fmla="*/ 5620792 h 5806519"/>
              <a:gd name="connsiteX14" fmla="*/ 2640982 w 7237780"/>
              <a:gd name="connsiteY14" fmla="*/ 5592261 h 5806519"/>
              <a:gd name="connsiteX15" fmla="*/ 2632707 w 7237780"/>
              <a:gd name="connsiteY15" fmla="*/ 5592261 h 5806519"/>
              <a:gd name="connsiteX16" fmla="*/ 113609 w 7237780"/>
              <a:gd name="connsiteY16" fmla="*/ 1441707 h 5806519"/>
              <a:gd name="connsiteX17" fmla="*/ 73523 w 7237780"/>
              <a:gd name="connsiteY17" fmla="*/ 1391806 h 5806519"/>
              <a:gd name="connsiteX18" fmla="*/ 37618 w 7237780"/>
              <a:gd name="connsiteY18" fmla="*/ 1316499 h 5806519"/>
              <a:gd name="connsiteX19" fmla="*/ 33583 w 7237780"/>
              <a:gd name="connsiteY19" fmla="*/ 1309853 h 5806519"/>
              <a:gd name="connsiteX20" fmla="*/ 34449 w 7237780"/>
              <a:gd name="connsiteY20" fmla="*/ 1309853 h 5806519"/>
              <a:gd name="connsiteX21" fmla="*/ 18685 w 7237780"/>
              <a:gd name="connsiteY21" fmla="*/ 1276791 h 5806519"/>
              <a:gd name="connsiteX22" fmla="*/ 0 w 7237780"/>
              <a:gd name="connsiteY22" fmla="*/ 1158356 h 5806519"/>
              <a:gd name="connsiteX23" fmla="*/ 3618890 w 7237780"/>
              <a:gd name="connsiteY23" fmla="*/ 0 h 580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7780" h="5806519">
                <a:moveTo>
                  <a:pt x="3639536" y="175795"/>
                </a:moveTo>
                <a:cubicBezTo>
                  <a:pt x="1818528" y="175795"/>
                  <a:pt x="342309" y="547730"/>
                  <a:pt x="342309" y="1006534"/>
                </a:cubicBezTo>
                <a:cubicBezTo>
                  <a:pt x="342309" y="1465338"/>
                  <a:pt x="1818528" y="1837273"/>
                  <a:pt x="3639536" y="1837273"/>
                </a:cubicBezTo>
                <a:cubicBezTo>
                  <a:pt x="5460544" y="1837273"/>
                  <a:pt x="6936763" y="1465338"/>
                  <a:pt x="6936763" y="1006534"/>
                </a:cubicBezTo>
                <a:cubicBezTo>
                  <a:pt x="6936763" y="547730"/>
                  <a:pt x="5460544" y="175795"/>
                  <a:pt x="3639536" y="175795"/>
                </a:cubicBezTo>
                <a:close/>
                <a:moveTo>
                  <a:pt x="3618890" y="0"/>
                </a:moveTo>
                <a:cubicBezTo>
                  <a:pt x="5617549" y="0"/>
                  <a:pt x="7237780" y="518613"/>
                  <a:pt x="7237780" y="1158356"/>
                </a:cubicBezTo>
                <a:cubicBezTo>
                  <a:pt x="7237780" y="1278308"/>
                  <a:pt x="7180819" y="1394001"/>
                  <a:pt x="7075082" y="1502816"/>
                </a:cubicBezTo>
                <a:lnTo>
                  <a:pt x="7074281" y="1503515"/>
                </a:lnTo>
                <a:lnTo>
                  <a:pt x="4592698" y="5592261"/>
                </a:lnTo>
                <a:lnTo>
                  <a:pt x="4581629" y="5592261"/>
                </a:lnTo>
                <a:lnTo>
                  <a:pt x="4569534" y="5620792"/>
                </a:lnTo>
                <a:cubicBezTo>
                  <a:pt x="4478330" y="5726787"/>
                  <a:pt x="4083971" y="5806519"/>
                  <a:pt x="3611304" y="5806519"/>
                </a:cubicBezTo>
                <a:cubicBezTo>
                  <a:pt x="3138637" y="5806519"/>
                  <a:pt x="2744279" y="5726787"/>
                  <a:pt x="2653075" y="5620792"/>
                </a:cubicBezTo>
                <a:lnTo>
                  <a:pt x="2640982" y="5592261"/>
                </a:lnTo>
                <a:lnTo>
                  <a:pt x="2632707" y="5592261"/>
                </a:lnTo>
                <a:lnTo>
                  <a:pt x="113609" y="1441707"/>
                </a:lnTo>
                <a:lnTo>
                  <a:pt x="73523" y="1391806"/>
                </a:lnTo>
                <a:lnTo>
                  <a:pt x="37618" y="1316499"/>
                </a:lnTo>
                <a:lnTo>
                  <a:pt x="33583" y="1309853"/>
                </a:lnTo>
                <a:lnTo>
                  <a:pt x="34449" y="1309853"/>
                </a:lnTo>
                <a:lnTo>
                  <a:pt x="18685" y="1276791"/>
                </a:lnTo>
                <a:cubicBezTo>
                  <a:pt x="6329" y="1237851"/>
                  <a:pt x="0" y="1198339"/>
                  <a:pt x="0" y="1158356"/>
                </a:cubicBezTo>
                <a:cubicBezTo>
                  <a:pt x="0" y="518613"/>
                  <a:pt x="1620232" y="0"/>
                  <a:pt x="3618890" y="0"/>
                </a:cubicBezTo>
                <a:close/>
              </a:path>
            </a:pathLst>
          </a:custGeom>
          <a:solidFill>
            <a:schemeClr val="bg1">
              <a:alpha val="30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EFC083B-29CB-47D6-AFF6-31660734E895}"/>
              </a:ext>
            </a:extLst>
          </p:cNvPr>
          <p:cNvSpPr>
            <a:spLocks noGrp="1"/>
          </p:cNvSpPr>
          <p:nvPr>
            <p:ph type="title"/>
          </p:nvPr>
        </p:nvSpPr>
        <p:spPr/>
        <p:txBody>
          <a:bodyPr/>
          <a:lstStyle/>
          <a:p>
            <a:r>
              <a:rPr lang="en-US" dirty="0"/>
              <a:t>Manual Cleaning &amp; Decontamination</a:t>
            </a:r>
          </a:p>
        </p:txBody>
      </p:sp>
      <p:grpSp>
        <p:nvGrpSpPr>
          <p:cNvPr id="31" name="Group 30">
            <a:extLst>
              <a:ext uri="{FF2B5EF4-FFF2-40B4-BE49-F238E27FC236}">
                <a16:creationId xmlns:a16="http://schemas.microsoft.com/office/drawing/2014/main" id="{8FADEA86-0D52-48B2-8F41-9EDD281DABBB}"/>
              </a:ext>
            </a:extLst>
          </p:cNvPr>
          <p:cNvGrpSpPr/>
          <p:nvPr/>
        </p:nvGrpSpPr>
        <p:grpSpPr>
          <a:xfrm>
            <a:off x="3352800" y="1012741"/>
            <a:ext cx="5486400" cy="5486400"/>
            <a:chOff x="1949057" y="844230"/>
            <a:chExt cx="913620" cy="913620"/>
          </a:xfrm>
          <a:scene3d>
            <a:camera prst="orthographicFront"/>
            <a:lightRig rig="flat" dir="t"/>
          </a:scene3d>
        </p:grpSpPr>
        <p:sp>
          <p:nvSpPr>
            <p:cNvPr id="32" name="Oval 31">
              <a:extLst>
                <a:ext uri="{FF2B5EF4-FFF2-40B4-BE49-F238E27FC236}">
                  <a16:creationId xmlns:a16="http://schemas.microsoft.com/office/drawing/2014/main" id="{1E9056F9-3A54-4B84-AAD0-412D484AA881}"/>
                </a:ext>
              </a:extLst>
            </p:cNvPr>
            <p:cNvSpPr/>
            <p:nvPr/>
          </p:nvSpPr>
          <p:spPr>
            <a:xfrm>
              <a:off x="1949057" y="844230"/>
              <a:ext cx="913620" cy="913620"/>
            </a:xfrm>
            <a:prstGeom prst="ellipse">
              <a:avLst/>
            </a:prstGeom>
            <a:gradFill>
              <a:gsLst>
                <a:gs pos="1000">
                  <a:srgbClr val="0187AD"/>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33" name="Oval 4">
              <a:extLst>
                <a:ext uri="{FF2B5EF4-FFF2-40B4-BE49-F238E27FC236}">
                  <a16:creationId xmlns:a16="http://schemas.microsoft.com/office/drawing/2014/main" id="{50028DF4-571E-4D0B-BC62-7263EFD41189}"/>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defTabSz="444500">
                <a:lnSpc>
                  <a:spcPct val="90000"/>
                </a:lnSpc>
                <a:spcBef>
                  <a:spcPct val="0"/>
                </a:spcBef>
                <a:spcAft>
                  <a:spcPct val="35000"/>
                </a:spcAft>
                <a:buNone/>
              </a:pPr>
              <a:r>
                <a:rPr lang="en-US" sz="2800" kern="1200" dirty="0"/>
                <a:t>Temp</a:t>
              </a:r>
            </a:p>
            <a:p>
              <a:pPr marL="342900" lvl="0" indent="-342900" defTabSz="444500">
                <a:lnSpc>
                  <a:spcPct val="90000"/>
                </a:lnSpc>
                <a:spcBef>
                  <a:spcPct val="0"/>
                </a:spcBef>
                <a:spcAft>
                  <a:spcPct val="35000"/>
                </a:spcAft>
                <a:buFont typeface="Arial" panose="020B0604020202020204" pitchFamily="34" charset="0"/>
                <a:buChar char="•"/>
              </a:pPr>
              <a:r>
                <a:rPr lang="en-US" sz="2800" dirty="0"/>
                <a:t>Correct for chemistry</a:t>
              </a:r>
            </a:p>
            <a:p>
              <a:pPr marL="342900" lvl="0" indent="-342900" defTabSz="444500">
                <a:lnSpc>
                  <a:spcPct val="90000"/>
                </a:lnSpc>
                <a:spcBef>
                  <a:spcPct val="0"/>
                </a:spcBef>
                <a:spcAft>
                  <a:spcPct val="35000"/>
                </a:spcAft>
                <a:buFont typeface="Arial" panose="020B0604020202020204" pitchFamily="34" charset="0"/>
                <a:buChar char="•"/>
              </a:pPr>
              <a:r>
                <a:rPr lang="en-US" sz="2800" kern="1200" dirty="0"/>
                <a:t>Maintained</a:t>
              </a:r>
            </a:p>
          </p:txBody>
        </p:sp>
      </p:grpSp>
    </p:spTree>
    <p:extLst>
      <p:ext uri="{BB962C8B-B14F-4D97-AF65-F5344CB8AC3E}">
        <p14:creationId xmlns:p14="http://schemas.microsoft.com/office/powerpoint/2010/main" val="55050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a:extLst>
              <a:ext uri="{FF2B5EF4-FFF2-40B4-BE49-F238E27FC236}">
                <a16:creationId xmlns:a16="http://schemas.microsoft.com/office/drawing/2014/main" id="{C89D4B09-6CCF-4B22-97DA-731B0B8D4B13}"/>
              </a:ext>
            </a:extLst>
          </p:cNvPr>
          <p:cNvSpPr/>
          <p:nvPr/>
        </p:nvSpPr>
        <p:spPr>
          <a:xfrm>
            <a:off x="2626489" y="1194996"/>
            <a:ext cx="6980564" cy="1453302"/>
          </a:xfrm>
          <a:prstGeom prst="ellipse">
            <a:avLst/>
          </a:prstGeom>
          <a:solidFill>
            <a:schemeClr val="accent1">
              <a:lumMod val="20000"/>
              <a:lumOff val="80000"/>
              <a:alpha val="54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053E3E68-AEC2-4DEB-81E4-31B3A53FD9ED}"/>
              </a:ext>
            </a:extLst>
          </p:cNvPr>
          <p:cNvGrpSpPr/>
          <p:nvPr/>
        </p:nvGrpSpPr>
        <p:grpSpPr>
          <a:xfrm>
            <a:off x="7181167" y="1744261"/>
            <a:ext cx="2011680" cy="2011680"/>
            <a:chOff x="1949057" y="844230"/>
            <a:chExt cx="913620" cy="913620"/>
          </a:xfrm>
          <a:scene3d>
            <a:camera prst="orthographicFront"/>
            <a:lightRig rig="flat" dir="t"/>
          </a:scene3d>
        </p:grpSpPr>
        <p:sp>
          <p:nvSpPr>
            <p:cNvPr id="44" name="Oval 43">
              <a:extLst>
                <a:ext uri="{FF2B5EF4-FFF2-40B4-BE49-F238E27FC236}">
                  <a16:creationId xmlns:a16="http://schemas.microsoft.com/office/drawing/2014/main" id="{C34C134D-A20B-4132-8D8E-829E05F90D48}"/>
                </a:ext>
              </a:extLst>
            </p:cNvPr>
            <p:cNvSpPr/>
            <p:nvPr/>
          </p:nvSpPr>
          <p:spPr>
            <a:xfrm>
              <a:off x="1949057" y="844230"/>
              <a:ext cx="913620" cy="913620"/>
            </a:xfrm>
            <a:prstGeom prst="ellipse">
              <a:avLst/>
            </a:prstGeom>
            <a:gradFill>
              <a:gsLst>
                <a:gs pos="0">
                  <a:srgbClr val="04788E"/>
                </a:gs>
                <a:gs pos="100000">
                  <a:srgbClr val="0EA0C3"/>
                </a:gs>
                <a:gs pos="80000">
                  <a:srgbClr val="0187AD"/>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5" name="Oval 4">
              <a:extLst>
                <a:ext uri="{FF2B5EF4-FFF2-40B4-BE49-F238E27FC236}">
                  <a16:creationId xmlns:a16="http://schemas.microsoft.com/office/drawing/2014/main" id="{E9938285-F738-48D6-9659-8140F9E6427E}"/>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Brushes</a:t>
              </a:r>
            </a:p>
          </p:txBody>
        </p:sp>
      </p:grpSp>
      <p:grpSp>
        <p:nvGrpSpPr>
          <p:cNvPr id="46" name="Group 45">
            <a:extLst>
              <a:ext uri="{FF2B5EF4-FFF2-40B4-BE49-F238E27FC236}">
                <a16:creationId xmlns:a16="http://schemas.microsoft.com/office/drawing/2014/main" id="{BF8FC592-D23F-4C45-BEED-B09D1C898DE7}"/>
              </a:ext>
            </a:extLst>
          </p:cNvPr>
          <p:cNvGrpSpPr/>
          <p:nvPr/>
        </p:nvGrpSpPr>
        <p:grpSpPr>
          <a:xfrm>
            <a:off x="6139995" y="2964109"/>
            <a:ext cx="2011680" cy="2011680"/>
            <a:chOff x="1949057" y="844230"/>
            <a:chExt cx="913620" cy="913620"/>
          </a:xfrm>
          <a:scene3d>
            <a:camera prst="orthographicFront"/>
            <a:lightRig rig="flat" dir="t"/>
          </a:scene3d>
        </p:grpSpPr>
        <p:sp>
          <p:nvSpPr>
            <p:cNvPr id="47" name="Oval 46">
              <a:extLst>
                <a:ext uri="{FF2B5EF4-FFF2-40B4-BE49-F238E27FC236}">
                  <a16:creationId xmlns:a16="http://schemas.microsoft.com/office/drawing/2014/main" id="{67361DD6-74C1-4570-A162-44C378EE2D3E}"/>
                </a:ext>
              </a:extLst>
            </p:cNvPr>
            <p:cNvSpPr/>
            <p:nvPr/>
          </p:nvSpPr>
          <p:spPr>
            <a:xfrm>
              <a:off x="1949057" y="844230"/>
              <a:ext cx="913620" cy="913620"/>
            </a:xfrm>
            <a:prstGeom prst="ellipse">
              <a:avLst/>
            </a:prstGeom>
            <a:gradFill>
              <a:gsLst>
                <a:gs pos="1000">
                  <a:srgbClr val="0187AD"/>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8" name="Oval 4">
              <a:extLst>
                <a:ext uri="{FF2B5EF4-FFF2-40B4-BE49-F238E27FC236}">
                  <a16:creationId xmlns:a16="http://schemas.microsoft.com/office/drawing/2014/main" id="{95E5113B-C9F3-475F-8585-3865679E0BC3}"/>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Chemistry</a:t>
              </a:r>
            </a:p>
          </p:txBody>
        </p:sp>
      </p:grpSp>
      <p:grpSp>
        <p:nvGrpSpPr>
          <p:cNvPr id="49" name="Group 48">
            <a:extLst>
              <a:ext uri="{FF2B5EF4-FFF2-40B4-BE49-F238E27FC236}">
                <a16:creationId xmlns:a16="http://schemas.microsoft.com/office/drawing/2014/main" id="{98C27BBE-4322-4554-AF70-1A6541AB07ED}"/>
              </a:ext>
            </a:extLst>
          </p:cNvPr>
          <p:cNvGrpSpPr/>
          <p:nvPr/>
        </p:nvGrpSpPr>
        <p:grpSpPr>
          <a:xfrm>
            <a:off x="3053630" y="1781686"/>
            <a:ext cx="2011680" cy="2011680"/>
            <a:chOff x="1949057" y="844230"/>
            <a:chExt cx="913620" cy="913620"/>
          </a:xfrm>
          <a:scene3d>
            <a:camera prst="orthographicFront"/>
            <a:lightRig rig="flat" dir="t"/>
          </a:scene3d>
        </p:grpSpPr>
        <p:sp>
          <p:nvSpPr>
            <p:cNvPr id="50" name="Oval 49">
              <a:extLst>
                <a:ext uri="{FF2B5EF4-FFF2-40B4-BE49-F238E27FC236}">
                  <a16:creationId xmlns:a16="http://schemas.microsoft.com/office/drawing/2014/main" id="{832AE4B0-D67F-4B7B-9CCA-38633D5837F7}"/>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1" name="Oval 4">
              <a:extLst>
                <a:ext uri="{FF2B5EF4-FFF2-40B4-BE49-F238E27FC236}">
                  <a16:creationId xmlns:a16="http://schemas.microsoft.com/office/drawing/2014/main" id="{449BFC5D-D3C9-4486-8CAD-AD1E2C270DDB}"/>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Water</a:t>
              </a:r>
            </a:p>
          </p:txBody>
        </p:sp>
      </p:grpSp>
      <p:grpSp>
        <p:nvGrpSpPr>
          <p:cNvPr id="52" name="Group 51">
            <a:extLst>
              <a:ext uri="{FF2B5EF4-FFF2-40B4-BE49-F238E27FC236}">
                <a16:creationId xmlns:a16="http://schemas.microsoft.com/office/drawing/2014/main" id="{1524EE35-BCA8-42EB-853F-E7BD6457C324}"/>
              </a:ext>
            </a:extLst>
          </p:cNvPr>
          <p:cNvGrpSpPr/>
          <p:nvPr/>
        </p:nvGrpSpPr>
        <p:grpSpPr>
          <a:xfrm>
            <a:off x="4552538" y="3755941"/>
            <a:ext cx="2011680" cy="2011680"/>
            <a:chOff x="1949057" y="844230"/>
            <a:chExt cx="913620" cy="913620"/>
          </a:xfrm>
          <a:scene3d>
            <a:camera prst="orthographicFront"/>
            <a:lightRig rig="flat" dir="t"/>
          </a:scene3d>
        </p:grpSpPr>
        <p:sp>
          <p:nvSpPr>
            <p:cNvPr id="53" name="Oval 52">
              <a:extLst>
                <a:ext uri="{FF2B5EF4-FFF2-40B4-BE49-F238E27FC236}">
                  <a16:creationId xmlns:a16="http://schemas.microsoft.com/office/drawing/2014/main" id="{BE9F41A0-42FF-4F18-979B-DC1703BB80C6}"/>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4" name="Oval 4">
              <a:extLst>
                <a:ext uri="{FF2B5EF4-FFF2-40B4-BE49-F238E27FC236}">
                  <a16:creationId xmlns:a16="http://schemas.microsoft.com/office/drawing/2014/main" id="{8325608F-C6C5-4807-BAB6-D923604629E3}"/>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Temp</a:t>
              </a:r>
            </a:p>
          </p:txBody>
        </p:sp>
      </p:grpSp>
      <p:grpSp>
        <p:nvGrpSpPr>
          <p:cNvPr id="55" name="Group 54">
            <a:extLst>
              <a:ext uri="{FF2B5EF4-FFF2-40B4-BE49-F238E27FC236}">
                <a16:creationId xmlns:a16="http://schemas.microsoft.com/office/drawing/2014/main" id="{03C871B5-BF8B-492D-AB30-D08BAB806CB0}"/>
              </a:ext>
            </a:extLst>
          </p:cNvPr>
          <p:cNvGrpSpPr/>
          <p:nvPr/>
        </p:nvGrpSpPr>
        <p:grpSpPr>
          <a:xfrm>
            <a:off x="5110931" y="1312059"/>
            <a:ext cx="2011680" cy="2011680"/>
            <a:chOff x="1949057" y="844230"/>
            <a:chExt cx="913620" cy="913620"/>
          </a:xfrm>
          <a:scene3d>
            <a:camera prst="orthographicFront"/>
            <a:lightRig rig="flat" dir="t"/>
          </a:scene3d>
        </p:grpSpPr>
        <p:sp>
          <p:nvSpPr>
            <p:cNvPr id="56" name="Oval 55">
              <a:extLst>
                <a:ext uri="{FF2B5EF4-FFF2-40B4-BE49-F238E27FC236}">
                  <a16:creationId xmlns:a16="http://schemas.microsoft.com/office/drawing/2014/main" id="{F393D794-B94B-44EA-AF01-6EAEDCC40853}"/>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7" name="Oval 4">
              <a:extLst>
                <a:ext uri="{FF2B5EF4-FFF2-40B4-BE49-F238E27FC236}">
                  <a16:creationId xmlns:a16="http://schemas.microsoft.com/office/drawing/2014/main" id="{22219A58-B9F4-4D4D-813C-EF89CFB2C04C}"/>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IFU</a:t>
              </a:r>
            </a:p>
          </p:txBody>
        </p:sp>
      </p:grpSp>
      <p:sp>
        <p:nvSpPr>
          <p:cNvPr id="58" name="Rectangle 57">
            <a:extLst>
              <a:ext uri="{FF2B5EF4-FFF2-40B4-BE49-F238E27FC236}">
                <a16:creationId xmlns:a16="http://schemas.microsoft.com/office/drawing/2014/main" id="{B31D4CD1-038F-4CFA-A202-BA44B8787519}"/>
              </a:ext>
            </a:extLst>
          </p:cNvPr>
          <p:cNvSpPr/>
          <p:nvPr/>
        </p:nvSpPr>
        <p:spPr>
          <a:xfrm>
            <a:off x="4936093" y="6195739"/>
            <a:ext cx="2324674"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Clean Device</a:t>
            </a:r>
          </a:p>
        </p:txBody>
      </p:sp>
      <p:sp>
        <p:nvSpPr>
          <p:cNvPr id="59" name="Freeform: Shape 58">
            <a:extLst>
              <a:ext uri="{FF2B5EF4-FFF2-40B4-BE49-F238E27FC236}">
                <a16:creationId xmlns:a16="http://schemas.microsoft.com/office/drawing/2014/main" id="{880DA411-7F3E-4C2E-880D-A918C57FB141}"/>
              </a:ext>
            </a:extLst>
          </p:cNvPr>
          <p:cNvSpPr/>
          <p:nvPr/>
        </p:nvSpPr>
        <p:spPr>
          <a:xfrm>
            <a:off x="2258282" y="1032158"/>
            <a:ext cx="7661558" cy="5078984"/>
          </a:xfrm>
          <a:custGeom>
            <a:avLst/>
            <a:gdLst>
              <a:gd name="connsiteX0" fmla="*/ 3639536 w 7237780"/>
              <a:gd name="connsiteY0" fmla="*/ 175795 h 5806519"/>
              <a:gd name="connsiteX1" fmla="*/ 342309 w 7237780"/>
              <a:gd name="connsiteY1" fmla="*/ 1006534 h 5806519"/>
              <a:gd name="connsiteX2" fmla="*/ 3639536 w 7237780"/>
              <a:gd name="connsiteY2" fmla="*/ 1837273 h 5806519"/>
              <a:gd name="connsiteX3" fmla="*/ 6936763 w 7237780"/>
              <a:gd name="connsiteY3" fmla="*/ 1006534 h 5806519"/>
              <a:gd name="connsiteX4" fmla="*/ 3639536 w 7237780"/>
              <a:gd name="connsiteY4" fmla="*/ 175795 h 5806519"/>
              <a:gd name="connsiteX5" fmla="*/ 3618890 w 7237780"/>
              <a:gd name="connsiteY5" fmla="*/ 0 h 5806519"/>
              <a:gd name="connsiteX6" fmla="*/ 7237780 w 7237780"/>
              <a:gd name="connsiteY6" fmla="*/ 1158356 h 5806519"/>
              <a:gd name="connsiteX7" fmla="*/ 7075082 w 7237780"/>
              <a:gd name="connsiteY7" fmla="*/ 1502816 h 5806519"/>
              <a:gd name="connsiteX8" fmla="*/ 7074281 w 7237780"/>
              <a:gd name="connsiteY8" fmla="*/ 1503515 h 5806519"/>
              <a:gd name="connsiteX9" fmla="*/ 4592698 w 7237780"/>
              <a:gd name="connsiteY9" fmla="*/ 5592261 h 5806519"/>
              <a:gd name="connsiteX10" fmla="*/ 4581629 w 7237780"/>
              <a:gd name="connsiteY10" fmla="*/ 5592261 h 5806519"/>
              <a:gd name="connsiteX11" fmla="*/ 4569534 w 7237780"/>
              <a:gd name="connsiteY11" fmla="*/ 5620792 h 5806519"/>
              <a:gd name="connsiteX12" fmla="*/ 3611304 w 7237780"/>
              <a:gd name="connsiteY12" fmla="*/ 5806519 h 5806519"/>
              <a:gd name="connsiteX13" fmla="*/ 2653075 w 7237780"/>
              <a:gd name="connsiteY13" fmla="*/ 5620792 h 5806519"/>
              <a:gd name="connsiteX14" fmla="*/ 2640982 w 7237780"/>
              <a:gd name="connsiteY14" fmla="*/ 5592261 h 5806519"/>
              <a:gd name="connsiteX15" fmla="*/ 2632707 w 7237780"/>
              <a:gd name="connsiteY15" fmla="*/ 5592261 h 5806519"/>
              <a:gd name="connsiteX16" fmla="*/ 113609 w 7237780"/>
              <a:gd name="connsiteY16" fmla="*/ 1441707 h 5806519"/>
              <a:gd name="connsiteX17" fmla="*/ 73523 w 7237780"/>
              <a:gd name="connsiteY17" fmla="*/ 1391806 h 5806519"/>
              <a:gd name="connsiteX18" fmla="*/ 37618 w 7237780"/>
              <a:gd name="connsiteY18" fmla="*/ 1316499 h 5806519"/>
              <a:gd name="connsiteX19" fmla="*/ 33583 w 7237780"/>
              <a:gd name="connsiteY19" fmla="*/ 1309853 h 5806519"/>
              <a:gd name="connsiteX20" fmla="*/ 34449 w 7237780"/>
              <a:gd name="connsiteY20" fmla="*/ 1309853 h 5806519"/>
              <a:gd name="connsiteX21" fmla="*/ 18685 w 7237780"/>
              <a:gd name="connsiteY21" fmla="*/ 1276791 h 5806519"/>
              <a:gd name="connsiteX22" fmla="*/ 0 w 7237780"/>
              <a:gd name="connsiteY22" fmla="*/ 1158356 h 5806519"/>
              <a:gd name="connsiteX23" fmla="*/ 3618890 w 7237780"/>
              <a:gd name="connsiteY23" fmla="*/ 0 h 580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7780" h="5806519">
                <a:moveTo>
                  <a:pt x="3639536" y="175795"/>
                </a:moveTo>
                <a:cubicBezTo>
                  <a:pt x="1818528" y="175795"/>
                  <a:pt x="342309" y="547730"/>
                  <a:pt x="342309" y="1006534"/>
                </a:cubicBezTo>
                <a:cubicBezTo>
                  <a:pt x="342309" y="1465338"/>
                  <a:pt x="1818528" y="1837273"/>
                  <a:pt x="3639536" y="1837273"/>
                </a:cubicBezTo>
                <a:cubicBezTo>
                  <a:pt x="5460544" y="1837273"/>
                  <a:pt x="6936763" y="1465338"/>
                  <a:pt x="6936763" y="1006534"/>
                </a:cubicBezTo>
                <a:cubicBezTo>
                  <a:pt x="6936763" y="547730"/>
                  <a:pt x="5460544" y="175795"/>
                  <a:pt x="3639536" y="175795"/>
                </a:cubicBezTo>
                <a:close/>
                <a:moveTo>
                  <a:pt x="3618890" y="0"/>
                </a:moveTo>
                <a:cubicBezTo>
                  <a:pt x="5617549" y="0"/>
                  <a:pt x="7237780" y="518613"/>
                  <a:pt x="7237780" y="1158356"/>
                </a:cubicBezTo>
                <a:cubicBezTo>
                  <a:pt x="7237780" y="1278308"/>
                  <a:pt x="7180819" y="1394001"/>
                  <a:pt x="7075082" y="1502816"/>
                </a:cubicBezTo>
                <a:lnTo>
                  <a:pt x="7074281" y="1503515"/>
                </a:lnTo>
                <a:lnTo>
                  <a:pt x="4592698" y="5592261"/>
                </a:lnTo>
                <a:lnTo>
                  <a:pt x="4581629" y="5592261"/>
                </a:lnTo>
                <a:lnTo>
                  <a:pt x="4569534" y="5620792"/>
                </a:lnTo>
                <a:cubicBezTo>
                  <a:pt x="4478330" y="5726787"/>
                  <a:pt x="4083971" y="5806519"/>
                  <a:pt x="3611304" y="5806519"/>
                </a:cubicBezTo>
                <a:cubicBezTo>
                  <a:pt x="3138637" y="5806519"/>
                  <a:pt x="2744279" y="5726787"/>
                  <a:pt x="2653075" y="5620792"/>
                </a:cubicBezTo>
                <a:lnTo>
                  <a:pt x="2640982" y="5592261"/>
                </a:lnTo>
                <a:lnTo>
                  <a:pt x="2632707" y="5592261"/>
                </a:lnTo>
                <a:lnTo>
                  <a:pt x="113609" y="1441707"/>
                </a:lnTo>
                <a:lnTo>
                  <a:pt x="73523" y="1391806"/>
                </a:lnTo>
                <a:lnTo>
                  <a:pt x="37618" y="1316499"/>
                </a:lnTo>
                <a:lnTo>
                  <a:pt x="33583" y="1309853"/>
                </a:lnTo>
                <a:lnTo>
                  <a:pt x="34449" y="1309853"/>
                </a:lnTo>
                <a:lnTo>
                  <a:pt x="18685" y="1276791"/>
                </a:lnTo>
                <a:cubicBezTo>
                  <a:pt x="6329" y="1237851"/>
                  <a:pt x="0" y="1198339"/>
                  <a:pt x="0" y="1158356"/>
                </a:cubicBezTo>
                <a:cubicBezTo>
                  <a:pt x="0" y="518613"/>
                  <a:pt x="1620232" y="0"/>
                  <a:pt x="3618890" y="0"/>
                </a:cubicBezTo>
                <a:close/>
              </a:path>
            </a:pathLst>
          </a:custGeom>
          <a:solidFill>
            <a:schemeClr val="bg1">
              <a:alpha val="30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EFC083B-29CB-47D6-AFF6-31660734E895}"/>
              </a:ext>
            </a:extLst>
          </p:cNvPr>
          <p:cNvSpPr>
            <a:spLocks noGrp="1"/>
          </p:cNvSpPr>
          <p:nvPr>
            <p:ph type="title"/>
          </p:nvPr>
        </p:nvSpPr>
        <p:spPr/>
        <p:txBody>
          <a:bodyPr/>
          <a:lstStyle/>
          <a:p>
            <a:r>
              <a:rPr lang="en-US" dirty="0"/>
              <a:t>Manual Cleaning &amp; Decontamination</a:t>
            </a:r>
          </a:p>
        </p:txBody>
      </p:sp>
      <p:grpSp>
        <p:nvGrpSpPr>
          <p:cNvPr id="31" name="Group 30">
            <a:extLst>
              <a:ext uri="{FF2B5EF4-FFF2-40B4-BE49-F238E27FC236}">
                <a16:creationId xmlns:a16="http://schemas.microsoft.com/office/drawing/2014/main" id="{05F5001C-7198-4D5B-ADC4-02CBF72BF47F}"/>
              </a:ext>
            </a:extLst>
          </p:cNvPr>
          <p:cNvGrpSpPr/>
          <p:nvPr/>
        </p:nvGrpSpPr>
        <p:grpSpPr>
          <a:xfrm>
            <a:off x="3352800" y="1012741"/>
            <a:ext cx="5486400" cy="5486400"/>
            <a:chOff x="1949057" y="833384"/>
            <a:chExt cx="913620" cy="913620"/>
          </a:xfrm>
          <a:scene3d>
            <a:camera prst="orthographicFront"/>
            <a:lightRig rig="flat" dir="t"/>
          </a:scene3d>
        </p:grpSpPr>
        <p:sp>
          <p:nvSpPr>
            <p:cNvPr id="32" name="Oval 31">
              <a:extLst>
                <a:ext uri="{FF2B5EF4-FFF2-40B4-BE49-F238E27FC236}">
                  <a16:creationId xmlns:a16="http://schemas.microsoft.com/office/drawing/2014/main" id="{B49238AB-764C-4724-821D-41583F041276}"/>
                </a:ext>
              </a:extLst>
            </p:cNvPr>
            <p:cNvSpPr/>
            <p:nvPr/>
          </p:nvSpPr>
          <p:spPr>
            <a:xfrm>
              <a:off x="1949057" y="833384"/>
              <a:ext cx="913620" cy="913620"/>
            </a:xfrm>
            <a:prstGeom prst="ellipse">
              <a:avLst/>
            </a:prstGeom>
            <a:gradFill>
              <a:gsLst>
                <a:gs pos="1000">
                  <a:srgbClr val="0187AD"/>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33" name="Oval 4">
              <a:extLst>
                <a:ext uri="{FF2B5EF4-FFF2-40B4-BE49-F238E27FC236}">
                  <a16:creationId xmlns:a16="http://schemas.microsoft.com/office/drawing/2014/main" id="{08916FE6-77DA-4543-BF0F-C67C2B7046E9}"/>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defTabSz="444500">
                <a:lnSpc>
                  <a:spcPct val="90000"/>
                </a:lnSpc>
                <a:spcBef>
                  <a:spcPct val="0"/>
                </a:spcBef>
                <a:spcAft>
                  <a:spcPct val="35000"/>
                </a:spcAft>
                <a:buNone/>
              </a:pPr>
              <a:r>
                <a:rPr lang="en-US" sz="2800" kern="1200" dirty="0"/>
                <a:t>Brushes</a:t>
              </a:r>
            </a:p>
            <a:p>
              <a:pPr marL="342900" lvl="0" indent="-342900" defTabSz="444500">
                <a:lnSpc>
                  <a:spcPct val="90000"/>
                </a:lnSpc>
                <a:spcBef>
                  <a:spcPct val="0"/>
                </a:spcBef>
                <a:spcAft>
                  <a:spcPct val="35000"/>
                </a:spcAft>
                <a:buFont typeface="Arial" panose="020B0604020202020204" pitchFamily="34" charset="0"/>
                <a:buChar char="•"/>
              </a:pPr>
              <a:r>
                <a:rPr lang="en-US" sz="2800" dirty="0"/>
                <a:t>Right type</a:t>
              </a:r>
            </a:p>
            <a:p>
              <a:pPr marL="342900" lvl="0" indent="-342900" defTabSz="444500">
                <a:lnSpc>
                  <a:spcPct val="90000"/>
                </a:lnSpc>
                <a:spcBef>
                  <a:spcPct val="0"/>
                </a:spcBef>
                <a:spcAft>
                  <a:spcPct val="35000"/>
                </a:spcAft>
                <a:buFont typeface="Arial" panose="020B0604020202020204" pitchFamily="34" charset="0"/>
                <a:buChar char="•"/>
              </a:pPr>
              <a:r>
                <a:rPr lang="en-US" sz="2800" kern="1200" dirty="0"/>
                <a:t>Right size</a:t>
              </a:r>
            </a:p>
            <a:p>
              <a:pPr marL="342900" lvl="0" indent="-342900" defTabSz="444500">
                <a:lnSpc>
                  <a:spcPct val="90000"/>
                </a:lnSpc>
                <a:spcBef>
                  <a:spcPct val="0"/>
                </a:spcBef>
                <a:spcAft>
                  <a:spcPct val="35000"/>
                </a:spcAft>
                <a:buFont typeface="Arial" panose="020B0604020202020204" pitchFamily="34" charset="0"/>
                <a:buChar char="•"/>
              </a:pPr>
              <a:r>
                <a:rPr lang="en-US" sz="2800" kern="1200" dirty="0"/>
                <a:t>Regularly Disinfected</a:t>
              </a:r>
            </a:p>
            <a:p>
              <a:pPr marL="342900" lvl="0" indent="-342900" defTabSz="444500">
                <a:lnSpc>
                  <a:spcPct val="90000"/>
                </a:lnSpc>
                <a:spcBef>
                  <a:spcPct val="0"/>
                </a:spcBef>
                <a:spcAft>
                  <a:spcPct val="35000"/>
                </a:spcAft>
                <a:buFont typeface="Arial" panose="020B0604020202020204" pitchFamily="34" charset="0"/>
                <a:buChar char="•"/>
              </a:pPr>
              <a:r>
                <a:rPr lang="en-US" sz="2800" dirty="0"/>
                <a:t>Do not reuse single use</a:t>
              </a:r>
              <a:endParaRPr lang="en-US" sz="2800" kern="1200" dirty="0"/>
            </a:p>
          </p:txBody>
        </p:sp>
      </p:grpSp>
    </p:spTree>
    <p:extLst>
      <p:ext uri="{BB962C8B-B14F-4D97-AF65-F5344CB8AC3E}">
        <p14:creationId xmlns:p14="http://schemas.microsoft.com/office/powerpoint/2010/main" val="341022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a:extLst>
              <a:ext uri="{FF2B5EF4-FFF2-40B4-BE49-F238E27FC236}">
                <a16:creationId xmlns:a16="http://schemas.microsoft.com/office/drawing/2014/main" id="{0A32BDAD-6221-495B-A082-2CD85D03EAEE}"/>
              </a:ext>
            </a:extLst>
          </p:cNvPr>
          <p:cNvSpPr/>
          <p:nvPr/>
        </p:nvSpPr>
        <p:spPr>
          <a:xfrm>
            <a:off x="2626489" y="1194996"/>
            <a:ext cx="6980564" cy="1453302"/>
          </a:xfrm>
          <a:prstGeom prst="ellipse">
            <a:avLst/>
          </a:prstGeom>
          <a:solidFill>
            <a:schemeClr val="accent1">
              <a:lumMod val="20000"/>
              <a:lumOff val="80000"/>
              <a:alpha val="54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D35E7CDB-3A53-483B-945A-FBE6DA63265E}"/>
              </a:ext>
            </a:extLst>
          </p:cNvPr>
          <p:cNvGrpSpPr/>
          <p:nvPr/>
        </p:nvGrpSpPr>
        <p:grpSpPr>
          <a:xfrm>
            <a:off x="7181167" y="1744261"/>
            <a:ext cx="2011680" cy="2011680"/>
            <a:chOff x="1949057" y="844230"/>
            <a:chExt cx="913620" cy="913620"/>
          </a:xfrm>
          <a:scene3d>
            <a:camera prst="orthographicFront"/>
            <a:lightRig rig="flat" dir="t"/>
          </a:scene3d>
        </p:grpSpPr>
        <p:sp>
          <p:nvSpPr>
            <p:cNvPr id="45" name="Oval 44">
              <a:extLst>
                <a:ext uri="{FF2B5EF4-FFF2-40B4-BE49-F238E27FC236}">
                  <a16:creationId xmlns:a16="http://schemas.microsoft.com/office/drawing/2014/main" id="{5FD62394-5028-42FD-9A24-31E61AA92C04}"/>
                </a:ext>
              </a:extLst>
            </p:cNvPr>
            <p:cNvSpPr/>
            <p:nvPr/>
          </p:nvSpPr>
          <p:spPr>
            <a:xfrm>
              <a:off x="1949057" y="844230"/>
              <a:ext cx="913620" cy="913620"/>
            </a:xfrm>
            <a:prstGeom prst="ellipse">
              <a:avLst/>
            </a:prstGeom>
            <a:gradFill>
              <a:gsLst>
                <a:gs pos="0">
                  <a:srgbClr val="04788E"/>
                </a:gs>
                <a:gs pos="100000">
                  <a:srgbClr val="0EA0C3"/>
                </a:gs>
                <a:gs pos="80000">
                  <a:srgbClr val="0187AD"/>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6" name="Oval 4">
              <a:extLst>
                <a:ext uri="{FF2B5EF4-FFF2-40B4-BE49-F238E27FC236}">
                  <a16:creationId xmlns:a16="http://schemas.microsoft.com/office/drawing/2014/main" id="{4416E9F7-0396-42FD-8602-E8581D935850}"/>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Brushes</a:t>
              </a:r>
            </a:p>
          </p:txBody>
        </p:sp>
      </p:grpSp>
      <p:grpSp>
        <p:nvGrpSpPr>
          <p:cNvPr id="47" name="Group 46">
            <a:extLst>
              <a:ext uri="{FF2B5EF4-FFF2-40B4-BE49-F238E27FC236}">
                <a16:creationId xmlns:a16="http://schemas.microsoft.com/office/drawing/2014/main" id="{5E324B77-B59F-46CB-AF81-04E9C9C77129}"/>
              </a:ext>
            </a:extLst>
          </p:cNvPr>
          <p:cNvGrpSpPr/>
          <p:nvPr/>
        </p:nvGrpSpPr>
        <p:grpSpPr>
          <a:xfrm>
            <a:off x="6139995" y="2964109"/>
            <a:ext cx="2011680" cy="2011680"/>
            <a:chOff x="1949057" y="844230"/>
            <a:chExt cx="913620" cy="913620"/>
          </a:xfrm>
          <a:scene3d>
            <a:camera prst="orthographicFront"/>
            <a:lightRig rig="flat" dir="t"/>
          </a:scene3d>
        </p:grpSpPr>
        <p:sp>
          <p:nvSpPr>
            <p:cNvPr id="48" name="Oval 47">
              <a:extLst>
                <a:ext uri="{FF2B5EF4-FFF2-40B4-BE49-F238E27FC236}">
                  <a16:creationId xmlns:a16="http://schemas.microsoft.com/office/drawing/2014/main" id="{42E1A0CC-E90F-4BB2-8393-D06199A851DC}"/>
                </a:ext>
              </a:extLst>
            </p:cNvPr>
            <p:cNvSpPr/>
            <p:nvPr/>
          </p:nvSpPr>
          <p:spPr>
            <a:xfrm>
              <a:off x="1949057" y="844230"/>
              <a:ext cx="913620" cy="913620"/>
            </a:xfrm>
            <a:prstGeom prst="ellipse">
              <a:avLst/>
            </a:prstGeom>
            <a:gradFill>
              <a:gsLst>
                <a:gs pos="1000">
                  <a:srgbClr val="0187AD"/>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9" name="Oval 4">
              <a:extLst>
                <a:ext uri="{FF2B5EF4-FFF2-40B4-BE49-F238E27FC236}">
                  <a16:creationId xmlns:a16="http://schemas.microsoft.com/office/drawing/2014/main" id="{3F6025BD-2C14-4047-A5B7-191F0970B001}"/>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Chemistry</a:t>
              </a:r>
            </a:p>
          </p:txBody>
        </p:sp>
      </p:grpSp>
      <p:grpSp>
        <p:nvGrpSpPr>
          <p:cNvPr id="50" name="Group 49">
            <a:extLst>
              <a:ext uri="{FF2B5EF4-FFF2-40B4-BE49-F238E27FC236}">
                <a16:creationId xmlns:a16="http://schemas.microsoft.com/office/drawing/2014/main" id="{FD21947A-23F2-42F8-9126-247C55741FF7}"/>
              </a:ext>
            </a:extLst>
          </p:cNvPr>
          <p:cNvGrpSpPr/>
          <p:nvPr/>
        </p:nvGrpSpPr>
        <p:grpSpPr>
          <a:xfrm>
            <a:off x="3053630" y="1781686"/>
            <a:ext cx="2011680" cy="2011680"/>
            <a:chOff x="1949057" y="844230"/>
            <a:chExt cx="913620" cy="913620"/>
          </a:xfrm>
          <a:scene3d>
            <a:camera prst="orthographicFront"/>
            <a:lightRig rig="flat" dir="t"/>
          </a:scene3d>
        </p:grpSpPr>
        <p:sp>
          <p:nvSpPr>
            <p:cNvPr id="51" name="Oval 50">
              <a:extLst>
                <a:ext uri="{FF2B5EF4-FFF2-40B4-BE49-F238E27FC236}">
                  <a16:creationId xmlns:a16="http://schemas.microsoft.com/office/drawing/2014/main" id="{AD2B0E70-613E-4E60-A291-3F93FB2EDD10}"/>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2" name="Oval 4">
              <a:extLst>
                <a:ext uri="{FF2B5EF4-FFF2-40B4-BE49-F238E27FC236}">
                  <a16:creationId xmlns:a16="http://schemas.microsoft.com/office/drawing/2014/main" id="{E57264F1-2900-459C-9E00-AB53A88756AB}"/>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Water</a:t>
              </a:r>
            </a:p>
          </p:txBody>
        </p:sp>
      </p:grpSp>
      <p:grpSp>
        <p:nvGrpSpPr>
          <p:cNvPr id="53" name="Group 52">
            <a:extLst>
              <a:ext uri="{FF2B5EF4-FFF2-40B4-BE49-F238E27FC236}">
                <a16:creationId xmlns:a16="http://schemas.microsoft.com/office/drawing/2014/main" id="{6FCAF273-8B88-480C-A0C8-E23918B8EF60}"/>
              </a:ext>
            </a:extLst>
          </p:cNvPr>
          <p:cNvGrpSpPr/>
          <p:nvPr/>
        </p:nvGrpSpPr>
        <p:grpSpPr>
          <a:xfrm>
            <a:off x="4552538" y="3755941"/>
            <a:ext cx="2011680" cy="2011680"/>
            <a:chOff x="1949057" y="844230"/>
            <a:chExt cx="913620" cy="913620"/>
          </a:xfrm>
          <a:scene3d>
            <a:camera prst="orthographicFront"/>
            <a:lightRig rig="flat" dir="t"/>
          </a:scene3d>
        </p:grpSpPr>
        <p:sp>
          <p:nvSpPr>
            <p:cNvPr id="54" name="Oval 53">
              <a:extLst>
                <a:ext uri="{FF2B5EF4-FFF2-40B4-BE49-F238E27FC236}">
                  <a16:creationId xmlns:a16="http://schemas.microsoft.com/office/drawing/2014/main" id="{197894BD-61AC-4655-89AA-542A394D5C60}"/>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5" name="Oval 4">
              <a:extLst>
                <a:ext uri="{FF2B5EF4-FFF2-40B4-BE49-F238E27FC236}">
                  <a16:creationId xmlns:a16="http://schemas.microsoft.com/office/drawing/2014/main" id="{E2A3E8B6-06C2-4E59-8E6F-6146E20BA1D9}"/>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Temp</a:t>
              </a:r>
            </a:p>
          </p:txBody>
        </p:sp>
      </p:grpSp>
      <p:grpSp>
        <p:nvGrpSpPr>
          <p:cNvPr id="56" name="Group 55">
            <a:extLst>
              <a:ext uri="{FF2B5EF4-FFF2-40B4-BE49-F238E27FC236}">
                <a16:creationId xmlns:a16="http://schemas.microsoft.com/office/drawing/2014/main" id="{F211F2C9-4E04-4DA0-BDD3-250FC080A703}"/>
              </a:ext>
            </a:extLst>
          </p:cNvPr>
          <p:cNvGrpSpPr/>
          <p:nvPr/>
        </p:nvGrpSpPr>
        <p:grpSpPr>
          <a:xfrm>
            <a:off x="5110931" y="1312059"/>
            <a:ext cx="2011680" cy="2011680"/>
            <a:chOff x="1949057" y="844230"/>
            <a:chExt cx="913620" cy="913620"/>
          </a:xfrm>
          <a:scene3d>
            <a:camera prst="orthographicFront"/>
            <a:lightRig rig="flat" dir="t"/>
          </a:scene3d>
        </p:grpSpPr>
        <p:sp>
          <p:nvSpPr>
            <p:cNvPr id="57" name="Oval 56">
              <a:extLst>
                <a:ext uri="{FF2B5EF4-FFF2-40B4-BE49-F238E27FC236}">
                  <a16:creationId xmlns:a16="http://schemas.microsoft.com/office/drawing/2014/main" id="{504BC466-55EF-4DD9-917B-B81C811FE786}"/>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58" name="Oval 4">
              <a:extLst>
                <a:ext uri="{FF2B5EF4-FFF2-40B4-BE49-F238E27FC236}">
                  <a16:creationId xmlns:a16="http://schemas.microsoft.com/office/drawing/2014/main" id="{6C45AF14-62F4-4E87-A9AC-20A6EF06280E}"/>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IFU</a:t>
              </a:r>
            </a:p>
          </p:txBody>
        </p:sp>
      </p:grpSp>
      <p:sp>
        <p:nvSpPr>
          <p:cNvPr id="59" name="Rectangle 58">
            <a:extLst>
              <a:ext uri="{FF2B5EF4-FFF2-40B4-BE49-F238E27FC236}">
                <a16:creationId xmlns:a16="http://schemas.microsoft.com/office/drawing/2014/main" id="{8F4D7D29-9186-479C-998B-1EEC72761F36}"/>
              </a:ext>
            </a:extLst>
          </p:cNvPr>
          <p:cNvSpPr/>
          <p:nvPr/>
        </p:nvSpPr>
        <p:spPr>
          <a:xfrm>
            <a:off x="4936093" y="6195739"/>
            <a:ext cx="2324674"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Clean Device</a:t>
            </a:r>
          </a:p>
        </p:txBody>
      </p:sp>
      <p:sp>
        <p:nvSpPr>
          <p:cNvPr id="60" name="Freeform: Shape 59">
            <a:extLst>
              <a:ext uri="{FF2B5EF4-FFF2-40B4-BE49-F238E27FC236}">
                <a16:creationId xmlns:a16="http://schemas.microsoft.com/office/drawing/2014/main" id="{DEA44380-88BC-4F70-AB7C-217519F27A24}"/>
              </a:ext>
            </a:extLst>
          </p:cNvPr>
          <p:cNvSpPr/>
          <p:nvPr/>
        </p:nvSpPr>
        <p:spPr>
          <a:xfrm>
            <a:off x="2258282" y="1032158"/>
            <a:ext cx="7661558" cy="5078984"/>
          </a:xfrm>
          <a:custGeom>
            <a:avLst/>
            <a:gdLst>
              <a:gd name="connsiteX0" fmla="*/ 3639536 w 7237780"/>
              <a:gd name="connsiteY0" fmla="*/ 175795 h 5806519"/>
              <a:gd name="connsiteX1" fmla="*/ 342309 w 7237780"/>
              <a:gd name="connsiteY1" fmla="*/ 1006534 h 5806519"/>
              <a:gd name="connsiteX2" fmla="*/ 3639536 w 7237780"/>
              <a:gd name="connsiteY2" fmla="*/ 1837273 h 5806519"/>
              <a:gd name="connsiteX3" fmla="*/ 6936763 w 7237780"/>
              <a:gd name="connsiteY3" fmla="*/ 1006534 h 5806519"/>
              <a:gd name="connsiteX4" fmla="*/ 3639536 w 7237780"/>
              <a:gd name="connsiteY4" fmla="*/ 175795 h 5806519"/>
              <a:gd name="connsiteX5" fmla="*/ 3618890 w 7237780"/>
              <a:gd name="connsiteY5" fmla="*/ 0 h 5806519"/>
              <a:gd name="connsiteX6" fmla="*/ 7237780 w 7237780"/>
              <a:gd name="connsiteY6" fmla="*/ 1158356 h 5806519"/>
              <a:gd name="connsiteX7" fmla="*/ 7075082 w 7237780"/>
              <a:gd name="connsiteY7" fmla="*/ 1502816 h 5806519"/>
              <a:gd name="connsiteX8" fmla="*/ 7074281 w 7237780"/>
              <a:gd name="connsiteY8" fmla="*/ 1503515 h 5806519"/>
              <a:gd name="connsiteX9" fmla="*/ 4592698 w 7237780"/>
              <a:gd name="connsiteY9" fmla="*/ 5592261 h 5806519"/>
              <a:gd name="connsiteX10" fmla="*/ 4581629 w 7237780"/>
              <a:gd name="connsiteY10" fmla="*/ 5592261 h 5806519"/>
              <a:gd name="connsiteX11" fmla="*/ 4569534 w 7237780"/>
              <a:gd name="connsiteY11" fmla="*/ 5620792 h 5806519"/>
              <a:gd name="connsiteX12" fmla="*/ 3611304 w 7237780"/>
              <a:gd name="connsiteY12" fmla="*/ 5806519 h 5806519"/>
              <a:gd name="connsiteX13" fmla="*/ 2653075 w 7237780"/>
              <a:gd name="connsiteY13" fmla="*/ 5620792 h 5806519"/>
              <a:gd name="connsiteX14" fmla="*/ 2640982 w 7237780"/>
              <a:gd name="connsiteY14" fmla="*/ 5592261 h 5806519"/>
              <a:gd name="connsiteX15" fmla="*/ 2632707 w 7237780"/>
              <a:gd name="connsiteY15" fmla="*/ 5592261 h 5806519"/>
              <a:gd name="connsiteX16" fmla="*/ 113609 w 7237780"/>
              <a:gd name="connsiteY16" fmla="*/ 1441707 h 5806519"/>
              <a:gd name="connsiteX17" fmla="*/ 73523 w 7237780"/>
              <a:gd name="connsiteY17" fmla="*/ 1391806 h 5806519"/>
              <a:gd name="connsiteX18" fmla="*/ 37618 w 7237780"/>
              <a:gd name="connsiteY18" fmla="*/ 1316499 h 5806519"/>
              <a:gd name="connsiteX19" fmla="*/ 33583 w 7237780"/>
              <a:gd name="connsiteY19" fmla="*/ 1309853 h 5806519"/>
              <a:gd name="connsiteX20" fmla="*/ 34449 w 7237780"/>
              <a:gd name="connsiteY20" fmla="*/ 1309853 h 5806519"/>
              <a:gd name="connsiteX21" fmla="*/ 18685 w 7237780"/>
              <a:gd name="connsiteY21" fmla="*/ 1276791 h 5806519"/>
              <a:gd name="connsiteX22" fmla="*/ 0 w 7237780"/>
              <a:gd name="connsiteY22" fmla="*/ 1158356 h 5806519"/>
              <a:gd name="connsiteX23" fmla="*/ 3618890 w 7237780"/>
              <a:gd name="connsiteY23" fmla="*/ 0 h 580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7780" h="5806519">
                <a:moveTo>
                  <a:pt x="3639536" y="175795"/>
                </a:moveTo>
                <a:cubicBezTo>
                  <a:pt x="1818528" y="175795"/>
                  <a:pt x="342309" y="547730"/>
                  <a:pt x="342309" y="1006534"/>
                </a:cubicBezTo>
                <a:cubicBezTo>
                  <a:pt x="342309" y="1465338"/>
                  <a:pt x="1818528" y="1837273"/>
                  <a:pt x="3639536" y="1837273"/>
                </a:cubicBezTo>
                <a:cubicBezTo>
                  <a:pt x="5460544" y="1837273"/>
                  <a:pt x="6936763" y="1465338"/>
                  <a:pt x="6936763" y="1006534"/>
                </a:cubicBezTo>
                <a:cubicBezTo>
                  <a:pt x="6936763" y="547730"/>
                  <a:pt x="5460544" y="175795"/>
                  <a:pt x="3639536" y="175795"/>
                </a:cubicBezTo>
                <a:close/>
                <a:moveTo>
                  <a:pt x="3618890" y="0"/>
                </a:moveTo>
                <a:cubicBezTo>
                  <a:pt x="5617549" y="0"/>
                  <a:pt x="7237780" y="518613"/>
                  <a:pt x="7237780" y="1158356"/>
                </a:cubicBezTo>
                <a:cubicBezTo>
                  <a:pt x="7237780" y="1278308"/>
                  <a:pt x="7180819" y="1394001"/>
                  <a:pt x="7075082" y="1502816"/>
                </a:cubicBezTo>
                <a:lnTo>
                  <a:pt x="7074281" y="1503515"/>
                </a:lnTo>
                <a:lnTo>
                  <a:pt x="4592698" y="5592261"/>
                </a:lnTo>
                <a:lnTo>
                  <a:pt x="4581629" y="5592261"/>
                </a:lnTo>
                <a:lnTo>
                  <a:pt x="4569534" y="5620792"/>
                </a:lnTo>
                <a:cubicBezTo>
                  <a:pt x="4478330" y="5726787"/>
                  <a:pt x="4083971" y="5806519"/>
                  <a:pt x="3611304" y="5806519"/>
                </a:cubicBezTo>
                <a:cubicBezTo>
                  <a:pt x="3138637" y="5806519"/>
                  <a:pt x="2744279" y="5726787"/>
                  <a:pt x="2653075" y="5620792"/>
                </a:cubicBezTo>
                <a:lnTo>
                  <a:pt x="2640982" y="5592261"/>
                </a:lnTo>
                <a:lnTo>
                  <a:pt x="2632707" y="5592261"/>
                </a:lnTo>
                <a:lnTo>
                  <a:pt x="113609" y="1441707"/>
                </a:lnTo>
                <a:lnTo>
                  <a:pt x="73523" y="1391806"/>
                </a:lnTo>
                <a:lnTo>
                  <a:pt x="37618" y="1316499"/>
                </a:lnTo>
                <a:lnTo>
                  <a:pt x="33583" y="1309853"/>
                </a:lnTo>
                <a:lnTo>
                  <a:pt x="34449" y="1309853"/>
                </a:lnTo>
                <a:lnTo>
                  <a:pt x="18685" y="1276791"/>
                </a:lnTo>
                <a:cubicBezTo>
                  <a:pt x="6329" y="1237851"/>
                  <a:pt x="0" y="1198339"/>
                  <a:pt x="0" y="1158356"/>
                </a:cubicBezTo>
                <a:cubicBezTo>
                  <a:pt x="0" y="518613"/>
                  <a:pt x="1620232" y="0"/>
                  <a:pt x="3618890" y="0"/>
                </a:cubicBezTo>
                <a:close/>
              </a:path>
            </a:pathLst>
          </a:custGeom>
          <a:solidFill>
            <a:schemeClr val="bg1">
              <a:alpha val="30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EFC083B-29CB-47D6-AFF6-31660734E895}"/>
              </a:ext>
            </a:extLst>
          </p:cNvPr>
          <p:cNvSpPr>
            <a:spLocks noGrp="1"/>
          </p:cNvSpPr>
          <p:nvPr>
            <p:ph type="title"/>
          </p:nvPr>
        </p:nvSpPr>
        <p:spPr/>
        <p:txBody>
          <a:bodyPr/>
          <a:lstStyle/>
          <a:p>
            <a:r>
              <a:rPr lang="en-US" dirty="0"/>
              <a:t>Manual Cleaning &amp; Decontamination</a:t>
            </a:r>
          </a:p>
        </p:txBody>
      </p:sp>
      <p:grpSp>
        <p:nvGrpSpPr>
          <p:cNvPr id="31" name="Group 30">
            <a:extLst>
              <a:ext uri="{FF2B5EF4-FFF2-40B4-BE49-F238E27FC236}">
                <a16:creationId xmlns:a16="http://schemas.microsoft.com/office/drawing/2014/main" id="{A3578562-7558-4258-8C8E-312E0D887E29}"/>
              </a:ext>
            </a:extLst>
          </p:cNvPr>
          <p:cNvGrpSpPr/>
          <p:nvPr/>
        </p:nvGrpSpPr>
        <p:grpSpPr>
          <a:xfrm>
            <a:off x="3352800" y="1012066"/>
            <a:ext cx="5486400" cy="5486400"/>
            <a:chOff x="1949057" y="844230"/>
            <a:chExt cx="913620" cy="913620"/>
          </a:xfrm>
          <a:scene3d>
            <a:camera prst="orthographicFront"/>
            <a:lightRig rig="flat" dir="t"/>
          </a:scene3d>
        </p:grpSpPr>
        <p:sp>
          <p:nvSpPr>
            <p:cNvPr id="32" name="Oval 31">
              <a:extLst>
                <a:ext uri="{FF2B5EF4-FFF2-40B4-BE49-F238E27FC236}">
                  <a16:creationId xmlns:a16="http://schemas.microsoft.com/office/drawing/2014/main" id="{1BA940CB-3184-4BE9-9397-E58900E7FF8C}"/>
                </a:ext>
              </a:extLst>
            </p:cNvPr>
            <p:cNvSpPr/>
            <p:nvPr/>
          </p:nvSpPr>
          <p:spPr>
            <a:xfrm>
              <a:off x="1949057" y="844230"/>
              <a:ext cx="913620" cy="913620"/>
            </a:xfrm>
            <a:prstGeom prst="ellipse">
              <a:avLst/>
            </a:prstGeom>
            <a:gradFill>
              <a:gsLst>
                <a:gs pos="1000">
                  <a:srgbClr val="0187AD"/>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33" name="Oval 4">
              <a:extLst>
                <a:ext uri="{FF2B5EF4-FFF2-40B4-BE49-F238E27FC236}">
                  <a16:creationId xmlns:a16="http://schemas.microsoft.com/office/drawing/2014/main" id="{354769FE-C9DC-4C23-9FE4-3C3F08047CCE}"/>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defTabSz="444500">
                <a:lnSpc>
                  <a:spcPct val="90000"/>
                </a:lnSpc>
                <a:spcBef>
                  <a:spcPct val="0"/>
                </a:spcBef>
                <a:spcAft>
                  <a:spcPct val="35000"/>
                </a:spcAft>
                <a:buNone/>
              </a:pPr>
              <a:r>
                <a:rPr lang="en-US" sz="2800" kern="1200" dirty="0"/>
                <a:t>Water</a:t>
              </a:r>
            </a:p>
            <a:p>
              <a:pPr marL="342900" lvl="0" indent="-342900" defTabSz="444500">
                <a:lnSpc>
                  <a:spcPct val="90000"/>
                </a:lnSpc>
                <a:spcBef>
                  <a:spcPct val="0"/>
                </a:spcBef>
                <a:spcAft>
                  <a:spcPct val="35000"/>
                </a:spcAft>
                <a:buFont typeface="Arial" panose="020B0604020202020204" pitchFamily="34" charset="0"/>
                <a:buChar char="•"/>
              </a:pPr>
              <a:r>
                <a:rPr lang="en-US" sz="2800" dirty="0"/>
                <a:t>Mineral and metal ion</a:t>
              </a:r>
            </a:p>
            <a:p>
              <a:pPr marL="342900" lvl="0" indent="-342900" defTabSz="444500">
                <a:lnSpc>
                  <a:spcPct val="90000"/>
                </a:lnSpc>
                <a:spcBef>
                  <a:spcPct val="0"/>
                </a:spcBef>
                <a:spcAft>
                  <a:spcPct val="35000"/>
                </a:spcAft>
                <a:buFont typeface="Arial" panose="020B0604020202020204" pitchFamily="34" charset="0"/>
                <a:buChar char="•"/>
              </a:pPr>
              <a:r>
                <a:rPr lang="en-US" sz="2800" dirty="0"/>
                <a:t>Deionized / reverse osmosis rinses</a:t>
              </a:r>
            </a:p>
            <a:p>
              <a:pPr marL="342900" lvl="0" indent="-342900" defTabSz="444500">
                <a:lnSpc>
                  <a:spcPct val="90000"/>
                </a:lnSpc>
                <a:spcBef>
                  <a:spcPct val="0"/>
                </a:spcBef>
                <a:spcAft>
                  <a:spcPct val="35000"/>
                </a:spcAft>
                <a:buFont typeface="Arial" panose="020B0604020202020204" pitchFamily="34" charset="0"/>
                <a:buChar char="•"/>
              </a:pPr>
              <a:r>
                <a:rPr lang="en-US" sz="2800" dirty="0"/>
                <a:t>B</a:t>
              </a:r>
              <a:r>
                <a:rPr lang="en-US" sz="2800" kern="1200" dirty="0"/>
                <a:t>acteria</a:t>
              </a:r>
            </a:p>
            <a:p>
              <a:pPr marL="342900" lvl="0" indent="-342900" defTabSz="444500">
                <a:lnSpc>
                  <a:spcPct val="90000"/>
                </a:lnSpc>
                <a:spcBef>
                  <a:spcPct val="0"/>
                </a:spcBef>
                <a:spcAft>
                  <a:spcPct val="35000"/>
                </a:spcAft>
                <a:buFont typeface="Arial" panose="020B0604020202020204" pitchFamily="34" charset="0"/>
                <a:buChar char="•"/>
              </a:pPr>
              <a:r>
                <a:rPr lang="en-US" sz="2800" dirty="0"/>
                <a:t>Endotoxin</a:t>
              </a:r>
              <a:endParaRPr lang="en-US" sz="2800" kern="1200" dirty="0"/>
            </a:p>
          </p:txBody>
        </p:sp>
      </p:grpSp>
    </p:spTree>
    <p:extLst>
      <p:ext uri="{BB962C8B-B14F-4D97-AF65-F5344CB8AC3E}">
        <p14:creationId xmlns:p14="http://schemas.microsoft.com/office/powerpoint/2010/main" val="27162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690B222-CC72-4B65-A36D-FC6B3C774A60}"/>
              </a:ext>
            </a:extLst>
          </p:cNvPr>
          <p:cNvSpPr/>
          <p:nvPr/>
        </p:nvSpPr>
        <p:spPr>
          <a:xfrm>
            <a:off x="2626489" y="1194996"/>
            <a:ext cx="6980564" cy="1453302"/>
          </a:xfrm>
          <a:prstGeom prst="ellipse">
            <a:avLst/>
          </a:prstGeom>
          <a:solidFill>
            <a:schemeClr val="accent1">
              <a:lumMod val="20000"/>
              <a:lumOff val="80000"/>
              <a:alpha val="54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FC083B-29CB-47D6-AFF6-31660734E895}"/>
              </a:ext>
            </a:extLst>
          </p:cNvPr>
          <p:cNvSpPr>
            <a:spLocks noGrp="1"/>
          </p:cNvSpPr>
          <p:nvPr>
            <p:ph type="title"/>
          </p:nvPr>
        </p:nvSpPr>
        <p:spPr/>
        <p:txBody>
          <a:bodyPr/>
          <a:lstStyle/>
          <a:p>
            <a:r>
              <a:rPr lang="en-US" dirty="0"/>
              <a:t>Manual Cleaning &amp; Decontamination</a:t>
            </a:r>
          </a:p>
        </p:txBody>
      </p:sp>
      <p:grpSp>
        <p:nvGrpSpPr>
          <p:cNvPr id="19" name="Group 18">
            <a:extLst>
              <a:ext uri="{FF2B5EF4-FFF2-40B4-BE49-F238E27FC236}">
                <a16:creationId xmlns:a16="http://schemas.microsoft.com/office/drawing/2014/main" id="{E6102EAA-4078-45FD-AA07-0C79A176E861}"/>
              </a:ext>
            </a:extLst>
          </p:cNvPr>
          <p:cNvGrpSpPr/>
          <p:nvPr/>
        </p:nvGrpSpPr>
        <p:grpSpPr>
          <a:xfrm>
            <a:off x="7181167" y="1744261"/>
            <a:ext cx="2011680" cy="2011680"/>
            <a:chOff x="1949057" y="844230"/>
            <a:chExt cx="913620" cy="913620"/>
          </a:xfrm>
          <a:scene3d>
            <a:camera prst="orthographicFront"/>
            <a:lightRig rig="flat" dir="t"/>
          </a:scene3d>
        </p:grpSpPr>
        <p:sp>
          <p:nvSpPr>
            <p:cNvPr id="20" name="Oval 19">
              <a:extLst>
                <a:ext uri="{FF2B5EF4-FFF2-40B4-BE49-F238E27FC236}">
                  <a16:creationId xmlns:a16="http://schemas.microsoft.com/office/drawing/2014/main" id="{DC7CA4BD-6AF1-4B50-B44E-156C1AA457EB}"/>
                </a:ext>
              </a:extLst>
            </p:cNvPr>
            <p:cNvSpPr/>
            <p:nvPr/>
          </p:nvSpPr>
          <p:spPr>
            <a:xfrm>
              <a:off x="1949057" y="844230"/>
              <a:ext cx="913620" cy="913620"/>
            </a:xfrm>
            <a:prstGeom prst="ellipse">
              <a:avLst/>
            </a:prstGeom>
            <a:gradFill>
              <a:gsLst>
                <a:gs pos="0">
                  <a:srgbClr val="04788E"/>
                </a:gs>
                <a:gs pos="100000">
                  <a:srgbClr val="0EA0C3"/>
                </a:gs>
                <a:gs pos="80000">
                  <a:srgbClr val="0187AD"/>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1" name="Oval 4">
              <a:extLst>
                <a:ext uri="{FF2B5EF4-FFF2-40B4-BE49-F238E27FC236}">
                  <a16:creationId xmlns:a16="http://schemas.microsoft.com/office/drawing/2014/main" id="{4FFF80F5-8A42-4DA2-B921-9B7D1531D959}"/>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Brushes</a:t>
              </a:r>
            </a:p>
          </p:txBody>
        </p:sp>
      </p:grpSp>
      <p:grpSp>
        <p:nvGrpSpPr>
          <p:cNvPr id="22" name="Group 21">
            <a:extLst>
              <a:ext uri="{FF2B5EF4-FFF2-40B4-BE49-F238E27FC236}">
                <a16:creationId xmlns:a16="http://schemas.microsoft.com/office/drawing/2014/main" id="{B32AC3AC-836B-4CB7-92F1-69C84E543491}"/>
              </a:ext>
            </a:extLst>
          </p:cNvPr>
          <p:cNvGrpSpPr/>
          <p:nvPr/>
        </p:nvGrpSpPr>
        <p:grpSpPr>
          <a:xfrm>
            <a:off x="6139995" y="2964109"/>
            <a:ext cx="2011680" cy="2011680"/>
            <a:chOff x="1949057" y="844230"/>
            <a:chExt cx="913620" cy="913620"/>
          </a:xfrm>
          <a:scene3d>
            <a:camera prst="orthographicFront"/>
            <a:lightRig rig="flat" dir="t"/>
          </a:scene3d>
        </p:grpSpPr>
        <p:sp>
          <p:nvSpPr>
            <p:cNvPr id="23" name="Oval 22">
              <a:extLst>
                <a:ext uri="{FF2B5EF4-FFF2-40B4-BE49-F238E27FC236}">
                  <a16:creationId xmlns:a16="http://schemas.microsoft.com/office/drawing/2014/main" id="{6707FAAF-4628-49F4-B337-E1FA95A4FA7F}"/>
                </a:ext>
              </a:extLst>
            </p:cNvPr>
            <p:cNvSpPr/>
            <p:nvPr/>
          </p:nvSpPr>
          <p:spPr>
            <a:xfrm>
              <a:off x="1949057" y="844230"/>
              <a:ext cx="913620" cy="913620"/>
            </a:xfrm>
            <a:prstGeom prst="ellipse">
              <a:avLst/>
            </a:prstGeom>
            <a:gradFill>
              <a:gsLst>
                <a:gs pos="1000">
                  <a:srgbClr val="0187AD"/>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4" name="Oval 4">
              <a:extLst>
                <a:ext uri="{FF2B5EF4-FFF2-40B4-BE49-F238E27FC236}">
                  <a16:creationId xmlns:a16="http://schemas.microsoft.com/office/drawing/2014/main" id="{F3DD440D-0DE4-4623-98B1-D3412F1AF8FC}"/>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Chemistry</a:t>
              </a:r>
            </a:p>
          </p:txBody>
        </p:sp>
      </p:grpSp>
      <p:grpSp>
        <p:nvGrpSpPr>
          <p:cNvPr id="25" name="Group 24">
            <a:extLst>
              <a:ext uri="{FF2B5EF4-FFF2-40B4-BE49-F238E27FC236}">
                <a16:creationId xmlns:a16="http://schemas.microsoft.com/office/drawing/2014/main" id="{2D802191-06E6-433C-9ACD-53383B3C0E91}"/>
              </a:ext>
            </a:extLst>
          </p:cNvPr>
          <p:cNvGrpSpPr/>
          <p:nvPr/>
        </p:nvGrpSpPr>
        <p:grpSpPr>
          <a:xfrm>
            <a:off x="3053630" y="1781686"/>
            <a:ext cx="2011680" cy="2011680"/>
            <a:chOff x="1949057" y="844230"/>
            <a:chExt cx="913620" cy="913620"/>
          </a:xfrm>
          <a:scene3d>
            <a:camera prst="orthographicFront"/>
            <a:lightRig rig="flat" dir="t"/>
          </a:scene3d>
        </p:grpSpPr>
        <p:sp>
          <p:nvSpPr>
            <p:cNvPr id="26" name="Oval 25">
              <a:extLst>
                <a:ext uri="{FF2B5EF4-FFF2-40B4-BE49-F238E27FC236}">
                  <a16:creationId xmlns:a16="http://schemas.microsoft.com/office/drawing/2014/main" id="{842DCB49-0237-4D61-ADAF-BB8CF7127857}"/>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7" name="Oval 4">
              <a:extLst>
                <a:ext uri="{FF2B5EF4-FFF2-40B4-BE49-F238E27FC236}">
                  <a16:creationId xmlns:a16="http://schemas.microsoft.com/office/drawing/2014/main" id="{D94464B0-1DCA-45BF-834F-34846BB5CF1E}"/>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Water</a:t>
              </a:r>
            </a:p>
          </p:txBody>
        </p:sp>
      </p:grpSp>
      <p:grpSp>
        <p:nvGrpSpPr>
          <p:cNvPr id="28" name="Group 27">
            <a:extLst>
              <a:ext uri="{FF2B5EF4-FFF2-40B4-BE49-F238E27FC236}">
                <a16:creationId xmlns:a16="http://schemas.microsoft.com/office/drawing/2014/main" id="{5A4A57E0-1450-4F68-84F6-5CC822400A90}"/>
              </a:ext>
            </a:extLst>
          </p:cNvPr>
          <p:cNvGrpSpPr/>
          <p:nvPr/>
        </p:nvGrpSpPr>
        <p:grpSpPr>
          <a:xfrm>
            <a:off x="4552538" y="3755941"/>
            <a:ext cx="2011680" cy="2011680"/>
            <a:chOff x="1949057" y="844230"/>
            <a:chExt cx="913620" cy="913620"/>
          </a:xfrm>
          <a:scene3d>
            <a:camera prst="orthographicFront"/>
            <a:lightRig rig="flat" dir="t"/>
          </a:scene3d>
        </p:grpSpPr>
        <p:sp>
          <p:nvSpPr>
            <p:cNvPr id="29" name="Oval 28">
              <a:extLst>
                <a:ext uri="{FF2B5EF4-FFF2-40B4-BE49-F238E27FC236}">
                  <a16:creationId xmlns:a16="http://schemas.microsoft.com/office/drawing/2014/main" id="{4B694C15-0D64-44B4-98CA-6CAD276D0327}"/>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30" name="Oval 4">
              <a:extLst>
                <a:ext uri="{FF2B5EF4-FFF2-40B4-BE49-F238E27FC236}">
                  <a16:creationId xmlns:a16="http://schemas.microsoft.com/office/drawing/2014/main" id="{A62F950D-398E-474A-A0DD-670732F8DB03}"/>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Temp</a:t>
              </a:r>
            </a:p>
          </p:txBody>
        </p:sp>
      </p:grpSp>
      <p:grpSp>
        <p:nvGrpSpPr>
          <p:cNvPr id="37" name="Group 36">
            <a:extLst>
              <a:ext uri="{FF2B5EF4-FFF2-40B4-BE49-F238E27FC236}">
                <a16:creationId xmlns:a16="http://schemas.microsoft.com/office/drawing/2014/main" id="{E4B939CF-9D94-4590-8048-16532E4EEB1F}"/>
              </a:ext>
            </a:extLst>
          </p:cNvPr>
          <p:cNvGrpSpPr/>
          <p:nvPr/>
        </p:nvGrpSpPr>
        <p:grpSpPr>
          <a:xfrm>
            <a:off x="5110931" y="1312059"/>
            <a:ext cx="2011680" cy="2011680"/>
            <a:chOff x="1949057" y="844230"/>
            <a:chExt cx="913620" cy="913620"/>
          </a:xfrm>
          <a:scene3d>
            <a:camera prst="orthographicFront"/>
            <a:lightRig rig="flat" dir="t"/>
          </a:scene3d>
        </p:grpSpPr>
        <p:sp>
          <p:nvSpPr>
            <p:cNvPr id="38" name="Oval 37">
              <a:extLst>
                <a:ext uri="{FF2B5EF4-FFF2-40B4-BE49-F238E27FC236}">
                  <a16:creationId xmlns:a16="http://schemas.microsoft.com/office/drawing/2014/main" id="{DC51C532-E601-40CF-84B8-B463E214E319}"/>
                </a:ext>
              </a:extLst>
            </p:cNvPr>
            <p:cNvSpPr/>
            <p:nvPr/>
          </p:nvSpPr>
          <p:spPr>
            <a:xfrm>
              <a:off x="1949057" y="844230"/>
              <a:ext cx="913620" cy="913620"/>
            </a:xfrm>
            <a:prstGeom prst="ellipse">
              <a:avLst/>
            </a:prstGeom>
            <a:gradFill>
              <a:gsLst>
                <a:gs pos="0">
                  <a:srgbClr val="04788E"/>
                </a:gs>
                <a:gs pos="80000">
                  <a:srgbClr val="0187AD"/>
                </a:gs>
                <a:gs pos="100000">
                  <a:srgbClr val="0EA0C3"/>
                </a:gs>
              </a:gsLst>
            </a:gra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39" name="Oval 4">
              <a:extLst>
                <a:ext uri="{FF2B5EF4-FFF2-40B4-BE49-F238E27FC236}">
                  <a16:creationId xmlns:a16="http://schemas.microsoft.com/office/drawing/2014/main" id="{D805BCC5-EAEA-4A35-8854-952B69E67316}"/>
                </a:ext>
              </a:extLst>
            </p:cNvPr>
            <p:cNvSpPr txBox="1"/>
            <p:nvPr/>
          </p:nvSpPr>
          <p:spPr>
            <a:xfrm>
              <a:off x="2082854" y="978027"/>
              <a:ext cx="646026" cy="6460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2400" kern="1200" dirty="0"/>
                <a:t>IFU</a:t>
              </a:r>
            </a:p>
          </p:txBody>
        </p:sp>
      </p:grpSp>
      <p:sp>
        <p:nvSpPr>
          <p:cNvPr id="34" name="Rectangle 33">
            <a:extLst>
              <a:ext uri="{FF2B5EF4-FFF2-40B4-BE49-F238E27FC236}">
                <a16:creationId xmlns:a16="http://schemas.microsoft.com/office/drawing/2014/main" id="{7A8DA91E-0C62-4779-A126-A64848929BAC}"/>
              </a:ext>
            </a:extLst>
          </p:cNvPr>
          <p:cNvSpPr/>
          <p:nvPr/>
        </p:nvSpPr>
        <p:spPr>
          <a:xfrm>
            <a:off x="4936093" y="6195739"/>
            <a:ext cx="2324674"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Clean Device</a:t>
            </a:r>
          </a:p>
        </p:txBody>
      </p:sp>
      <p:sp>
        <p:nvSpPr>
          <p:cNvPr id="36" name="Freeform: Shape 35">
            <a:extLst>
              <a:ext uri="{FF2B5EF4-FFF2-40B4-BE49-F238E27FC236}">
                <a16:creationId xmlns:a16="http://schemas.microsoft.com/office/drawing/2014/main" id="{DD1C980C-5A19-4C45-BC9E-508CA36C8022}"/>
              </a:ext>
            </a:extLst>
          </p:cNvPr>
          <p:cNvSpPr/>
          <p:nvPr/>
        </p:nvSpPr>
        <p:spPr>
          <a:xfrm>
            <a:off x="2258282" y="1032158"/>
            <a:ext cx="7661558" cy="5078984"/>
          </a:xfrm>
          <a:custGeom>
            <a:avLst/>
            <a:gdLst>
              <a:gd name="connsiteX0" fmla="*/ 3639536 w 7237780"/>
              <a:gd name="connsiteY0" fmla="*/ 175795 h 5806519"/>
              <a:gd name="connsiteX1" fmla="*/ 342309 w 7237780"/>
              <a:gd name="connsiteY1" fmla="*/ 1006534 h 5806519"/>
              <a:gd name="connsiteX2" fmla="*/ 3639536 w 7237780"/>
              <a:gd name="connsiteY2" fmla="*/ 1837273 h 5806519"/>
              <a:gd name="connsiteX3" fmla="*/ 6936763 w 7237780"/>
              <a:gd name="connsiteY3" fmla="*/ 1006534 h 5806519"/>
              <a:gd name="connsiteX4" fmla="*/ 3639536 w 7237780"/>
              <a:gd name="connsiteY4" fmla="*/ 175795 h 5806519"/>
              <a:gd name="connsiteX5" fmla="*/ 3618890 w 7237780"/>
              <a:gd name="connsiteY5" fmla="*/ 0 h 5806519"/>
              <a:gd name="connsiteX6" fmla="*/ 7237780 w 7237780"/>
              <a:gd name="connsiteY6" fmla="*/ 1158356 h 5806519"/>
              <a:gd name="connsiteX7" fmla="*/ 7075082 w 7237780"/>
              <a:gd name="connsiteY7" fmla="*/ 1502816 h 5806519"/>
              <a:gd name="connsiteX8" fmla="*/ 7074281 w 7237780"/>
              <a:gd name="connsiteY8" fmla="*/ 1503515 h 5806519"/>
              <a:gd name="connsiteX9" fmla="*/ 4592698 w 7237780"/>
              <a:gd name="connsiteY9" fmla="*/ 5592261 h 5806519"/>
              <a:gd name="connsiteX10" fmla="*/ 4581629 w 7237780"/>
              <a:gd name="connsiteY10" fmla="*/ 5592261 h 5806519"/>
              <a:gd name="connsiteX11" fmla="*/ 4569534 w 7237780"/>
              <a:gd name="connsiteY11" fmla="*/ 5620792 h 5806519"/>
              <a:gd name="connsiteX12" fmla="*/ 3611304 w 7237780"/>
              <a:gd name="connsiteY12" fmla="*/ 5806519 h 5806519"/>
              <a:gd name="connsiteX13" fmla="*/ 2653075 w 7237780"/>
              <a:gd name="connsiteY13" fmla="*/ 5620792 h 5806519"/>
              <a:gd name="connsiteX14" fmla="*/ 2640982 w 7237780"/>
              <a:gd name="connsiteY14" fmla="*/ 5592261 h 5806519"/>
              <a:gd name="connsiteX15" fmla="*/ 2632707 w 7237780"/>
              <a:gd name="connsiteY15" fmla="*/ 5592261 h 5806519"/>
              <a:gd name="connsiteX16" fmla="*/ 113609 w 7237780"/>
              <a:gd name="connsiteY16" fmla="*/ 1441707 h 5806519"/>
              <a:gd name="connsiteX17" fmla="*/ 73523 w 7237780"/>
              <a:gd name="connsiteY17" fmla="*/ 1391806 h 5806519"/>
              <a:gd name="connsiteX18" fmla="*/ 37618 w 7237780"/>
              <a:gd name="connsiteY18" fmla="*/ 1316499 h 5806519"/>
              <a:gd name="connsiteX19" fmla="*/ 33583 w 7237780"/>
              <a:gd name="connsiteY19" fmla="*/ 1309853 h 5806519"/>
              <a:gd name="connsiteX20" fmla="*/ 34449 w 7237780"/>
              <a:gd name="connsiteY20" fmla="*/ 1309853 h 5806519"/>
              <a:gd name="connsiteX21" fmla="*/ 18685 w 7237780"/>
              <a:gd name="connsiteY21" fmla="*/ 1276791 h 5806519"/>
              <a:gd name="connsiteX22" fmla="*/ 0 w 7237780"/>
              <a:gd name="connsiteY22" fmla="*/ 1158356 h 5806519"/>
              <a:gd name="connsiteX23" fmla="*/ 3618890 w 7237780"/>
              <a:gd name="connsiteY23" fmla="*/ 0 h 580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7780" h="5806519">
                <a:moveTo>
                  <a:pt x="3639536" y="175795"/>
                </a:moveTo>
                <a:cubicBezTo>
                  <a:pt x="1818528" y="175795"/>
                  <a:pt x="342309" y="547730"/>
                  <a:pt x="342309" y="1006534"/>
                </a:cubicBezTo>
                <a:cubicBezTo>
                  <a:pt x="342309" y="1465338"/>
                  <a:pt x="1818528" y="1837273"/>
                  <a:pt x="3639536" y="1837273"/>
                </a:cubicBezTo>
                <a:cubicBezTo>
                  <a:pt x="5460544" y="1837273"/>
                  <a:pt x="6936763" y="1465338"/>
                  <a:pt x="6936763" y="1006534"/>
                </a:cubicBezTo>
                <a:cubicBezTo>
                  <a:pt x="6936763" y="547730"/>
                  <a:pt x="5460544" y="175795"/>
                  <a:pt x="3639536" y="175795"/>
                </a:cubicBezTo>
                <a:close/>
                <a:moveTo>
                  <a:pt x="3618890" y="0"/>
                </a:moveTo>
                <a:cubicBezTo>
                  <a:pt x="5617549" y="0"/>
                  <a:pt x="7237780" y="518613"/>
                  <a:pt x="7237780" y="1158356"/>
                </a:cubicBezTo>
                <a:cubicBezTo>
                  <a:pt x="7237780" y="1278308"/>
                  <a:pt x="7180819" y="1394001"/>
                  <a:pt x="7075082" y="1502816"/>
                </a:cubicBezTo>
                <a:lnTo>
                  <a:pt x="7074281" y="1503515"/>
                </a:lnTo>
                <a:lnTo>
                  <a:pt x="4592698" y="5592261"/>
                </a:lnTo>
                <a:lnTo>
                  <a:pt x="4581629" y="5592261"/>
                </a:lnTo>
                <a:lnTo>
                  <a:pt x="4569534" y="5620792"/>
                </a:lnTo>
                <a:cubicBezTo>
                  <a:pt x="4478330" y="5726787"/>
                  <a:pt x="4083971" y="5806519"/>
                  <a:pt x="3611304" y="5806519"/>
                </a:cubicBezTo>
                <a:cubicBezTo>
                  <a:pt x="3138637" y="5806519"/>
                  <a:pt x="2744279" y="5726787"/>
                  <a:pt x="2653075" y="5620792"/>
                </a:cubicBezTo>
                <a:lnTo>
                  <a:pt x="2640982" y="5592261"/>
                </a:lnTo>
                <a:lnTo>
                  <a:pt x="2632707" y="5592261"/>
                </a:lnTo>
                <a:lnTo>
                  <a:pt x="113609" y="1441707"/>
                </a:lnTo>
                <a:lnTo>
                  <a:pt x="73523" y="1391806"/>
                </a:lnTo>
                <a:lnTo>
                  <a:pt x="37618" y="1316499"/>
                </a:lnTo>
                <a:lnTo>
                  <a:pt x="33583" y="1309853"/>
                </a:lnTo>
                <a:lnTo>
                  <a:pt x="34449" y="1309853"/>
                </a:lnTo>
                <a:lnTo>
                  <a:pt x="18685" y="1276791"/>
                </a:lnTo>
                <a:cubicBezTo>
                  <a:pt x="6329" y="1237851"/>
                  <a:pt x="0" y="1198339"/>
                  <a:pt x="0" y="1158356"/>
                </a:cubicBezTo>
                <a:cubicBezTo>
                  <a:pt x="0" y="518613"/>
                  <a:pt x="1620232" y="0"/>
                  <a:pt x="3618890" y="0"/>
                </a:cubicBezTo>
                <a:close/>
              </a:path>
            </a:pathLst>
          </a:custGeom>
          <a:solidFill>
            <a:schemeClr val="bg1">
              <a:alpha val="30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1" name="Group 30">
            <a:extLst>
              <a:ext uri="{FF2B5EF4-FFF2-40B4-BE49-F238E27FC236}">
                <a16:creationId xmlns:a16="http://schemas.microsoft.com/office/drawing/2014/main" id="{E2398862-A474-439B-99CE-A9E8DDC2AB1C}"/>
              </a:ext>
            </a:extLst>
          </p:cNvPr>
          <p:cNvGrpSpPr/>
          <p:nvPr/>
        </p:nvGrpSpPr>
        <p:grpSpPr>
          <a:xfrm rot="888708">
            <a:off x="8474238" y="1295885"/>
            <a:ext cx="3020970" cy="3923816"/>
            <a:chOff x="425316" y="948857"/>
            <a:chExt cx="3020970" cy="3923816"/>
          </a:xfrm>
        </p:grpSpPr>
        <p:pic>
          <p:nvPicPr>
            <p:cNvPr id="32" name="Picture 31">
              <a:extLst>
                <a:ext uri="{FF2B5EF4-FFF2-40B4-BE49-F238E27FC236}">
                  <a16:creationId xmlns:a16="http://schemas.microsoft.com/office/drawing/2014/main" id="{3E80428E-52EE-45CD-BE53-618AC4CB4D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3" name="Oval 32">
              <a:extLst>
                <a:ext uri="{FF2B5EF4-FFF2-40B4-BE49-F238E27FC236}">
                  <a16:creationId xmlns:a16="http://schemas.microsoft.com/office/drawing/2014/main" id="{98B4EE24-3BFB-4805-9A11-CE9E476EB783}"/>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8BC9818E-337B-4D09-A2B9-7E9042369F63}"/>
                </a:ext>
              </a:extLst>
            </p:cNvPr>
            <p:cNvSpPr txBox="1"/>
            <p:nvPr/>
          </p:nvSpPr>
          <p:spPr>
            <a:xfrm rot="21225613">
              <a:off x="560954" y="1979642"/>
              <a:ext cx="2885332" cy="275460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Confirm dilution rates and temps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Confirm chemistry is right for the devices and water quality of the facility</a:t>
              </a:r>
            </a:p>
          </p:txBody>
        </p:sp>
        <p:sp>
          <p:nvSpPr>
            <p:cNvPr id="40" name="Rectangle 39">
              <a:extLst>
                <a:ext uri="{FF2B5EF4-FFF2-40B4-BE49-F238E27FC236}">
                  <a16:creationId xmlns:a16="http://schemas.microsoft.com/office/drawing/2014/main" id="{85AA2C62-A7AA-4A4A-B0DC-B53E5FA3D100}"/>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grpSp>
        <p:nvGrpSpPr>
          <p:cNvPr id="41" name="Group 40">
            <a:extLst>
              <a:ext uri="{FF2B5EF4-FFF2-40B4-BE49-F238E27FC236}">
                <a16:creationId xmlns:a16="http://schemas.microsoft.com/office/drawing/2014/main" id="{4DE51F69-B1C4-45E6-8FB9-6D3AF8647BDF}"/>
              </a:ext>
            </a:extLst>
          </p:cNvPr>
          <p:cNvGrpSpPr/>
          <p:nvPr/>
        </p:nvGrpSpPr>
        <p:grpSpPr>
          <a:xfrm>
            <a:off x="565655" y="1240212"/>
            <a:ext cx="3046511" cy="3923816"/>
            <a:chOff x="425316" y="915635"/>
            <a:chExt cx="3046511" cy="3923816"/>
          </a:xfrm>
        </p:grpSpPr>
        <p:pic>
          <p:nvPicPr>
            <p:cNvPr id="42" name="Picture 41">
              <a:extLst>
                <a:ext uri="{FF2B5EF4-FFF2-40B4-BE49-F238E27FC236}">
                  <a16:creationId xmlns:a16="http://schemas.microsoft.com/office/drawing/2014/main" id="{F2017525-3D6B-4B50-9254-3C32E73E0B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3868" y="915635"/>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3" name="Oval 42">
              <a:extLst>
                <a:ext uri="{FF2B5EF4-FFF2-40B4-BE49-F238E27FC236}">
                  <a16:creationId xmlns:a16="http://schemas.microsoft.com/office/drawing/2014/main" id="{D138159A-61B2-47F2-A0B4-B9BECC76EFFC}"/>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6527462D-B908-48D0-A7C5-0BDA235D8135}"/>
                </a:ext>
              </a:extLst>
            </p:cNvPr>
            <p:cNvSpPr txBox="1"/>
            <p:nvPr/>
          </p:nvSpPr>
          <p:spPr>
            <a:xfrm rot="21225613">
              <a:off x="586495" y="2053625"/>
              <a:ext cx="2885332" cy="246221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Make IFU available</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Staff educated and competent</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Right cleaning tools available</a:t>
              </a:r>
            </a:p>
          </p:txBody>
        </p:sp>
        <p:sp>
          <p:nvSpPr>
            <p:cNvPr id="45" name="Rectangle 44">
              <a:extLst>
                <a:ext uri="{FF2B5EF4-FFF2-40B4-BE49-F238E27FC236}">
                  <a16:creationId xmlns:a16="http://schemas.microsoft.com/office/drawing/2014/main" id="{EA0F43C7-0C9A-4112-983A-1FD1E193E25B}"/>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grpSp>
        <p:nvGrpSpPr>
          <p:cNvPr id="46" name="Group 45">
            <a:extLst>
              <a:ext uri="{FF2B5EF4-FFF2-40B4-BE49-F238E27FC236}">
                <a16:creationId xmlns:a16="http://schemas.microsoft.com/office/drawing/2014/main" id="{F9BFCB2D-A258-466E-B6DC-5EE8E224932B}"/>
              </a:ext>
            </a:extLst>
          </p:cNvPr>
          <p:cNvGrpSpPr/>
          <p:nvPr/>
        </p:nvGrpSpPr>
        <p:grpSpPr>
          <a:xfrm rot="374205">
            <a:off x="4602692" y="1511111"/>
            <a:ext cx="3028157" cy="3923816"/>
            <a:chOff x="425316" y="948857"/>
            <a:chExt cx="3028157" cy="3923816"/>
          </a:xfrm>
        </p:grpSpPr>
        <p:pic>
          <p:nvPicPr>
            <p:cNvPr id="47" name="Picture 46">
              <a:extLst>
                <a:ext uri="{FF2B5EF4-FFF2-40B4-BE49-F238E27FC236}">
                  <a16:creationId xmlns:a16="http://schemas.microsoft.com/office/drawing/2014/main" id="{3B60B276-6E8D-4528-BF62-8EC99D62F5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8" name="Oval 47">
              <a:extLst>
                <a:ext uri="{FF2B5EF4-FFF2-40B4-BE49-F238E27FC236}">
                  <a16:creationId xmlns:a16="http://schemas.microsoft.com/office/drawing/2014/main" id="{76FF2C18-7356-4E84-9C25-6BCAF20ACA13}"/>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8382AB58-F4CC-4999-91D8-2873DF781DBD}"/>
                </a:ext>
              </a:extLst>
            </p:cNvPr>
            <p:cNvSpPr txBox="1"/>
            <p:nvPr/>
          </p:nvSpPr>
          <p:spPr>
            <a:xfrm rot="21225613">
              <a:off x="568141" y="1944065"/>
              <a:ext cx="2885332" cy="238526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Bacterial and Endotoxin water testing</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Ensure DI or RO water is used for rinses</a:t>
              </a:r>
            </a:p>
          </p:txBody>
        </p:sp>
        <p:sp>
          <p:nvSpPr>
            <p:cNvPr id="50" name="Rectangle 49">
              <a:extLst>
                <a:ext uri="{FF2B5EF4-FFF2-40B4-BE49-F238E27FC236}">
                  <a16:creationId xmlns:a16="http://schemas.microsoft.com/office/drawing/2014/main" id="{0DD15B1F-8B7A-4E6A-9232-91A18E161F86}"/>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48902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C30765-7ED1-4020-B415-E3ACC16A54F4}"/>
              </a:ext>
            </a:extLst>
          </p:cNvPr>
          <p:cNvSpPr>
            <a:spLocks noGrp="1"/>
          </p:cNvSpPr>
          <p:nvPr>
            <p:ph idx="1"/>
          </p:nvPr>
        </p:nvSpPr>
        <p:spPr>
          <a:xfrm>
            <a:off x="427038" y="995362"/>
            <a:ext cx="11396662" cy="6227821"/>
          </a:xfrm>
        </p:spPr>
        <p:txBody>
          <a:bodyPr vert="horz" lIns="91440" tIns="45720" rIns="91440" bIns="45720" rtlCol="0" anchor="t">
            <a:normAutofit/>
          </a:bodyPr>
          <a:lstStyle/>
          <a:p>
            <a:r>
              <a:rPr lang="en-US" sz="2200" dirty="0">
                <a:solidFill>
                  <a:schemeClr val="bg2">
                    <a:lumMod val="10000"/>
                  </a:schemeClr>
                </a:solidFill>
                <a:latin typeface="Arial"/>
                <a:cs typeface="Arial"/>
              </a:rPr>
              <a:t>STERIS Corporation is an approved provider of continuing nursing education by </a:t>
            </a:r>
            <a:r>
              <a:rPr lang="en-US" sz="2200" b="1" dirty="0">
                <a:solidFill>
                  <a:schemeClr val="bg2">
                    <a:lumMod val="10000"/>
                  </a:schemeClr>
                </a:solidFill>
                <a:latin typeface="Arial"/>
                <a:cs typeface="Arial"/>
              </a:rPr>
              <a:t>CBRN</a:t>
            </a:r>
            <a:r>
              <a:rPr lang="en-US" sz="2200" dirty="0">
                <a:solidFill>
                  <a:schemeClr val="bg2">
                    <a:lumMod val="10000"/>
                  </a:schemeClr>
                </a:solidFill>
                <a:latin typeface="Arial"/>
                <a:cs typeface="Arial"/>
              </a:rPr>
              <a:t> – provider # CEP 11681 and an approved Administrator Education Unit (AEU) and Infection Prevention Control (IPCH) provider by </a:t>
            </a:r>
            <a:r>
              <a:rPr lang="en-US" sz="2200" b="1" dirty="0">
                <a:solidFill>
                  <a:schemeClr val="bg2">
                    <a:lumMod val="10000"/>
                  </a:schemeClr>
                </a:solidFill>
                <a:latin typeface="Arial"/>
                <a:cs typeface="Arial"/>
              </a:rPr>
              <a:t>BASC</a:t>
            </a:r>
            <a:r>
              <a:rPr lang="en-US" sz="2200" dirty="0">
                <a:solidFill>
                  <a:schemeClr val="bg2">
                    <a:lumMod val="10000"/>
                  </a:schemeClr>
                </a:solidFill>
                <a:latin typeface="Arial"/>
                <a:cs typeface="Arial"/>
              </a:rPr>
              <a:t> – provider # 1417. </a:t>
            </a:r>
            <a:endParaRPr lang="en-US" sz="2200" dirty="0">
              <a:solidFill>
                <a:schemeClr val="bg2">
                  <a:lumMod val="10000"/>
                </a:schemeClr>
              </a:solidFill>
            </a:endParaRPr>
          </a:p>
          <a:p>
            <a:r>
              <a:rPr lang="en-US" sz="2200" dirty="0">
                <a:solidFill>
                  <a:schemeClr val="bg2">
                    <a:lumMod val="10000"/>
                  </a:schemeClr>
                </a:solidFill>
                <a:latin typeface="Arial"/>
                <a:cs typeface="Arial"/>
              </a:rPr>
              <a:t>This program is approved for: </a:t>
            </a:r>
            <a:endParaRPr lang="en-US" sz="2200" dirty="0">
              <a:solidFill>
                <a:schemeClr val="bg2">
                  <a:lumMod val="10000"/>
                </a:schemeClr>
              </a:solidFill>
            </a:endParaRPr>
          </a:p>
          <a:p>
            <a:pPr lvl="1"/>
            <a:r>
              <a:rPr lang="en-US" sz="2200" b="1" u="sng" dirty="0">
                <a:solidFill>
                  <a:schemeClr val="bg2">
                    <a:lumMod val="10000"/>
                  </a:schemeClr>
                </a:solidFill>
                <a:latin typeface="Arial"/>
                <a:cs typeface="Arial"/>
              </a:rPr>
              <a:t>0</a:t>
            </a:r>
            <a:r>
              <a:rPr lang="en-US" sz="2200" dirty="0">
                <a:solidFill>
                  <a:schemeClr val="bg2">
                    <a:lumMod val="10000"/>
                  </a:schemeClr>
                </a:solidFill>
                <a:latin typeface="Arial"/>
                <a:cs typeface="Arial"/>
              </a:rPr>
              <a:t> hour(s) of GI Specific content credit by </a:t>
            </a:r>
            <a:r>
              <a:rPr lang="en-US" sz="2200" b="1" dirty="0">
                <a:solidFill>
                  <a:schemeClr val="bg2">
                    <a:lumMod val="10000"/>
                  </a:schemeClr>
                </a:solidFill>
                <a:latin typeface="Arial"/>
                <a:cs typeface="Arial"/>
              </a:rPr>
              <a:t>ABCGN</a:t>
            </a:r>
            <a:r>
              <a:rPr lang="en-US" sz="2200" dirty="0">
                <a:solidFill>
                  <a:schemeClr val="bg2">
                    <a:lumMod val="10000"/>
                  </a:schemeClr>
                </a:solidFill>
                <a:latin typeface="Arial"/>
                <a:cs typeface="Arial"/>
              </a:rPr>
              <a:t> (American Board of Certification for Gastroenterology Nurses), </a:t>
            </a:r>
            <a:endParaRPr lang="en-US" sz="2200" dirty="0">
              <a:solidFill>
                <a:schemeClr val="bg2">
                  <a:lumMod val="10000"/>
                </a:schemeClr>
              </a:solidFill>
            </a:endParaRPr>
          </a:p>
          <a:p>
            <a:pPr lvl="1"/>
            <a:r>
              <a:rPr lang="en-US" sz="2200" b="1" u="sng" dirty="0">
                <a:solidFill>
                  <a:schemeClr val="bg2">
                    <a:lumMod val="10000"/>
                  </a:schemeClr>
                </a:solidFill>
                <a:latin typeface="Arial"/>
                <a:cs typeface="Arial"/>
              </a:rPr>
              <a:t>1.5 </a:t>
            </a:r>
            <a:r>
              <a:rPr lang="en-US" sz="2200" dirty="0">
                <a:solidFill>
                  <a:schemeClr val="bg2">
                    <a:lumMod val="10000"/>
                  </a:schemeClr>
                </a:solidFill>
                <a:latin typeface="Arial"/>
                <a:cs typeface="Arial"/>
              </a:rPr>
              <a:t>AEU(s) &amp; </a:t>
            </a:r>
            <a:r>
              <a:rPr lang="en-US" sz="2200" b="1" u="sng" dirty="0">
                <a:solidFill>
                  <a:schemeClr val="bg2">
                    <a:lumMod val="10000"/>
                  </a:schemeClr>
                </a:solidFill>
                <a:latin typeface="Arial"/>
                <a:cs typeface="Arial"/>
              </a:rPr>
              <a:t>1.5</a:t>
            </a:r>
            <a:r>
              <a:rPr lang="en-US" sz="2200" dirty="0">
                <a:solidFill>
                  <a:schemeClr val="bg2">
                    <a:lumMod val="10000"/>
                  </a:schemeClr>
                </a:solidFill>
                <a:latin typeface="Arial"/>
                <a:cs typeface="Arial"/>
              </a:rPr>
              <a:t> IPCH(s) by </a:t>
            </a:r>
            <a:r>
              <a:rPr lang="en-US" sz="2200" b="1" dirty="0">
                <a:solidFill>
                  <a:schemeClr val="bg2">
                    <a:lumMod val="10000"/>
                  </a:schemeClr>
                </a:solidFill>
                <a:latin typeface="Arial"/>
                <a:cs typeface="Arial"/>
              </a:rPr>
              <a:t>BASC</a:t>
            </a:r>
            <a:r>
              <a:rPr lang="en-US" sz="2200" dirty="0">
                <a:solidFill>
                  <a:schemeClr val="bg2">
                    <a:lumMod val="10000"/>
                  </a:schemeClr>
                </a:solidFill>
                <a:latin typeface="Arial"/>
                <a:cs typeface="Arial"/>
              </a:rPr>
              <a:t> (Board of Ambulatory Surgery Certification), and</a:t>
            </a:r>
          </a:p>
          <a:p>
            <a:pPr lvl="1"/>
            <a:r>
              <a:rPr lang="en-US" sz="2200" b="1" u="sng" dirty="0">
                <a:solidFill>
                  <a:schemeClr val="bg2">
                    <a:lumMod val="10000"/>
                  </a:schemeClr>
                </a:solidFill>
                <a:latin typeface="Arial"/>
                <a:cs typeface="Arial"/>
              </a:rPr>
              <a:t>1.5</a:t>
            </a:r>
            <a:r>
              <a:rPr lang="en-US" sz="2200" dirty="0">
                <a:solidFill>
                  <a:schemeClr val="bg2">
                    <a:lumMod val="10000"/>
                  </a:schemeClr>
                </a:solidFill>
                <a:latin typeface="Arial"/>
                <a:cs typeface="Arial"/>
              </a:rPr>
              <a:t> contact hour(s) of continuing education credit</a:t>
            </a:r>
          </a:p>
          <a:p>
            <a:pPr lvl="2"/>
            <a:r>
              <a:rPr lang="en-US" sz="2200" b="1" dirty="0">
                <a:solidFill>
                  <a:schemeClr val="bg2">
                    <a:lumMod val="10000"/>
                  </a:schemeClr>
                </a:solidFill>
                <a:latin typeface="Arial"/>
                <a:cs typeface="Arial"/>
              </a:rPr>
              <a:t>CBRN</a:t>
            </a:r>
            <a:r>
              <a:rPr lang="en-US" sz="2200" dirty="0">
                <a:solidFill>
                  <a:schemeClr val="bg2">
                    <a:lumMod val="10000"/>
                  </a:schemeClr>
                </a:solidFill>
                <a:latin typeface="Arial"/>
                <a:cs typeface="Arial"/>
              </a:rPr>
              <a:t> (California Board of Registered Nursing);</a:t>
            </a:r>
          </a:p>
          <a:p>
            <a:pPr lvl="2"/>
            <a:r>
              <a:rPr lang="en-US" sz="2200" b="1" dirty="0">
                <a:solidFill>
                  <a:schemeClr val="bg2">
                    <a:lumMod val="10000"/>
                  </a:schemeClr>
                </a:solidFill>
                <a:latin typeface="Arial"/>
                <a:cs typeface="Arial"/>
              </a:rPr>
              <a:t>CBSPD</a:t>
            </a:r>
            <a:r>
              <a:rPr lang="en-US" sz="2200" dirty="0">
                <a:solidFill>
                  <a:schemeClr val="bg2">
                    <a:lumMod val="10000"/>
                  </a:schemeClr>
                </a:solidFill>
                <a:latin typeface="Arial"/>
                <a:cs typeface="Arial"/>
              </a:rPr>
              <a:t> (Certified Board for Sterile Processing and Distribution); and</a:t>
            </a:r>
          </a:p>
          <a:p>
            <a:pPr lvl="2"/>
            <a:r>
              <a:rPr lang="en-US" sz="2200" b="1" dirty="0">
                <a:solidFill>
                  <a:schemeClr val="bg2">
                    <a:lumMod val="10000"/>
                  </a:schemeClr>
                </a:solidFill>
                <a:latin typeface="Arial"/>
                <a:cs typeface="Arial"/>
              </a:rPr>
              <a:t>HSPA</a:t>
            </a:r>
            <a:r>
              <a:rPr lang="en-US" sz="2200" dirty="0">
                <a:solidFill>
                  <a:schemeClr val="bg2">
                    <a:lumMod val="10000"/>
                  </a:schemeClr>
                </a:solidFill>
                <a:latin typeface="Arial"/>
                <a:cs typeface="Arial"/>
              </a:rPr>
              <a:t> (Healthcare Sterile Processing Association).</a:t>
            </a:r>
          </a:p>
        </p:txBody>
      </p:sp>
    </p:spTree>
    <p:custDataLst>
      <p:tags r:id="rId1"/>
    </p:custDataLst>
    <p:extLst>
      <p:ext uri="{BB962C8B-B14F-4D97-AF65-F5344CB8AC3E}">
        <p14:creationId xmlns:p14="http://schemas.microsoft.com/office/powerpoint/2010/main" val="1912624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CC21-2352-423F-8D17-316FEF0AD976}"/>
              </a:ext>
            </a:extLst>
          </p:cNvPr>
          <p:cNvSpPr>
            <a:spLocks noGrp="1"/>
          </p:cNvSpPr>
          <p:nvPr>
            <p:ph type="title"/>
          </p:nvPr>
        </p:nvSpPr>
        <p:spPr/>
        <p:txBody>
          <a:bodyPr/>
          <a:lstStyle/>
          <a:p>
            <a:r>
              <a:rPr lang="en-US" dirty="0"/>
              <a:t>Automated Cleaning</a:t>
            </a:r>
          </a:p>
        </p:txBody>
      </p:sp>
      <p:graphicFrame>
        <p:nvGraphicFramePr>
          <p:cNvPr id="7" name="Content Placeholder 3">
            <a:extLst>
              <a:ext uri="{FF2B5EF4-FFF2-40B4-BE49-F238E27FC236}">
                <a16:creationId xmlns:a16="http://schemas.microsoft.com/office/drawing/2014/main" id="{ED87D9D7-C066-4B5D-8898-1403C20F8CF3}"/>
              </a:ext>
            </a:extLst>
          </p:cNvPr>
          <p:cNvGraphicFramePr>
            <a:graphicFrameLocks noGrp="1"/>
          </p:cNvGraphicFramePr>
          <p:nvPr>
            <p:ph idx="1"/>
            <p:extLst>
              <p:ext uri="{D42A27DB-BD31-4B8C-83A1-F6EECF244321}">
                <p14:modId xmlns:p14="http://schemas.microsoft.com/office/powerpoint/2010/main" val="2422287275"/>
              </p:ext>
            </p:extLst>
          </p:nvPr>
        </p:nvGraphicFramePr>
        <p:xfrm>
          <a:off x="398463" y="1716088"/>
          <a:ext cx="11430000" cy="476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9363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1F2A21F-398C-41ED-81E6-518F44CACE97}"/>
              </a:ext>
            </a:extLst>
          </p:cNvPr>
          <p:cNvGrpSpPr/>
          <p:nvPr/>
        </p:nvGrpSpPr>
        <p:grpSpPr>
          <a:xfrm>
            <a:off x="727459" y="1352550"/>
            <a:ext cx="2930317" cy="3215955"/>
            <a:chOff x="746509" y="1066800"/>
            <a:chExt cx="2930317" cy="3215955"/>
          </a:xfrm>
        </p:grpSpPr>
        <p:pic>
          <p:nvPicPr>
            <p:cNvPr id="13" name="Picture 12" descr="A picture containing text, indoor, kitchen appliance&#10;&#10;Description automatically generated">
              <a:extLst>
                <a:ext uri="{FF2B5EF4-FFF2-40B4-BE49-F238E27FC236}">
                  <a16:creationId xmlns:a16="http://schemas.microsoft.com/office/drawing/2014/main" id="{4BB5297C-9583-4790-985B-C275A32A96A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9249" b="92367" l="9929" r="89938">
                          <a14:foregroundMark x1="14495" y1="8885" x2="67110" y2="9168"/>
                          <a14:foregroundMark x1="67110" y1="9168" x2="66888" y2="14620"/>
                          <a14:foregroundMark x1="73094" y1="34612" x2="76241" y2="38813"/>
                          <a14:foregroundMark x1="76241" y1="38813" x2="76640" y2="84855"/>
                          <a14:foregroundMark x1="51197" y1="90347" x2="21498" y2="93821"/>
                          <a14:foregroundMark x1="61968" y1="89095" x2="58777" y2="89459"/>
                          <a14:foregroundMark x1="21498" y1="93821" x2="10328" y2="82108"/>
                          <a14:foregroundMark x1="10328" y1="82108" x2="8821" y2="40590"/>
                          <a14:foregroundMark x1="8821" y1="40590" x2="19238" y2="28554"/>
                          <a14:foregroundMark x1="19238" y1="28554" x2="19371" y2="9491"/>
                          <a14:foregroundMark x1="21321" y1="13328" x2="61968" y2="16519"/>
                          <a14:foregroundMark x1="61968" y1="16519" x2="63785" y2="33643"/>
                          <a14:foregroundMark x1="63785" y1="33643" x2="17863" y2="19790"/>
                          <a14:foregroundMark x1="17863" y1="19790" x2="22606" y2="11268"/>
                          <a14:foregroundMark x1="23936" y1="16276" x2="40647" y2="19830"/>
                          <a14:foregroundMark x1="40647" y1="19830" x2="56560" y2="14095"/>
                          <a14:foregroundMark x1="56560" y1="14095" x2="58067" y2="27544"/>
                          <a14:foregroundMark x1="52216" y1="13045" x2="33289" y2="13328"/>
                          <a14:foregroundMark x1="33289" y1="13328" x2="50266" y2="13934"/>
                          <a14:foregroundMark x1="22429" y1="92205" x2="22429" y2="92205"/>
                          <a14:foregroundMark x1="22429" y1="86874" x2="33466" y2="92407"/>
                          <a14:foregroundMark x1="20656" y1="26656" x2="21099" y2="27827"/>
                          <a14:foregroundMark x1="48848" y1="32391" x2="53635" y2="32593"/>
                          <a14:foregroundMark x1="24379" y1="29604" x2="20257" y2="32956"/>
                          <a14:foregroundMark x1="67287" y1="11470" x2="70523" y2="9289"/>
                          <a14:foregroundMark x1="71188" y1="9855" x2="73980" y2="11470"/>
                          <a14:foregroundMark x1="72030" y1="11632" x2="71365" y2="11632"/>
                          <a14:foregroundMark x1="71365" y1="11632" x2="71365" y2="11632"/>
                          <a14:foregroundMark x1="73537" y1="11834" x2="73537" y2="11834"/>
                          <a14:foregroundMark x1="82004" y1="54281" x2="82004" y2="54281"/>
                          <a14:backgroundMark x1="68351" y1="14822" x2="63387" y2="16963"/>
                          <a14:backgroundMark x1="66179" y1="22132" x2="67908" y2="30008"/>
                          <a14:backgroundMark x1="70080" y1="26454" x2="69415" y2="28635"/>
                          <a14:backgroundMark x1="65957" y1="19952" x2="64672" y2="20355"/>
                          <a14:backgroundMark x1="68573" y1="27827" x2="73537" y2="34370"/>
                          <a14:backgroundMark x1="66401" y1="18740" x2="66622" y2="15590"/>
                          <a14:backgroundMark x1="67066" y1="14620" x2="66844" y2="18174"/>
                          <a14:backgroundMark x1="66179" y1="18740" x2="68351" y2="18578"/>
                          <a14:backgroundMark x1="66179" y1="19144" x2="67066" y2="22900"/>
                          <a14:backgroundMark x1="67908" y1="18174" x2="65514" y2="22900"/>
                          <a14:backgroundMark x1="66844" y1="14015" x2="66844" y2="14015"/>
                          <a14:backgroundMark x1="66622" y1="14216" x2="66622" y2="14216"/>
                          <a14:backgroundMark x1="66622" y1="14216" x2="66622" y2="14216"/>
                          <a14:backgroundMark x1="66844" y1="18578" x2="66844" y2="18578"/>
                          <a14:backgroundMark x1="66844" y1="18578" x2="66844" y2="18578"/>
                          <a14:backgroundMark x1="67287" y1="14822" x2="67287" y2="14822"/>
                          <a14:backgroundMark x1="67287" y1="14822" x2="67287" y2="14822"/>
                          <a14:backgroundMark x1="67287" y1="14822" x2="67287" y2="14822"/>
                          <a14:backgroundMark x1="67287" y1="14822" x2="67287" y2="14822"/>
                          <a14:backgroundMark x1="66401" y1="14822" x2="66401" y2="14822"/>
                          <a14:backgroundMark x1="66401" y1="14822" x2="66401" y2="14822"/>
                          <a14:backgroundMark x1="81339" y1="43457" x2="82668" y2="52342"/>
                          <a14:backgroundMark x1="82668" y1="57270" x2="82668" y2="78998"/>
                          <a14:backgroundMark x1="75709" y1="85299" x2="78324" y2="85905"/>
                          <a14:backgroundMark x1="59043" y1="89822" x2="51241" y2="90428"/>
                          <a14:backgroundMark x1="78324" y1="87480" x2="62278" y2="89459"/>
                          <a14:backgroundMark x1="79610" y1="85501" x2="79610" y2="85501"/>
                          <a14:backgroundMark x1="75709" y1="87278" x2="75709" y2="87278"/>
                          <a14:backgroundMark x1="75488" y1="87278" x2="76374" y2="86874"/>
                          <a14:backgroundMark x1="76596" y1="85097" x2="76596" y2="85097"/>
                          <a14:backgroundMark x1="76817" y1="87682" x2="76817" y2="87682"/>
                          <a14:backgroundMark x1="76817" y1="86470" x2="76817" y2="86470"/>
                          <a14:backgroundMark x1="76817" y1="86470" x2="76817" y2="86470"/>
                          <a14:backgroundMark x1="60106" y1="88853" x2="60106" y2="88853"/>
                          <a14:backgroundMark x1="60106" y1="88853" x2="60106" y2="88853"/>
                          <a14:backgroundMark x1="60106" y1="88853" x2="60106" y2="88853"/>
                          <a14:backgroundMark x1="60106" y1="88853" x2="60106" y2="88853"/>
                          <a14:backgroundMark x1="59885" y1="89822" x2="59885" y2="89822"/>
                          <a14:backgroundMark x1="59885" y1="89822" x2="59885" y2="89822"/>
                          <a14:backgroundMark x1="59885" y1="89822" x2="59885" y2="89822"/>
                        </a14:backgroundRemoval>
                      </a14:imgEffect>
                    </a14:imgLayer>
                  </a14:imgProps>
                </a:ext>
                <a:ext uri="{28A0092B-C50C-407E-A947-70E740481C1C}">
                  <a14:useLocalDpi xmlns:a14="http://schemas.microsoft.com/office/drawing/2010/main"/>
                </a:ext>
              </a:extLst>
            </a:blip>
            <a:srcRect/>
            <a:stretch/>
          </p:blipFill>
          <p:spPr>
            <a:xfrm>
              <a:off x="746509" y="1066800"/>
              <a:ext cx="2930317" cy="3215955"/>
            </a:xfrm>
            <a:prstGeom prst="rect">
              <a:avLst/>
            </a:prstGeom>
            <a:effectLst>
              <a:outerShdw blurRad="63500" sx="102000" sy="102000" algn="ctr" rotWithShape="0">
                <a:prstClr val="black">
                  <a:alpha val="40000"/>
                </a:prstClr>
              </a:outerShdw>
            </a:effectLst>
          </p:spPr>
        </p:pic>
        <p:sp>
          <p:nvSpPr>
            <p:cNvPr id="4" name="Rectangle 3">
              <a:extLst>
                <a:ext uri="{FF2B5EF4-FFF2-40B4-BE49-F238E27FC236}">
                  <a16:creationId xmlns:a16="http://schemas.microsoft.com/office/drawing/2014/main" id="{75B83FBF-7E00-4296-B822-82120AE4A062}"/>
                </a:ext>
              </a:extLst>
            </p:cNvPr>
            <p:cNvSpPr/>
            <p:nvPr/>
          </p:nvSpPr>
          <p:spPr>
            <a:xfrm rot="21133590">
              <a:off x="2281365" y="2550989"/>
              <a:ext cx="142704" cy="36576"/>
            </a:xfrm>
            <a:prstGeom prst="rect">
              <a:avLst/>
            </a:prstGeom>
            <a:solidFill>
              <a:srgbClr val="66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45D3163-E12A-4E49-81D7-03C7534BBF38}"/>
                </a:ext>
              </a:extLst>
            </p:cNvPr>
            <p:cNvSpPr/>
            <p:nvPr/>
          </p:nvSpPr>
          <p:spPr>
            <a:xfrm rot="21133590">
              <a:off x="2363069" y="2694216"/>
              <a:ext cx="133751" cy="45719"/>
            </a:xfrm>
            <a:prstGeom prst="rect">
              <a:avLst/>
            </a:prstGeom>
            <a:solidFill>
              <a:srgbClr val="595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CC0C47A1-2C17-4C21-9A79-A76982670179}"/>
              </a:ext>
            </a:extLst>
          </p:cNvPr>
          <p:cNvGrpSpPr/>
          <p:nvPr/>
        </p:nvGrpSpPr>
        <p:grpSpPr>
          <a:xfrm>
            <a:off x="1390308" y="4080711"/>
            <a:ext cx="3059161" cy="2646949"/>
            <a:chOff x="1409358" y="3794961"/>
            <a:chExt cx="3059161" cy="2646949"/>
          </a:xfrm>
        </p:grpSpPr>
        <p:grpSp>
          <p:nvGrpSpPr>
            <p:cNvPr id="7" name="Group 6">
              <a:extLst>
                <a:ext uri="{FF2B5EF4-FFF2-40B4-BE49-F238E27FC236}">
                  <a16:creationId xmlns:a16="http://schemas.microsoft.com/office/drawing/2014/main" id="{CDCDE205-37D0-4E46-B74D-894308CC33E7}"/>
                </a:ext>
              </a:extLst>
            </p:cNvPr>
            <p:cNvGrpSpPr/>
            <p:nvPr/>
          </p:nvGrpSpPr>
          <p:grpSpPr>
            <a:xfrm>
              <a:off x="1409358" y="3794961"/>
              <a:ext cx="3059161" cy="2646949"/>
              <a:chOff x="1409358" y="3794961"/>
              <a:chExt cx="3059161" cy="2646949"/>
            </a:xfrm>
          </p:grpSpPr>
          <p:pic>
            <p:nvPicPr>
              <p:cNvPr id="11" name="Picture 10" descr="A picture containing wall, indoor, table, worktable&#10;&#10;Description automatically generated">
                <a:extLst>
                  <a:ext uri="{FF2B5EF4-FFF2-40B4-BE49-F238E27FC236}">
                    <a16:creationId xmlns:a16="http://schemas.microsoft.com/office/drawing/2014/main" id="{E1D48647-D1A5-4563-901E-3AD4AEA195A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409358" y="3794961"/>
                <a:ext cx="3059161" cy="2646949"/>
              </a:xfrm>
              <a:prstGeom prst="ellipse">
                <a:avLst/>
              </a:prstGeom>
              <a:effectLst>
                <a:outerShdw blurRad="63500" sx="102000" sy="102000" algn="ctr" rotWithShape="0">
                  <a:prstClr val="black">
                    <a:alpha val="40000"/>
                  </a:prstClr>
                </a:outerShdw>
              </a:effectLst>
            </p:spPr>
          </p:pic>
          <p:sp>
            <p:nvSpPr>
              <p:cNvPr id="35" name="Rectangle 34">
                <a:extLst>
                  <a:ext uri="{FF2B5EF4-FFF2-40B4-BE49-F238E27FC236}">
                    <a16:creationId xmlns:a16="http://schemas.microsoft.com/office/drawing/2014/main" id="{6DD13983-ACD4-4F72-9316-834ADA6B5EBD}"/>
                  </a:ext>
                </a:extLst>
              </p:cNvPr>
              <p:cNvSpPr/>
              <p:nvPr/>
            </p:nvSpPr>
            <p:spPr>
              <a:xfrm rot="20292795">
                <a:off x="2962452" y="4965596"/>
                <a:ext cx="337686" cy="153336"/>
              </a:xfrm>
              <a:prstGeom prst="rect">
                <a:avLst/>
              </a:prstGeom>
              <a:solidFill>
                <a:srgbClr val="9D9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15D03A60-FC8E-487C-B686-90BC2CEEBB83}"/>
                </a:ext>
              </a:extLst>
            </p:cNvPr>
            <p:cNvSpPr/>
            <p:nvPr/>
          </p:nvSpPr>
          <p:spPr>
            <a:xfrm rot="20292795">
              <a:off x="3197363" y="5447836"/>
              <a:ext cx="231983" cy="74369"/>
            </a:xfrm>
            <a:prstGeom prst="rect">
              <a:avLst/>
            </a:prstGeom>
            <a:gradFill flip="none" rotWithShape="1">
              <a:gsLst>
                <a:gs pos="0">
                  <a:srgbClr val="81808B"/>
                </a:gs>
                <a:gs pos="0">
                  <a:srgbClr val="82808C"/>
                </a:gs>
                <a:gs pos="49000">
                  <a:srgbClr val="8E8F9A"/>
                </a:gs>
                <a:gs pos="100000">
                  <a:srgbClr val="8F909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A2018AA7-E38D-47DC-A459-F605D810868A}"/>
              </a:ext>
            </a:extLst>
          </p:cNvPr>
          <p:cNvGrpSpPr/>
          <p:nvPr/>
        </p:nvGrpSpPr>
        <p:grpSpPr>
          <a:xfrm>
            <a:off x="9252882" y="1345030"/>
            <a:ext cx="2787537" cy="4176766"/>
            <a:chOff x="9014455" y="941669"/>
            <a:chExt cx="2787537" cy="4176766"/>
          </a:xfrm>
        </p:grpSpPr>
        <p:pic>
          <p:nvPicPr>
            <p:cNvPr id="9" name="Picture 8" descr="Graphical user interface&#10;&#10;Description automatically generated">
              <a:extLst>
                <a:ext uri="{FF2B5EF4-FFF2-40B4-BE49-F238E27FC236}">
                  <a16:creationId xmlns:a16="http://schemas.microsoft.com/office/drawing/2014/main" id="{19D9A056-53C6-4DC9-BB5E-77D1539ED0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14455" y="941669"/>
              <a:ext cx="2787537" cy="4176766"/>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id="{81872270-2B16-4212-83F5-85D0222C6306}"/>
                </a:ext>
              </a:extLst>
            </p:cNvPr>
            <p:cNvSpPr/>
            <p:nvPr/>
          </p:nvSpPr>
          <p:spPr>
            <a:xfrm>
              <a:off x="10855503" y="1905076"/>
              <a:ext cx="242101" cy="54864"/>
            </a:xfrm>
            <a:prstGeom prst="rect">
              <a:avLst/>
            </a:prstGeom>
            <a:solidFill>
              <a:srgbClr val="6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38A7CC21-2352-423F-8D17-316FEF0AD976}"/>
              </a:ext>
            </a:extLst>
          </p:cNvPr>
          <p:cNvSpPr>
            <a:spLocks noGrp="1"/>
          </p:cNvSpPr>
          <p:nvPr>
            <p:ph type="title"/>
          </p:nvPr>
        </p:nvSpPr>
        <p:spPr/>
        <p:txBody>
          <a:bodyPr/>
          <a:lstStyle/>
          <a:p>
            <a:r>
              <a:rPr lang="en-US" dirty="0"/>
              <a:t>Automated Cleaning</a:t>
            </a:r>
          </a:p>
        </p:txBody>
      </p:sp>
      <p:pic>
        <p:nvPicPr>
          <p:cNvPr id="5" name="Picture 4" descr="A person pushing a shopping cart&#10;&#10;Description automatically generated with low confidence">
            <a:extLst>
              <a:ext uri="{FF2B5EF4-FFF2-40B4-BE49-F238E27FC236}">
                <a16:creationId xmlns:a16="http://schemas.microsoft.com/office/drawing/2014/main" id="{DACE4DD3-0EEB-433C-A0F0-DAA459D56F1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65" b="92689" l="0" r="99772">
                        <a14:foregroundMark x1="1936" y1="22170" x2="5125" y2="25079"/>
                        <a14:foregroundMark x1="1481" y1="21777" x2="1936" y2="22170"/>
                        <a14:foregroundMark x1="5125" y1="25079" x2="23121" y2="29167"/>
                        <a14:foregroundMark x1="23121" y1="29167" x2="6264" y2="33648"/>
                        <a14:foregroundMark x1="6264" y1="33648" x2="2847" y2="47563"/>
                        <a14:foregroundMark x1="5239" y1="72327" x2="19134" y2="73349"/>
                        <a14:foregroundMark x1="19134" y1="73349" x2="81207" y2="88758"/>
                        <a14:foregroundMark x1="81207" y1="88758" x2="76082" y2="71305"/>
                        <a14:foregroundMark x1="76082" y1="71305" x2="75513" y2="14151"/>
                        <a14:foregroundMark x1="75513" y1="14151" x2="39522" y2="15645"/>
                        <a14:foregroundMark x1="39522" y1="15645" x2="33371" y2="4009"/>
                        <a14:foregroundMark x1="33371" y1="4009" x2="33371" y2="1022"/>
                        <a14:foregroundMark x1="1822" y1="32469" x2="2733" y2="34119"/>
                        <a14:foregroundMark x1="0" y1="29167" x2="1708" y2="32390"/>
                        <a14:foregroundMark x1="2733" y1="34119" x2="14123" y2="31368"/>
                        <a14:foregroundMark x1="0" y1="84277" x2="9339" y2="79717"/>
                        <a14:foregroundMark x1="9453" y1="79717" x2="18451" y2="77987"/>
                        <a14:foregroundMark x1="114" y1="89465" x2="38497" y2="85535"/>
                        <a14:foregroundMark x1="38497" y1="85535" x2="40205" y2="85535"/>
                        <a14:foregroundMark x1="0" y1="91981" x2="2278" y2="92610"/>
                        <a14:foregroundMark x1="2392" y1="92689" x2="4442" y2="88522"/>
                        <a14:foregroundMark x1="0" y1="91509" x2="12756" y2="91431"/>
                        <a14:foregroundMark x1="12870" y1="91431" x2="40661" y2="91431"/>
                        <a14:foregroundMark x1="40661" y1="91431" x2="65490" y2="89937"/>
                        <a14:foregroundMark x1="65490" y1="89937" x2="78474" y2="89937"/>
                        <a14:foregroundMark x1="0" y1="93396" x2="40319" y2="93396"/>
                        <a14:foregroundMark x1="40433" y1="93396" x2="59795" y2="93082"/>
                        <a14:foregroundMark x1="59795" y1="93082" x2="77677" y2="93082"/>
                        <a14:foregroundMark x1="77677" y1="93082" x2="95900" y2="91745"/>
                        <a14:foregroundMark x1="95900" y1="91745" x2="96241" y2="91745"/>
                        <a14:foregroundMark x1="95330" y1="91745" x2="89180" y2="6918"/>
                        <a14:foregroundMark x1="75399" y1="2830" x2="79385" y2="14465"/>
                        <a14:foregroundMark x1="83144" y1="2830" x2="83030" y2="15959"/>
                        <a14:foregroundMark x1="83030" y1="15959" x2="99772" y2="16903"/>
                        <a14:foregroundMark x1="68679" y1="4481" x2="38155" y2="4953"/>
                        <a14:foregroundMark x1="9112" y1="16745" x2="23576" y2="26258"/>
                        <a14:foregroundMark x1="23576" y1="26258" x2="25740" y2="39387"/>
                        <a14:foregroundMark x1="25740" y1="39387" x2="17426" y2="42296"/>
                        <a14:foregroundMark x1="9112" y1="16116" x2="9112" y2="16116"/>
                        <a14:foregroundMark x1="31435" y1="12657" x2="33144" y2="14465"/>
                        <a14:foregroundMark x1="2961" y1="17060" x2="1595" y2="18239"/>
                        <a14:foregroundMark x1="8998" y1="16588" x2="3759" y2="17453"/>
                        <a14:backgroundMark x1="3417" y1="13129" x2="10592" y2="13286"/>
                        <a14:backgroundMark x1="4670" y1="20204" x2="7062" y2="21148"/>
                        <a14:backgroundMark x1="0" y1="19654" x2="1025" y2="21777"/>
                        <a14:backgroundMark x1="1481" y1="39230" x2="0" y2="60220"/>
                        <a14:backgroundMark x1="0" y1="65409" x2="3645" y2="73349"/>
                        <a14:backgroundMark x1="5353" y1="73270" x2="5353" y2="73270"/>
                        <a14:backgroundMark x1="5809" y1="72248" x2="5809" y2="72248"/>
                        <a14:backgroundMark x1="569" y1="38522" x2="569" y2="38522"/>
                        <a14:backgroundMark x1="114" y1="32469" x2="114" y2="32469"/>
                        <a14:backgroundMark x1="114" y1="22170" x2="114" y2="22170"/>
                        <a14:backgroundMark x1="569" y1="14465" x2="569" y2="14465"/>
                        <a14:backgroundMark x1="8428" y1="18396" x2="8428" y2="18396"/>
                        <a14:backgroundMark x1="7289" y1="18553" x2="7289" y2="18553"/>
                        <a14:backgroundMark x1="6720" y1="18239" x2="6036" y2="18711"/>
                        <a14:backgroundMark x1="2164" y1="13679" x2="0" y2="15881"/>
                      </a14:backgroundRemoval>
                    </a14:imgEffect>
                  </a14:imgLayer>
                </a14:imgProps>
              </a:ext>
              <a:ext uri="{28A0092B-C50C-407E-A947-70E740481C1C}">
                <a14:useLocalDpi xmlns:a14="http://schemas.microsoft.com/office/drawing/2010/main"/>
              </a:ext>
            </a:extLst>
          </a:blip>
          <a:srcRect/>
          <a:stretch/>
        </p:blipFill>
        <p:spPr>
          <a:xfrm>
            <a:off x="6322564" y="3033945"/>
            <a:ext cx="2619172" cy="3792813"/>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865357B6-E037-4E2D-AFEE-AEF40B00A37A}"/>
              </a:ext>
            </a:extLst>
          </p:cNvPr>
          <p:cNvSpPr txBox="1"/>
          <p:nvPr/>
        </p:nvSpPr>
        <p:spPr>
          <a:xfrm>
            <a:off x="7193446" y="2289662"/>
            <a:ext cx="1589987" cy="52322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dirty="0">
                <a:solidFill>
                  <a:schemeClr val="tx1"/>
                </a:solidFill>
              </a:rPr>
              <a:t>Washers</a:t>
            </a:r>
          </a:p>
        </p:txBody>
      </p:sp>
      <p:grpSp>
        <p:nvGrpSpPr>
          <p:cNvPr id="40" name="Group 39">
            <a:extLst>
              <a:ext uri="{FF2B5EF4-FFF2-40B4-BE49-F238E27FC236}">
                <a16:creationId xmlns:a16="http://schemas.microsoft.com/office/drawing/2014/main" id="{0128E2FB-D026-4180-B067-86B972D8ABFB}"/>
              </a:ext>
            </a:extLst>
          </p:cNvPr>
          <p:cNvGrpSpPr/>
          <p:nvPr/>
        </p:nvGrpSpPr>
        <p:grpSpPr>
          <a:xfrm>
            <a:off x="6297829" y="2960527"/>
            <a:ext cx="1439763" cy="1371600"/>
            <a:chOff x="6316879" y="2674777"/>
            <a:chExt cx="1439763" cy="1371600"/>
          </a:xfrm>
        </p:grpSpPr>
        <p:grpSp>
          <p:nvGrpSpPr>
            <p:cNvPr id="19" name="Group 18">
              <a:extLst>
                <a:ext uri="{FF2B5EF4-FFF2-40B4-BE49-F238E27FC236}">
                  <a16:creationId xmlns:a16="http://schemas.microsoft.com/office/drawing/2014/main" id="{DAEBFFEF-2D74-4E2E-A8A7-A099DBAECAEA}"/>
                </a:ext>
              </a:extLst>
            </p:cNvPr>
            <p:cNvGrpSpPr/>
            <p:nvPr/>
          </p:nvGrpSpPr>
          <p:grpSpPr>
            <a:xfrm>
              <a:off x="6316879" y="2674777"/>
              <a:ext cx="1439763" cy="1371600"/>
              <a:chOff x="4114800" y="1564105"/>
              <a:chExt cx="959841" cy="963027"/>
            </a:xfrm>
          </p:grpSpPr>
          <p:sp>
            <p:nvSpPr>
              <p:cNvPr id="20" name="Oval 19">
                <a:extLst>
                  <a:ext uri="{FF2B5EF4-FFF2-40B4-BE49-F238E27FC236}">
                    <a16:creationId xmlns:a16="http://schemas.microsoft.com/office/drawing/2014/main" id="{D2FAF99A-A71F-4483-91C0-8A156D32E4A3}"/>
                  </a:ext>
                </a:extLst>
              </p:cNvPr>
              <p:cNvSpPr/>
              <p:nvPr/>
            </p:nvSpPr>
            <p:spPr>
              <a:xfrm>
                <a:off x="4114800" y="1564105"/>
                <a:ext cx="864705" cy="963027"/>
              </a:xfrm>
              <a:prstGeom prst="ellipse">
                <a:avLst/>
              </a:prstGeom>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21" name="Graphic 20" descr="Thermometer with solid fill">
                <a:extLst>
                  <a:ext uri="{FF2B5EF4-FFF2-40B4-BE49-F238E27FC236}">
                    <a16:creationId xmlns:a16="http://schemas.microsoft.com/office/drawing/2014/main" id="{AE3280E0-9124-40A3-A5A1-4C8635EA34C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32386" y="1642616"/>
                <a:ext cx="842255" cy="842255"/>
              </a:xfrm>
              <a:prstGeom prst="rect">
                <a:avLst/>
              </a:prstGeom>
            </p:spPr>
          </p:pic>
        </p:grpSp>
        <p:pic>
          <p:nvPicPr>
            <p:cNvPr id="39" name="Graphic 38" descr="Germ with solid fill">
              <a:extLst>
                <a:ext uri="{FF2B5EF4-FFF2-40B4-BE49-F238E27FC236}">
                  <a16:creationId xmlns:a16="http://schemas.microsoft.com/office/drawing/2014/main" id="{90194383-7285-4512-B366-1B0F83F0A73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rot="20471026">
              <a:off x="6437830" y="3115535"/>
              <a:ext cx="626932" cy="626932"/>
            </a:xfrm>
            <a:prstGeom prst="rect">
              <a:avLst/>
            </a:prstGeom>
          </p:spPr>
        </p:pic>
      </p:grpSp>
      <p:grpSp>
        <p:nvGrpSpPr>
          <p:cNvPr id="41" name="Group 40">
            <a:extLst>
              <a:ext uri="{FF2B5EF4-FFF2-40B4-BE49-F238E27FC236}">
                <a16:creationId xmlns:a16="http://schemas.microsoft.com/office/drawing/2014/main" id="{EAF9C3DA-5892-4B02-AD53-7287A8355840}"/>
              </a:ext>
            </a:extLst>
          </p:cNvPr>
          <p:cNvGrpSpPr/>
          <p:nvPr/>
        </p:nvGrpSpPr>
        <p:grpSpPr>
          <a:xfrm>
            <a:off x="8958146" y="1192210"/>
            <a:ext cx="1439763" cy="1371600"/>
            <a:chOff x="6316879" y="2674777"/>
            <a:chExt cx="1439763" cy="1371600"/>
          </a:xfrm>
        </p:grpSpPr>
        <p:grpSp>
          <p:nvGrpSpPr>
            <p:cNvPr id="42" name="Group 41">
              <a:extLst>
                <a:ext uri="{FF2B5EF4-FFF2-40B4-BE49-F238E27FC236}">
                  <a16:creationId xmlns:a16="http://schemas.microsoft.com/office/drawing/2014/main" id="{992DCA84-8EF8-44BC-9BDB-3B8697D208F8}"/>
                </a:ext>
              </a:extLst>
            </p:cNvPr>
            <p:cNvGrpSpPr/>
            <p:nvPr/>
          </p:nvGrpSpPr>
          <p:grpSpPr>
            <a:xfrm>
              <a:off x="6316879" y="2674777"/>
              <a:ext cx="1439763" cy="1371600"/>
              <a:chOff x="4114800" y="1564105"/>
              <a:chExt cx="959841" cy="963027"/>
            </a:xfrm>
          </p:grpSpPr>
          <p:sp>
            <p:nvSpPr>
              <p:cNvPr id="44" name="Oval 43">
                <a:extLst>
                  <a:ext uri="{FF2B5EF4-FFF2-40B4-BE49-F238E27FC236}">
                    <a16:creationId xmlns:a16="http://schemas.microsoft.com/office/drawing/2014/main" id="{752A2D46-1E20-4D9C-A8E5-99820229B875}"/>
                  </a:ext>
                </a:extLst>
              </p:cNvPr>
              <p:cNvSpPr/>
              <p:nvPr/>
            </p:nvSpPr>
            <p:spPr>
              <a:xfrm>
                <a:off x="4114800" y="1564105"/>
                <a:ext cx="864705" cy="963027"/>
              </a:xfrm>
              <a:prstGeom prst="ellipse">
                <a:avLst/>
              </a:prstGeom>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45" name="Graphic 44" descr="Thermometer with solid fill">
                <a:extLst>
                  <a:ext uri="{FF2B5EF4-FFF2-40B4-BE49-F238E27FC236}">
                    <a16:creationId xmlns:a16="http://schemas.microsoft.com/office/drawing/2014/main" id="{7BB6639D-45B6-436A-868A-8A5195DF4EC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32386" y="1642616"/>
                <a:ext cx="842255" cy="842255"/>
              </a:xfrm>
              <a:prstGeom prst="rect">
                <a:avLst/>
              </a:prstGeom>
            </p:spPr>
          </p:pic>
        </p:grpSp>
        <p:pic>
          <p:nvPicPr>
            <p:cNvPr id="43" name="Graphic 42" descr="Germ with solid fill">
              <a:extLst>
                <a:ext uri="{FF2B5EF4-FFF2-40B4-BE49-F238E27FC236}">
                  <a16:creationId xmlns:a16="http://schemas.microsoft.com/office/drawing/2014/main" id="{3F81D206-00E3-436F-A4F6-3C053C9D0D9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rot="20471026">
              <a:off x="6437830" y="3115535"/>
              <a:ext cx="626932" cy="626932"/>
            </a:xfrm>
            <a:prstGeom prst="rect">
              <a:avLst/>
            </a:prstGeom>
          </p:spPr>
        </p:pic>
      </p:grpSp>
      <p:grpSp>
        <p:nvGrpSpPr>
          <p:cNvPr id="46" name="Group 45">
            <a:extLst>
              <a:ext uri="{FF2B5EF4-FFF2-40B4-BE49-F238E27FC236}">
                <a16:creationId xmlns:a16="http://schemas.microsoft.com/office/drawing/2014/main" id="{61B47EEA-BDB9-4105-9792-914119EDA0DC}"/>
              </a:ext>
            </a:extLst>
          </p:cNvPr>
          <p:cNvGrpSpPr/>
          <p:nvPr/>
        </p:nvGrpSpPr>
        <p:grpSpPr>
          <a:xfrm>
            <a:off x="265046" y="1169304"/>
            <a:ext cx="1439763" cy="1371600"/>
            <a:chOff x="6316879" y="2674777"/>
            <a:chExt cx="1439763" cy="1371600"/>
          </a:xfrm>
        </p:grpSpPr>
        <p:grpSp>
          <p:nvGrpSpPr>
            <p:cNvPr id="47" name="Group 46">
              <a:extLst>
                <a:ext uri="{FF2B5EF4-FFF2-40B4-BE49-F238E27FC236}">
                  <a16:creationId xmlns:a16="http://schemas.microsoft.com/office/drawing/2014/main" id="{7708E3DC-4B93-4678-A2D5-1291EB8821FB}"/>
                </a:ext>
              </a:extLst>
            </p:cNvPr>
            <p:cNvGrpSpPr/>
            <p:nvPr/>
          </p:nvGrpSpPr>
          <p:grpSpPr>
            <a:xfrm>
              <a:off x="6316879" y="2674777"/>
              <a:ext cx="1439763" cy="1371600"/>
              <a:chOff x="4114800" y="1564105"/>
              <a:chExt cx="959841" cy="963027"/>
            </a:xfrm>
          </p:grpSpPr>
          <p:sp>
            <p:nvSpPr>
              <p:cNvPr id="49" name="Oval 48">
                <a:extLst>
                  <a:ext uri="{FF2B5EF4-FFF2-40B4-BE49-F238E27FC236}">
                    <a16:creationId xmlns:a16="http://schemas.microsoft.com/office/drawing/2014/main" id="{48E420F8-C3A7-4C19-8F95-FEB9133FA221}"/>
                  </a:ext>
                </a:extLst>
              </p:cNvPr>
              <p:cNvSpPr/>
              <p:nvPr/>
            </p:nvSpPr>
            <p:spPr>
              <a:xfrm>
                <a:off x="4114800" y="1564105"/>
                <a:ext cx="864705" cy="963027"/>
              </a:xfrm>
              <a:prstGeom prst="ellipse">
                <a:avLst/>
              </a:prstGeom>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50" name="Graphic 49" descr="Thermometer with solid fill">
                <a:extLst>
                  <a:ext uri="{FF2B5EF4-FFF2-40B4-BE49-F238E27FC236}">
                    <a16:creationId xmlns:a16="http://schemas.microsoft.com/office/drawing/2014/main" id="{580286C6-20E6-468B-B93F-4C74FEF5C40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32386" y="1642616"/>
                <a:ext cx="842255" cy="842255"/>
              </a:xfrm>
              <a:prstGeom prst="rect">
                <a:avLst/>
              </a:prstGeom>
            </p:spPr>
          </p:pic>
        </p:grpSp>
        <p:pic>
          <p:nvPicPr>
            <p:cNvPr id="48" name="Graphic 47" descr="Germ with solid fill">
              <a:extLst>
                <a:ext uri="{FF2B5EF4-FFF2-40B4-BE49-F238E27FC236}">
                  <a16:creationId xmlns:a16="http://schemas.microsoft.com/office/drawing/2014/main" id="{26247AB5-3E35-4987-9377-DEE4D4B45F79}"/>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rot="20471026">
              <a:off x="6437830" y="3115535"/>
              <a:ext cx="626932" cy="626932"/>
            </a:xfrm>
            <a:prstGeom prst="rect">
              <a:avLst/>
            </a:prstGeom>
          </p:spPr>
        </p:pic>
      </p:grpSp>
      <p:grpSp>
        <p:nvGrpSpPr>
          <p:cNvPr id="59" name="Group 58">
            <a:extLst>
              <a:ext uri="{FF2B5EF4-FFF2-40B4-BE49-F238E27FC236}">
                <a16:creationId xmlns:a16="http://schemas.microsoft.com/office/drawing/2014/main" id="{FE1CD654-E33F-4A87-A1DD-561D9B77D00E}"/>
              </a:ext>
            </a:extLst>
          </p:cNvPr>
          <p:cNvGrpSpPr/>
          <p:nvPr/>
        </p:nvGrpSpPr>
        <p:grpSpPr>
          <a:xfrm>
            <a:off x="984927" y="4213042"/>
            <a:ext cx="1439763" cy="1423737"/>
            <a:chOff x="522701" y="5104398"/>
            <a:chExt cx="1439763" cy="1423737"/>
          </a:xfrm>
        </p:grpSpPr>
        <p:grpSp>
          <p:nvGrpSpPr>
            <p:cNvPr id="51" name="Group 50">
              <a:extLst>
                <a:ext uri="{FF2B5EF4-FFF2-40B4-BE49-F238E27FC236}">
                  <a16:creationId xmlns:a16="http://schemas.microsoft.com/office/drawing/2014/main" id="{5679EC9B-218D-450E-B1CB-1D2D196D8CFE}"/>
                </a:ext>
              </a:extLst>
            </p:cNvPr>
            <p:cNvGrpSpPr/>
            <p:nvPr/>
          </p:nvGrpSpPr>
          <p:grpSpPr>
            <a:xfrm>
              <a:off x="522701" y="5156535"/>
              <a:ext cx="1439763" cy="1371600"/>
              <a:chOff x="6316879" y="2674777"/>
              <a:chExt cx="1439763" cy="1371600"/>
            </a:xfrm>
          </p:grpSpPr>
          <p:grpSp>
            <p:nvGrpSpPr>
              <p:cNvPr id="52" name="Group 51">
                <a:extLst>
                  <a:ext uri="{FF2B5EF4-FFF2-40B4-BE49-F238E27FC236}">
                    <a16:creationId xmlns:a16="http://schemas.microsoft.com/office/drawing/2014/main" id="{0D42F999-7BC0-49AE-BB52-EA1D032B5C2F}"/>
                  </a:ext>
                </a:extLst>
              </p:cNvPr>
              <p:cNvGrpSpPr/>
              <p:nvPr/>
            </p:nvGrpSpPr>
            <p:grpSpPr>
              <a:xfrm>
                <a:off x="6316879" y="2674777"/>
                <a:ext cx="1439763" cy="1371600"/>
                <a:chOff x="4114800" y="1564105"/>
                <a:chExt cx="959841" cy="963027"/>
              </a:xfrm>
            </p:grpSpPr>
            <p:sp>
              <p:nvSpPr>
                <p:cNvPr id="54" name="Oval 53">
                  <a:extLst>
                    <a:ext uri="{FF2B5EF4-FFF2-40B4-BE49-F238E27FC236}">
                      <a16:creationId xmlns:a16="http://schemas.microsoft.com/office/drawing/2014/main" id="{8AAF31CD-7408-4BA3-9B2F-37A6CCE8F041}"/>
                    </a:ext>
                  </a:extLst>
                </p:cNvPr>
                <p:cNvSpPr/>
                <p:nvPr/>
              </p:nvSpPr>
              <p:spPr>
                <a:xfrm>
                  <a:off x="4114800" y="1564105"/>
                  <a:ext cx="864705" cy="963027"/>
                </a:xfrm>
                <a:prstGeom prst="ellipse">
                  <a:avLst/>
                </a:prstGeom>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55" name="Graphic 54" descr="Thermometer with solid fill">
                  <a:extLst>
                    <a:ext uri="{FF2B5EF4-FFF2-40B4-BE49-F238E27FC236}">
                      <a16:creationId xmlns:a16="http://schemas.microsoft.com/office/drawing/2014/main" id="{DF2A8122-0E20-4D42-95F0-B452BAEB0D2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32386" y="1642616"/>
                  <a:ext cx="842255" cy="842255"/>
                </a:xfrm>
                <a:prstGeom prst="rect">
                  <a:avLst/>
                </a:prstGeom>
              </p:spPr>
            </p:pic>
          </p:grpSp>
          <p:pic>
            <p:nvPicPr>
              <p:cNvPr id="53" name="Graphic 52" descr="Germ with solid fill">
                <a:extLst>
                  <a:ext uri="{FF2B5EF4-FFF2-40B4-BE49-F238E27FC236}">
                    <a16:creationId xmlns:a16="http://schemas.microsoft.com/office/drawing/2014/main" id="{45D53F3A-D036-4351-B401-DFC4B006D66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rot="20471026">
                <a:off x="6437830" y="3115535"/>
                <a:ext cx="626932" cy="626932"/>
              </a:xfrm>
              <a:prstGeom prst="rect">
                <a:avLst/>
              </a:prstGeom>
            </p:spPr>
          </p:pic>
        </p:grpSp>
        <p:cxnSp>
          <p:nvCxnSpPr>
            <p:cNvPr id="56" name="Straight Connector 55">
              <a:extLst>
                <a:ext uri="{FF2B5EF4-FFF2-40B4-BE49-F238E27FC236}">
                  <a16:creationId xmlns:a16="http://schemas.microsoft.com/office/drawing/2014/main" id="{0551BE29-1838-4718-B87D-EA579B738C76}"/>
                </a:ext>
              </a:extLst>
            </p:cNvPr>
            <p:cNvCxnSpPr/>
            <p:nvPr/>
          </p:nvCxnSpPr>
          <p:spPr>
            <a:xfrm>
              <a:off x="526376" y="5139794"/>
              <a:ext cx="1318664" cy="13655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117F69-AF73-4C6D-A8E3-D0BDA04D56AE}"/>
                </a:ext>
              </a:extLst>
            </p:cNvPr>
            <p:cNvCxnSpPr>
              <a:cxnSpLocks/>
            </p:cNvCxnSpPr>
            <p:nvPr/>
          </p:nvCxnSpPr>
          <p:spPr>
            <a:xfrm flipH="1">
              <a:off x="556431" y="5104398"/>
              <a:ext cx="1175499" cy="14009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EB4C1A59-8FF7-456C-956B-D45600F7C7A8}"/>
              </a:ext>
            </a:extLst>
          </p:cNvPr>
          <p:cNvSpPr txBox="1"/>
          <p:nvPr/>
        </p:nvSpPr>
        <p:spPr>
          <a:xfrm>
            <a:off x="2919888" y="3269076"/>
            <a:ext cx="1963999" cy="52322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dirty="0">
                <a:solidFill>
                  <a:schemeClr val="tx1"/>
                </a:solidFill>
              </a:rPr>
              <a:t>Ultrasonics</a:t>
            </a:r>
          </a:p>
        </p:txBody>
      </p:sp>
    </p:spTree>
    <p:extLst>
      <p:ext uri="{BB962C8B-B14F-4D97-AF65-F5344CB8AC3E}">
        <p14:creationId xmlns:p14="http://schemas.microsoft.com/office/powerpoint/2010/main" val="303698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ardrop 22">
            <a:extLst>
              <a:ext uri="{FF2B5EF4-FFF2-40B4-BE49-F238E27FC236}">
                <a16:creationId xmlns:a16="http://schemas.microsoft.com/office/drawing/2014/main" id="{97BD6308-BE06-4158-86C5-99E3A430E096}"/>
              </a:ext>
            </a:extLst>
          </p:cNvPr>
          <p:cNvSpPr/>
          <p:nvPr/>
        </p:nvSpPr>
        <p:spPr>
          <a:xfrm>
            <a:off x="8216900" y="113361"/>
            <a:ext cx="3981011" cy="3493115"/>
          </a:xfrm>
          <a:prstGeom prst="teardrop">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picture containing indoor, metal, kitchenware, oven&#10;&#10;Description automatically generated">
            <a:extLst>
              <a:ext uri="{FF2B5EF4-FFF2-40B4-BE49-F238E27FC236}">
                <a16:creationId xmlns:a16="http://schemas.microsoft.com/office/drawing/2014/main" id="{E5372542-CF8A-4ED8-8CF0-3EAA9353EC8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417560" y="147889"/>
            <a:ext cx="3749040" cy="3255501"/>
          </a:xfrm>
          <a:custGeom>
            <a:avLst/>
            <a:gdLst>
              <a:gd name="connsiteX0" fmla="*/ 1874520 w 3749040"/>
              <a:gd name="connsiteY0" fmla="*/ 0 h 3255501"/>
              <a:gd name="connsiteX1" fmla="*/ 3749040 w 3749040"/>
              <a:gd name="connsiteY1" fmla="*/ 0 h 3255501"/>
              <a:gd name="connsiteX2" fmla="*/ 3749040 w 3749040"/>
              <a:gd name="connsiteY2" fmla="*/ 1645920 h 3255501"/>
              <a:gd name="connsiteX3" fmla="*/ 2431945 w 3749040"/>
              <a:gd name="connsiteY3" fmla="*/ 3217843 h 3255501"/>
              <a:gd name="connsiteX4" fmla="*/ 2265145 w 3749040"/>
              <a:gd name="connsiteY4" fmla="*/ 3255501 h 3255501"/>
              <a:gd name="connsiteX5" fmla="*/ 1483895 w 3749040"/>
              <a:gd name="connsiteY5" fmla="*/ 3255501 h 3255501"/>
              <a:gd name="connsiteX6" fmla="*/ 1317095 w 3749040"/>
              <a:gd name="connsiteY6" fmla="*/ 3217843 h 3255501"/>
              <a:gd name="connsiteX7" fmla="*/ 0 w 3749040"/>
              <a:gd name="connsiteY7" fmla="*/ 1645920 h 3255501"/>
              <a:gd name="connsiteX8" fmla="*/ 1874520 w 3749040"/>
              <a:gd name="connsiteY8" fmla="*/ 0 h 325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9040" h="3255501">
                <a:moveTo>
                  <a:pt x="1874520" y="0"/>
                </a:moveTo>
                <a:lnTo>
                  <a:pt x="3749040" y="0"/>
                </a:lnTo>
                <a:lnTo>
                  <a:pt x="3749040" y="1645920"/>
                </a:lnTo>
                <a:cubicBezTo>
                  <a:pt x="3749040" y="2384496"/>
                  <a:pt x="3195003" y="3009451"/>
                  <a:pt x="2431945" y="3217843"/>
                </a:cubicBezTo>
                <a:lnTo>
                  <a:pt x="2265145" y="3255501"/>
                </a:lnTo>
                <a:lnTo>
                  <a:pt x="1483895" y="3255501"/>
                </a:lnTo>
                <a:lnTo>
                  <a:pt x="1317095" y="3217843"/>
                </a:lnTo>
                <a:cubicBezTo>
                  <a:pt x="554037" y="3009451"/>
                  <a:pt x="0" y="2384496"/>
                  <a:pt x="0" y="1645920"/>
                </a:cubicBezTo>
                <a:cubicBezTo>
                  <a:pt x="0" y="736903"/>
                  <a:pt x="839251" y="0"/>
                  <a:pt x="1874520" y="0"/>
                </a:cubicBezTo>
                <a:close/>
              </a:path>
            </a:pathLst>
          </a:custGeom>
        </p:spPr>
      </p:pic>
      <p:sp>
        <p:nvSpPr>
          <p:cNvPr id="19" name="Chord 18">
            <a:extLst>
              <a:ext uri="{FF2B5EF4-FFF2-40B4-BE49-F238E27FC236}">
                <a16:creationId xmlns:a16="http://schemas.microsoft.com/office/drawing/2014/main" id="{6ECAD42A-7AB1-49D3-A512-6028D6544CCA}"/>
              </a:ext>
            </a:extLst>
          </p:cNvPr>
          <p:cNvSpPr/>
          <p:nvPr/>
        </p:nvSpPr>
        <p:spPr>
          <a:xfrm rot="6733133">
            <a:off x="5579177" y="4036373"/>
            <a:ext cx="3903317" cy="4045800"/>
          </a:xfrm>
          <a:prstGeom prst="chord">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picture containing indoor, tiled&#10;&#10;Description automatically generated">
            <a:extLst>
              <a:ext uri="{FF2B5EF4-FFF2-40B4-BE49-F238E27FC236}">
                <a16:creationId xmlns:a16="http://schemas.microsoft.com/office/drawing/2014/main" id="{CC8F86B5-B539-4D13-AD4A-BD067FFC9B8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5662717" y="4231809"/>
            <a:ext cx="3675456" cy="2531880"/>
          </a:xfrm>
          <a:custGeom>
            <a:avLst/>
            <a:gdLst>
              <a:gd name="connsiteX0" fmla="*/ 1821426 w 3675456"/>
              <a:gd name="connsiteY0" fmla="*/ 12 h 2531880"/>
              <a:gd name="connsiteX1" fmla="*/ 2940896 w 3675456"/>
              <a:gd name="connsiteY1" fmla="*/ 367304 h 2531880"/>
              <a:gd name="connsiteX2" fmla="*/ 3668562 w 3675456"/>
              <a:gd name="connsiteY2" fmla="*/ 1481935 h 2531880"/>
              <a:gd name="connsiteX3" fmla="*/ 3675456 w 3675456"/>
              <a:gd name="connsiteY3" fmla="*/ 1522664 h 2531880"/>
              <a:gd name="connsiteX4" fmla="*/ 3675456 w 3675456"/>
              <a:gd name="connsiteY4" fmla="*/ 2179885 h 2531880"/>
              <a:gd name="connsiteX5" fmla="*/ 3668995 w 3675456"/>
              <a:gd name="connsiteY5" fmla="*/ 2218211 h 2531880"/>
              <a:gd name="connsiteX6" fmla="*/ 3580246 w 3675456"/>
              <a:gd name="connsiteY6" fmla="*/ 2508807 h 2531880"/>
              <a:gd name="connsiteX7" fmla="*/ 167390 w 3675456"/>
              <a:gd name="connsiteY7" fmla="*/ 2531880 h 2531880"/>
              <a:gd name="connsiteX8" fmla="*/ 714899 w 3675456"/>
              <a:gd name="connsiteY8" fmla="*/ 359673 h 2531880"/>
              <a:gd name="connsiteX9" fmla="*/ 1821426 w 3675456"/>
              <a:gd name="connsiteY9" fmla="*/ 12 h 25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5456" h="2531880">
                <a:moveTo>
                  <a:pt x="1821426" y="12"/>
                </a:moveTo>
                <a:cubicBezTo>
                  <a:pt x="2213083" y="1355"/>
                  <a:pt x="2606898" y="123856"/>
                  <a:pt x="2940896" y="367304"/>
                </a:cubicBezTo>
                <a:cubicBezTo>
                  <a:pt x="3325448" y="647601"/>
                  <a:pt x="3576852" y="1048783"/>
                  <a:pt x="3668562" y="1481935"/>
                </a:cubicBezTo>
                <a:lnTo>
                  <a:pt x="3675456" y="1522664"/>
                </a:lnTo>
                <a:lnTo>
                  <a:pt x="3675456" y="2179885"/>
                </a:lnTo>
                <a:lnTo>
                  <a:pt x="3668995" y="2218211"/>
                </a:lnTo>
                <a:cubicBezTo>
                  <a:pt x="3648123" y="2316262"/>
                  <a:pt x="3618638" y="2413453"/>
                  <a:pt x="3580246" y="2508807"/>
                </a:cubicBezTo>
                <a:lnTo>
                  <a:pt x="167390" y="2531880"/>
                </a:lnTo>
                <a:cubicBezTo>
                  <a:pt x="-188984" y="1760563"/>
                  <a:pt x="37560" y="861767"/>
                  <a:pt x="714899" y="359673"/>
                </a:cubicBezTo>
                <a:cubicBezTo>
                  <a:pt x="1040268" y="118486"/>
                  <a:pt x="1429768" y="-1331"/>
                  <a:pt x="1821426" y="12"/>
                </a:cubicBezTo>
                <a:close/>
              </a:path>
            </a:pathLst>
          </a:custGeom>
        </p:spPr>
      </p:pic>
      <p:sp>
        <p:nvSpPr>
          <p:cNvPr id="32" name="Freeform: Shape 31">
            <a:extLst>
              <a:ext uri="{FF2B5EF4-FFF2-40B4-BE49-F238E27FC236}">
                <a16:creationId xmlns:a16="http://schemas.microsoft.com/office/drawing/2014/main" id="{C2020BC2-C365-4EFD-ADB9-918117210841}"/>
              </a:ext>
            </a:extLst>
          </p:cNvPr>
          <p:cNvSpPr/>
          <p:nvPr/>
        </p:nvSpPr>
        <p:spPr>
          <a:xfrm>
            <a:off x="8493998" y="2446959"/>
            <a:ext cx="3698002" cy="4297680"/>
          </a:xfrm>
          <a:custGeom>
            <a:avLst/>
            <a:gdLst>
              <a:gd name="connsiteX0" fmla="*/ 2148840 w 3698002"/>
              <a:gd name="connsiteY0" fmla="*/ 0 h 4297680"/>
              <a:gd name="connsiteX1" fmla="*/ 3668299 w 3698002"/>
              <a:gd name="connsiteY1" fmla="*/ 629381 h 4297680"/>
              <a:gd name="connsiteX2" fmla="*/ 3698002 w 3698002"/>
              <a:gd name="connsiteY2" fmla="*/ 662062 h 4297680"/>
              <a:gd name="connsiteX3" fmla="*/ 3698002 w 3698002"/>
              <a:gd name="connsiteY3" fmla="*/ 3635619 h 4297680"/>
              <a:gd name="connsiteX4" fmla="*/ 3668299 w 3698002"/>
              <a:gd name="connsiteY4" fmla="*/ 3668300 h 4297680"/>
              <a:gd name="connsiteX5" fmla="*/ 2148840 w 3698002"/>
              <a:gd name="connsiteY5" fmla="*/ 4297680 h 4297680"/>
              <a:gd name="connsiteX6" fmla="*/ 0 w 3698002"/>
              <a:gd name="connsiteY6" fmla="*/ 2148840 h 4297680"/>
              <a:gd name="connsiteX7" fmla="*/ 2148840 w 3698002"/>
              <a:gd name="connsiteY7" fmla="*/ 0 h 429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8002" h="4297680">
                <a:moveTo>
                  <a:pt x="2148840" y="0"/>
                </a:moveTo>
                <a:cubicBezTo>
                  <a:pt x="2742226" y="0"/>
                  <a:pt x="3279436" y="240517"/>
                  <a:pt x="3668299" y="629381"/>
                </a:cubicBezTo>
                <a:lnTo>
                  <a:pt x="3698002" y="662062"/>
                </a:lnTo>
                <a:lnTo>
                  <a:pt x="3698002" y="3635619"/>
                </a:lnTo>
                <a:lnTo>
                  <a:pt x="3668299" y="3668300"/>
                </a:lnTo>
                <a:cubicBezTo>
                  <a:pt x="3279436" y="4057163"/>
                  <a:pt x="2742226" y="4297680"/>
                  <a:pt x="2148840" y="4297680"/>
                </a:cubicBezTo>
                <a:cubicBezTo>
                  <a:pt x="962068" y="4297680"/>
                  <a:pt x="0" y="3335612"/>
                  <a:pt x="0" y="2148840"/>
                </a:cubicBezTo>
                <a:cubicBezTo>
                  <a:pt x="0" y="962068"/>
                  <a:pt x="962068" y="0"/>
                  <a:pt x="2148840" y="0"/>
                </a:cubicBez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Picture 30" descr="A picture containing person, indoor&#10;&#10;Description automatically generated">
            <a:extLst>
              <a:ext uri="{FF2B5EF4-FFF2-40B4-BE49-F238E27FC236}">
                <a16:creationId xmlns:a16="http://schemas.microsoft.com/office/drawing/2014/main" id="{6412C59C-216B-4E00-8236-A90A22F3E7E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8598138" y="2531151"/>
            <a:ext cx="3586480" cy="4114800"/>
          </a:xfrm>
          <a:custGeom>
            <a:avLst/>
            <a:gdLst>
              <a:gd name="connsiteX0" fmla="*/ 2057400 w 3586480"/>
              <a:gd name="connsiteY0" fmla="*/ 0 h 4114800"/>
              <a:gd name="connsiteX1" fmla="*/ 3512202 w 3586480"/>
              <a:gd name="connsiteY1" fmla="*/ 602599 h 4114800"/>
              <a:gd name="connsiteX2" fmla="*/ 3586480 w 3586480"/>
              <a:gd name="connsiteY2" fmla="*/ 684325 h 4114800"/>
              <a:gd name="connsiteX3" fmla="*/ 3586480 w 3586480"/>
              <a:gd name="connsiteY3" fmla="*/ 3430475 h 4114800"/>
              <a:gd name="connsiteX4" fmla="*/ 3512202 w 3586480"/>
              <a:gd name="connsiteY4" fmla="*/ 3512202 h 4114800"/>
              <a:gd name="connsiteX5" fmla="*/ 2057400 w 3586480"/>
              <a:gd name="connsiteY5" fmla="*/ 4114800 h 4114800"/>
              <a:gd name="connsiteX6" fmla="*/ 0 w 3586480"/>
              <a:gd name="connsiteY6" fmla="*/ 2057400 h 4114800"/>
              <a:gd name="connsiteX7" fmla="*/ 2057400 w 3586480"/>
              <a:gd name="connsiteY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6480" h="4114800">
                <a:moveTo>
                  <a:pt x="2057400" y="0"/>
                </a:moveTo>
                <a:cubicBezTo>
                  <a:pt x="2625536" y="0"/>
                  <a:pt x="3139886" y="230282"/>
                  <a:pt x="3512202" y="602599"/>
                </a:cubicBezTo>
                <a:lnTo>
                  <a:pt x="3586480" y="684325"/>
                </a:lnTo>
                <a:lnTo>
                  <a:pt x="3586480" y="3430475"/>
                </a:lnTo>
                <a:lnTo>
                  <a:pt x="3512202" y="3512202"/>
                </a:lnTo>
                <a:cubicBezTo>
                  <a:pt x="3139886" y="3884518"/>
                  <a:pt x="2625536" y="4114800"/>
                  <a:pt x="2057400" y="4114800"/>
                </a:cubicBezTo>
                <a:cubicBezTo>
                  <a:pt x="921129" y="4114800"/>
                  <a:pt x="0" y="3193671"/>
                  <a:pt x="0" y="2057400"/>
                </a:cubicBezTo>
                <a:cubicBezTo>
                  <a:pt x="0" y="921129"/>
                  <a:pt x="921129" y="0"/>
                  <a:pt x="2057400" y="0"/>
                </a:cubicBezTo>
                <a:close/>
              </a:path>
            </a:pathLst>
          </a:custGeom>
        </p:spPr>
      </p:pic>
      <p:sp>
        <p:nvSpPr>
          <p:cNvPr id="2" name="Title 1">
            <a:extLst>
              <a:ext uri="{FF2B5EF4-FFF2-40B4-BE49-F238E27FC236}">
                <a16:creationId xmlns:a16="http://schemas.microsoft.com/office/drawing/2014/main" id="{48854A80-DA72-43E4-8425-2AC7B7F2E160}"/>
              </a:ext>
            </a:extLst>
          </p:cNvPr>
          <p:cNvSpPr>
            <a:spLocks noGrp="1"/>
          </p:cNvSpPr>
          <p:nvPr>
            <p:ph type="title"/>
          </p:nvPr>
        </p:nvSpPr>
        <p:spPr/>
        <p:txBody>
          <a:bodyPr/>
          <a:lstStyle/>
          <a:p>
            <a:r>
              <a:rPr lang="en-US" dirty="0"/>
              <a:t>Automated Cleaning Equipment</a:t>
            </a:r>
          </a:p>
        </p:txBody>
      </p:sp>
      <p:sp>
        <p:nvSpPr>
          <p:cNvPr id="3" name="Content Placeholder 2">
            <a:extLst>
              <a:ext uri="{FF2B5EF4-FFF2-40B4-BE49-F238E27FC236}">
                <a16:creationId xmlns:a16="http://schemas.microsoft.com/office/drawing/2014/main" id="{1412251E-BB5E-4DA9-A782-5EAAF7694B3D}"/>
              </a:ext>
            </a:extLst>
          </p:cNvPr>
          <p:cNvSpPr>
            <a:spLocks noGrp="1"/>
          </p:cNvSpPr>
          <p:nvPr>
            <p:ph idx="1"/>
          </p:nvPr>
        </p:nvSpPr>
        <p:spPr/>
        <p:txBody>
          <a:bodyPr/>
          <a:lstStyle/>
          <a:p>
            <a:r>
              <a:rPr lang="en-US" dirty="0"/>
              <a:t>Water &amp; cleaning chemistry</a:t>
            </a:r>
          </a:p>
          <a:p>
            <a:r>
              <a:rPr lang="en-US" dirty="0"/>
              <a:t>Dilution rates</a:t>
            </a:r>
          </a:p>
          <a:p>
            <a:r>
              <a:rPr lang="en-US" dirty="0"/>
              <a:t>Lumen flow &amp; adapters</a:t>
            </a:r>
          </a:p>
          <a:p>
            <a:r>
              <a:rPr lang="en-US" dirty="0"/>
              <a:t>Daily performance testing</a:t>
            </a:r>
          </a:p>
          <a:p>
            <a:r>
              <a:rPr lang="en-US" dirty="0"/>
              <a:t>Cleaning &amp; disinfection schedule</a:t>
            </a:r>
          </a:p>
          <a:p>
            <a:r>
              <a:rPr lang="en-US" dirty="0"/>
              <a:t>Preventative maintenance</a:t>
            </a:r>
          </a:p>
        </p:txBody>
      </p:sp>
      <p:grpSp>
        <p:nvGrpSpPr>
          <p:cNvPr id="33" name="Group 32">
            <a:extLst>
              <a:ext uri="{FF2B5EF4-FFF2-40B4-BE49-F238E27FC236}">
                <a16:creationId xmlns:a16="http://schemas.microsoft.com/office/drawing/2014/main" id="{AACFD035-7E4C-41D2-B0D8-B16C59BAC3E8}"/>
              </a:ext>
            </a:extLst>
          </p:cNvPr>
          <p:cNvGrpSpPr/>
          <p:nvPr/>
        </p:nvGrpSpPr>
        <p:grpSpPr>
          <a:xfrm rot="888708">
            <a:off x="6744615" y="1531668"/>
            <a:ext cx="4388349" cy="5047919"/>
            <a:chOff x="425316" y="948857"/>
            <a:chExt cx="3083030" cy="4282011"/>
          </a:xfrm>
        </p:grpSpPr>
        <p:pic>
          <p:nvPicPr>
            <p:cNvPr id="34" name="Picture 33">
              <a:extLst>
                <a:ext uri="{FF2B5EF4-FFF2-40B4-BE49-F238E27FC236}">
                  <a16:creationId xmlns:a16="http://schemas.microsoft.com/office/drawing/2014/main" id="{BED4B803-E5EE-48BA-8500-D7EAC21B8A3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5" name="Oval 34">
              <a:extLst>
                <a:ext uri="{FF2B5EF4-FFF2-40B4-BE49-F238E27FC236}">
                  <a16:creationId xmlns:a16="http://schemas.microsoft.com/office/drawing/2014/main" id="{72612A81-67C6-4027-ADA1-79C9FDB81340}"/>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5911F94A-9437-483C-865F-4E4F87D36669}"/>
                </a:ext>
              </a:extLst>
            </p:cNvPr>
            <p:cNvSpPr txBox="1"/>
            <p:nvPr/>
          </p:nvSpPr>
          <p:spPr>
            <a:xfrm rot="21225613">
              <a:off x="623014" y="1941280"/>
              <a:ext cx="2885332" cy="328958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Confirm the right cleaning chemistry</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Check dilution rates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Flow connectors used</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Verify performance testing</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Confirm disinfection schedule</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Review PM records</a:t>
              </a:r>
            </a:p>
            <a:p>
              <a:pPr>
                <a:spcBef>
                  <a:spcPts val="600"/>
                </a:spcBef>
              </a:pPr>
              <a:endParaRPr lang="en-US" sz="2400" dirty="0">
                <a:latin typeface="+mj-lt"/>
                <a:cs typeface="Aharoni" panose="02010803020104030203" pitchFamily="2" charset="-79"/>
              </a:endParaRPr>
            </a:p>
          </p:txBody>
        </p:sp>
        <p:sp>
          <p:nvSpPr>
            <p:cNvPr id="37" name="Rectangle 36">
              <a:extLst>
                <a:ext uri="{FF2B5EF4-FFF2-40B4-BE49-F238E27FC236}">
                  <a16:creationId xmlns:a16="http://schemas.microsoft.com/office/drawing/2014/main" id="{2F85A785-5AC3-42BB-A1E2-913D4F31D278}"/>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310158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D50DA2-E956-4FD9-85B6-40FCB23753B4}"/>
              </a:ext>
            </a:extLst>
          </p:cNvPr>
          <p:cNvSpPr>
            <a:spLocks noGrp="1"/>
          </p:cNvSpPr>
          <p:nvPr>
            <p:ph type="title"/>
          </p:nvPr>
        </p:nvSpPr>
        <p:spPr/>
        <p:txBody>
          <a:bodyPr/>
          <a:lstStyle/>
          <a:p>
            <a:r>
              <a:rPr lang="en-US" dirty="0"/>
              <a:t>Drying</a:t>
            </a:r>
          </a:p>
        </p:txBody>
      </p:sp>
      <p:sp>
        <p:nvSpPr>
          <p:cNvPr id="11" name="Freeform: Shape 10">
            <a:extLst>
              <a:ext uri="{FF2B5EF4-FFF2-40B4-BE49-F238E27FC236}">
                <a16:creationId xmlns:a16="http://schemas.microsoft.com/office/drawing/2014/main" id="{CB0C9CEE-9DF7-43A1-82F8-CF6C80448747}"/>
              </a:ext>
            </a:extLst>
          </p:cNvPr>
          <p:cNvSpPr/>
          <p:nvPr/>
        </p:nvSpPr>
        <p:spPr>
          <a:xfrm>
            <a:off x="1068070" y="1517650"/>
            <a:ext cx="10521950" cy="5076824"/>
          </a:xfrm>
          <a:custGeom>
            <a:avLst/>
            <a:gdLst>
              <a:gd name="connsiteX0" fmla="*/ 2743200 w 9836150"/>
              <a:gd name="connsiteY0" fmla="*/ 0 h 4521200"/>
              <a:gd name="connsiteX1" fmla="*/ 4023360 w 9836150"/>
              <a:gd name="connsiteY1" fmla="*/ 0 h 4521200"/>
              <a:gd name="connsiteX2" fmla="*/ 4023360 w 9836150"/>
              <a:gd name="connsiteY2" fmla="*/ 1610997 h 4521200"/>
              <a:gd name="connsiteX3" fmla="*/ 7905750 w 9836150"/>
              <a:gd name="connsiteY3" fmla="*/ 1610997 h 4521200"/>
              <a:gd name="connsiteX4" fmla="*/ 7905750 w 9836150"/>
              <a:gd name="connsiteY4" fmla="*/ 974727 h 4521200"/>
              <a:gd name="connsiteX5" fmla="*/ 9836150 w 9836150"/>
              <a:gd name="connsiteY5" fmla="*/ 2251077 h 4521200"/>
              <a:gd name="connsiteX6" fmla="*/ 7905750 w 9836150"/>
              <a:gd name="connsiteY6" fmla="*/ 3527427 h 4521200"/>
              <a:gd name="connsiteX7" fmla="*/ 7905750 w 9836150"/>
              <a:gd name="connsiteY7" fmla="*/ 2891157 h 4521200"/>
              <a:gd name="connsiteX8" fmla="*/ 4023360 w 9836150"/>
              <a:gd name="connsiteY8" fmla="*/ 2891157 h 4521200"/>
              <a:gd name="connsiteX9" fmla="*/ 4023360 w 9836150"/>
              <a:gd name="connsiteY9" fmla="*/ 4521200 h 4521200"/>
              <a:gd name="connsiteX10" fmla="*/ 2743200 w 9836150"/>
              <a:gd name="connsiteY10" fmla="*/ 4521200 h 4521200"/>
              <a:gd name="connsiteX11" fmla="*/ 0 w 9836150"/>
              <a:gd name="connsiteY11" fmla="*/ 4521200 h 4521200"/>
              <a:gd name="connsiteX12" fmla="*/ 0 w 9836150"/>
              <a:gd name="connsiteY12" fmla="*/ 3241040 h 4521200"/>
              <a:gd name="connsiteX13" fmla="*/ 2743200 w 9836150"/>
              <a:gd name="connsiteY13" fmla="*/ 3241040 h 4521200"/>
              <a:gd name="connsiteX14" fmla="*/ 2743200 w 9836150"/>
              <a:gd name="connsiteY14" fmla="*/ 2891157 h 4521200"/>
              <a:gd name="connsiteX15" fmla="*/ 2743200 w 9836150"/>
              <a:gd name="connsiteY15" fmla="*/ 2692400 h 4521200"/>
              <a:gd name="connsiteX16" fmla="*/ 2743200 w 9836150"/>
              <a:gd name="connsiteY16" fmla="*/ 1828800 h 4521200"/>
              <a:gd name="connsiteX17" fmla="*/ 2743200 w 9836150"/>
              <a:gd name="connsiteY17" fmla="*/ 1610997 h 4521200"/>
              <a:gd name="connsiteX18" fmla="*/ 2743200 w 9836150"/>
              <a:gd name="connsiteY18" fmla="*/ 1283336 h 4521200"/>
              <a:gd name="connsiteX19" fmla="*/ 1 w 9836150"/>
              <a:gd name="connsiteY19" fmla="*/ 1283336 h 4521200"/>
              <a:gd name="connsiteX20" fmla="*/ 1 w 9836150"/>
              <a:gd name="connsiteY20" fmla="*/ 3176 h 4521200"/>
              <a:gd name="connsiteX21" fmla="*/ 2743200 w 9836150"/>
              <a:gd name="connsiteY21" fmla="*/ 3176 h 45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36150" h="4521200">
                <a:moveTo>
                  <a:pt x="2743200" y="0"/>
                </a:moveTo>
                <a:lnTo>
                  <a:pt x="4023360" y="0"/>
                </a:lnTo>
                <a:lnTo>
                  <a:pt x="4023360" y="1610997"/>
                </a:lnTo>
                <a:lnTo>
                  <a:pt x="7905750" y="1610997"/>
                </a:lnTo>
                <a:lnTo>
                  <a:pt x="7905750" y="974727"/>
                </a:lnTo>
                <a:lnTo>
                  <a:pt x="9836150" y="2251077"/>
                </a:lnTo>
                <a:lnTo>
                  <a:pt x="7905750" y="3527427"/>
                </a:lnTo>
                <a:lnTo>
                  <a:pt x="7905750" y="2891157"/>
                </a:lnTo>
                <a:lnTo>
                  <a:pt x="4023360" y="2891157"/>
                </a:lnTo>
                <a:lnTo>
                  <a:pt x="4023360" y="4521200"/>
                </a:lnTo>
                <a:lnTo>
                  <a:pt x="2743200" y="4521200"/>
                </a:lnTo>
                <a:lnTo>
                  <a:pt x="0" y="4521200"/>
                </a:lnTo>
                <a:lnTo>
                  <a:pt x="0" y="3241040"/>
                </a:lnTo>
                <a:lnTo>
                  <a:pt x="2743200" y="3241040"/>
                </a:lnTo>
                <a:lnTo>
                  <a:pt x="2743200" y="2891157"/>
                </a:lnTo>
                <a:lnTo>
                  <a:pt x="2743200" y="2692400"/>
                </a:lnTo>
                <a:lnTo>
                  <a:pt x="2743200" y="1828800"/>
                </a:lnTo>
                <a:lnTo>
                  <a:pt x="2743200" y="1610997"/>
                </a:lnTo>
                <a:lnTo>
                  <a:pt x="2743200" y="1283336"/>
                </a:lnTo>
                <a:lnTo>
                  <a:pt x="1" y="1283336"/>
                </a:lnTo>
                <a:lnTo>
                  <a:pt x="1" y="3176"/>
                </a:lnTo>
                <a:lnTo>
                  <a:pt x="2743200" y="3176"/>
                </a:lnTo>
                <a:close/>
              </a:path>
            </a:pathLst>
          </a:custGeom>
          <a:solidFill>
            <a:srgbClr val="0187A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2" name="Group 11">
            <a:extLst>
              <a:ext uri="{FF2B5EF4-FFF2-40B4-BE49-F238E27FC236}">
                <a16:creationId xmlns:a16="http://schemas.microsoft.com/office/drawing/2014/main" id="{7972E2DB-5B5E-4A54-B871-952874E2025D}"/>
              </a:ext>
            </a:extLst>
          </p:cNvPr>
          <p:cNvGrpSpPr/>
          <p:nvPr/>
        </p:nvGrpSpPr>
        <p:grpSpPr>
          <a:xfrm>
            <a:off x="1197695" y="1625597"/>
            <a:ext cx="2286000" cy="1248093"/>
            <a:chOff x="46329" y="1357788"/>
            <a:chExt cx="2308555" cy="1810385"/>
          </a:xfrm>
          <a:solidFill>
            <a:srgbClr val="0187AD"/>
          </a:solidFill>
        </p:grpSpPr>
        <p:sp>
          <p:nvSpPr>
            <p:cNvPr id="13" name="Rectangle: Rounded Corners 12">
              <a:extLst>
                <a:ext uri="{FF2B5EF4-FFF2-40B4-BE49-F238E27FC236}">
                  <a16:creationId xmlns:a16="http://schemas.microsoft.com/office/drawing/2014/main" id="{51EA1AC9-0C8D-46EA-809A-3C0D12628FA2}"/>
                </a:ext>
              </a:extLst>
            </p:cNvPr>
            <p:cNvSpPr/>
            <p:nvPr/>
          </p:nvSpPr>
          <p:spPr>
            <a:xfrm>
              <a:off x="46329" y="1357788"/>
              <a:ext cx="2308555" cy="181038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Rectangle: Rounded Corners 4">
              <a:extLst>
                <a:ext uri="{FF2B5EF4-FFF2-40B4-BE49-F238E27FC236}">
                  <a16:creationId xmlns:a16="http://schemas.microsoft.com/office/drawing/2014/main" id="{41E28BC0-7259-44D7-873B-A53FC30693CD}"/>
                </a:ext>
              </a:extLst>
            </p:cNvPr>
            <p:cNvSpPr txBox="1"/>
            <p:nvPr/>
          </p:nvSpPr>
          <p:spPr>
            <a:xfrm>
              <a:off x="134705" y="1446164"/>
              <a:ext cx="2131803" cy="16336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Manual Cleaning</a:t>
              </a:r>
            </a:p>
          </p:txBody>
        </p:sp>
      </p:grpSp>
      <p:grpSp>
        <p:nvGrpSpPr>
          <p:cNvPr id="15" name="Group 14">
            <a:extLst>
              <a:ext uri="{FF2B5EF4-FFF2-40B4-BE49-F238E27FC236}">
                <a16:creationId xmlns:a16="http://schemas.microsoft.com/office/drawing/2014/main" id="{4960271C-F921-42C4-9246-3B35F818BD0D}"/>
              </a:ext>
            </a:extLst>
          </p:cNvPr>
          <p:cNvGrpSpPr/>
          <p:nvPr/>
        </p:nvGrpSpPr>
        <p:grpSpPr>
          <a:xfrm>
            <a:off x="1182522" y="5254622"/>
            <a:ext cx="2286000" cy="1248093"/>
            <a:chOff x="46329" y="1357788"/>
            <a:chExt cx="2308555" cy="1810385"/>
          </a:xfrm>
          <a:solidFill>
            <a:srgbClr val="0187AD"/>
          </a:solidFill>
        </p:grpSpPr>
        <p:sp>
          <p:nvSpPr>
            <p:cNvPr id="16" name="Rectangle: Rounded Corners 15">
              <a:extLst>
                <a:ext uri="{FF2B5EF4-FFF2-40B4-BE49-F238E27FC236}">
                  <a16:creationId xmlns:a16="http://schemas.microsoft.com/office/drawing/2014/main" id="{A8068A04-5748-4A39-9066-1D38A9EAEB85}"/>
                </a:ext>
              </a:extLst>
            </p:cNvPr>
            <p:cNvSpPr/>
            <p:nvPr/>
          </p:nvSpPr>
          <p:spPr>
            <a:xfrm>
              <a:off x="46329" y="1357788"/>
              <a:ext cx="2308555" cy="181038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Rectangle: Rounded Corners 4">
              <a:extLst>
                <a:ext uri="{FF2B5EF4-FFF2-40B4-BE49-F238E27FC236}">
                  <a16:creationId xmlns:a16="http://schemas.microsoft.com/office/drawing/2014/main" id="{B61942EB-B31A-44C6-AC58-66076E2801E3}"/>
                </a:ext>
              </a:extLst>
            </p:cNvPr>
            <p:cNvSpPr txBox="1"/>
            <p:nvPr/>
          </p:nvSpPr>
          <p:spPr>
            <a:xfrm>
              <a:off x="134705" y="1446164"/>
              <a:ext cx="2131803" cy="16336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Automated Cleaning</a:t>
              </a:r>
            </a:p>
          </p:txBody>
        </p:sp>
      </p:grpSp>
      <p:grpSp>
        <p:nvGrpSpPr>
          <p:cNvPr id="18" name="Group 17">
            <a:extLst>
              <a:ext uri="{FF2B5EF4-FFF2-40B4-BE49-F238E27FC236}">
                <a16:creationId xmlns:a16="http://schemas.microsoft.com/office/drawing/2014/main" id="{8C25D42C-BF80-405B-AAF3-3E140888FDFA}"/>
              </a:ext>
            </a:extLst>
          </p:cNvPr>
          <p:cNvGrpSpPr/>
          <p:nvPr/>
        </p:nvGrpSpPr>
        <p:grpSpPr>
          <a:xfrm>
            <a:off x="5384915" y="3419214"/>
            <a:ext cx="2286000" cy="1248093"/>
            <a:chOff x="46329" y="1357788"/>
            <a:chExt cx="2308555" cy="1810385"/>
          </a:xfrm>
          <a:solidFill>
            <a:srgbClr val="0187AD"/>
          </a:solidFill>
        </p:grpSpPr>
        <p:sp>
          <p:nvSpPr>
            <p:cNvPr id="19" name="Rectangle: Rounded Corners 18">
              <a:extLst>
                <a:ext uri="{FF2B5EF4-FFF2-40B4-BE49-F238E27FC236}">
                  <a16:creationId xmlns:a16="http://schemas.microsoft.com/office/drawing/2014/main" id="{B198A27F-ECA0-4046-A17B-CF0EAD794909}"/>
                </a:ext>
              </a:extLst>
            </p:cNvPr>
            <p:cNvSpPr/>
            <p:nvPr/>
          </p:nvSpPr>
          <p:spPr>
            <a:xfrm>
              <a:off x="46329" y="1357788"/>
              <a:ext cx="2308555" cy="181038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Rectangle: Rounded Corners 4">
              <a:extLst>
                <a:ext uri="{FF2B5EF4-FFF2-40B4-BE49-F238E27FC236}">
                  <a16:creationId xmlns:a16="http://schemas.microsoft.com/office/drawing/2014/main" id="{43276DFB-1CF8-493F-A8E5-11549A60FCFA}"/>
                </a:ext>
              </a:extLst>
            </p:cNvPr>
            <p:cNvSpPr txBox="1"/>
            <p:nvPr/>
          </p:nvSpPr>
          <p:spPr>
            <a:xfrm>
              <a:off x="134705" y="1446164"/>
              <a:ext cx="2131803" cy="16336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dirty="0"/>
                <a:t>Air Purge</a:t>
              </a:r>
              <a:endParaRPr lang="en-US" sz="2800" b="1" kern="1200" dirty="0"/>
            </a:p>
          </p:txBody>
        </p:sp>
      </p:grpSp>
      <p:pic>
        <p:nvPicPr>
          <p:cNvPr id="25" name="Picture 24" descr="A person standing in a kitchen&#10;&#10;Description automatically generated">
            <a:extLst>
              <a:ext uri="{FF2B5EF4-FFF2-40B4-BE49-F238E27FC236}">
                <a16:creationId xmlns:a16="http://schemas.microsoft.com/office/drawing/2014/main" id="{6CF09F82-418D-40E0-8C1E-BE728209282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60157" y="1517645"/>
            <a:ext cx="1713706" cy="1719662"/>
          </a:xfrm>
          <a:prstGeom prst="ellipse">
            <a:avLst/>
          </a:prstGeom>
        </p:spPr>
      </p:pic>
      <p:pic>
        <p:nvPicPr>
          <p:cNvPr id="3" name="Picture 2" descr="A picture containing text, indoor, person, preparing&#10;&#10;Description automatically generated">
            <a:extLst>
              <a:ext uri="{FF2B5EF4-FFF2-40B4-BE49-F238E27FC236}">
                <a16:creationId xmlns:a16="http://schemas.microsoft.com/office/drawing/2014/main" id="{2A1BB658-05B3-40A8-9CCA-EF0BF79600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886351" y="4875397"/>
            <a:ext cx="1713706" cy="1719072"/>
          </a:xfrm>
          <a:prstGeom prst="ellipse">
            <a:avLst/>
          </a:prstGeom>
        </p:spPr>
      </p:pic>
      <p:grpSp>
        <p:nvGrpSpPr>
          <p:cNvPr id="27" name="Group 26">
            <a:extLst>
              <a:ext uri="{FF2B5EF4-FFF2-40B4-BE49-F238E27FC236}">
                <a16:creationId xmlns:a16="http://schemas.microsoft.com/office/drawing/2014/main" id="{B63183E3-B2BD-45DD-A0B4-7A289B42AA76}"/>
              </a:ext>
            </a:extLst>
          </p:cNvPr>
          <p:cNvGrpSpPr/>
          <p:nvPr/>
        </p:nvGrpSpPr>
        <p:grpSpPr>
          <a:xfrm>
            <a:off x="7962965" y="3419214"/>
            <a:ext cx="2286000" cy="1248093"/>
            <a:chOff x="46329" y="1357788"/>
            <a:chExt cx="2308555" cy="1810385"/>
          </a:xfrm>
          <a:solidFill>
            <a:srgbClr val="0187AD"/>
          </a:solidFill>
        </p:grpSpPr>
        <p:sp>
          <p:nvSpPr>
            <p:cNvPr id="28" name="Rectangle: Rounded Corners 27">
              <a:extLst>
                <a:ext uri="{FF2B5EF4-FFF2-40B4-BE49-F238E27FC236}">
                  <a16:creationId xmlns:a16="http://schemas.microsoft.com/office/drawing/2014/main" id="{425261DA-4FA6-40B6-AB7D-5EAF0E09C5FC}"/>
                </a:ext>
              </a:extLst>
            </p:cNvPr>
            <p:cNvSpPr/>
            <p:nvPr/>
          </p:nvSpPr>
          <p:spPr>
            <a:xfrm>
              <a:off x="46329" y="1357788"/>
              <a:ext cx="2308555" cy="181038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9" name="Rectangle: Rounded Corners 4">
              <a:extLst>
                <a:ext uri="{FF2B5EF4-FFF2-40B4-BE49-F238E27FC236}">
                  <a16:creationId xmlns:a16="http://schemas.microsoft.com/office/drawing/2014/main" id="{99FF2763-A660-4539-A310-299820D35F18}"/>
                </a:ext>
              </a:extLst>
            </p:cNvPr>
            <p:cNvSpPr txBox="1"/>
            <p:nvPr/>
          </p:nvSpPr>
          <p:spPr>
            <a:xfrm>
              <a:off x="134705" y="1446164"/>
              <a:ext cx="2131803" cy="16336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dirty="0"/>
                <a:t>Drying Cabinet</a:t>
              </a:r>
              <a:endParaRPr lang="en-US" sz="2800" b="1" kern="1200" dirty="0"/>
            </a:p>
          </p:txBody>
        </p:sp>
      </p:grpSp>
    </p:spTree>
    <p:extLst>
      <p:ext uri="{BB962C8B-B14F-4D97-AF65-F5344CB8AC3E}">
        <p14:creationId xmlns:p14="http://schemas.microsoft.com/office/powerpoint/2010/main" val="349548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DBC1-4485-4849-8EF7-516BBB348978}"/>
              </a:ext>
            </a:extLst>
          </p:cNvPr>
          <p:cNvSpPr>
            <a:spLocks noGrp="1"/>
          </p:cNvSpPr>
          <p:nvPr>
            <p:ph type="title"/>
          </p:nvPr>
        </p:nvSpPr>
        <p:spPr/>
        <p:txBody>
          <a:bodyPr/>
          <a:lstStyle/>
          <a:p>
            <a:r>
              <a:rPr lang="en-US" dirty="0"/>
              <a:t>Pass Through</a:t>
            </a:r>
          </a:p>
        </p:txBody>
      </p:sp>
      <p:sp>
        <p:nvSpPr>
          <p:cNvPr id="3" name="Content Placeholder 2">
            <a:extLst>
              <a:ext uri="{FF2B5EF4-FFF2-40B4-BE49-F238E27FC236}">
                <a16:creationId xmlns:a16="http://schemas.microsoft.com/office/drawing/2014/main" id="{C0179BE7-9F0D-4DB1-9780-6B3FB3DE8245}"/>
              </a:ext>
            </a:extLst>
          </p:cNvPr>
          <p:cNvSpPr>
            <a:spLocks noGrp="1"/>
          </p:cNvSpPr>
          <p:nvPr>
            <p:ph idx="1"/>
          </p:nvPr>
        </p:nvSpPr>
        <p:spPr/>
        <p:txBody>
          <a:bodyPr/>
          <a:lstStyle/>
          <a:p>
            <a:r>
              <a:rPr lang="en-US" dirty="0"/>
              <a:t>Maintain positive pressure flow</a:t>
            </a:r>
          </a:p>
          <a:p>
            <a:r>
              <a:rPr lang="en-US" dirty="0"/>
              <a:t>Drying station</a:t>
            </a:r>
          </a:p>
          <a:p>
            <a:r>
              <a:rPr lang="en-US" dirty="0"/>
              <a:t>Cleaning &amp; disinfection schedule</a:t>
            </a:r>
          </a:p>
          <a:p>
            <a:r>
              <a:rPr lang="en-US" dirty="0"/>
              <a:t>Preventative maintenance</a:t>
            </a:r>
          </a:p>
        </p:txBody>
      </p:sp>
      <p:pic>
        <p:nvPicPr>
          <p:cNvPr id="5" name="Picture 4" descr="A person standing in a kitchen&#10;&#10;Description automatically generated">
            <a:extLst>
              <a:ext uri="{FF2B5EF4-FFF2-40B4-BE49-F238E27FC236}">
                <a16:creationId xmlns:a16="http://schemas.microsoft.com/office/drawing/2014/main" id="{91C7DA28-BB65-4458-BBC8-78A7F9EAF3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6941" y="1517208"/>
            <a:ext cx="4140067" cy="2354999"/>
          </a:xfrm>
          <a:prstGeom prst="rect">
            <a:avLst/>
          </a:prstGeom>
          <a:effectLst>
            <a:outerShdw blurRad="63500" sx="102000" sy="102000" algn="ctr" rotWithShape="0">
              <a:prstClr val="black">
                <a:alpha val="40000"/>
              </a:prstClr>
            </a:outerShdw>
          </a:effectLst>
        </p:spPr>
      </p:pic>
      <p:pic>
        <p:nvPicPr>
          <p:cNvPr id="6" name="Picture 5" descr="A picture containing indoor, cabinet, computer, kitchen&#10;&#10;Description automatically generated">
            <a:extLst>
              <a:ext uri="{FF2B5EF4-FFF2-40B4-BE49-F238E27FC236}">
                <a16:creationId xmlns:a16="http://schemas.microsoft.com/office/drawing/2014/main" id="{3708438E-73F9-475C-9C3F-BA823EE2960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96942" y="4201457"/>
            <a:ext cx="4140067" cy="2355000"/>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DB31E614-60E2-448B-A77C-C20F3784215C}"/>
              </a:ext>
            </a:extLst>
          </p:cNvPr>
          <p:cNvGrpSpPr/>
          <p:nvPr/>
        </p:nvGrpSpPr>
        <p:grpSpPr>
          <a:xfrm rot="888708">
            <a:off x="6772799" y="1699700"/>
            <a:ext cx="4388349" cy="4786310"/>
            <a:chOff x="425316" y="948857"/>
            <a:chExt cx="3083030" cy="4060095"/>
          </a:xfrm>
        </p:grpSpPr>
        <p:pic>
          <p:nvPicPr>
            <p:cNvPr id="24" name="Picture 23">
              <a:extLst>
                <a:ext uri="{FF2B5EF4-FFF2-40B4-BE49-F238E27FC236}">
                  <a16:creationId xmlns:a16="http://schemas.microsoft.com/office/drawing/2014/main" id="{0ADAB1CC-E21D-41CC-B4F1-0EBFF1FE7C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5" name="Oval 24">
              <a:extLst>
                <a:ext uri="{FF2B5EF4-FFF2-40B4-BE49-F238E27FC236}">
                  <a16:creationId xmlns:a16="http://schemas.microsoft.com/office/drawing/2014/main" id="{4EFB4D57-A4E7-4C00-A00C-7A8E96C5BE15}"/>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F5E202B-FC09-497A-8E0A-689EEAC6DC67}"/>
                </a:ext>
              </a:extLst>
            </p:cNvPr>
            <p:cNvSpPr txBox="1"/>
            <p:nvPr/>
          </p:nvSpPr>
          <p:spPr>
            <a:xfrm rot="21225613">
              <a:off x="623014" y="2163197"/>
              <a:ext cx="2885332" cy="284575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Observe that the window is kept close</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Regularly replace absorbent material</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Check completion of cleaning and disinfection</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Review PM records</a:t>
              </a:r>
            </a:p>
            <a:p>
              <a:pPr>
                <a:spcBef>
                  <a:spcPts val="600"/>
                </a:spcBef>
              </a:pPr>
              <a:endParaRPr lang="en-US" sz="2400" dirty="0">
                <a:latin typeface="+mj-lt"/>
                <a:cs typeface="Aharoni" panose="02010803020104030203" pitchFamily="2" charset="-79"/>
              </a:endParaRPr>
            </a:p>
          </p:txBody>
        </p:sp>
        <p:sp>
          <p:nvSpPr>
            <p:cNvPr id="27" name="Rectangle 26">
              <a:extLst>
                <a:ext uri="{FF2B5EF4-FFF2-40B4-BE49-F238E27FC236}">
                  <a16:creationId xmlns:a16="http://schemas.microsoft.com/office/drawing/2014/main" id="{443C01E1-58D7-479E-B402-D814D68C19A3}"/>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148811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4F47-16C3-49A1-BDA7-B747B0B4DC96}"/>
              </a:ext>
            </a:extLst>
          </p:cNvPr>
          <p:cNvSpPr>
            <a:spLocks noGrp="1"/>
          </p:cNvSpPr>
          <p:nvPr>
            <p:ph type="title"/>
          </p:nvPr>
        </p:nvSpPr>
        <p:spPr/>
        <p:txBody>
          <a:bodyPr/>
          <a:lstStyle/>
          <a:p>
            <a:r>
              <a:rPr lang="en-US" dirty="0"/>
              <a:t>Drying Cabinets</a:t>
            </a:r>
          </a:p>
        </p:txBody>
      </p:sp>
      <p:sp>
        <p:nvSpPr>
          <p:cNvPr id="3" name="Content Placeholder 2">
            <a:extLst>
              <a:ext uri="{FF2B5EF4-FFF2-40B4-BE49-F238E27FC236}">
                <a16:creationId xmlns:a16="http://schemas.microsoft.com/office/drawing/2014/main" id="{7B66AD5E-CFE0-44EB-9908-9ED31E635B32}"/>
              </a:ext>
            </a:extLst>
          </p:cNvPr>
          <p:cNvSpPr>
            <a:spLocks noGrp="1"/>
          </p:cNvSpPr>
          <p:nvPr>
            <p:ph idx="1"/>
          </p:nvPr>
        </p:nvSpPr>
        <p:spPr/>
        <p:txBody>
          <a:bodyPr/>
          <a:lstStyle/>
          <a:p>
            <a:r>
              <a:rPr lang="en-US" dirty="0"/>
              <a:t>Temperature control</a:t>
            </a:r>
          </a:p>
          <a:p>
            <a:r>
              <a:rPr lang="en-US" dirty="0"/>
              <a:t>HEPA filter air</a:t>
            </a:r>
          </a:p>
          <a:p>
            <a:r>
              <a:rPr lang="en-US" dirty="0"/>
              <a:t>Lumen adapters / connectors</a:t>
            </a:r>
          </a:p>
          <a:p>
            <a:r>
              <a:rPr lang="en-US" dirty="0"/>
              <a:t>Cleaning &amp; disinfection schedule</a:t>
            </a:r>
          </a:p>
          <a:p>
            <a:r>
              <a:rPr lang="en-US" dirty="0"/>
              <a:t>Preventative maintenance</a:t>
            </a:r>
          </a:p>
        </p:txBody>
      </p:sp>
      <p:pic>
        <p:nvPicPr>
          <p:cNvPr id="20" name="Picture 19" descr="A cat in a dishwasher&#10;&#10;Description automatically generated with low confidence">
            <a:extLst>
              <a:ext uri="{FF2B5EF4-FFF2-40B4-BE49-F238E27FC236}">
                <a16:creationId xmlns:a16="http://schemas.microsoft.com/office/drawing/2014/main" id="{0D5ADF79-2C0E-483B-8636-7877B2EB674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121573" y="3659123"/>
            <a:ext cx="3012613" cy="3141964"/>
          </a:xfrm>
          <a:custGeom>
            <a:avLst/>
            <a:gdLst>
              <a:gd name="connsiteX0" fmla="*/ 1785733 w 3012613"/>
              <a:gd name="connsiteY0" fmla="*/ 0 h 3141964"/>
              <a:gd name="connsiteX1" fmla="*/ 2921625 w 3012613"/>
              <a:gd name="connsiteY1" fmla="*/ 407169 h 3141964"/>
              <a:gd name="connsiteX2" fmla="*/ 3012613 w 3012613"/>
              <a:gd name="connsiteY2" fmla="*/ 489742 h 3141964"/>
              <a:gd name="connsiteX3" fmla="*/ 3012613 w 3012613"/>
              <a:gd name="connsiteY3" fmla="*/ 3076419 h 3141964"/>
              <a:gd name="connsiteX4" fmla="*/ 2940389 w 3012613"/>
              <a:gd name="connsiteY4" fmla="*/ 3141964 h 3141964"/>
              <a:gd name="connsiteX5" fmla="*/ 631078 w 3012613"/>
              <a:gd name="connsiteY5" fmla="*/ 3141964 h 3141964"/>
              <a:gd name="connsiteX6" fmla="*/ 523029 w 3012613"/>
              <a:gd name="connsiteY6" fmla="*/ 3043908 h 3141964"/>
              <a:gd name="connsiteX7" fmla="*/ 0 w 3012613"/>
              <a:gd name="connsiteY7" fmla="*/ 1783080 h 3141964"/>
              <a:gd name="connsiteX8" fmla="*/ 1785733 w 3012613"/>
              <a:gd name="connsiteY8" fmla="*/ 0 h 314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2613" h="3141964">
                <a:moveTo>
                  <a:pt x="1785733" y="0"/>
                </a:moveTo>
                <a:cubicBezTo>
                  <a:pt x="2217210" y="0"/>
                  <a:pt x="2612945" y="152802"/>
                  <a:pt x="2921625" y="407169"/>
                </a:cubicBezTo>
                <a:lnTo>
                  <a:pt x="3012613" y="489742"/>
                </a:lnTo>
                <a:lnTo>
                  <a:pt x="3012613" y="3076419"/>
                </a:lnTo>
                <a:lnTo>
                  <a:pt x="2940389" y="3141964"/>
                </a:lnTo>
                <a:lnTo>
                  <a:pt x="631078" y="3141964"/>
                </a:lnTo>
                <a:lnTo>
                  <a:pt x="523029" y="3043908"/>
                </a:lnTo>
                <a:cubicBezTo>
                  <a:pt x="199875" y="2721234"/>
                  <a:pt x="0" y="2275464"/>
                  <a:pt x="0" y="1783080"/>
                </a:cubicBezTo>
                <a:cubicBezTo>
                  <a:pt x="0" y="798312"/>
                  <a:pt x="799500" y="0"/>
                  <a:pt x="1785733" y="0"/>
                </a:cubicBezTo>
                <a:close/>
              </a:path>
            </a:pathLst>
          </a:custGeom>
          <a:effectLst>
            <a:glow rad="101600">
              <a:srgbClr val="04788E">
                <a:alpha val="60000"/>
              </a:srgbClr>
            </a:glow>
          </a:effectLst>
        </p:spPr>
      </p:pic>
      <p:pic>
        <p:nvPicPr>
          <p:cNvPr id="7" name="Picture 6" descr="A picture containing indoor, metal, rack, computer&#10;&#10;Description automatically generated">
            <a:extLst>
              <a:ext uri="{FF2B5EF4-FFF2-40B4-BE49-F238E27FC236}">
                <a16:creationId xmlns:a16="http://schemas.microsoft.com/office/drawing/2014/main" id="{5A9E6D70-00F4-45D4-AAD3-B66DB93C35E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026036" y="1645920"/>
            <a:ext cx="3447511" cy="3566160"/>
          </a:xfrm>
          <a:prstGeom prst="ellipse">
            <a:avLst/>
          </a:prstGeom>
          <a:effectLst>
            <a:glow rad="101600">
              <a:srgbClr val="04788E">
                <a:alpha val="60000"/>
              </a:srgbClr>
            </a:glow>
          </a:effectLst>
        </p:spPr>
      </p:pic>
      <p:pic>
        <p:nvPicPr>
          <p:cNvPr id="19" name="Picture 18">
            <a:extLst>
              <a:ext uri="{FF2B5EF4-FFF2-40B4-BE49-F238E27FC236}">
                <a16:creationId xmlns:a16="http://schemas.microsoft.com/office/drawing/2014/main" id="{52BE2FD4-AF8E-499D-975D-491790C6B23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731879" y="4198254"/>
            <a:ext cx="3447512" cy="2602833"/>
          </a:xfrm>
          <a:custGeom>
            <a:avLst/>
            <a:gdLst>
              <a:gd name="connsiteX0" fmla="*/ 1723756 w 3447512"/>
              <a:gd name="connsiteY0" fmla="*/ 0 h 2602833"/>
              <a:gd name="connsiteX1" fmla="*/ 3447512 w 3447512"/>
              <a:gd name="connsiteY1" fmla="*/ 1783080 h 2602833"/>
              <a:gd name="connsiteX2" fmla="*/ 3312051 w 3447512"/>
              <a:gd name="connsiteY2" fmla="*/ 2477136 h 2602833"/>
              <a:gd name="connsiteX3" fmla="*/ 3253514 w 3447512"/>
              <a:gd name="connsiteY3" fmla="*/ 2602833 h 2602833"/>
              <a:gd name="connsiteX4" fmla="*/ 193999 w 3447512"/>
              <a:gd name="connsiteY4" fmla="*/ 2602833 h 2602833"/>
              <a:gd name="connsiteX5" fmla="*/ 135462 w 3447512"/>
              <a:gd name="connsiteY5" fmla="*/ 2477136 h 2602833"/>
              <a:gd name="connsiteX6" fmla="*/ 0 w 3447512"/>
              <a:gd name="connsiteY6" fmla="*/ 1783080 h 2602833"/>
              <a:gd name="connsiteX7" fmla="*/ 1723756 w 3447512"/>
              <a:gd name="connsiteY7" fmla="*/ 0 h 26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7512" h="2602833">
                <a:moveTo>
                  <a:pt x="1723756" y="0"/>
                </a:moveTo>
                <a:cubicBezTo>
                  <a:pt x="2675760" y="0"/>
                  <a:pt x="3447512" y="798312"/>
                  <a:pt x="3447512" y="1783080"/>
                </a:cubicBezTo>
                <a:cubicBezTo>
                  <a:pt x="3447512" y="2029272"/>
                  <a:pt x="3399278" y="2263811"/>
                  <a:pt x="3312051" y="2477136"/>
                </a:cubicBezTo>
                <a:lnTo>
                  <a:pt x="3253514" y="2602833"/>
                </a:lnTo>
                <a:lnTo>
                  <a:pt x="193999" y="2602833"/>
                </a:lnTo>
                <a:lnTo>
                  <a:pt x="135462" y="2477136"/>
                </a:lnTo>
                <a:cubicBezTo>
                  <a:pt x="48235" y="2263811"/>
                  <a:pt x="0" y="2029272"/>
                  <a:pt x="0" y="1783080"/>
                </a:cubicBezTo>
                <a:cubicBezTo>
                  <a:pt x="0" y="798312"/>
                  <a:pt x="771752" y="0"/>
                  <a:pt x="1723756" y="0"/>
                </a:cubicBezTo>
                <a:close/>
              </a:path>
            </a:pathLst>
          </a:custGeom>
          <a:effectLst>
            <a:glow rad="101600">
              <a:srgbClr val="04788E">
                <a:alpha val="60000"/>
              </a:srgbClr>
            </a:glow>
          </a:effectLst>
        </p:spPr>
      </p:pic>
      <p:grpSp>
        <p:nvGrpSpPr>
          <p:cNvPr id="4" name="Group 3">
            <a:extLst>
              <a:ext uri="{FF2B5EF4-FFF2-40B4-BE49-F238E27FC236}">
                <a16:creationId xmlns:a16="http://schemas.microsoft.com/office/drawing/2014/main" id="{3E7E5D77-2964-7001-85E2-D0B91D27F39F}"/>
              </a:ext>
            </a:extLst>
          </p:cNvPr>
          <p:cNvGrpSpPr/>
          <p:nvPr/>
        </p:nvGrpSpPr>
        <p:grpSpPr>
          <a:xfrm>
            <a:off x="9530529" y="49845"/>
            <a:ext cx="2661471" cy="3216440"/>
            <a:chOff x="9511043" y="184118"/>
            <a:chExt cx="2661471" cy="3216440"/>
          </a:xfrm>
        </p:grpSpPr>
        <p:sp>
          <p:nvSpPr>
            <p:cNvPr id="6" name="Rectangle 5">
              <a:extLst>
                <a:ext uri="{FF2B5EF4-FFF2-40B4-BE49-F238E27FC236}">
                  <a16:creationId xmlns:a16="http://schemas.microsoft.com/office/drawing/2014/main" id="{1FCCBA39-1357-4CD1-B3FE-95DC3517B0D4}"/>
                </a:ext>
              </a:extLst>
            </p:cNvPr>
            <p:cNvSpPr/>
            <p:nvPr/>
          </p:nvSpPr>
          <p:spPr>
            <a:xfrm>
              <a:off x="9915525" y="504638"/>
              <a:ext cx="502444" cy="146304"/>
            </a:xfrm>
            <a:prstGeom prst="rect">
              <a:avLst/>
            </a:prstGeom>
            <a:gradFill flip="none" rotWithShape="1">
              <a:gsLst>
                <a:gs pos="0">
                  <a:srgbClr val="9D9EA8"/>
                </a:gs>
                <a:gs pos="0">
                  <a:srgbClr val="CFCDC9"/>
                </a:gs>
                <a:gs pos="49000">
                  <a:srgbClr val="C1C0BC"/>
                </a:gs>
                <a:gs pos="100000">
                  <a:srgbClr val="D8D8D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8020B5F7-8A33-49AC-AE78-DC0251336EB9}"/>
                </a:ext>
              </a:extLst>
            </p:cNvPr>
            <p:cNvGrpSpPr/>
            <p:nvPr/>
          </p:nvGrpSpPr>
          <p:grpSpPr>
            <a:xfrm>
              <a:off x="9511043" y="184118"/>
              <a:ext cx="2661471" cy="3216440"/>
              <a:chOff x="9511043" y="184118"/>
              <a:chExt cx="2661471" cy="3216440"/>
            </a:xfrm>
          </p:grpSpPr>
          <p:pic>
            <p:nvPicPr>
              <p:cNvPr id="22" name="Picture 21" descr="A picture containing indoor, kitchen, person, standing&#10;&#10;Description automatically generated">
                <a:extLst>
                  <a:ext uri="{FF2B5EF4-FFF2-40B4-BE49-F238E27FC236}">
                    <a16:creationId xmlns:a16="http://schemas.microsoft.com/office/drawing/2014/main" id="{26865014-C1C5-4CB7-B98F-E2786FD9602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511043" y="184118"/>
                <a:ext cx="2661471" cy="3216440"/>
              </a:xfrm>
              <a:custGeom>
                <a:avLst/>
                <a:gdLst>
                  <a:gd name="connsiteX0" fmla="*/ 701557 w 2661471"/>
                  <a:gd name="connsiteY0" fmla="*/ 0 h 3216440"/>
                  <a:gd name="connsiteX1" fmla="*/ 2661471 w 2661471"/>
                  <a:gd name="connsiteY1" fmla="*/ 0 h 3216440"/>
                  <a:gd name="connsiteX2" fmla="*/ 2661471 w 2661471"/>
                  <a:gd name="connsiteY2" fmla="*/ 2928291 h 3216440"/>
                  <a:gd name="connsiteX3" fmla="*/ 2545400 w 2661471"/>
                  <a:gd name="connsiteY3" fmla="*/ 3001232 h 3216440"/>
                  <a:gd name="connsiteX4" fmla="*/ 1723756 w 2661471"/>
                  <a:gd name="connsiteY4" fmla="*/ 3216440 h 3216440"/>
                  <a:gd name="connsiteX5" fmla="*/ 0 w 2661471"/>
                  <a:gd name="connsiteY5" fmla="*/ 1433360 h 3216440"/>
                  <a:gd name="connsiteX6" fmla="*/ 627287 w 2661471"/>
                  <a:gd name="connsiteY6" fmla="*/ 57449 h 32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471" h="3216440">
                    <a:moveTo>
                      <a:pt x="701557" y="0"/>
                    </a:moveTo>
                    <a:lnTo>
                      <a:pt x="2661471" y="0"/>
                    </a:lnTo>
                    <a:lnTo>
                      <a:pt x="2661471" y="2928291"/>
                    </a:lnTo>
                    <a:lnTo>
                      <a:pt x="2545400" y="3001232"/>
                    </a:lnTo>
                    <a:cubicBezTo>
                      <a:pt x="2301156" y="3138480"/>
                      <a:pt x="2021257" y="3216440"/>
                      <a:pt x="1723756" y="3216440"/>
                    </a:cubicBezTo>
                    <a:cubicBezTo>
                      <a:pt x="771752" y="3216440"/>
                      <a:pt x="0" y="2418128"/>
                      <a:pt x="0" y="1433360"/>
                    </a:cubicBezTo>
                    <a:cubicBezTo>
                      <a:pt x="0" y="879428"/>
                      <a:pt x="244187" y="384492"/>
                      <a:pt x="627287" y="57449"/>
                    </a:cubicBezTo>
                    <a:close/>
                  </a:path>
                </a:pathLst>
              </a:custGeom>
              <a:effectLst>
                <a:glow rad="101600">
                  <a:srgbClr val="04788E">
                    <a:alpha val="60000"/>
                  </a:srgbClr>
                </a:glow>
              </a:effectLst>
            </p:spPr>
          </p:pic>
          <p:sp>
            <p:nvSpPr>
              <p:cNvPr id="18" name="Rectangle 17">
                <a:extLst>
                  <a:ext uri="{FF2B5EF4-FFF2-40B4-BE49-F238E27FC236}">
                    <a16:creationId xmlns:a16="http://schemas.microsoft.com/office/drawing/2014/main" id="{C2B2A11C-D880-4091-BD14-467F22F9B025}"/>
                  </a:ext>
                </a:extLst>
              </p:cNvPr>
              <p:cNvSpPr/>
              <p:nvPr/>
            </p:nvSpPr>
            <p:spPr>
              <a:xfrm>
                <a:off x="9915525" y="499164"/>
                <a:ext cx="526256" cy="155448"/>
              </a:xfrm>
              <a:prstGeom prst="rect">
                <a:avLst/>
              </a:prstGeom>
              <a:gradFill flip="none" rotWithShape="1">
                <a:gsLst>
                  <a:gs pos="0">
                    <a:srgbClr val="A0A49F"/>
                  </a:gs>
                  <a:gs pos="0">
                    <a:srgbClr val="8E938D"/>
                  </a:gs>
                  <a:gs pos="15000">
                    <a:srgbClr val="C1C0BC"/>
                  </a:gs>
                  <a:gs pos="100000">
                    <a:srgbClr val="D8D8D8"/>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3" name="Group 22">
            <a:extLst>
              <a:ext uri="{FF2B5EF4-FFF2-40B4-BE49-F238E27FC236}">
                <a16:creationId xmlns:a16="http://schemas.microsoft.com/office/drawing/2014/main" id="{F251594D-D2DD-4071-8DCE-3BF0EA358474}"/>
              </a:ext>
            </a:extLst>
          </p:cNvPr>
          <p:cNvGrpSpPr/>
          <p:nvPr/>
        </p:nvGrpSpPr>
        <p:grpSpPr>
          <a:xfrm rot="888708">
            <a:off x="6702267" y="1528248"/>
            <a:ext cx="4306709" cy="4625655"/>
            <a:chOff x="425316" y="948857"/>
            <a:chExt cx="3025677" cy="3923816"/>
          </a:xfrm>
        </p:grpSpPr>
        <p:pic>
          <p:nvPicPr>
            <p:cNvPr id="24" name="Picture 23">
              <a:extLst>
                <a:ext uri="{FF2B5EF4-FFF2-40B4-BE49-F238E27FC236}">
                  <a16:creationId xmlns:a16="http://schemas.microsoft.com/office/drawing/2014/main" id="{581AB51D-B563-4B0D-869B-5C86028208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5" name="Oval 24">
              <a:extLst>
                <a:ext uri="{FF2B5EF4-FFF2-40B4-BE49-F238E27FC236}">
                  <a16:creationId xmlns:a16="http://schemas.microsoft.com/office/drawing/2014/main" id="{AD931069-5E7A-42D7-B865-BC5FC956E09B}"/>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2F74D40F-9EF9-4DBC-8B82-5CE7D97AC1E2}"/>
                </a:ext>
              </a:extLst>
            </p:cNvPr>
            <p:cNvSpPr txBox="1"/>
            <p:nvPr/>
          </p:nvSpPr>
          <p:spPr>
            <a:xfrm rot="21225613">
              <a:off x="565661" y="2090621"/>
              <a:ext cx="2885332" cy="246719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Check temperature requirements and monitoring log </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Check adaptors and connectors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Review filter &amp; PM records</a:t>
              </a:r>
            </a:p>
            <a:p>
              <a:pPr>
                <a:spcBef>
                  <a:spcPts val="600"/>
                </a:spcBef>
              </a:pPr>
              <a:endParaRPr lang="en-US" sz="2400" dirty="0">
                <a:latin typeface="+mj-lt"/>
                <a:cs typeface="Aharoni" panose="02010803020104030203" pitchFamily="2" charset="-79"/>
              </a:endParaRPr>
            </a:p>
          </p:txBody>
        </p:sp>
        <p:sp>
          <p:nvSpPr>
            <p:cNvPr id="27" name="Rectangle 26">
              <a:extLst>
                <a:ext uri="{FF2B5EF4-FFF2-40B4-BE49-F238E27FC236}">
                  <a16:creationId xmlns:a16="http://schemas.microsoft.com/office/drawing/2014/main" id="{8322E455-CF1F-4C65-86FF-7AD749449668}"/>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84151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4F47-16C3-49A1-BDA7-B747B0B4DC96}"/>
              </a:ext>
            </a:extLst>
          </p:cNvPr>
          <p:cNvSpPr>
            <a:spLocks noGrp="1"/>
          </p:cNvSpPr>
          <p:nvPr>
            <p:ph type="title"/>
          </p:nvPr>
        </p:nvSpPr>
        <p:spPr/>
        <p:txBody>
          <a:bodyPr/>
          <a:lstStyle/>
          <a:p>
            <a:r>
              <a:rPr lang="en-US" dirty="0"/>
              <a:t>Inspection for Residual Soil</a:t>
            </a:r>
          </a:p>
        </p:txBody>
      </p:sp>
      <p:sp>
        <p:nvSpPr>
          <p:cNvPr id="3" name="Content Placeholder 2">
            <a:extLst>
              <a:ext uri="{FF2B5EF4-FFF2-40B4-BE49-F238E27FC236}">
                <a16:creationId xmlns:a16="http://schemas.microsoft.com/office/drawing/2014/main" id="{7B66AD5E-CFE0-44EB-9908-9ED31E635B32}"/>
              </a:ext>
            </a:extLst>
          </p:cNvPr>
          <p:cNvSpPr>
            <a:spLocks noGrp="1"/>
          </p:cNvSpPr>
          <p:nvPr>
            <p:ph idx="1"/>
          </p:nvPr>
        </p:nvSpPr>
        <p:spPr/>
        <p:txBody>
          <a:bodyPr/>
          <a:lstStyle/>
          <a:p>
            <a:r>
              <a:rPr lang="en-US" dirty="0"/>
              <a:t>Lighted magnified inspection</a:t>
            </a:r>
          </a:p>
          <a:p>
            <a:r>
              <a:rPr lang="en-US" dirty="0"/>
              <a:t>Borescope</a:t>
            </a:r>
          </a:p>
          <a:p>
            <a:r>
              <a:rPr lang="en-US" dirty="0"/>
              <a:t>Residual soil tests</a:t>
            </a:r>
          </a:p>
          <a:p>
            <a:pPr lvl="1"/>
            <a:r>
              <a:rPr lang="en-US" dirty="0"/>
              <a:t>Many types</a:t>
            </a:r>
          </a:p>
          <a:p>
            <a:pPr lvl="1"/>
            <a:r>
              <a:rPr lang="en-US" dirty="0"/>
              <a:t>Frequency and scope determined by facility</a:t>
            </a:r>
          </a:p>
          <a:p>
            <a:pPr lvl="1"/>
            <a:r>
              <a:rPr lang="en-US" dirty="0"/>
              <a:t>Risk assessment </a:t>
            </a:r>
          </a:p>
          <a:p>
            <a:pPr lvl="1"/>
            <a:endParaRPr lang="en-US" dirty="0"/>
          </a:p>
        </p:txBody>
      </p:sp>
      <p:pic>
        <p:nvPicPr>
          <p:cNvPr id="5" name="Picture 4" descr="A picture containing indoor&#10;&#10;Description automatically generated">
            <a:extLst>
              <a:ext uri="{FF2B5EF4-FFF2-40B4-BE49-F238E27FC236}">
                <a16:creationId xmlns:a16="http://schemas.microsoft.com/office/drawing/2014/main" id="{CD26B6BA-C139-4E54-960D-B3088AD0B5F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282143" y="3006228"/>
            <a:ext cx="2707105" cy="2445657"/>
          </a:xfrm>
          <a:prstGeom prst="ellipse">
            <a:avLst/>
          </a:prstGeom>
          <a:ln>
            <a:noFill/>
          </a:ln>
        </p:spPr>
      </p:pic>
      <p:pic>
        <p:nvPicPr>
          <p:cNvPr id="7" name="Picture 6" descr="A picture containing person, blue&#10;&#10;Description automatically generated">
            <a:extLst>
              <a:ext uri="{FF2B5EF4-FFF2-40B4-BE49-F238E27FC236}">
                <a16:creationId xmlns:a16="http://schemas.microsoft.com/office/drawing/2014/main" id="{2D4C0D27-15A0-4E32-B0DA-32876B90A7C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980918" y="1074873"/>
            <a:ext cx="2278380" cy="2283326"/>
          </a:xfrm>
          <a:prstGeom prst="ellipse">
            <a:avLst/>
          </a:prstGeom>
        </p:spPr>
      </p:pic>
      <p:grpSp>
        <p:nvGrpSpPr>
          <p:cNvPr id="6" name="Group 5">
            <a:extLst>
              <a:ext uri="{FF2B5EF4-FFF2-40B4-BE49-F238E27FC236}">
                <a16:creationId xmlns:a16="http://schemas.microsoft.com/office/drawing/2014/main" id="{A2745367-5EBE-4B65-B3DC-CAD714172E6B}"/>
              </a:ext>
            </a:extLst>
          </p:cNvPr>
          <p:cNvGrpSpPr/>
          <p:nvPr/>
        </p:nvGrpSpPr>
        <p:grpSpPr>
          <a:xfrm>
            <a:off x="7121454" y="3637599"/>
            <a:ext cx="3170433" cy="3174976"/>
            <a:chOff x="6911070" y="3407143"/>
            <a:chExt cx="3170433" cy="3174976"/>
          </a:xfrm>
        </p:grpSpPr>
        <p:pic>
          <p:nvPicPr>
            <p:cNvPr id="10" name="Picture 9" descr="A picture containing text&#10;&#10;Description automatically generated">
              <a:extLst>
                <a:ext uri="{FF2B5EF4-FFF2-40B4-BE49-F238E27FC236}">
                  <a16:creationId xmlns:a16="http://schemas.microsoft.com/office/drawing/2014/main" id="{2FEB30E6-D8C1-435F-8013-960ED12C798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11070" y="3407143"/>
              <a:ext cx="3170433" cy="3174976"/>
            </a:xfrm>
            <a:prstGeom prst="ellipse">
              <a:avLst/>
            </a:prstGeom>
          </p:spPr>
        </p:pic>
        <p:sp>
          <p:nvSpPr>
            <p:cNvPr id="4" name="Rectangle 3">
              <a:extLst>
                <a:ext uri="{FF2B5EF4-FFF2-40B4-BE49-F238E27FC236}">
                  <a16:creationId xmlns:a16="http://schemas.microsoft.com/office/drawing/2014/main" id="{F60A1269-08EC-4489-BB5D-1D06745B1D43}"/>
                </a:ext>
              </a:extLst>
            </p:cNvPr>
            <p:cNvSpPr/>
            <p:nvPr/>
          </p:nvSpPr>
          <p:spPr>
            <a:xfrm rot="1394630">
              <a:off x="8960911" y="3667415"/>
              <a:ext cx="91440" cy="630936"/>
            </a:xfrm>
            <a:prstGeom prst="rect">
              <a:avLst/>
            </a:prstGeom>
            <a:solidFill>
              <a:srgbClr val="D6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6B7B6882-A171-4D1B-82F9-241FB12C2D15}"/>
              </a:ext>
            </a:extLst>
          </p:cNvPr>
          <p:cNvGrpSpPr/>
          <p:nvPr/>
        </p:nvGrpSpPr>
        <p:grpSpPr>
          <a:xfrm rot="888708">
            <a:off x="7365583" y="1758704"/>
            <a:ext cx="4306709" cy="4625655"/>
            <a:chOff x="425316" y="948857"/>
            <a:chExt cx="3025677" cy="3923816"/>
          </a:xfrm>
        </p:grpSpPr>
        <p:pic>
          <p:nvPicPr>
            <p:cNvPr id="17" name="Picture 16">
              <a:extLst>
                <a:ext uri="{FF2B5EF4-FFF2-40B4-BE49-F238E27FC236}">
                  <a16:creationId xmlns:a16="http://schemas.microsoft.com/office/drawing/2014/main" id="{36655161-7927-446F-9371-C3471D41535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Oval 17">
              <a:extLst>
                <a:ext uri="{FF2B5EF4-FFF2-40B4-BE49-F238E27FC236}">
                  <a16:creationId xmlns:a16="http://schemas.microsoft.com/office/drawing/2014/main" id="{BE1A3A56-4261-4CC7-96D9-0CAD8649B0BF}"/>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293F1437-3741-42D3-9E7A-0FBFAA5073CB}"/>
                </a:ext>
              </a:extLst>
            </p:cNvPr>
            <p:cNvSpPr txBox="1"/>
            <p:nvPr/>
          </p:nvSpPr>
          <p:spPr>
            <a:xfrm rot="21225613">
              <a:off x="565661" y="2090620"/>
              <a:ext cx="2885332" cy="246719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Check lighted magnification</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How and when the borescope is used</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Residual soil testing in risk assessment</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Review soil testing records</a:t>
              </a:r>
            </a:p>
          </p:txBody>
        </p:sp>
        <p:sp>
          <p:nvSpPr>
            <p:cNvPr id="20" name="Rectangle 19">
              <a:extLst>
                <a:ext uri="{FF2B5EF4-FFF2-40B4-BE49-F238E27FC236}">
                  <a16:creationId xmlns:a16="http://schemas.microsoft.com/office/drawing/2014/main" id="{1B7B0558-4473-4398-8F7A-BA49739807F9}"/>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26043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437DE-9364-43DC-8679-6BDE043E4F19}"/>
              </a:ext>
            </a:extLst>
          </p:cNvPr>
          <p:cNvPicPr>
            <a:picLocks noChangeAspect="1"/>
          </p:cNvPicPr>
          <p:nvPr/>
        </p:nvPicPr>
        <p:blipFill rotWithShape="1">
          <a:blip r:embed="rId3">
            <a:extLst>
              <a:ext uri="{28A0092B-C50C-407E-A947-70E740481C1C}">
                <a14:useLocalDpi xmlns:a14="http://schemas.microsoft.com/office/drawing/2010/main"/>
              </a:ext>
            </a:extLst>
          </a:blip>
          <a:srcRect b="1716"/>
          <a:stretch/>
        </p:blipFill>
        <p:spPr>
          <a:xfrm>
            <a:off x="6096000" y="485875"/>
            <a:ext cx="6096000" cy="6372125"/>
          </a:xfrm>
          <a:prstGeom prst="rect">
            <a:avLst/>
          </a:prstGeom>
        </p:spPr>
      </p:pic>
      <p:grpSp>
        <p:nvGrpSpPr>
          <p:cNvPr id="3" name="Group 2">
            <a:extLst>
              <a:ext uri="{FF2B5EF4-FFF2-40B4-BE49-F238E27FC236}">
                <a16:creationId xmlns:a16="http://schemas.microsoft.com/office/drawing/2014/main" id="{A5122A21-8C74-4A7E-8999-7A5381E81688}"/>
              </a:ext>
            </a:extLst>
          </p:cNvPr>
          <p:cNvGrpSpPr/>
          <p:nvPr/>
        </p:nvGrpSpPr>
        <p:grpSpPr>
          <a:xfrm>
            <a:off x="0" y="466825"/>
            <a:ext cx="6096000" cy="6391175"/>
            <a:chOff x="0" y="152400"/>
            <a:chExt cx="6096000" cy="6391175"/>
          </a:xfrm>
        </p:grpSpPr>
        <p:pic>
          <p:nvPicPr>
            <p:cNvPr id="4" name="Picture 3">
              <a:extLst>
                <a:ext uri="{FF2B5EF4-FFF2-40B4-BE49-F238E27FC236}">
                  <a16:creationId xmlns:a16="http://schemas.microsoft.com/office/drawing/2014/main" id="{86E0670C-DB6E-459E-89BB-02074DABF53B}"/>
                </a:ext>
              </a:extLst>
            </p:cNvPr>
            <p:cNvPicPr>
              <a:picLocks noChangeAspect="1"/>
            </p:cNvPicPr>
            <p:nvPr/>
          </p:nvPicPr>
          <p:blipFill rotWithShape="1">
            <a:blip r:embed="rId4">
              <a:extLst>
                <a:ext uri="{28A0092B-C50C-407E-A947-70E740481C1C}">
                  <a14:useLocalDpi xmlns:a14="http://schemas.microsoft.com/office/drawing/2010/main"/>
                </a:ext>
              </a:extLst>
            </a:blip>
            <a:srcRect b="1418"/>
            <a:stretch/>
          </p:blipFill>
          <p:spPr>
            <a:xfrm>
              <a:off x="0" y="152400"/>
              <a:ext cx="6096000" cy="6391175"/>
            </a:xfrm>
            <a:prstGeom prst="rect">
              <a:avLst/>
            </a:prstGeom>
          </p:spPr>
        </p:pic>
        <p:sp>
          <p:nvSpPr>
            <p:cNvPr id="2" name="Rectangle 1">
              <a:extLst>
                <a:ext uri="{FF2B5EF4-FFF2-40B4-BE49-F238E27FC236}">
                  <a16:creationId xmlns:a16="http://schemas.microsoft.com/office/drawing/2014/main" id="{B518E073-6A96-4085-8DAB-6988CAF01B47}"/>
                </a:ext>
              </a:extLst>
            </p:cNvPr>
            <p:cNvSpPr/>
            <p:nvPr/>
          </p:nvSpPr>
          <p:spPr>
            <a:xfrm rot="21418134">
              <a:off x="2673041" y="1993908"/>
              <a:ext cx="633349" cy="128016"/>
            </a:xfrm>
            <a:prstGeom prst="rect">
              <a:avLst/>
            </a:prstGeom>
            <a:solidFill>
              <a:srgbClr val="E1E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a:extLst>
              <a:ext uri="{FF2B5EF4-FFF2-40B4-BE49-F238E27FC236}">
                <a16:creationId xmlns:a16="http://schemas.microsoft.com/office/drawing/2014/main" id="{D6BED589-EE4E-4079-A143-792432D15710}"/>
              </a:ext>
            </a:extLst>
          </p:cNvPr>
          <p:cNvSpPr/>
          <p:nvPr/>
        </p:nvSpPr>
        <p:spPr>
          <a:xfrm>
            <a:off x="2792349" y="1362482"/>
            <a:ext cx="6610350" cy="420314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endParaRPr>
          </a:p>
        </p:txBody>
      </p:sp>
      <p:sp>
        <p:nvSpPr>
          <p:cNvPr id="14" name="Title 1">
            <a:extLst>
              <a:ext uri="{FF2B5EF4-FFF2-40B4-BE49-F238E27FC236}">
                <a16:creationId xmlns:a16="http://schemas.microsoft.com/office/drawing/2014/main" id="{80A93E82-8A45-4649-9F4D-198A788E031F}"/>
              </a:ext>
            </a:extLst>
          </p:cNvPr>
          <p:cNvSpPr txBox="1">
            <a:spLocks/>
          </p:cNvSpPr>
          <p:nvPr/>
        </p:nvSpPr>
        <p:spPr>
          <a:xfrm>
            <a:off x="3352800" y="2532529"/>
            <a:ext cx="5486400" cy="1757829"/>
          </a:xfrm>
          <a:prstGeom prst="rect">
            <a:avLst/>
          </a:prstGeom>
        </p:spPr>
        <p:txBody>
          <a:bodyPr anchor="ctr" anchorCtr="1"/>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t>Assembly / Prep &amp; Pack</a:t>
            </a:r>
          </a:p>
        </p:txBody>
      </p:sp>
    </p:spTree>
    <p:extLst>
      <p:ext uri="{BB962C8B-B14F-4D97-AF65-F5344CB8AC3E}">
        <p14:creationId xmlns:p14="http://schemas.microsoft.com/office/powerpoint/2010/main" val="3177167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CC21-2352-423F-8D17-316FEF0AD976}"/>
              </a:ext>
            </a:extLst>
          </p:cNvPr>
          <p:cNvSpPr>
            <a:spLocks noGrp="1"/>
          </p:cNvSpPr>
          <p:nvPr>
            <p:ph type="title"/>
          </p:nvPr>
        </p:nvSpPr>
        <p:spPr/>
        <p:txBody>
          <a:bodyPr/>
          <a:lstStyle/>
          <a:p>
            <a:r>
              <a:rPr lang="en-US" dirty="0"/>
              <a:t>Assembly / Prep and Pack </a:t>
            </a:r>
          </a:p>
        </p:txBody>
      </p:sp>
      <p:graphicFrame>
        <p:nvGraphicFramePr>
          <p:cNvPr id="7" name="Content Placeholder 3">
            <a:extLst>
              <a:ext uri="{FF2B5EF4-FFF2-40B4-BE49-F238E27FC236}">
                <a16:creationId xmlns:a16="http://schemas.microsoft.com/office/drawing/2014/main" id="{ED87D9D7-C066-4B5D-8898-1403C20F8CF3}"/>
              </a:ext>
            </a:extLst>
          </p:cNvPr>
          <p:cNvGraphicFramePr>
            <a:graphicFrameLocks noGrp="1"/>
          </p:cNvGraphicFramePr>
          <p:nvPr>
            <p:ph idx="1"/>
            <p:extLst>
              <p:ext uri="{D42A27DB-BD31-4B8C-83A1-F6EECF244321}">
                <p14:modId xmlns:p14="http://schemas.microsoft.com/office/powerpoint/2010/main" val="1608152976"/>
              </p:ext>
            </p:extLst>
          </p:nvPr>
        </p:nvGraphicFramePr>
        <p:xfrm>
          <a:off x="398463" y="1716088"/>
          <a:ext cx="11430000" cy="476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7401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desk, office, working&#10;&#10;Description automatically generated">
            <a:extLst>
              <a:ext uri="{FF2B5EF4-FFF2-40B4-BE49-F238E27FC236}">
                <a16:creationId xmlns:a16="http://schemas.microsoft.com/office/drawing/2014/main" id="{5CC9F362-8AD4-43EB-BEB0-DEA614860906}"/>
              </a:ext>
            </a:extLst>
          </p:cNvPr>
          <p:cNvPicPr>
            <a:picLocks noGrp="1" noChangeAspect="1"/>
          </p:cNvPicPr>
          <p:nvPr>
            <p:ph idx="4294967295"/>
          </p:nvPr>
        </p:nvPicPr>
        <p:blipFill rotWithShape="1">
          <a:blip r:embed="rId3">
            <a:extLst>
              <a:ext uri="{28A0092B-C50C-407E-A947-70E740481C1C}">
                <a14:useLocalDpi xmlns:a14="http://schemas.microsoft.com/office/drawing/2010/main"/>
              </a:ext>
            </a:extLst>
          </a:blip>
          <a:srcRect b="1761"/>
          <a:stretch/>
        </p:blipFill>
        <p:spPr>
          <a:xfrm>
            <a:off x="0" y="482600"/>
            <a:ext cx="12192000" cy="6375400"/>
          </a:xfrm>
          <a:prstGeom prst="rect">
            <a:avLst/>
          </a:prstGeom>
        </p:spPr>
      </p:pic>
      <p:sp>
        <p:nvSpPr>
          <p:cNvPr id="6" name="Oval 5">
            <a:extLst>
              <a:ext uri="{FF2B5EF4-FFF2-40B4-BE49-F238E27FC236}">
                <a16:creationId xmlns:a16="http://schemas.microsoft.com/office/drawing/2014/main" id="{2FF35A2E-673D-4605-8401-35C727DD2D59}"/>
              </a:ext>
            </a:extLst>
          </p:cNvPr>
          <p:cNvSpPr/>
          <p:nvPr/>
        </p:nvSpPr>
        <p:spPr>
          <a:xfrm>
            <a:off x="6883400" y="2743200"/>
            <a:ext cx="5168900" cy="2463800"/>
          </a:xfrm>
          <a:prstGeom prst="ellipse">
            <a:avLst/>
          </a:prstGeom>
          <a:ln>
            <a:noFill/>
          </a:ln>
          <a:effectLst>
            <a:glow rad="190500">
              <a:schemeClr val="bg1">
                <a:alpha val="6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t>Workstation</a:t>
            </a:r>
          </a:p>
          <a:p>
            <a:pPr marL="457200" indent="-457200">
              <a:buFont typeface="Arial" panose="020B0604020202020204" pitchFamily="34" charset="0"/>
              <a:buChar char="•"/>
            </a:pPr>
            <a:r>
              <a:rPr lang="en-US" sz="2800" dirty="0"/>
              <a:t>Organized / clean</a:t>
            </a:r>
          </a:p>
          <a:p>
            <a:pPr marL="457200" indent="-457200">
              <a:buFont typeface="Arial" panose="020B0604020202020204" pitchFamily="34" charset="0"/>
              <a:buChar char="•"/>
            </a:pPr>
            <a:r>
              <a:rPr lang="en-US" sz="2800" dirty="0"/>
              <a:t>No food, lotions, drinks, etc.</a:t>
            </a:r>
          </a:p>
        </p:txBody>
      </p:sp>
      <p:sp>
        <p:nvSpPr>
          <p:cNvPr id="2" name="Rectangle 1">
            <a:extLst>
              <a:ext uri="{FF2B5EF4-FFF2-40B4-BE49-F238E27FC236}">
                <a16:creationId xmlns:a16="http://schemas.microsoft.com/office/drawing/2014/main" id="{FD0A29DF-BBF1-412F-A6E7-EF736C3B14F0}"/>
              </a:ext>
            </a:extLst>
          </p:cNvPr>
          <p:cNvSpPr/>
          <p:nvPr/>
        </p:nvSpPr>
        <p:spPr>
          <a:xfrm rot="208846">
            <a:off x="6572675" y="1796835"/>
            <a:ext cx="876300" cy="182880"/>
          </a:xfrm>
          <a:prstGeom prst="rect">
            <a:avLst/>
          </a:prstGeom>
          <a:solidFill>
            <a:srgbClr val="F9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8865107-A109-4392-BE8F-7C623821E8B4}"/>
              </a:ext>
            </a:extLst>
          </p:cNvPr>
          <p:cNvSpPr/>
          <p:nvPr/>
        </p:nvSpPr>
        <p:spPr>
          <a:xfrm>
            <a:off x="4019550" y="928687"/>
            <a:ext cx="196850" cy="66675"/>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F862B38D-EDF3-46C6-AE2F-9352915F9F40}"/>
              </a:ext>
            </a:extLst>
          </p:cNvPr>
          <p:cNvSpPr/>
          <p:nvPr/>
        </p:nvSpPr>
        <p:spPr>
          <a:xfrm>
            <a:off x="5114925" y="1189037"/>
            <a:ext cx="92075" cy="47625"/>
          </a:xfrm>
          <a:prstGeom prst="roundRect">
            <a:avLst/>
          </a:prstGeom>
          <a:solidFill>
            <a:srgbClr val="AF7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9752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11338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Inspection</a:t>
            </a:r>
          </a:p>
        </p:txBody>
      </p:sp>
      <p:sp>
        <p:nvSpPr>
          <p:cNvPr id="2" name="Content Placeholder 1">
            <a:extLst>
              <a:ext uri="{FF2B5EF4-FFF2-40B4-BE49-F238E27FC236}">
                <a16:creationId xmlns:a16="http://schemas.microsoft.com/office/drawing/2014/main" id="{871300D8-0707-47DA-8F71-F81760E5F505}"/>
              </a:ext>
            </a:extLst>
          </p:cNvPr>
          <p:cNvSpPr>
            <a:spLocks noGrp="1"/>
          </p:cNvSpPr>
          <p:nvPr>
            <p:ph idx="1"/>
          </p:nvPr>
        </p:nvSpPr>
        <p:spPr/>
        <p:txBody>
          <a:bodyPr/>
          <a:lstStyle/>
          <a:p>
            <a:r>
              <a:rPr lang="en-US" dirty="0"/>
              <a:t>Lighted magnification / borescope</a:t>
            </a:r>
          </a:p>
          <a:p>
            <a:r>
              <a:rPr lang="en-US" dirty="0"/>
              <a:t>Visible soil &amp; soil tests</a:t>
            </a:r>
          </a:p>
          <a:p>
            <a:r>
              <a:rPr lang="en-US" dirty="0"/>
              <a:t>Moisture</a:t>
            </a:r>
          </a:p>
          <a:p>
            <a:r>
              <a:rPr lang="en-US" dirty="0"/>
              <a:t>Device damage</a:t>
            </a:r>
          </a:p>
          <a:p>
            <a:r>
              <a:rPr lang="en-US" dirty="0"/>
              <a:t>Functional testing</a:t>
            </a:r>
          </a:p>
          <a:p>
            <a:r>
              <a:rPr lang="en-US" dirty="0"/>
              <a:t>Lubrication, if applicable</a:t>
            </a:r>
          </a:p>
        </p:txBody>
      </p:sp>
      <p:pic>
        <p:nvPicPr>
          <p:cNvPr id="16" name="Picture 15">
            <a:extLst>
              <a:ext uri="{FF2B5EF4-FFF2-40B4-BE49-F238E27FC236}">
                <a16:creationId xmlns:a16="http://schemas.microsoft.com/office/drawing/2014/main" id="{CAE1E07D-2433-45D0-AD4F-04CD4B5FDD0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9078227" y="3630415"/>
            <a:ext cx="3012613" cy="3141964"/>
          </a:xfrm>
          <a:custGeom>
            <a:avLst/>
            <a:gdLst>
              <a:gd name="connsiteX0" fmla="*/ 1785733 w 3012613"/>
              <a:gd name="connsiteY0" fmla="*/ 0 h 3141964"/>
              <a:gd name="connsiteX1" fmla="*/ 2921625 w 3012613"/>
              <a:gd name="connsiteY1" fmla="*/ 407169 h 3141964"/>
              <a:gd name="connsiteX2" fmla="*/ 3012613 w 3012613"/>
              <a:gd name="connsiteY2" fmla="*/ 489742 h 3141964"/>
              <a:gd name="connsiteX3" fmla="*/ 3012613 w 3012613"/>
              <a:gd name="connsiteY3" fmla="*/ 3076419 h 3141964"/>
              <a:gd name="connsiteX4" fmla="*/ 2940389 w 3012613"/>
              <a:gd name="connsiteY4" fmla="*/ 3141964 h 3141964"/>
              <a:gd name="connsiteX5" fmla="*/ 631078 w 3012613"/>
              <a:gd name="connsiteY5" fmla="*/ 3141964 h 3141964"/>
              <a:gd name="connsiteX6" fmla="*/ 523029 w 3012613"/>
              <a:gd name="connsiteY6" fmla="*/ 3043908 h 3141964"/>
              <a:gd name="connsiteX7" fmla="*/ 0 w 3012613"/>
              <a:gd name="connsiteY7" fmla="*/ 1783080 h 3141964"/>
              <a:gd name="connsiteX8" fmla="*/ 1785733 w 3012613"/>
              <a:gd name="connsiteY8" fmla="*/ 0 h 314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2613" h="3141964">
                <a:moveTo>
                  <a:pt x="1785733" y="0"/>
                </a:moveTo>
                <a:cubicBezTo>
                  <a:pt x="2217210" y="0"/>
                  <a:pt x="2612945" y="152802"/>
                  <a:pt x="2921625" y="407169"/>
                </a:cubicBezTo>
                <a:lnTo>
                  <a:pt x="3012613" y="489742"/>
                </a:lnTo>
                <a:lnTo>
                  <a:pt x="3012613" y="3076419"/>
                </a:lnTo>
                <a:lnTo>
                  <a:pt x="2940389" y="3141964"/>
                </a:lnTo>
                <a:lnTo>
                  <a:pt x="631078" y="3141964"/>
                </a:lnTo>
                <a:lnTo>
                  <a:pt x="523029" y="3043908"/>
                </a:lnTo>
                <a:cubicBezTo>
                  <a:pt x="199875" y="2721234"/>
                  <a:pt x="0" y="2275464"/>
                  <a:pt x="0" y="1783080"/>
                </a:cubicBezTo>
                <a:cubicBezTo>
                  <a:pt x="0" y="798312"/>
                  <a:pt x="799500" y="0"/>
                  <a:pt x="1785733" y="0"/>
                </a:cubicBezTo>
                <a:close/>
              </a:path>
            </a:pathLst>
          </a:custGeom>
          <a:effectLst>
            <a:glow rad="101600">
              <a:srgbClr val="04788E">
                <a:alpha val="60000"/>
              </a:srgbClr>
            </a:glow>
          </a:effectLst>
        </p:spPr>
      </p:pic>
      <p:pic>
        <p:nvPicPr>
          <p:cNvPr id="17" name="Picture 16">
            <a:extLst>
              <a:ext uri="{FF2B5EF4-FFF2-40B4-BE49-F238E27FC236}">
                <a16:creationId xmlns:a16="http://schemas.microsoft.com/office/drawing/2014/main" id="{668D2782-575A-4538-B149-F4807A669DB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924872" y="1693412"/>
            <a:ext cx="3447511" cy="3566160"/>
          </a:xfrm>
          <a:prstGeom prst="ellipse">
            <a:avLst/>
          </a:prstGeom>
          <a:effectLst>
            <a:glow rad="101600">
              <a:srgbClr val="04788E">
                <a:alpha val="60000"/>
              </a:srgbClr>
            </a:glow>
          </a:effectLst>
        </p:spPr>
      </p:pic>
      <p:pic>
        <p:nvPicPr>
          <p:cNvPr id="18" name="Picture 17">
            <a:extLst>
              <a:ext uri="{FF2B5EF4-FFF2-40B4-BE49-F238E27FC236}">
                <a16:creationId xmlns:a16="http://schemas.microsoft.com/office/drawing/2014/main" id="{246F0996-FBEA-4A15-BEF3-B5B0AEE4B5DC}"/>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9505129" y="60160"/>
            <a:ext cx="2661471" cy="3216440"/>
          </a:xfrm>
          <a:custGeom>
            <a:avLst/>
            <a:gdLst>
              <a:gd name="connsiteX0" fmla="*/ 701557 w 2661471"/>
              <a:gd name="connsiteY0" fmla="*/ 0 h 3216440"/>
              <a:gd name="connsiteX1" fmla="*/ 2661471 w 2661471"/>
              <a:gd name="connsiteY1" fmla="*/ 0 h 3216440"/>
              <a:gd name="connsiteX2" fmla="*/ 2661471 w 2661471"/>
              <a:gd name="connsiteY2" fmla="*/ 2928291 h 3216440"/>
              <a:gd name="connsiteX3" fmla="*/ 2545400 w 2661471"/>
              <a:gd name="connsiteY3" fmla="*/ 3001232 h 3216440"/>
              <a:gd name="connsiteX4" fmla="*/ 1723756 w 2661471"/>
              <a:gd name="connsiteY4" fmla="*/ 3216440 h 3216440"/>
              <a:gd name="connsiteX5" fmla="*/ 0 w 2661471"/>
              <a:gd name="connsiteY5" fmla="*/ 1433360 h 3216440"/>
              <a:gd name="connsiteX6" fmla="*/ 627287 w 2661471"/>
              <a:gd name="connsiteY6" fmla="*/ 57449 h 32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471" h="3216440">
                <a:moveTo>
                  <a:pt x="701557" y="0"/>
                </a:moveTo>
                <a:lnTo>
                  <a:pt x="2661471" y="0"/>
                </a:lnTo>
                <a:lnTo>
                  <a:pt x="2661471" y="2928291"/>
                </a:lnTo>
                <a:lnTo>
                  <a:pt x="2545400" y="3001232"/>
                </a:lnTo>
                <a:cubicBezTo>
                  <a:pt x="2301156" y="3138480"/>
                  <a:pt x="2021257" y="3216440"/>
                  <a:pt x="1723756" y="3216440"/>
                </a:cubicBezTo>
                <a:cubicBezTo>
                  <a:pt x="771752" y="3216440"/>
                  <a:pt x="0" y="2418128"/>
                  <a:pt x="0" y="1433360"/>
                </a:cubicBezTo>
                <a:cubicBezTo>
                  <a:pt x="0" y="879428"/>
                  <a:pt x="244187" y="384492"/>
                  <a:pt x="627287" y="57449"/>
                </a:cubicBezTo>
                <a:close/>
              </a:path>
            </a:pathLst>
          </a:custGeom>
          <a:effectLst>
            <a:glow rad="101600">
              <a:srgbClr val="04788E">
                <a:alpha val="60000"/>
              </a:srgbClr>
            </a:glow>
          </a:effectLst>
        </p:spPr>
      </p:pic>
      <p:pic>
        <p:nvPicPr>
          <p:cNvPr id="19" name="Picture 18">
            <a:extLst>
              <a:ext uri="{FF2B5EF4-FFF2-40B4-BE49-F238E27FC236}">
                <a16:creationId xmlns:a16="http://schemas.microsoft.com/office/drawing/2014/main" id="{3B6D91B7-0B69-4BE7-A3EC-CB78EEC21837}"/>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5630715" y="4169546"/>
            <a:ext cx="3447512" cy="2602833"/>
          </a:xfrm>
          <a:custGeom>
            <a:avLst/>
            <a:gdLst>
              <a:gd name="connsiteX0" fmla="*/ 1723756 w 3447512"/>
              <a:gd name="connsiteY0" fmla="*/ 0 h 2602833"/>
              <a:gd name="connsiteX1" fmla="*/ 3447512 w 3447512"/>
              <a:gd name="connsiteY1" fmla="*/ 1783080 h 2602833"/>
              <a:gd name="connsiteX2" fmla="*/ 3312051 w 3447512"/>
              <a:gd name="connsiteY2" fmla="*/ 2477136 h 2602833"/>
              <a:gd name="connsiteX3" fmla="*/ 3253514 w 3447512"/>
              <a:gd name="connsiteY3" fmla="*/ 2602833 h 2602833"/>
              <a:gd name="connsiteX4" fmla="*/ 193999 w 3447512"/>
              <a:gd name="connsiteY4" fmla="*/ 2602833 h 2602833"/>
              <a:gd name="connsiteX5" fmla="*/ 135462 w 3447512"/>
              <a:gd name="connsiteY5" fmla="*/ 2477136 h 2602833"/>
              <a:gd name="connsiteX6" fmla="*/ 0 w 3447512"/>
              <a:gd name="connsiteY6" fmla="*/ 1783080 h 2602833"/>
              <a:gd name="connsiteX7" fmla="*/ 1723756 w 3447512"/>
              <a:gd name="connsiteY7" fmla="*/ 0 h 26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7512" h="2602833">
                <a:moveTo>
                  <a:pt x="1723756" y="0"/>
                </a:moveTo>
                <a:cubicBezTo>
                  <a:pt x="2675760" y="0"/>
                  <a:pt x="3447512" y="798312"/>
                  <a:pt x="3447512" y="1783080"/>
                </a:cubicBezTo>
                <a:cubicBezTo>
                  <a:pt x="3447512" y="2029272"/>
                  <a:pt x="3399278" y="2263811"/>
                  <a:pt x="3312051" y="2477136"/>
                </a:cubicBezTo>
                <a:lnTo>
                  <a:pt x="3253514" y="2602833"/>
                </a:lnTo>
                <a:lnTo>
                  <a:pt x="193999" y="2602833"/>
                </a:lnTo>
                <a:lnTo>
                  <a:pt x="135462" y="2477136"/>
                </a:lnTo>
                <a:cubicBezTo>
                  <a:pt x="48235" y="2263811"/>
                  <a:pt x="0" y="2029272"/>
                  <a:pt x="0" y="1783080"/>
                </a:cubicBezTo>
                <a:cubicBezTo>
                  <a:pt x="0" y="798312"/>
                  <a:pt x="771752" y="0"/>
                  <a:pt x="1723756" y="0"/>
                </a:cubicBezTo>
                <a:close/>
              </a:path>
            </a:pathLst>
          </a:custGeom>
          <a:effectLst>
            <a:glow rad="101600">
              <a:srgbClr val="04788E">
                <a:alpha val="60000"/>
              </a:srgbClr>
            </a:glow>
          </a:effectLst>
        </p:spPr>
      </p:pic>
      <p:grpSp>
        <p:nvGrpSpPr>
          <p:cNvPr id="25" name="Group 24">
            <a:extLst>
              <a:ext uri="{FF2B5EF4-FFF2-40B4-BE49-F238E27FC236}">
                <a16:creationId xmlns:a16="http://schemas.microsoft.com/office/drawing/2014/main" id="{3E84F9BC-09A6-4DE9-88BF-441457405217}"/>
              </a:ext>
            </a:extLst>
          </p:cNvPr>
          <p:cNvGrpSpPr/>
          <p:nvPr/>
        </p:nvGrpSpPr>
        <p:grpSpPr>
          <a:xfrm rot="888708">
            <a:off x="6898606" y="1162605"/>
            <a:ext cx="4257446" cy="5286524"/>
            <a:chOff x="425311" y="948857"/>
            <a:chExt cx="2991067" cy="3923816"/>
          </a:xfrm>
        </p:grpSpPr>
        <p:pic>
          <p:nvPicPr>
            <p:cNvPr id="26" name="Picture 25">
              <a:extLst>
                <a:ext uri="{FF2B5EF4-FFF2-40B4-BE49-F238E27FC236}">
                  <a16:creationId xmlns:a16="http://schemas.microsoft.com/office/drawing/2014/main" id="{3F7BB1A7-70D9-4896-A104-20C9701CA42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7" name="Oval 26">
              <a:extLst>
                <a:ext uri="{FF2B5EF4-FFF2-40B4-BE49-F238E27FC236}">
                  <a16:creationId xmlns:a16="http://schemas.microsoft.com/office/drawing/2014/main" id="{528B6113-13C8-45F6-BD00-A6691CE0AD29}"/>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2873ECAC-407A-408E-9406-0F1FB0FB0108}"/>
                </a:ext>
              </a:extLst>
            </p:cNvPr>
            <p:cNvSpPr txBox="1"/>
            <p:nvPr/>
          </p:nvSpPr>
          <p:spPr>
            <a:xfrm rot="21225613">
              <a:off x="531046" y="2073278"/>
              <a:ext cx="2885332" cy="243289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Lighted magnification and borescope </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Residual soil testing is completed </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Review the damage device process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Confirm medical grade lubricants</a:t>
              </a:r>
            </a:p>
          </p:txBody>
        </p:sp>
        <p:sp>
          <p:nvSpPr>
            <p:cNvPr id="29" name="Rectangle 28">
              <a:extLst>
                <a:ext uri="{FF2B5EF4-FFF2-40B4-BE49-F238E27FC236}">
                  <a16:creationId xmlns:a16="http://schemas.microsoft.com/office/drawing/2014/main" id="{D6D4B0C7-C4B2-422F-B2A4-E5A9697D75C0}"/>
                </a:ext>
              </a:extLst>
            </p:cNvPr>
            <p:cNvSpPr/>
            <p:nvPr/>
          </p:nvSpPr>
          <p:spPr>
            <a:xfrm rot="21256105">
              <a:off x="425311" y="1409656"/>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custDataLst>
      <p:tags r:id="rId1"/>
    </p:custDataLst>
    <p:extLst>
      <p:ext uri="{BB962C8B-B14F-4D97-AF65-F5344CB8AC3E}">
        <p14:creationId xmlns:p14="http://schemas.microsoft.com/office/powerpoint/2010/main" val="997724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ACA8-2F27-4886-B93A-9A8F99B3FD54}"/>
              </a:ext>
            </a:extLst>
          </p:cNvPr>
          <p:cNvSpPr>
            <a:spLocks noGrp="1"/>
          </p:cNvSpPr>
          <p:nvPr>
            <p:ph type="title"/>
          </p:nvPr>
        </p:nvSpPr>
        <p:spPr/>
        <p:txBody>
          <a:bodyPr/>
          <a:lstStyle/>
          <a:p>
            <a:r>
              <a:rPr lang="en-US" dirty="0"/>
              <a:t>Assembly Prepares Device &amp; Device Sets</a:t>
            </a:r>
          </a:p>
        </p:txBody>
      </p:sp>
      <p:graphicFrame>
        <p:nvGraphicFramePr>
          <p:cNvPr id="4" name="Content Placeholder 3">
            <a:extLst>
              <a:ext uri="{FF2B5EF4-FFF2-40B4-BE49-F238E27FC236}">
                <a16:creationId xmlns:a16="http://schemas.microsoft.com/office/drawing/2014/main" id="{9A4C9CF1-0E3E-48AA-8969-0D0FE4AB1C8F}"/>
              </a:ext>
            </a:extLst>
          </p:cNvPr>
          <p:cNvGraphicFramePr>
            <a:graphicFrameLocks noGrp="1"/>
          </p:cNvGraphicFramePr>
          <p:nvPr>
            <p:ph idx="1"/>
            <p:extLst>
              <p:ext uri="{D42A27DB-BD31-4B8C-83A1-F6EECF244321}">
                <p14:modId xmlns:p14="http://schemas.microsoft.com/office/powerpoint/2010/main" val="3714326033"/>
              </p:ext>
            </p:extLst>
          </p:nvPr>
        </p:nvGraphicFramePr>
        <p:xfrm>
          <a:off x="398463" y="1716088"/>
          <a:ext cx="11430000" cy="476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8447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ACA8-2F27-4886-B93A-9A8F99B3FD54}"/>
              </a:ext>
            </a:extLst>
          </p:cNvPr>
          <p:cNvSpPr>
            <a:spLocks noGrp="1"/>
          </p:cNvSpPr>
          <p:nvPr>
            <p:ph type="title"/>
          </p:nvPr>
        </p:nvSpPr>
        <p:spPr/>
        <p:txBody>
          <a:bodyPr/>
          <a:lstStyle/>
          <a:p>
            <a:r>
              <a:rPr lang="en-US" dirty="0"/>
              <a:t>Assembly - Steam</a:t>
            </a:r>
          </a:p>
        </p:txBody>
      </p:sp>
      <p:sp>
        <p:nvSpPr>
          <p:cNvPr id="3" name="Content Placeholder 2">
            <a:extLst>
              <a:ext uri="{FF2B5EF4-FFF2-40B4-BE49-F238E27FC236}">
                <a16:creationId xmlns:a16="http://schemas.microsoft.com/office/drawing/2014/main" id="{94F5666A-CF6D-4E66-A0C7-F3F459AC1766}"/>
              </a:ext>
            </a:extLst>
          </p:cNvPr>
          <p:cNvSpPr>
            <a:spLocks noGrp="1"/>
          </p:cNvSpPr>
          <p:nvPr>
            <p:ph idx="1"/>
          </p:nvPr>
        </p:nvSpPr>
        <p:spPr/>
        <p:txBody>
          <a:bodyPr/>
          <a:lstStyle/>
          <a:p>
            <a:r>
              <a:rPr lang="en-US" dirty="0"/>
              <a:t>Instrument Labeling </a:t>
            </a:r>
          </a:p>
          <a:p>
            <a:r>
              <a:rPr lang="en-US" dirty="0"/>
              <a:t>Instrument positioning</a:t>
            </a:r>
          </a:p>
          <a:p>
            <a:r>
              <a:rPr lang="en-US" dirty="0"/>
              <a:t>Set weight</a:t>
            </a:r>
          </a:p>
          <a:p>
            <a:r>
              <a:rPr lang="en-US" dirty="0"/>
              <a:t>Water</a:t>
            </a:r>
          </a:p>
          <a:p>
            <a:endParaRPr lang="en-US" dirty="0"/>
          </a:p>
        </p:txBody>
      </p:sp>
      <p:pic>
        <p:nvPicPr>
          <p:cNvPr id="10" name="Picture 9">
            <a:extLst>
              <a:ext uri="{FF2B5EF4-FFF2-40B4-BE49-F238E27FC236}">
                <a16:creationId xmlns:a16="http://schemas.microsoft.com/office/drawing/2014/main" id="{EDC33AA5-7AEA-48DF-AEA1-FC0232E058F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525706" y="3683037"/>
            <a:ext cx="4353142" cy="3089305"/>
          </a:xfrm>
          <a:custGeom>
            <a:avLst/>
            <a:gdLst>
              <a:gd name="connsiteX0" fmla="*/ 2176571 w 4353142"/>
              <a:gd name="connsiteY0" fmla="*/ 0 h 3089305"/>
              <a:gd name="connsiteX1" fmla="*/ 4353142 w 4353142"/>
              <a:gd name="connsiteY1" fmla="*/ 2270025 h 3089305"/>
              <a:gd name="connsiteX2" fmla="*/ 4255288 w 4353142"/>
              <a:gd name="connsiteY2" fmla="*/ 2945061 h 3089305"/>
              <a:gd name="connsiteX3" fmla="*/ 4204667 w 4353142"/>
              <a:gd name="connsiteY3" fmla="*/ 3089305 h 3089305"/>
              <a:gd name="connsiteX4" fmla="*/ 148475 w 4353142"/>
              <a:gd name="connsiteY4" fmla="*/ 3089305 h 3089305"/>
              <a:gd name="connsiteX5" fmla="*/ 97855 w 4353142"/>
              <a:gd name="connsiteY5" fmla="*/ 2945061 h 3089305"/>
              <a:gd name="connsiteX6" fmla="*/ 0 w 4353142"/>
              <a:gd name="connsiteY6" fmla="*/ 2270025 h 3089305"/>
              <a:gd name="connsiteX7" fmla="*/ 2176571 w 4353142"/>
              <a:gd name="connsiteY7" fmla="*/ 0 h 30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3142" h="3089305">
                <a:moveTo>
                  <a:pt x="2176571" y="0"/>
                </a:moveTo>
                <a:cubicBezTo>
                  <a:pt x="3378658" y="0"/>
                  <a:pt x="4353142" y="1016325"/>
                  <a:pt x="4353142" y="2270025"/>
                </a:cubicBezTo>
                <a:cubicBezTo>
                  <a:pt x="4353142" y="2505094"/>
                  <a:pt x="4318883" y="2731818"/>
                  <a:pt x="4255288" y="2945061"/>
                </a:cubicBezTo>
                <a:lnTo>
                  <a:pt x="4204667" y="3089305"/>
                </a:lnTo>
                <a:lnTo>
                  <a:pt x="148475" y="3089305"/>
                </a:lnTo>
                <a:lnTo>
                  <a:pt x="97855" y="2945061"/>
                </a:lnTo>
                <a:cubicBezTo>
                  <a:pt x="34260" y="2731818"/>
                  <a:pt x="0" y="2505094"/>
                  <a:pt x="0" y="2270025"/>
                </a:cubicBezTo>
                <a:cubicBezTo>
                  <a:pt x="0" y="1016325"/>
                  <a:pt x="974484" y="0"/>
                  <a:pt x="2176571" y="0"/>
                </a:cubicBezTo>
                <a:close/>
              </a:path>
            </a:pathLst>
          </a:custGeom>
          <a:effectLst>
            <a:glow rad="190500">
              <a:schemeClr val="bg1">
                <a:alpha val="60000"/>
              </a:schemeClr>
            </a:glow>
            <a:outerShdw blurRad="50800" dist="50800" dir="5400000" algn="ctr" rotWithShape="0">
              <a:schemeClr val="bg1"/>
            </a:outerShdw>
          </a:effectLst>
        </p:spPr>
      </p:pic>
      <p:pic>
        <p:nvPicPr>
          <p:cNvPr id="6" name="Picture 5">
            <a:extLst>
              <a:ext uri="{FF2B5EF4-FFF2-40B4-BE49-F238E27FC236}">
                <a16:creationId xmlns:a16="http://schemas.microsoft.com/office/drawing/2014/main" id="{564E8C3B-FF5E-40FD-9699-C3AF8F57166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79657" y="1182016"/>
            <a:ext cx="3866631" cy="3999704"/>
          </a:xfrm>
          <a:prstGeom prst="ellipse">
            <a:avLst/>
          </a:prstGeom>
          <a:effectLst>
            <a:glow rad="190500">
              <a:schemeClr val="bg1">
                <a:alpha val="60000"/>
              </a:schemeClr>
            </a:glow>
            <a:outerShdw blurRad="50800" dist="50800" dir="5400000" algn="ctr" rotWithShape="0">
              <a:schemeClr val="bg1"/>
            </a:outerShdw>
          </a:effectLst>
        </p:spPr>
      </p:pic>
      <p:pic>
        <p:nvPicPr>
          <p:cNvPr id="7" name="Picture 6">
            <a:extLst>
              <a:ext uri="{FF2B5EF4-FFF2-40B4-BE49-F238E27FC236}">
                <a16:creationId xmlns:a16="http://schemas.microsoft.com/office/drawing/2014/main" id="{BD6FD77C-09EC-4D18-BE4B-537DB7A1066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359"/>
          <a:stretch/>
        </p:blipFill>
        <p:spPr>
          <a:xfrm>
            <a:off x="8828782" y="107396"/>
            <a:ext cx="3343732" cy="4040966"/>
          </a:xfrm>
          <a:custGeom>
            <a:avLst/>
            <a:gdLst>
              <a:gd name="connsiteX0" fmla="*/ 701557 w 2661471"/>
              <a:gd name="connsiteY0" fmla="*/ 0 h 3216440"/>
              <a:gd name="connsiteX1" fmla="*/ 2661471 w 2661471"/>
              <a:gd name="connsiteY1" fmla="*/ 0 h 3216440"/>
              <a:gd name="connsiteX2" fmla="*/ 2661471 w 2661471"/>
              <a:gd name="connsiteY2" fmla="*/ 2928291 h 3216440"/>
              <a:gd name="connsiteX3" fmla="*/ 2545400 w 2661471"/>
              <a:gd name="connsiteY3" fmla="*/ 3001232 h 3216440"/>
              <a:gd name="connsiteX4" fmla="*/ 1723756 w 2661471"/>
              <a:gd name="connsiteY4" fmla="*/ 3216440 h 3216440"/>
              <a:gd name="connsiteX5" fmla="*/ 0 w 2661471"/>
              <a:gd name="connsiteY5" fmla="*/ 1433360 h 3216440"/>
              <a:gd name="connsiteX6" fmla="*/ 627287 w 2661471"/>
              <a:gd name="connsiteY6" fmla="*/ 57449 h 32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471" h="3216440">
                <a:moveTo>
                  <a:pt x="701557" y="0"/>
                </a:moveTo>
                <a:lnTo>
                  <a:pt x="2661471" y="0"/>
                </a:lnTo>
                <a:lnTo>
                  <a:pt x="2661471" y="2928291"/>
                </a:lnTo>
                <a:lnTo>
                  <a:pt x="2545400" y="3001232"/>
                </a:lnTo>
                <a:cubicBezTo>
                  <a:pt x="2301156" y="3138480"/>
                  <a:pt x="2021257" y="3216440"/>
                  <a:pt x="1723756" y="3216440"/>
                </a:cubicBezTo>
                <a:cubicBezTo>
                  <a:pt x="771752" y="3216440"/>
                  <a:pt x="0" y="2418128"/>
                  <a:pt x="0" y="1433360"/>
                </a:cubicBezTo>
                <a:cubicBezTo>
                  <a:pt x="0" y="879428"/>
                  <a:pt x="244187" y="384492"/>
                  <a:pt x="627287" y="57449"/>
                </a:cubicBezTo>
                <a:close/>
              </a:path>
            </a:pathLst>
          </a:custGeom>
          <a:effectLst>
            <a:glow rad="190500">
              <a:schemeClr val="bg1">
                <a:alpha val="60000"/>
              </a:schemeClr>
            </a:glow>
            <a:outerShdw blurRad="50800" dist="50800" dir="5400000" algn="ctr" rotWithShape="0">
              <a:schemeClr val="bg1"/>
            </a:outerShdw>
          </a:effectLst>
        </p:spPr>
      </p:pic>
      <p:pic>
        <p:nvPicPr>
          <p:cNvPr id="8" name="Picture 7">
            <a:extLst>
              <a:ext uri="{FF2B5EF4-FFF2-40B4-BE49-F238E27FC236}">
                <a16:creationId xmlns:a16="http://schemas.microsoft.com/office/drawing/2014/main" id="{0226A7BC-0731-4A04-819F-0FF343087DFA}"/>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288270" y="3959211"/>
            <a:ext cx="3777850" cy="2852234"/>
          </a:xfrm>
          <a:custGeom>
            <a:avLst/>
            <a:gdLst>
              <a:gd name="connsiteX0" fmla="*/ 1723756 w 3447512"/>
              <a:gd name="connsiteY0" fmla="*/ 0 h 2602833"/>
              <a:gd name="connsiteX1" fmla="*/ 3447512 w 3447512"/>
              <a:gd name="connsiteY1" fmla="*/ 1783080 h 2602833"/>
              <a:gd name="connsiteX2" fmla="*/ 3312051 w 3447512"/>
              <a:gd name="connsiteY2" fmla="*/ 2477136 h 2602833"/>
              <a:gd name="connsiteX3" fmla="*/ 3253514 w 3447512"/>
              <a:gd name="connsiteY3" fmla="*/ 2602833 h 2602833"/>
              <a:gd name="connsiteX4" fmla="*/ 193999 w 3447512"/>
              <a:gd name="connsiteY4" fmla="*/ 2602833 h 2602833"/>
              <a:gd name="connsiteX5" fmla="*/ 135462 w 3447512"/>
              <a:gd name="connsiteY5" fmla="*/ 2477136 h 2602833"/>
              <a:gd name="connsiteX6" fmla="*/ 0 w 3447512"/>
              <a:gd name="connsiteY6" fmla="*/ 1783080 h 2602833"/>
              <a:gd name="connsiteX7" fmla="*/ 1723756 w 3447512"/>
              <a:gd name="connsiteY7" fmla="*/ 0 h 26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7512" h="2602833">
                <a:moveTo>
                  <a:pt x="1723756" y="0"/>
                </a:moveTo>
                <a:cubicBezTo>
                  <a:pt x="2675760" y="0"/>
                  <a:pt x="3447512" y="798312"/>
                  <a:pt x="3447512" y="1783080"/>
                </a:cubicBezTo>
                <a:cubicBezTo>
                  <a:pt x="3447512" y="2029272"/>
                  <a:pt x="3399278" y="2263811"/>
                  <a:pt x="3312051" y="2477136"/>
                </a:cubicBezTo>
                <a:lnTo>
                  <a:pt x="3253514" y="2602833"/>
                </a:lnTo>
                <a:lnTo>
                  <a:pt x="193999" y="2602833"/>
                </a:lnTo>
                <a:lnTo>
                  <a:pt x="135462" y="2477136"/>
                </a:lnTo>
                <a:cubicBezTo>
                  <a:pt x="48235" y="2263811"/>
                  <a:pt x="0" y="2029272"/>
                  <a:pt x="0" y="1783080"/>
                </a:cubicBezTo>
                <a:cubicBezTo>
                  <a:pt x="0" y="798312"/>
                  <a:pt x="771752" y="0"/>
                  <a:pt x="1723756" y="0"/>
                </a:cubicBezTo>
                <a:close/>
              </a:path>
            </a:pathLst>
          </a:custGeom>
          <a:effectLst>
            <a:glow rad="190500">
              <a:schemeClr val="bg1">
                <a:alpha val="60000"/>
              </a:schemeClr>
            </a:glow>
            <a:outerShdw blurRad="50800" dist="50800" dir="5400000" algn="ctr" rotWithShape="0">
              <a:schemeClr val="bg1"/>
            </a:outerShdw>
          </a:effectLst>
        </p:spPr>
      </p:pic>
    </p:spTree>
    <p:extLst>
      <p:ext uri="{BB962C8B-B14F-4D97-AF65-F5344CB8AC3E}">
        <p14:creationId xmlns:p14="http://schemas.microsoft.com/office/powerpoint/2010/main" val="860023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ACA8-2F27-4886-B93A-9A8F99B3FD54}"/>
              </a:ext>
            </a:extLst>
          </p:cNvPr>
          <p:cNvSpPr>
            <a:spLocks noGrp="1"/>
          </p:cNvSpPr>
          <p:nvPr>
            <p:ph type="title"/>
          </p:nvPr>
        </p:nvSpPr>
        <p:spPr/>
        <p:txBody>
          <a:bodyPr/>
          <a:lstStyle/>
          <a:p>
            <a:r>
              <a:rPr lang="en-US" dirty="0"/>
              <a:t>Assembly – Instrument Protection</a:t>
            </a:r>
          </a:p>
        </p:txBody>
      </p:sp>
      <p:sp>
        <p:nvSpPr>
          <p:cNvPr id="3" name="Content Placeholder 2">
            <a:extLst>
              <a:ext uri="{FF2B5EF4-FFF2-40B4-BE49-F238E27FC236}">
                <a16:creationId xmlns:a16="http://schemas.microsoft.com/office/drawing/2014/main" id="{94F5666A-CF6D-4E66-A0C7-F3F459AC1766}"/>
              </a:ext>
            </a:extLst>
          </p:cNvPr>
          <p:cNvSpPr>
            <a:spLocks noGrp="1"/>
          </p:cNvSpPr>
          <p:nvPr>
            <p:ph idx="1"/>
          </p:nvPr>
        </p:nvSpPr>
        <p:spPr/>
        <p:txBody>
          <a:bodyPr/>
          <a:lstStyle/>
          <a:p>
            <a:r>
              <a:rPr lang="en-US" dirty="0"/>
              <a:t>Instrument holders / pouches</a:t>
            </a:r>
          </a:p>
          <a:p>
            <a:r>
              <a:rPr lang="en-US" dirty="0"/>
              <a:t>Tip protectors</a:t>
            </a:r>
          </a:p>
          <a:p>
            <a:r>
              <a:rPr lang="en-US" dirty="0"/>
              <a:t>Mats </a:t>
            </a:r>
          </a:p>
        </p:txBody>
      </p:sp>
      <p:pic>
        <p:nvPicPr>
          <p:cNvPr id="5" name="Picture 4">
            <a:extLst>
              <a:ext uri="{FF2B5EF4-FFF2-40B4-BE49-F238E27FC236}">
                <a16:creationId xmlns:a16="http://schemas.microsoft.com/office/drawing/2014/main" id="{62F6E3BE-4A59-4CAE-AF16-356F5BB02EA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76430" y="3710580"/>
            <a:ext cx="4353142" cy="3089305"/>
          </a:xfrm>
          <a:custGeom>
            <a:avLst/>
            <a:gdLst>
              <a:gd name="connsiteX0" fmla="*/ 2176571 w 4353142"/>
              <a:gd name="connsiteY0" fmla="*/ 0 h 3089305"/>
              <a:gd name="connsiteX1" fmla="*/ 4353142 w 4353142"/>
              <a:gd name="connsiteY1" fmla="*/ 2270025 h 3089305"/>
              <a:gd name="connsiteX2" fmla="*/ 4255288 w 4353142"/>
              <a:gd name="connsiteY2" fmla="*/ 2945061 h 3089305"/>
              <a:gd name="connsiteX3" fmla="*/ 4204667 w 4353142"/>
              <a:gd name="connsiteY3" fmla="*/ 3089305 h 3089305"/>
              <a:gd name="connsiteX4" fmla="*/ 148475 w 4353142"/>
              <a:gd name="connsiteY4" fmla="*/ 3089305 h 3089305"/>
              <a:gd name="connsiteX5" fmla="*/ 97855 w 4353142"/>
              <a:gd name="connsiteY5" fmla="*/ 2945061 h 3089305"/>
              <a:gd name="connsiteX6" fmla="*/ 0 w 4353142"/>
              <a:gd name="connsiteY6" fmla="*/ 2270025 h 3089305"/>
              <a:gd name="connsiteX7" fmla="*/ 2176571 w 4353142"/>
              <a:gd name="connsiteY7" fmla="*/ 0 h 30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3142" h="3089305">
                <a:moveTo>
                  <a:pt x="2176571" y="0"/>
                </a:moveTo>
                <a:cubicBezTo>
                  <a:pt x="3378658" y="0"/>
                  <a:pt x="4353142" y="1016325"/>
                  <a:pt x="4353142" y="2270025"/>
                </a:cubicBezTo>
                <a:cubicBezTo>
                  <a:pt x="4353142" y="2505094"/>
                  <a:pt x="4318883" y="2731818"/>
                  <a:pt x="4255288" y="2945061"/>
                </a:cubicBezTo>
                <a:lnTo>
                  <a:pt x="4204667" y="3089305"/>
                </a:lnTo>
                <a:lnTo>
                  <a:pt x="148475" y="3089305"/>
                </a:lnTo>
                <a:lnTo>
                  <a:pt x="97855" y="2945061"/>
                </a:lnTo>
                <a:cubicBezTo>
                  <a:pt x="34260" y="2731818"/>
                  <a:pt x="0" y="2505094"/>
                  <a:pt x="0" y="2270025"/>
                </a:cubicBezTo>
                <a:cubicBezTo>
                  <a:pt x="0" y="1016325"/>
                  <a:pt x="974484" y="0"/>
                  <a:pt x="2176571" y="0"/>
                </a:cubicBezTo>
                <a:close/>
              </a:path>
            </a:pathLst>
          </a:custGeom>
          <a:effectLst>
            <a:outerShdw blurRad="50800" dist="50800" dir="5400000" algn="ctr" rotWithShape="0">
              <a:schemeClr val="bg1"/>
            </a:outerShdw>
          </a:effectLst>
        </p:spPr>
      </p:pic>
      <p:pic>
        <p:nvPicPr>
          <p:cNvPr id="6" name="Picture 5">
            <a:extLst>
              <a:ext uri="{FF2B5EF4-FFF2-40B4-BE49-F238E27FC236}">
                <a16:creationId xmlns:a16="http://schemas.microsoft.com/office/drawing/2014/main" id="{1097ACF5-12DA-427A-93B9-B904D1BE2F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79657" y="1182016"/>
            <a:ext cx="3866631" cy="3999704"/>
          </a:xfrm>
          <a:prstGeom prst="ellipse">
            <a:avLst/>
          </a:prstGeom>
          <a:effectLst>
            <a:glow rad="190500">
              <a:schemeClr val="bg1">
                <a:alpha val="60000"/>
              </a:schemeClr>
            </a:glow>
            <a:outerShdw blurRad="50800" dist="50800" dir="5400000" algn="ctr" rotWithShape="0">
              <a:schemeClr val="bg1"/>
            </a:outerShdw>
          </a:effectLst>
        </p:spPr>
      </p:pic>
      <p:pic>
        <p:nvPicPr>
          <p:cNvPr id="7" name="Picture 6">
            <a:extLst>
              <a:ext uri="{FF2B5EF4-FFF2-40B4-BE49-F238E27FC236}">
                <a16:creationId xmlns:a16="http://schemas.microsoft.com/office/drawing/2014/main" id="{06CCAD64-3A75-4CDB-971B-9ED45B56D3E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133" b="-2029"/>
          <a:stretch/>
        </p:blipFill>
        <p:spPr>
          <a:xfrm>
            <a:off x="8828782" y="88346"/>
            <a:ext cx="3343732" cy="4040966"/>
          </a:xfrm>
          <a:custGeom>
            <a:avLst/>
            <a:gdLst>
              <a:gd name="connsiteX0" fmla="*/ 701557 w 2661471"/>
              <a:gd name="connsiteY0" fmla="*/ 0 h 3216440"/>
              <a:gd name="connsiteX1" fmla="*/ 2661471 w 2661471"/>
              <a:gd name="connsiteY1" fmla="*/ 0 h 3216440"/>
              <a:gd name="connsiteX2" fmla="*/ 2661471 w 2661471"/>
              <a:gd name="connsiteY2" fmla="*/ 2928291 h 3216440"/>
              <a:gd name="connsiteX3" fmla="*/ 2545400 w 2661471"/>
              <a:gd name="connsiteY3" fmla="*/ 3001232 h 3216440"/>
              <a:gd name="connsiteX4" fmla="*/ 1723756 w 2661471"/>
              <a:gd name="connsiteY4" fmla="*/ 3216440 h 3216440"/>
              <a:gd name="connsiteX5" fmla="*/ 0 w 2661471"/>
              <a:gd name="connsiteY5" fmla="*/ 1433360 h 3216440"/>
              <a:gd name="connsiteX6" fmla="*/ 627287 w 2661471"/>
              <a:gd name="connsiteY6" fmla="*/ 57449 h 32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471" h="3216440">
                <a:moveTo>
                  <a:pt x="701557" y="0"/>
                </a:moveTo>
                <a:lnTo>
                  <a:pt x="2661471" y="0"/>
                </a:lnTo>
                <a:lnTo>
                  <a:pt x="2661471" y="2928291"/>
                </a:lnTo>
                <a:lnTo>
                  <a:pt x="2545400" y="3001232"/>
                </a:lnTo>
                <a:cubicBezTo>
                  <a:pt x="2301156" y="3138480"/>
                  <a:pt x="2021257" y="3216440"/>
                  <a:pt x="1723756" y="3216440"/>
                </a:cubicBezTo>
                <a:cubicBezTo>
                  <a:pt x="771752" y="3216440"/>
                  <a:pt x="0" y="2418128"/>
                  <a:pt x="0" y="1433360"/>
                </a:cubicBezTo>
                <a:cubicBezTo>
                  <a:pt x="0" y="879428"/>
                  <a:pt x="244187" y="384492"/>
                  <a:pt x="627287" y="57449"/>
                </a:cubicBezTo>
                <a:close/>
              </a:path>
            </a:pathLst>
          </a:custGeom>
          <a:effectLst>
            <a:glow rad="190500">
              <a:schemeClr val="bg1">
                <a:alpha val="60000"/>
              </a:schemeClr>
            </a:glow>
            <a:outerShdw blurRad="50800" dist="50800" dir="5400000" algn="ctr" rotWithShape="0">
              <a:schemeClr val="bg1"/>
            </a:outerShdw>
          </a:effectLst>
        </p:spPr>
      </p:pic>
      <p:pic>
        <p:nvPicPr>
          <p:cNvPr id="12" name="Picture 11" descr="A picture containing text, indoor&#10;&#10;Description automatically generated">
            <a:extLst>
              <a:ext uri="{FF2B5EF4-FFF2-40B4-BE49-F238E27FC236}">
                <a16:creationId xmlns:a16="http://schemas.microsoft.com/office/drawing/2014/main" id="{48E4A016-9E13-4D34-9150-6091E9ABD6F4}"/>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rot="5400000">
            <a:off x="3930821" y="3247027"/>
            <a:ext cx="2972042" cy="4255828"/>
          </a:xfrm>
          <a:custGeom>
            <a:avLst/>
            <a:gdLst>
              <a:gd name="connsiteX0" fmla="*/ 1 w 2972042"/>
              <a:gd name="connsiteY0" fmla="*/ 2108063 h 4255828"/>
              <a:gd name="connsiteX1" fmla="*/ 449414 w 2972042"/>
              <a:gd name="connsiteY1" fmla="*/ 808970 h 4255828"/>
              <a:gd name="connsiteX2" fmla="*/ 2972042 w 2972042"/>
              <a:gd name="connsiteY2" fmla="*/ 170832 h 4255828"/>
              <a:gd name="connsiteX3" fmla="*/ 2955695 w 2972042"/>
              <a:gd name="connsiteY3" fmla="*/ 4107687 h 4255828"/>
              <a:gd name="connsiteX4" fmla="*/ 451040 w 2972042"/>
              <a:gd name="connsiteY4" fmla="*/ 3415473 h 4255828"/>
              <a:gd name="connsiteX5" fmla="*/ 1 w 2972042"/>
              <a:gd name="connsiteY5" fmla="*/ 2108063 h 425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2042" h="4255828">
                <a:moveTo>
                  <a:pt x="1" y="2108063"/>
                </a:moveTo>
                <a:cubicBezTo>
                  <a:pt x="-286" y="1648224"/>
                  <a:pt x="149502" y="1189772"/>
                  <a:pt x="449414" y="808970"/>
                </a:cubicBezTo>
                <a:cubicBezTo>
                  <a:pt x="1042879" y="55439"/>
                  <a:pt x="2076430" y="-206015"/>
                  <a:pt x="2972042" y="170832"/>
                </a:cubicBezTo>
                <a:lnTo>
                  <a:pt x="2955695" y="4107687"/>
                </a:lnTo>
                <a:cubicBezTo>
                  <a:pt x="2064050" y="4456817"/>
                  <a:pt x="1040827" y="4174028"/>
                  <a:pt x="451040" y="3415473"/>
                </a:cubicBezTo>
                <a:cubicBezTo>
                  <a:pt x="150650" y="3029126"/>
                  <a:pt x="288" y="2567901"/>
                  <a:pt x="1" y="2108063"/>
                </a:cubicBezTo>
                <a:close/>
              </a:path>
            </a:pathLst>
          </a:custGeom>
          <a:effectLst>
            <a:glow rad="190500">
              <a:schemeClr val="bg1">
                <a:alpha val="60000"/>
              </a:schemeClr>
            </a:glow>
          </a:effectLst>
        </p:spPr>
      </p:pic>
    </p:spTree>
    <p:extLst>
      <p:ext uri="{BB962C8B-B14F-4D97-AF65-F5344CB8AC3E}">
        <p14:creationId xmlns:p14="http://schemas.microsoft.com/office/powerpoint/2010/main" val="2851432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048E14-2B73-439D-96BA-525BE3E8F511}"/>
              </a:ext>
            </a:extLst>
          </p:cNvPr>
          <p:cNvPicPr>
            <a:picLocks noChangeAspect="1"/>
          </p:cNvPicPr>
          <p:nvPr/>
        </p:nvPicPr>
        <p:blipFill rotWithShape="1">
          <a:blip r:embed="rId3">
            <a:extLst>
              <a:ext uri="{28A0092B-C50C-407E-A947-70E740481C1C}">
                <a14:useLocalDpi xmlns:a14="http://schemas.microsoft.com/office/drawing/2010/main" val="0"/>
              </a:ext>
            </a:extLst>
          </a:blip>
          <a:srcRect t="8589" b="11224"/>
          <a:stretch/>
        </p:blipFill>
        <p:spPr>
          <a:xfrm>
            <a:off x="0" y="469604"/>
            <a:ext cx="12186696" cy="6388396"/>
          </a:xfrm>
          <a:prstGeom prst="rect">
            <a:avLst/>
          </a:prstGeom>
        </p:spPr>
      </p:pic>
      <p:grpSp>
        <p:nvGrpSpPr>
          <p:cNvPr id="3" name="Group 2">
            <a:extLst>
              <a:ext uri="{FF2B5EF4-FFF2-40B4-BE49-F238E27FC236}">
                <a16:creationId xmlns:a16="http://schemas.microsoft.com/office/drawing/2014/main" id="{57DF60F3-71C7-48B2-9A42-2CBAD0CC32C1}"/>
              </a:ext>
            </a:extLst>
          </p:cNvPr>
          <p:cNvGrpSpPr/>
          <p:nvPr/>
        </p:nvGrpSpPr>
        <p:grpSpPr>
          <a:xfrm rot="888708">
            <a:off x="8474616" y="1350130"/>
            <a:ext cx="2998242" cy="3923816"/>
            <a:chOff x="425316" y="948857"/>
            <a:chExt cx="2998242" cy="3923816"/>
          </a:xfrm>
        </p:grpSpPr>
        <p:pic>
          <p:nvPicPr>
            <p:cNvPr id="4" name="Picture 3">
              <a:extLst>
                <a:ext uri="{FF2B5EF4-FFF2-40B4-BE49-F238E27FC236}">
                  <a16:creationId xmlns:a16="http://schemas.microsoft.com/office/drawing/2014/main" id="{C450A363-B6AF-4E95-8C26-04A2D16A8E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Oval 4">
              <a:extLst>
                <a:ext uri="{FF2B5EF4-FFF2-40B4-BE49-F238E27FC236}">
                  <a16:creationId xmlns:a16="http://schemas.microsoft.com/office/drawing/2014/main" id="{1615FA2F-2785-46F6-A544-98CC55D2BBBF}"/>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0413978-F7A6-4DB9-B45B-FA5C7AE21280}"/>
                </a:ext>
              </a:extLst>
            </p:cNvPr>
            <p:cNvSpPr txBox="1"/>
            <p:nvPr/>
          </p:nvSpPr>
          <p:spPr>
            <a:xfrm rot="21225613">
              <a:off x="538226" y="2263026"/>
              <a:ext cx="2885332" cy="201593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Tip protector and  matt use </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Check on water and personal items </a:t>
              </a:r>
            </a:p>
          </p:txBody>
        </p:sp>
        <p:sp>
          <p:nvSpPr>
            <p:cNvPr id="7" name="Rectangle 6">
              <a:extLst>
                <a:ext uri="{FF2B5EF4-FFF2-40B4-BE49-F238E27FC236}">
                  <a16:creationId xmlns:a16="http://schemas.microsoft.com/office/drawing/2014/main" id="{F82F706D-CA89-4BEB-8A81-9AF15FC161D6}"/>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grpSp>
        <p:nvGrpSpPr>
          <p:cNvPr id="8" name="Group 7">
            <a:extLst>
              <a:ext uri="{FF2B5EF4-FFF2-40B4-BE49-F238E27FC236}">
                <a16:creationId xmlns:a16="http://schemas.microsoft.com/office/drawing/2014/main" id="{D281422C-2EC6-4779-93D2-F007F825D3FE}"/>
              </a:ext>
            </a:extLst>
          </p:cNvPr>
          <p:cNvGrpSpPr/>
          <p:nvPr/>
        </p:nvGrpSpPr>
        <p:grpSpPr>
          <a:xfrm>
            <a:off x="565655" y="1297362"/>
            <a:ext cx="3059526" cy="3923816"/>
            <a:chOff x="425316" y="915635"/>
            <a:chExt cx="3059526" cy="3923816"/>
          </a:xfrm>
        </p:grpSpPr>
        <p:pic>
          <p:nvPicPr>
            <p:cNvPr id="9" name="Picture 8">
              <a:extLst>
                <a:ext uri="{FF2B5EF4-FFF2-40B4-BE49-F238E27FC236}">
                  <a16:creationId xmlns:a16="http://schemas.microsoft.com/office/drawing/2014/main" id="{47D5C267-71F2-4E9C-AC02-4A9487D9B94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3868" y="915635"/>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Oval 9">
              <a:extLst>
                <a:ext uri="{FF2B5EF4-FFF2-40B4-BE49-F238E27FC236}">
                  <a16:creationId xmlns:a16="http://schemas.microsoft.com/office/drawing/2014/main" id="{63535D1A-DA23-463F-B1F3-128AB215D41F}"/>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91BF47B-F5BD-4260-8753-058F6936CF48}"/>
                </a:ext>
              </a:extLst>
            </p:cNvPr>
            <p:cNvSpPr txBox="1"/>
            <p:nvPr/>
          </p:nvSpPr>
          <p:spPr>
            <a:xfrm rot="21225613">
              <a:off x="599510" y="2137384"/>
              <a:ext cx="2885332" cy="127727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Staff competency</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Reconcile IFU for set weights</a:t>
              </a:r>
            </a:p>
          </p:txBody>
        </p:sp>
        <p:sp>
          <p:nvSpPr>
            <p:cNvPr id="12" name="Rectangle 11">
              <a:extLst>
                <a:ext uri="{FF2B5EF4-FFF2-40B4-BE49-F238E27FC236}">
                  <a16:creationId xmlns:a16="http://schemas.microsoft.com/office/drawing/2014/main" id="{64E06502-1221-4846-B05C-CB1BE4F6E63D}"/>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grpSp>
        <p:nvGrpSpPr>
          <p:cNvPr id="13" name="Group 12">
            <a:extLst>
              <a:ext uri="{FF2B5EF4-FFF2-40B4-BE49-F238E27FC236}">
                <a16:creationId xmlns:a16="http://schemas.microsoft.com/office/drawing/2014/main" id="{E1DB1989-6800-4B25-8FF0-9757F8627E41}"/>
              </a:ext>
            </a:extLst>
          </p:cNvPr>
          <p:cNvGrpSpPr/>
          <p:nvPr/>
        </p:nvGrpSpPr>
        <p:grpSpPr>
          <a:xfrm rot="374205">
            <a:off x="4602636" y="1569310"/>
            <a:ext cx="3047473" cy="3923816"/>
            <a:chOff x="425316" y="948857"/>
            <a:chExt cx="3047473" cy="3923816"/>
          </a:xfrm>
        </p:grpSpPr>
        <p:pic>
          <p:nvPicPr>
            <p:cNvPr id="14" name="Picture 13">
              <a:extLst>
                <a:ext uri="{FF2B5EF4-FFF2-40B4-BE49-F238E27FC236}">
                  <a16:creationId xmlns:a16="http://schemas.microsoft.com/office/drawing/2014/main" id="{9B82AFA3-2413-4A39-B1EC-4593CE291AC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Oval 14">
              <a:extLst>
                <a:ext uri="{FF2B5EF4-FFF2-40B4-BE49-F238E27FC236}">
                  <a16:creationId xmlns:a16="http://schemas.microsoft.com/office/drawing/2014/main" id="{0BFD59C9-F9D3-4B17-BDB1-23FB68215022}"/>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AC41449-044A-4FBD-8D7B-D2B41B44FD25}"/>
                </a:ext>
              </a:extLst>
            </p:cNvPr>
            <p:cNvSpPr txBox="1"/>
            <p:nvPr/>
          </p:nvSpPr>
          <p:spPr>
            <a:xfrm rot="21225613">
              <a:off x="587457" y="2343951"/>
              <a:ext cx="2885332" cy="193899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Compatibility for accessories, devices and containment devices</a:t>
              </a:r>
            </a:p>
          </p:txBody>
        </p:sp>
        <p:sp>
          <p:nvSpPr>
            <p:cNvPr id="17" name="Rectangle 16">
              <a:extLst>
                <a:ext uri="{FF2B5EF4-FFF2-40B4-BE49-F238E27FC236}">
                  <a16:creationId xmlns:a16="http://schemas.microsoft.com/office/drawing/2014/main" id="{7E133DCA-4962-4CB0-8337-237C6276F075}"/>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195693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Packaging &amp; Labeling</a:t>
            </a:r>
          </a:p>
        </p:txBody>
      </p:sp>
      <p:graphicFrame>
        <p:nvGraphicFramePr>
          <p:cNvPr id="12" name="Diagram 11">
            <a:extLst>
              <a:ext uri="{FF2B5EF4-FFF2-40B4-BE49-F238E27FC236}">
                <a16:creationId xmlns:a16="http://schemas.microsoft.com/office/drawing/2014/main" id="{28D29855-389F-4411-8EF0-6B4F5A71358E}"/>
              </a:ext>
            </a:extLst>
          </p:cNvPr>
          <p:cNvGraphicFramePr/>
          <p:nvPr>
            <p:extLst>
              <p:ext uri="{D42A27DB-BD31-4B8C-83A1-F6EECF244321}">
                <p14:modId xmlns:p14="http://schemas.microsoft.com/office/powerpoint/2010/main" val="1427969554"/>
              </p:ext>
            </p:extLst>
          </p:nvPr>
        </p:nvGraphicFramePr>
        <p:xfrm>
          <a:off x="304800" y="1371599"/>
          <a:ext cx="7239000" cy="5364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 12">
            <a:extLst>
              <a:ext uri="{FF2B5EF4-FFF2-40B4-BE49-F238E27FC236}">
                <a16:creationId xmlns:a16="http://schemas.microsoft.com/office/drawing/2014/main" id="{EF863616-AC3C-496B-B1B4-CF9021F062E1}"/>
              </a:ext>
            </a:extLst>
          </p:cNvPr>
          <p:cNvGraphicFramePr/>
          <p:nvPr>
            <p:extLst>
              <p:ext uri="{D42A27DB-BD31-4B8C-83A1-F6EECF244321}">
                <p14:modId xmlns:p14="http://schemas.microsoft.com/office/powerpoint/2010/main" val="1309044530"/>
              </p:ext>
            </p:extLst>
          </p:nvPr>
        </p:nvGraphicFramePr>
        <p:xfrm>
          <a:off x="7696200" y="1371599"/>
          <a:ext cx="4495800" cy="54864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Rectangle: Rounded Corners 1">
            <a:extLst>
              <a:ext uri="{FF2B5EF4-FFF2-40B4-BE49-F238E27FC236}">
                <a16:creationId xmlns:a16="http://schemas.microsoft.com/office/drawing/2014/main" id="{3E8320DE-4058-4899-9B84-B7B428050446}"/>
              </a:ext>
            </a:extLst>
          </p:cNvPr>
          <p:cNvSpPr/>
          <p:nvPr/>
        </p:nvSpPr>
        <p:spPr>
          <a:xfrm>
            <a:off x="2101850" y="1990725"/>
            <a:ext cx="415925" cy="130175"/>
          </a:xfrm>
          <a:prstGeom prst="roundRect">
            <a:avLst/>
          </a:prstGeom>
          <a:solidFill>
            <a:srgbClr val="EBD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7391624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437DE-9364-43DC-8679-6BDE043E4F19}"/>
              </a:ext>
            </a:extLst>
          </p:cNvPr>
          <p:cNvPicPr>
            <a:picLocks noChangeAspect="1"/>
          </p:cNvPicPr>
          <p:nvPr/>
        </p:nvPicPr>
        <p:blipFill rotWithShape="1">
          <a:blip r:embed="rId3">
            <a:extLst>
              <a:ext uri="{28A0092B-C50C-407E-A947-70E740481C1C}">
                <a14:useLocalDpi xmlns:a14="http://schemas.microsoft.com/office/drawing/2010/main"/>
              </a:ext>
            </a:extLst>
          </a:blip>
          <a:srcRect b="2373"/>
          <a:stretch/>
        </p:blipFill>
        <p:spPr>
          <a:xfrm>
            <a:off x="6096000" y="481693"/>
            <a:ext cx="6096000" cy="6376307"/>
          </a:xfrm>
          <a:prstGeom prst="rect">
            <a:avLst/>
          </a:prstGeom>
        </p:spPr>
      </p:pic>
      <p:grpSp>
        <p:nvGrpSpPr>
          <p:cNvPr id="3" name="Group 2">
            <a:extLst>
              <a:ext uri="{FF2B5EF4-FFF2-40B4-BE49-F238E27FC236}">
                <a16:creationId xmlns:a16="http://schemas.microsoft.com/office/drawing/2014/main" id="{09198D4F-92BA-4487-9A6D-A9C19FC70261}"/>
              </a:ext>
            </a:extLst>
          </p:cNvPr>
          <p:cNvGrpSpPr/>
          <p:nvPr/>
        </p:nvGrpSpPr>
        <p:grpSpPr>
          <a:xfrm>
            <a:off x="0" y="481695"/>
            <a:ext cx="6096000" cy="6376305"/>
            <a:chOff x="0" y="195945"/>
            <a:chExt cx="6096000" cy="6376305"/>
          </a:xfrm>
        </p:grpSpPr>
        <p:pic>
          <p:nvPicPr>
            <p:cNvPr id="4" name="Picture 3">
              <a:extLst>
                <a:ext uri="{FF2B5EF4-FFF2-40B4-BE49-F238E27FC236}">
                  <a16:creationId xmlns:a16="http://schemas.microsoft.com/office/drawing/2014/main" id="{86E0670C-DB6E-459E-89BB-02074DABF53B}"/>
                </a:ext>
              </a:extLst>
            </p:cNvPr>
            <p:cNvPicPr>
              <a:picLocks noChangeAspect="1"/>
            </p:cNvPicPr>
            <p:nvPr/>
          </p:nvPicPr>
          <p:blipFill rotWithShape="1">
            <a:blip r:embed="rId4">
              <a:extLst>
                <a:ext uri="{28A0092B-C50C-407E-A947-70E740481C1C}">
                  <a14:useLocalDpi xmlns:a14="http://schemas.microsoft.com/office/drawing/2010/main"/>
                </a:ext>
              </a:extLst>
            </a:blip>
            <a:srcRect b="2369"/>
            <a:stretch/>
          </p:blipFill>
          <p:spPr>
            <a:xfrm>
              <a:off x="0" y="195945"/>
              <a:ext cx="6096000" cy="6376305"/>
            </a:xfrm>
            <a:prstGeom prst="rect">
              <a:avLst/>
            </a:prstGeom>
          </p:spPr>
        </p:pic>
        <p:sp>
          <p:nvSpPr>
            <p:cNvPr id="2" name="Rectangle 1">
              <a:extLst>
                <a:ext uri="{FF2B5EF4-FFF2-40B4-BE49-F238E27FC236}">
                  <a16:creationId xmlns:a16="http://schemas.microsoft.com/office/drawing/2014/main" id="{C6D1A2DB-B433-4A27-9B15-87564A9AE49C}"/>
                </a:ext>
              </a:extLst>
            </p:cNvPr>
            <p:cNvSpPr/>
            <p:nvPr/>
          </p:nvSpPr>
          <p:spPr>
            <a:xfrm>
              <a:off x="3371850" y="692150"/>
              <a:ext cx="192024" cy="1003300"/>
            </a:xfrm>
            <a:prstGeom prst="rect">
              <a:avLst/>
            </a:prstGeom>
            <a:solidFill>
              <a:srgbClr val="3C3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431025F-887F-41C9-BFF9-DE6656022CB3}"/>
                </a:ext>
              </a:extLst>
            </p:cNvPr>
            <p:cNvSpPr/>
            <p:nvPr/>
          </p:nvSpPr>
          <p:spPr>
            <a:xfrm>
              <a:off x="4862512" y="860831"/>
              <a:ext cx="192024" cy="1003300"/>
            </a:xfrm>
            <a:prstGeom prst="rect">
              <a:avLst/>
            </a:prstGeom>
            <a:solidFill>
              <a:srgbClr val="3C3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a:extLst>
              <a:ext uri="{FF2B5EF4-FFF2-40B4-BE49-F238E27FC236}">
                <a16:creationId xmlns:a16="http://schemas.microsoft.com/office/drawing/2014/main" id="{D6BED589-EE4E-4079-A143-792432D15710}"/>
              </a:ext>
            </a:extLst>
          </p:cNvPr>
          <p:cNvSpPr/>
          <p:nvPr/>
        </p:nvSpPr>
        <p:spPr>
          <a:xfrm>
            <a:off x="2792349" y="1362482"/>
            <a:ext cx="6610350" cy="420314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endParaRPr>
          </a:p>
        </p:txBody>
      </p:sp>
      <p:sp>
        <p:nvSpPr>
          <p:cNvPr id="14" name="Title 1">
            <a:extLst>
              <a:ext uri="{FF2B5EF4-FFF2-40B4-BE49-F238E27FC236}">
                <a16:creationId xmlns:a16="http://schemas.microsoft.com/office/drawing/2014/main" id="{80A93E82-8A45-4649-9F4D-198A788E031F}"/>
              </a:ext>
            </a:extLst>
          </p:cNvPr>
          <p:cNvSpPr txBox="1">
            <a:spLocks/>
          </p:cNvSpPr>
          <p:nvPr/>
        </p:nvSpPr>
        <p:spPr>
          <a:xfrm>
            <a:off x="3352800" y="2532529"/>
            <a:ext cx="5486400" cy="1757829"/>
          </a:xfrm>
          <a:prstGeom prst="rect">
            <a:avLst/>
          </a:prstGeom>
        </p:spPr>
        <p:txBody>
          <a:bodyPr anchor="ctr" anchorCtr="1"/>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t>Sterilization</a:t>
            </a:r>
          </a:p>
        </p:txBody>
      </p:sp>
    </p:spTree>
    <p:extLst>
      <p:ext uri="{BB962C8B-B14F-4D97-AF65-F5344CB8AC3E}">
        <p14:creationId xmlns:p14="http://schemas.microsoft.com/office/powerpoint/2010/main" val="1813112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CC21-2352-423F-8D17-316FEF0AD976}"/>
              </a:ext>
            </a:extLst>
          </p:cNvPr>
          <p:cNvSpPr>
            <a:spLocks noGrp="1"/>
          </p:cNvSpPr>
          <p:nvPr>
            <p:ph type="title"/>
          </p:nvPr>
        </p:nvSpPr>
        <p:spPr/>
        <p:txBody>
          <a:bodyPr/>
          <a:lstStyle/>
          <a:p>
            <a:r>
              <a:rPr lang="en-US" dirty="0"/>
              <a:t>Assembly / Prep and Pack </a:t>
            </a:r>
          </a:p>
        </p:txBody>
      </p:sp>
      <p:graphicFrame>
        <p:nvGraphicFramePr>
          <p:cNvPr id="7" name="Content Placeholder 3">
            <a:extLst>
              <a:ext uri="{FF2B5EF4-FFF2-40B4-BE49-F238E27FC236}">
                <a16:creationId xmlns:a16="http://schemas.microsoft.com/office/drawing/2014/main" id="{ED87D9D7-C066-4B5D-8898-1403C20F8CF3}"/>
              </a:ext>
            </a:extLst>
          </p:cNvPr>
          <p:cNvGraphicFramePr>
            <a:graphicFrameLocks noGrp="1"/>
          </p:cNvGraphicFramePr>
          <p:nvPr>
            <p:ph idx="1"/>
            <p:extLst>
              <p:ext uri="{D42A27DB-BD31-4B8C-83A1-F6EECF244321}">
                <p14:modId xmlns:p14="http://schemas.microsoft.com/office/powerpoint/2010/main" val="2169561504"/>
              </p:ext>
            </p:extLst>
          </p:nvPr>
        </p:nvGraphicFramePr>
        <p:xfrm>
          <a:off x="398463" y="1716088"/>
          <a:ext cx="11430000" cy="476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2409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09D6605-9A32-49D1-9CB7-41AE5F506F04}"/>
              </a:ext>
            </a:extLst>
          </p:cNvPr>
          <p:cNvGraphicFramePr>
            <a:graphicFrameLocks noGrp="1"/>
          </p:cNvGraphicFramePr>
          <p:nvPr>
            <p:ph idx="4294967295"/>
            <p:extLst>
              <p:ext uri="{D42A27DB-BD31-4B8C-83A1-F6EECF244321}">
                <p14:modId xmlns:p14="http://schemas.microsoft.com/office/powerpoint/2010/main" val="1654634091"/>
              </p:ext>
            </p:extLst>
          </p:nvPr>
        </p:nvGraphicFramePr>
        <p:xfrm>
          <a:off x="609600" y="609600"/>
          <a:ext cx="10972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0120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ACA8-2F27-4886-B93A-9A8F99B3FD54}"/>
              </a:ext>
            </a:extLst>
          </p:cNvPr>
          <p:cNvSpPr>
            <a:spLocks noGrp="1"/>
          </p:cNvSpPr>
          <p:nvPr>
            <p:ph type="title"/>
          </p:nvPr>
        </p:nvSpPr>
        <p:spPr/>
        <p:txBody>
          <a:bodyPr/>
          <a:lstStyle/>
          <a:p>
            <a:r>
              <a:rPr lang="en-US" dirty="0"/>
              <a:t>Sterilization Processes</a:t>
            </a:r>
          </a:p>
        </p:txBody>
      </p:sp>
      <p:graphicFrame>
        <p:nvGraphicFramePr>
          <p:cNvPr id="4" name="Content Placeholder 3">
            <a:extLst>
              <a:ext uri="{FF2B5EF4-FFF2-40B4-BE49-F238E27FC236}">
                <a16:creationId xmlns:a16="http://schemas.microsoft.com/office/drawing/2014/main" id="{9A4C9CF1-0E3E-48AA-8969-0D0FE4AB1C8F}"/>
              </a:ext>
            </a:extLst>
          </p:cNvPr>
          <p:cNvGraphicFramePr>
            <a:graphicFrameLocks noGrp="1"/>
          </p:cNvGraphicFramePr>
          <p:nvPr>
            <p:ph idx="1"/>
            <p:extLst>
              <p:ext uri="{D42A27DB-BD31-4B8C-83A1-F6EECF244321}">
                <p14:modId xmlns:p14="http://schemas.microsoft.com/office/powerpoint/2010/main" val="755784536"/>
              </p:ext>
            </p:extLst>
          </p:nvPr>
        </p:nvGraphicFramePr>
        <p:xfrm>
          <a:off x="398463" y="1716088"/>
          <a:ext cx="11430000" cy="476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377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A8201E-C6AE-4B76-8D11-65C485ED7066}"/>
              </a:ext>
            </a:extLst>
          </p:cNvPr>
          <p:cNvSpPr>
            <a:spLocks noGrp="1"/>
          </p:cNvSpPr>
          <p:nvPr>
            <p:ph idx="4294967295"/>
          </p:nvPr>
        </p:nvSpPr>
        <p:spPr>
          <a:xfrm>
            <a:off x="622300" y="1612901"/>
            <a:ext cx="10972800" cy="4525963"/>
          </a:xfrm>
        </p:spPr>
        <p:txBody>
          <a:bodyPr vert="horz" lIns="91440" tIns="45720" rIns="91440" bIns="45720" rtlCol="0" anchor="t">
            <a:normAutofit/>
          </a:bodyPr>
          <a:lstStyle/>
          <a:p>
            <a:r>
              <a:rPr lang="en-US" dirty="0">
                <a:latin typeface="Arial"/>
                <a:cs typeface="Arial"/>
              </a:rPr>
              <a:t>Review infection prevention challenges specific to ASCs</a:t>
            </a:r>
          </a:p>
          <a:p>
            <a:r>
              <a:rPr lang="en-US" dirty="0">
                <a:latin typeface="Arial"/>
                <a:cs typeface="Arial"/>
              </a:rPr>
              <a:t>Identify areas for improvement that focus on decreasing healthcare infections</a:t>
            </a:r>
          </a:p>
        </p:txBody>
      </p:sp>
    </p:spTree>
    <p:custDataLst>
      <p:tags r:id="rId1"/>
    </p:custDataLst>
    <p:extLst>
      <p:ext uri="{BB962C8B-B14F-4D97-AF65-F5344CB8AC3E}">
        <p14:creationId xmlns:p14="http://schemas.microsoft.com/office/powerpoint/2010/main" val="3902290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C3E5-A063-4176-B511-A22AB6769EE9}"/>
              </a:ext>
            </a:extLst>
          </p:cNvPr>
          <p:cNvSpPr>
            <a:spLocks noGrp="1"/>
          </p:cNvSpPr>
          <p:nvPr>
            <p:ph type="title"/>
          </p:nvPr>
        </p:nvSpPr>
        <p:spPr/>
        <p:txBody>
          <a:bodyPr/>
          <a:lstStyle/>
          <a:p>
            <a:r>
              <a:rPr lang="en-US" dirty="0"/>
              <a:t>Steam Cycle Choice</a:t>
            </a:r>
          </a:p>
        </p:txBody>
      </p:sp>
      <p:graphicFrame>
        <p:nvGraphicFramePr>
          <p:cNvPr id="4" name="Content Placeholder 3">
            <a:extLst>
              <a:ext uri="{FF2B5EF4-FFF2-40B4-BE49-F238E27FC236}">
                <a16:creationId xmlns:a16="http://schemas.microsoft.com/office/drawing/2014/main" id="{3B1E9434-0BC4-43A6-9033-AB686A26530E}"/>
              </a:ext>
            </a:extLst>
          </p:cNvPr>
          <p:cNvGraphicFramePr>
            <a:graphicFrameLocks noGrp="1"/>
          </p:cNvGraphicFramePr>
          <p:nvPr>
            <p:ph idx="4294967295"/>
            <p:extLst>
              <p:ext uri="{D42A27DB-BD31-4B8C-83A1-F6EECF244321}">
                <p14:modId xmlns:p14="http://schemas.microsoft.com/office/powerpoint/2010/main" val="1989785042"/>
              </p:ext>
            </p:extLst>
          </p:nvPr>
        </p:nvGraphicFramePr>
        <p:xfrm>
          <a:off x="622299" y="1205669"/>
          <a:ext cx="5080000" cy="561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Rounded Corners 10">
            <a:extLst>
              <a:ext uri="{FF2B5EF4-FFF2-40B4-BE49-F238E27FC236}">
                <a16:creationId xmlns:a16="http://schemas.microsoft.com/office/drawing/2014/main" id="{BEBB5A81-CD16-4F9E-83C0-74AD50CA7A89}"/>
              </a:ext>
            </a:extLst>
          </p:cNvPr>
          <p:cNvSpPr/>
          <p:nvPr/>
        </p:nvSpPr>
        <p:spPr>
          <a:xfrm>
            <a:off x="6489702" y="1952608"/>
            <a:ext cx="5270498" cy="4191925"/>
          </a:xfrm>
          <a:prstGeom prst="roundRect">
            <a:avLst/>
          </a:prstGeom>
          <a:solidFill>
            <a:srgbClr val="0478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800" u="sng" dirty="0"/>
              <a:t>Extended Cycle</a:t>
            </a:r>
          </a:p>
          <a:p>
            <a:pPr marL="285750" indent="-285750">
              <a:spcBef>
                <a:spcPts val="1200"/>
              </a:spcBef>
              <a:spcAft>
                <a:spcPts val="1200"/>
              </a:spcAft>
              <a:buFont typeface="Arial" panose="020B0604020202020204" pitchFamily="34" charset="0"/>
              <a:buChar char="•"/>
            </a:pPr>
            <a:r>
              <a:rPr lang="en-US" sz="2800" dirty="0"/>
              <a:t>Longer exposure or dry time</a:t>
            </a:r>
          </a:p>
          <a:p>
            <a:pPr marL="285750" indent="-285750">
              <a:spcBef>
                <a:spcPts val="1200"/>
              </a:spcBef>
              <a:spcAft>
                <a:spcPts val="1200"/>
              </a:spcAft>
              <a:buFont typeface="Arial" panose="020B0604020202020204" pitchFamily="34" charset="0"/>
              <a:buChar char="•"/>
            </a:pPr>
            <a:r>
              <a:rPr lang="en-US" sz="2800" dirty="0"/>
              <a:t>Few validated accessories</a:t>
            </a:r>
          </a:p>
          <a:p>
            <a:pPr marL="285750" indent="-285750">
              <a:spcBef>
                <a:spcPts val="1200"/>
              </a:spcBef>
              <a:spcAft>
                <a:spcPts val="1200"/>
              </a:spcAft>
              <a:buFont typeface="Arial" panose="020B0604020202020204" pitchFamily="34" charset="0"/>
              <a:buChar char="•"/>
            </a:pPr>
            <a:r>
              <a:rPr lang="en-US" sz="2800" dirty="0"/>
              <a:t>Few validate sterility assurance products</a:t>
            </a:r>
          </a:p>
        </p:txBody>
      </p:sp>
      <p:grpSp>
        <p:nvGrpSpPr>
          <p:cNvPr id="6" name="Group 5">
            <a:extLst>
              <a:ext uri="{FF2B5EF4-FFF2-40B4-BE49-F238E27FC236}">
                <a16:creationId xmlns:a16="http://schemas.microsoft.com/office/drawing/2014/main" id="{D4163A69-CFAC-474D-AB05-76B321E286A3}"/>
              </a:ext>
            </a:extLst>
          </p:cNvPr>
          <p:cNvGrpSpPr/>
          <p:nvPr/>
        </p:nvGrpSpPr>
        <p:grpSpPr>
          <a:xfrm rot="888708">
            <a:off x="7742388" y="1647201"/>
            <a:ext cx="2998240" cy="3923816"/>
            <a:chOff x="425316" y="948857"/>
            <a:chExt cx="2998240" cy="3923816"/>
          </a:xfrm>
        </p:grpSpPr>
        <p:pic>
          <p:nvPicPr>
            <p:cNvPr id="7" name="Picture 6">
              <a:extLst>
                <a:ext uri="{FF2B5EF4-FFF2-40B4-BE49-F238E27FC236}">
                  <a16:creationId xmlns:a16="http://schemas.microsoft.com/office/drawing/2014/main" id="{503F5358-182F-43B6-849C-755A73EDAF8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Oval 7">
              <a:extLst>
                <a:ext uri="{FF2B5EF4-FFF2-40B4-BE49-F238E27FC236}">
                  <a16:creationId xmlns:a16="http://schemas.microsoft.com/office/drawing/2014/main" id="{8F4445FB-7762-4639-8956-4917E248F726}"/>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E9D2A92-6088-46AE-9B08-A00C354066DC}"/>
                </a:ext>
              </a:extLst>
            </p:cNvPr>
            <p:cNvSpPr txBox="1"/>
            <p:nvPr/>
          </p:nvSpPr>
          <p:spPr>
            <a:xfrm rot="21225613">
              <a:off x="538224" y="2409219"/>
              <a:ext cx="2885332" cy="172354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Load Weight </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Extended cycles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Standardized cycles</a:t>
              </a:r>
            </a:p>
          </p:txBody>
        </p:sp>
        <p:sp>
          <p:nvSpPr>
            <p:cNvPr id="10" name="Rectangle 9">
              <a:extLst>
                <a:ext uri="{FF2B5EF4-FFF2-40B4-BE49-F238E27FC236}">
                  <a16:creationId xmlns:a16="http://schemas.microsoft.com/office/drawing/2014/main" id="{BD83C905-23D0-4ECD-BDB2-A00B0FCA7CC8}"/>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334819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A picture containing bottle, glass, dishware&#10;&#10;Description automatically generated">
            <a:extLst>
              <a:ext uri="{FF2B5EF4-FFF2-40B4-BE49-F238E27FC236}">
                <a16:creationId xmlns:a16="http://schemas.microsoft.com/office/drawing/2014/main" id="{3677588A-D21A-4846-BC0A-15DCC17E1E6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41169" y="3609088"/>
            <a:ext cx="316809" cy="523702"/>
          </a:xfrm>
          <a:prstGeom prst="rect">
            <a:avLst/>
          </a:prstGeom>
        </p:spPr>
      </p:pic>
      <p:pic>
        <p:nvPicPr>
          <p:cNvPr id="92" name="Picture 91" descr="A picture containing bottle, glass, dishware&#10;&#10;Description automatically generated">
            <a:extLst>
              <a:ext uri="{FF2B5EF4-FFF2-40B4-BE49-F238E27FC236}">
                <a16:creationId xmlns:a16="http://schemas.microsoft.com/office/drawing/2014/main" id="{3E1258EF-8279-4AAF-92FB-4CEE1C569FA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336897" y="3740622"/>
            <a:ext cx="316809" cy="523702"/>
          </a:xfrm>
          <a:prstGeom prst="rect">
            <a:avLst/>
          </a:prstGeom>
        </p:spPr>
      </p:pic>
      <p:pic>
        <p:nvPicPr>
          <p:cNvPr id="93" name="Picture 92" descr="A picture containing bottle, glass, dishware&#10;&#10;Description automatically generated">
            <a:extLst>
              <a:ext uri="{FF2B5EF4-FFF2-40B4-BE49-F238E27FC236}">
                <a16:creationId xmlns:a16="http://schemas.microsoft.com/office/drawing/2014/main" id="{EF5A0F19-FD46-475C-9A78-BC59EF92402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302140" y="2451700"/>
            <a:ext cx="316809" cy="523702"/>
          </a:xfrm>
          <a:prstGeom prst="rect">
            <a:avLst/>
          </a:prstGeom>
        </p:spPr>
      </p:pic>
      <p:sp>
        <p:nvSpPr>
          <p:cNvPr id="2" name="Title 1">
            <a:extLst>
              <a:ext uri="{FF2B5EF4-FFF2-40B4-BE49-F238E27FC236}">
                <a16:creationId xmlns:a16="http://schemas.microsoft.com/office/drawing/2014/main" id="{A52C5735-6DED-4624-A0C8-C3F53575D8DC}"/>
              </a:ext>
            </a:extLst>
          </p:cNvPr>
          <p:cNvSpPr>
            <a:spLocks noGrp="1"/>
          </p:cNvSpPr>
          <p:nvPr>
            <p:ph type="title"/>
          </p:nvPr>
        </p:nvSpPr>
        <p:spPr/>
        <p:txBody>
          <a:bodyPr/>
          <a:lstStyle/>
          <a:p>
            <a:r>
              <a:rPr lang="en-US" dirty="0"/>
              <a:t>Loading - Steam</a:t>
            </a:r>
          </a:p>
        </p:txBody>
      </p:sp>
      <p:sp>
        <p:nvSpPr>
          <p:cNvPr id="5" name="Content Placeholder 4">
            <a:extLst>
              <a:ext uri="{FF2B5EF4-FFF2-40B4-BE49-F238E27FC236}">
                <a16:creationId xmlns:a16="http://schemas.microsoft.com/office/drawing/2014/main" id="{49C2A83F-4D8E-4D70-8616-A8A422860D4F}"/>
              </a:ext>
            </a:extLst>
          </p:cNvPr>
          <p:cNvSpPr>
            <a:spLocks noGrp="1"/>
          </p:cNvSpPr>
          <p:nvPr>
            <p:ph idx="1"/>
          </p:nvPr>
        </p:nvSpPr>
        <p:spPr>
          <a:xfrm>
            <a:off x="6095999" y="1715336"/>
            <a:ext cx="5732193" cy="4762246"/>
          </a:xfrm>
        </p:spPr>
        <p:txBody>
          <a:bodyPr/>
          <a:lstStyle/>
          <a:p>
            <a:r>
              <a:rPr lang="en-US" dirty="0"/>
              <a:t>Pouches and textiles on edge</a:t>
            </a:r>
          </a:p>
          <a:p>
            <a:r>
              <a:rPr lang="en-US" dirty="0"/>
              <a:t>Containers and trays flat</a:t>
            </a:r>
          </a:p>
          <a:p>
            <a:r>
              <a:rPr lang="en-US" dirty="0"/>
              <a:t>Basins tilted to drain</a:t>
            </a:r>
          </a:p>
          <a:p>
            <a:r>
              <a:rPr lang="en-US" dirty="0"/>
              <a:t>Heavy on the bottom</a:t>
            </a:r>
          </a:p>
        </p:txBody>
      </p:sp>
      <p:pic>
        <p:nvPicPr>
          <p:cNvPr id="41" name="Picture 40">
            <a:extLst>
              <a:ext uri="{FF2B5EF4-FFF2-40B4-BE49-F238E27FC236}">
                <a16:creationId xmlns:a16="http://schemas.microsoft.com/office/drawing/2014/main" id="{A2A3C202-BE81-4131-9D9D-0191EEAC167B}"/>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rot="20704598">
            <a:off x="598505" y="2267374"/>
            <a:ext cx="2372605" cy="1825095"/>
          </a:xfrm>
          <a:custGeom>
            <a:avLst/>
            <a:gdLst>
              <a:gd name="connsiteX0" fmla="*/ 1621348 w 3400057"/>
              <a:gd name="connsiteY0" fmla="*/ 0 h 2940819"/>
              <a:gd name="connsiteX1" fmla="*/ 3400057 w 3400057"/>
              <a:gd name="connsiteY1" fmla="*/ 1330520 h 2940819"/>
              <a:gd name="connsiteX2" fmla="*/ 3336002 w 3400057"/>
              <a:gd name="connsiteY2" fmla="*/ 1950058 h 2940819"/>
              <a:gd name="connsiteX3" fmla="*/ 1638509 w 3400057"/>
              <a:gd name="connsiteY3" fmla="*/ 2940819 h 2940819"/>
              <a:gd name="connsiteX4" fmla="*/ 50026 w 3400057"/>
              <a:gd name="connsiteY4" fmla="*/ 1361770 h 2940819"/>
              <a:gd name="connsiteX5" fmla="*/ 0 w 3400057"/>
              <a:gd name="connsiteY5" fmla="*/ 782989 h 294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0057" h="2940819">
                <a:moveTo>
                  <a:pt x="1621348" y="0"/>
                </a:moveTo>
                <a:lnTo>
                  <a:pt x="3400057" y="1330520"/>
                </a:lnTo>
                <a:lnTo>
                  <a:pt x="3336002" y="1950058"/>
                </a:lnTo>
                <a:lnTo>
                  <a:pt x="1638509" y="2940819"/>
                </a:lnTo>
                <a:lnTo>
                  <a:pt x="50026" y="1361770"/>
                </a:lnTo>
                <a:lnTo>
                  <a:pt x="0" y="782989"/>
                </a:lnTo>
                <a:close/>
              </a:path>
            </a:pathLst>
          </a:custGeom>
        </p:spPr>
      </p:pic>
      <p:pic>
        <p:nvPicPr>
          <p:cNvPr id="76" name="Picture 75" descr="A picture containing bottle, glass, dishware&#10;&#10;Description automatically generated">
            <a:extLst>
              <a:ext uri="{FF2B5EF4-FFF2-40B4-BE49-F238E27FC236}">
                <a16:creationId xmlns:a16="http://schemas.microsoft.com/office/drawing/2014/main" id="{0BB2C8C9-CD64-47A9-946B-D2C86CA8B34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16090" y="6406143"/>
            <a:ext cx="316809" cy="523702"/>
          </a:xfrm>
          <a:prstGeom prst="rect">
            <a:avLst/>
          </a:prstGeom>
        </p:spPr>
      </p:pic>
      <p:pic>
        <p:nvPicPr>
          <p:cNvPr id="75" name="Picture 74" descr="A picture containing blue, rack&#10;&#10;Description automatically generated">
            <a:extLst>
              <a:ext uri="{FF2B5EF4-FFF2-40B4-BE49-F238E27FC236}">
                <a16:creationId xmlns:a16="http://schemas.microsoft.com/office/drawing/2014/main" id="{5DFF53EE-941D-43B4-9270-951117FA056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659113" y="1031802"/>
            <a:ext cx="2108020" cy="1634136"/>
          </a:xfrm>
          <a:custGeom>
            <a:avLst/>
            <a:gdLst>
              <a:gd name="connsiteX0" fmla="*/ 730029 w 2706207"/>
              <a:gd name="connsiteY0" fmla="*/ 0 h 2097850"/>
              <a:gd name="connsiteX1" fmla="*/ 2706207 w 2706207"/>
              <a:gd name="connsiteY1" fmla="*/ 0 h 2097850"/>
              <a:gd name="connsiteX2" fmla="*/ 2706207 w 2706207"/>
              <a:gd name="connsiteY2" fmla="*/ 1132846 h 2097850"/>
              <a:gd name="connsiteX3" fmla="*/ 2040448 w 2706207"/>
              <a:gd name="connsiteY3" fmla="*/ 2097850 h 2097850"/>
              <a:gd name="connsiteX4" fmla="*/ 273138 w 2706207"/>
              <a:gd name="connsiteY4" fmla="*/ 1870769 h 2097850"/>
              <a:gd name="connsiteX5" fmla="*/ 0 w 2706207"/>
              <a:gd name="connsiteY5" fmla="*/ 1709067 h 2097850"/>
              <a:gd name="connsiteX6" fmla="*/ 0 w 2706207"/>
              <a:gd name="connsiteY6" fmla="*/ 239836 h 209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207" h="2097850">
                <a:moveTo>
                  <a:pt x="730029" y="0"/>
                </a:moveTo>
                <a:lnTo>
                  <a:pt x="2706207" y="0"/>
                </a:lnTo>
                <a:lnTo>
                  <a:pt x="2706207" y="1132846"/>
                </a:lnTo>
                <a:lnTo>
                  <a:pt x="2040448" y="2097850"/>
                </a:lnTo>
                <a:lnTo>
                  <a:pt x="273138" y="1870769"/>
                </a:lnTo>
                <a:lnTo>
                  <a:pt x="0" y="1709067"/>
                </a:lnTo>
                <a:lnTo>
                  <a:pt x="0" y="239836"/>
                </a:lnTo>
                <a:close/>
              </a:path>
            </a:pathLst>
          </a:custGeom>
        </p:spPr>
      </p:pic>
      <p:pic>
        <p:nvPicPr>
          <p:cNvPr id="77" name="Picture 76" descr="A picture containing bottle, glass, dishware&#10;&#10;Description automatically generated">
            <a:extLst>
              <a:ext uri="{FF2B5EF4-FFF2-40B4-BE49-F238E27FC236}">
                <a16:creationId xmlns:a16="http://schemas.microsoft.com/office/drawing/2014/main" id="{8DDFD4AB-77CB-41E7-BE45-D203405C4C0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350068" y="6393467"/>
            <a:ext cx="316809" cy="523702"/>
          </a:xfrm>
          <a:prstGeom prst="rect">
            <a:avLst/>
          </a:prstGeom>
        </p:spPr>
      </p:pic>
      <p:pic>
        <p:nvPicPr>
          <p:cNvPr id="78" name="Picture 77" descr="A picture containing bottle, glass, dishware&#10;&#10;Description automatically generated">
            <a:extLst>
              <a:ext uri="{FF2B5EF4-FFF2-40B4-BE49-F238E27FC236}">
                <a16:creationId xmlns:a16="http://schemas.microsoft.com/office/drawing/2014/main" id="{684F3A12-052B-483E-9743-ACCD13B7A2E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602869" y="6370451"/>
            <a:ext cx="316809" cy="523702"/>
          </a:xfrm>
          <a:prstGeom prst="rect">
            <a:avLst/>
          </a:prstGeom>
        </p:spPr>
      </p:pic>
      <p:pic>
        <p:nvPicPr>
          <p:cNvPr id="79" name="Picture 78" descr="A picture containing bottle, glass, dishware&#10;&#10;Description automatically generated">
            <a:extLst>
              <a:ext uri="{FF2B5EF4-FFF2-40B4-BE49-F238E27FC236}">
                <a16:creationId xmlns:a16="http://schemas.microsoft.com/office/drawing/2014/main" id="{41C8AA64-6E92-4EAA-8AF4-D3FB646F056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850619" y="6356818"/>
            <a:ext cx="316809" cy="523702"/>
          </a:xfrm>
          <a:prstGeom prst="rect">
            <a:avLst/>
          </a:prstGeom>
        </p:spPr>
      </p:pic>
      <p:pic>
        <p:nvPicPr>
          <p:cNvPr id="80" name="Picture 79" descr="A picture containing bottle, glass, dishware&#10;&#10;Description automatically generated">
            <a:extLst>
              <a:ext uri="{FF2B5EF4-FFF2-40B4-BE49-F238E27FC236}">
                <a16:creationId xmlns:a16="http://schemas.microsoft.com/office/drawing/2014/main" id="{DB47FDFE-3124-4BBA-B4E3-061D4688CC6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104373" y="6334616"/>
            <a:ext cx="316809" cy="523702"/>
          </a:xfrm>
          <a:prstGeom prst="rect">
            <a:avLst/>
          </a:prstGeom>
        </p:spPr>
      </p:pic>
      <p:pic>
        <p:nvPicPr>
          <p:cNvPr id="81" name="Picture 80" descr="A picture containing bottle, glass, dishware&#10;&#10;Description automatically generated">
            <a:extLst>
              <a:ext uri="{FF2B5EF4-FFF2-40B4-BE49-F238E27FC236}">
                <a16:creationId xmlns:a16="http://schemas.microsoft.com/office/drawing/2014/main" id="{CAB28E8C-E0E0-455C-A4B3-F20A37C10C4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2083">
            <a:off x="942217" y="5058967"/>
            <a:ext cx="316809" cy="523702"/>
          </a:xfrm>
          <a:prstGeom prst="rect">
            <a:avLst/>
          </a:prstGeom>
        </p:spPr>
      </p:pic>
      <p:pic>
        <p:nvPicPr>
          <p:cNvPr id="82" name="Picture 81" descr="A picture containing bottle, glass, dishware&#10;&#10;Description automatically generated">
            <a:extLst>
              <a:ext uri="{FF2B5EF4-FFF2-40B4-BE49-F238E27FC236}">
                <a16:creationId xmlns:a16="http://schemas.microsoft.com/office/drawing/2014/main" id="{6FCF630E-C0D1-47BD-A4F7-398E6C9F67EC}"/>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2083">
            <a:off x="1238141" y="5132067"/>
            <a:ext cx="316809" cy="523702"/>
          </a:xfrm>
          <a:prstGeom prst="rect">
            <a:avLst/>
          </a:prstGeom>
        </p:spPr>
      </p:pic>
      <p:pic>
        <p:nvPicPr>
          <p:cNvPr id="83" name="Picture 82" descr="A picture containing bottle, glass, dishware&#10;&#10;Description automatically generated">
            <a:extLst>
              <a:ext uri="{FF2B5EF4-FFF2-40B4-BE49-F238E27FC236}">
                <a16:creationId xmlns:a16="http://schemas.microsoft.com/office/drawing/2014/main" id="{09668D5C-D428-4664-9EF1-BBC9558728B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2083">
            <a:off x="1504636" y="5205167"/>
            <a:ext cx="316809" cy="523702"/>
          </a:xfrm>
          <a:prstGeom prst="rect">
            <a:avLst/>
          </a:prstGeom>
        </p:spPr>
      </p:pic>
      <p:pic>
        <p:nvPicPr>
          <p:cNvPr id="84" name="Picture 83" descr="A picture containing bottle, glass, dishware&#10;&#10;Description automatically generated">
            <a:extLst>
              <a:ext uri="{FF2B5EF4-FFF2-40B4-BE49-F238E27FC236}">
                <a16:creationId xmlns:a16="http://schemas.microsoft.com/office/drawing/2014/main" id="{5A7AA5D6-5588-43E2-BA97-7409EF23F31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228035" y="4291178"/>
            <a:ext cx="316809" cy="523702"/>
          </a:xfrm>
          <a:prstGeom prst="rect">
            <a:avLst/>
          </a:prstGeom>
        </p:spPr>
      </p:pic>
      <p:pic>
        <p:nvPicPr>
          <p:cNvPr id="86" name="Picture 85" descr="A picture containing bottle, glass, dishware&#10;&#10;Description automatically generated">
            <a:extLst>
              <a:ext uri="{FF2B5EF4-FFF2-40B4-BE49-F238E27FC236}">
                <a16:creationId xmlns:a16="http://schemas.microsoft.com/office/drawing/2014/main" id="{9D4C9390-08E9-44F4-A50E-D314D98B857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83113" y="4336874"/>
            <a:ext cx="316809" cy="523702"/>
          </a:xfrm>
          <a:prstGeom prst="rect">
            <a:avLst/>
          </a:prstGeom>
        </p:spPr>
      </p:pic>
      <p:pic>
        <p:nvPicPr>
          <p:cNvPr id="87" name="Picture 86" descr="A picture containing bottle, glass, dishware&#10;&#10;Description automatically generated">
            <a:extLst>
              <a:ext uri="{FF2B5EF4-FFF2-40B4-BE49-F238E27FC236}">
                <a16:creationId xmlns:a16="http://schemas.microsoft.com/office/drawing/2014/main" id="{3315908F-7DBF-4156-8397-CA8DD5D5E13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945728" y="4315840"/>
            <a:ext cx="316809" cy="523702"/>
          </a:xfrm>
          <a:prstGeom prst="rect">
            <a:avLst/>
          </a:prstGeom>
        </p:spPr>
      </p:pic>
      <p:pic>
        <p:nvPicPr>
          <p:cNvPr id="88" name="Picture 87" descr="A picture containing bottle, glass, dishware&#10;&#10;Description automatically generated">
            <a:extLst>
              <a:ext uri="{FF2B5EF4-FFF2-40B4-BE49-F238E27FC236}">
                <a16:creationId xmlns:a16="http://schemas.microsoft.com/office/drawing/2014/main" id="{FB5D4BB7-2F54-4E2E-B007-9BD429EB32F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1422083">
            <a:off x="1802387" y="5278267"/>
            <a:ext cx="316809" cy="523702"/>
          </a:xfrm>
          <a:prstGeom prst="rect">
            <a:avLst/>
          </a:prstGeom>
        </p:spPr>
      </p:pic>
      <p:pic>
        <p:nvPicPr>
          <p:cNvPr id="1026" name="Picture 2">
            <a:extLst>
              <a:ext uri="{FF2B5EF4-FFF2-40B4-BE49-F238E27FC236}">
                <a16:creationId xmlns:a16="http://schemas.microsoft.com/office/drawing/2014/main" id="{11B1644E-77C1-4C05-AB84-1323CE4819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857" r="13857"/>
          <a:stretch/>
        </p:blipFill>
        <p:spPr bwMode="auto">
          <a:xfrm>
            <a:off x="4169192" y="2875344"/>
            <a:ext cx="1710312" cy="1576527"/>
          </a:xfrm>
          <a:prstGeom prst="ellipse">
            <a:avLst/>
          </a:prstGeom>
          <a:noFill/>
          <a:extLst>
            <a:ext uri="{909E8E84-426E-40DD-AFC4-6F175D3DCCD1}">
              <a14:hiddenFill xmlns:a14="http://schemas.microsoft.com/office/drawing/2010/main">
                <a:solidFill>
                  <a:srgbClr val="FFFFFF"/>
                </a:solidFill>
              </a14:hiddenFill>
            </a:ext>
          </a:extLst>
        </p:spPr>
      </p:pic>
      <p:pic>
        <p:nvPicPr>
          <p:cNvPr id="57" name="Picture 56" descr="A picture containing bed, bedclothes, seat&#10;&#10;Description automatically generated">
            <a:extLst>
              <a:ext uri="{FF2B5EF4-FFF2-40B4-BE49-F238E27FC236}">
                <a16:creationId xmlns:a16="http://schemas.microsoft.com/office/drawing/2014/main" id="{F51F7EDD-1BD3-4DD6-B591-2AD5C0364F39}"/>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rot="21422083">
            <a:off x="379618" y="4405284"/>
            <a:ext cx="3086609" cy="1155259"/>
          </a:xfrm>
          <a:custGeom>
            <a:avLst/>
            <a:gdLst>
              <a:gd name="connsiteX0" fmla="*/ 1687549 w 4297418"/>
              <a:gd name="connsiteY0" fmla="*/ 0 h 2445772"/>
              <a:gd name="connsiteX1" fmla="*/ 4297418 w 4297418"/>
              <a:gd name="connsiteY1" fmla="*/ 438507 h 2445772"/>
              <a:gd name="connsiteX2" fmla="*/ 4297418 w 4297418"/>
              <a:gd name="connsiteY2" fmla="*/ 1474448 h 2445772"/>
              <a:gd name="connsiteX3" fmla="*/ 3401664 w 4297418"/>
              <a:gd name="connsiteY3" fmla="*/ 2445772 h 2445772"/>
              <a:gd name="connsiteX4" fmla="*/ 0 w 4297418"/>
              <a:gd name="connsiteY4" fmla="*/ 1317561 h 2445772"/>
              <a:gd name="connsiteX5" fmla="*/ 0 w 4297418"/>
              <a:gd name="connsiteY5" fmla="*/ 288451 h 2445772"/>
              <a:gd name="connsiteX6" fmla="*/ 199690 w 4297418"/>
              <a:gd name="connsiteY6" fmla="*/ 145439 h 244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7418" h="2445772">
                <a:moveTo>
                  <a:pt x="1687549" y="0"/>
                </a:moveTo>
                <a:lnTo>
                  <a:pt x="4297418" y="438507"/>
                </a:lnTo>
                <a:lnTo>
                  <a:pt x="4297418" y="1474448"/>
                </a:lnTo>
                <a:lnTo>
                  <a:pt x="3401664" y="2445772"/>
                </a:lnTo>
                <a:lnTo>
                  <a:pt x="0" y="1317561"/>
                </a:lnTo>
                <a:lnTo>
                  <a:pt x="0" y="288451"/>
                </a:lnTo>
                <a:lnTo>
                  <a:pt x="199690" y="145439"/>
                </a:lnTo>
                <a:close/>
              </a:path>
            </a:pathLst>
          </a:custGeom>
        </p:spPr>
      </p:pic>
      <p:grpSp>
        <p:nvGrpSpPr>
          <p:cNvPr id="18" name="Group 17">
            <a:extLst>
              <a:ext uri="{FF2B5EF4-FFF2-40B4-BE49-F238E27FC236}">
                <a16:creationId xmlns:a16="http://schemas.microsoft.com/office/drawing/2014/main" id="{F9AD469E-5071-4E94-8692-796F045F6FE5}"/>
              </a:ext>
            </a:extLst>
          </p:cNvPr>
          <p:cNvGrpSpPr/>
          <p:nvPr/>
        </p:nvGrpSpPr>
        <p:grpSpPr>
          <a:xfrm>
            <a:off x="3304379" y="4736468"/>
            <a:ext cx="4187649" cy="1902863"/>
            <a:chOff x="422603" y="3219687"/>
            <a:chExt cx="2454741" cy="1614487"/>
          </a:xfrm>
        </p:grpSpPr>
        <p:pic>
          <p:nvPicPr>
            <p:cNvPr id="17" name="Picture 16">
              <a:extLst>
                <a:ext uri="{FF2B5EF4-FFF2-40B4-BE49-F238E27FC236}">
                  <a16:creationId xmlns:a16="http://schemas.microsoft.com/office/drawing/2014/main" id="{F84AB200-A4E1-4B8F-BB7C-FAC984C0897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294" b="96283" l="9780" r="91687">
                          <a14:foregroundMark x1="26895" y1="89219" x2="38631" y2="95539"/>
                          <a14:foregroundMark x1="38631" y1="95539" x2="78484" y2="88476"/>
                          <a14:foregroundMark x1="78484" y1="88476" x2="64059" y2="79926"/>
                          <a14:foregroundMark x1="64059" y1="79926" x2="26650" y2="88848"/>
                          <a14:foregroundMark x1="28851" y1="94052" x2="43521" y2="96654"/>
                          <a14:foregroundMark x1="43521" y1="96654" x2="69438" y2="95167"/>
                          <a14:foregroundMark x1="69438" y1="95167" x2="81907" y2="89591"/>
                          <a14:foregroundMark x1="81907" y1="89591" x2="79951" y2="85874"/>
                          <a14:foregroundMark x1="89487" y1="50929" x2="91687" y2="71747"/>
                          <a14:foregroundMark x1="91687" y1="71747" x2="85330" y2="88104"/>
                          <a14:foregroundMark x1="85330" y1="88104" x2="82152" y2="89591"/>
                          <a14:foregroundMark x1="13936" y1="50186" x2="11491" y2="33086"/>
                          <a14:foregroundMark x1="30073" y1="22305" x2="43276" y2="20446"/>
                          <a14:foregroundMark x1="43276" y1="20446" x2="61125" y2="20446"/>
                        </a14:backgroundRemoval>
                      </a14:imgEffect>
                    </a14:imgLayer>
                  </a14:imgProps>
                </a:ext>
                <a:ext uri="{28A0092B-C50C-407E-A947-70E740481C1C}">
                  <a14:useLocalDpi xmlns:a14="http://schemas.microsoft.com/office/drawing/2010/main"/>
                </a:ext>
              </a:extLst>
            </a:blip>
            <a:srcRect/>
            <a:stretch>
              <a:fillRect/>
            </a:stretch>
          </p:blipFill>
          <p:spPr>
            <a:xfrm>
              <a:off x="422603" y="3219687"/>
              <a:ext cx="2454741" cy="1614487"/>
            </a:xfrm>
            <a:custGeom>
              <a:avLst/>
              <a:gdLst>
                <a:gd name="connsiteX0" fmla="*/ 0 w 2454741"/>
                <a:gd name="connsiteY0" fmla="*/ 1110084 h 1614487"/>
                <a:gd name="connsiteX1" fmla="*/ 361665 w 2454741"/>
                <a:gd name="connsiteY1" fmla="*/ 1614487 h 1614487"/>
                <a:gd name="connsiteX2" fmla="*/ 0 w 2454741"/>
                <a:gd name="connsiteY2" fmla="*/ 1614487 h 1614487"/>
                <a:gd name="connsiteX3" fmla="*/ 0 w 2454741"/>
                <a:gd name="connsiteY3" fmla="*/ 0 h 1614487"/>
                <a:gd name="connsiteX4" fmla="*/ 2454741 w 2454741"/>
                <a:gd name="connsiteY4" fmla="*/ 0 h 1614487"/>
                <a:gd name="connsiteX5" fmla="*/ 2454741 w 2454741"/>
                <a:gd name="connsiteY5" fmla="*/ 794452 h 1614487"/>
                <a:gd name="connsiteX6" fmla="*/ 2207023 w 2454741"/>
                <a:gd name="connsiteY6" fmla="*/ 777646 h 1614487"/>
                <a:gd name="connsiteX7" fmla="*/ 2199802 w 2454741"/>
                <a:gd name="connsiteY7" fmla="*/ 884095 h 1614487"/>
                <a:gd name="connsiteX8" fmla="*/ 2186648 w 2454741"/>
                <a:gd name="connsiteY8" fmla="*/ 884970 h 1614487"/>
                <a:gd name="connsiteX9" fmla="*/ 2223553 w 2454741"/>
                <a:gd name="connsiteY9" fmla="*/ 1439901 h 1614487"/>
                <a:gd name="connsiteX10" fmla="*/ 726608 w 2454741"/>
                <a:gd name="connsiteY10" fmla="*/ 1584039 h 1614487"/>
                <a:gd name="connsiteX11" fmla="*/ 151258 w 2454741"/>
                <a:gd name="connsiteY11" fmla="*/ 781615 h 1614487"/>
                <a:gd name="connsiteX12" fmla="*/ 0 w 2454741"/>
                <a:gd name="connsiteY12" fmla="*/ 890069 h 161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741" h="1614487">
                  <a:moveTo>
                    <a:pt x="0" y="1110084"/>
                  </a:moveTo>
                  <a:lnTo>
                    <a:pt x="361665" y="1614487"/>
                  </a:lnTo>
                  <a:lnTo>
                    <a:pt x="0" y="1614487"/>
                  </a:lnTo>
                  <a:close/>
                  <a:moveTo>
                    <a:pt x="0" y="0"/>
                  </a:moveTo>
                  <a:lnTo>
                    <a:pt x="2454741" y="0"/>
                  </a:lnTo>
                  <a:lnTo>
                    <a:pt x="2454741" y="794452"/>
                  </a:lnTo>
                  <a:lnTo>
                    <a:pt x="2207023" y="777646"/>
                  </a:lnTo>
                  <a:lnTo>
                    <a:pt x="2199802" y="884095"/>
                  </a:lnTo>
                  <a:lnTo>
                    <a:pt x="2186648" y="884970"/>
                  </a:lnTo>
                  <a:lnTo>
                    <a:pt x="2223553" y="1439901"/>
                  </a:lnTo>
                  <a:lnTo>
                    <a:pt x="726608" y="1584039"/>
                  </a:lnTo>
                  <a:lnTo>
                    <a:pt x="151258" y="781615"/>
                  </a:lnTo>
                  <a:lnTo>
                    <a:pt x="0" y="890069"/>
                  </a:lnTo>
                  <a:close/>
                </a:path>
              </a:pathLst>
            </a:custGeom>
          </p:spPr>
        </p:pic>
        <p:sp>
          <p:nvSpPr>
            <p:cNvPr id="10" name="Rectangle 9">
              <a:extLst>
                <a:ext uri="{FF2B5EF4-FFF2-40B4-BE49-F238E27FC236}">
                  <a16:creationId xmlns:a16="http://schemas.microsoft.com/office/drawing/2014/main" id="{4127E13B-F38A-4256-966A-1FBCC0F83DEF}"/>
                </a:ext>
              </a:extLst>
            </p:cNvPr>
            <p:cNvSpPr/>
            <p:nvPr/>
          </p:nvSpPr>
          <p:spPr>
            <a:xfrm rot="21417944">
              <a:off x="1803811" y="4098525"/>
              <a:ext cx="226007" cy="61729"/>
            </a:xfrm>
            <a:prstGeom prst="rect">
              <a:avLst/>
            </a:prstGeom>
            <a:solidFill>
              <a:srgbClr val="F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82943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C9F362-8AD4-43EB-BEB0-DEA614860906}"/>
              </a:ext>
            </a:extLst>
          </p:cNvPr>
          <p:cNvPicPr>
            <a:picLocks noGrp="1" noChangeAspect="1"/>
          </p:cNvPicPr>
          <p:nvPr>
            <p:ph idx="4294967295"/>
          </p:nvPr>
        </p:nvPicPr>
        <p:blipFill rotWithShape="1">
          <a:blip r:embed="rId3">
            <a:extLst>
              <a:ext uri="{28A0092B-C50C-407E-A947-70E740481C1C}">
                <a14:useLocalDpi xmlns:a14="http://schemas.microsoft.com/office/drawing/2010/main"/>
              </a:ext>
            </a:extLst>
          </a:blip>
          <a:srcRect b="2282"/>
          <a:stretch/>
        </p:blipFill>
        <p:spPr>
          <a:xfrm>
            <a:off x="0" y="468313"/>
            <a:ext cx="12192000" cy="6389687"/>
          </a:xfrm>
          <a:prstGeom prst="rect">
            <a:avLst/>
          </a:prstGeom>
        </p:spPr>
      </p:pic>
      <p:sp>
        <p:nvSpPr>
          <p:cNvPr id="6" name="Oval 5">
            <a:extLst>
              <a:ext uri="{FF2B5EF4-FFF2-40B4-BE49-F238E27FC236}">
                <a16:creationId xmlns:a16="http://schemas.microsoft.com/office/drawing/2014/main" id="{2FF35A2E-673D-4605-8401-35C727DD2D59}"/>
              </a:ext>
            </a:extLst>
          </p:cNvPr>
          <p:cNvSpPr/>
          <p:nvPr/>
        </p:nvSpPr>
        <p:spPr>
          <a:xfrm>
            <a:off x="6883400" y="2743200"/>
            <a:ext cx="5168900" cy="2463800"/>
          </a:xfrm>
          <a:prstGeom prst="ellipse">
            <a:avLst/>
          </a:prstGeom>
          <a:ln>
            <a:noFill/>
          </a:ln>
          <a:effectLst>
            <a:glow rad="190500">
              <a:schemeClr val="bg1">
                <a:alpha val="6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t>Unloading</a:t>
            </a:r>
          </a:p>
          <a:p>
            <a:pPr marL="457200" indent="-457200">
              <a:buFont typeface="Arial" panose="020B0604020202020204" pitchFamily="34" charset="0"/>
              <a:buChar char="•"/>
            </a:pPr>
            <a:r>
              <a:rPr lang="en-US" sz="2800" dirty="0"/>
              <a:t>Low traffic area</a:t>
            </a:r>
          </a:p>
          <a:p>
            <a:pPr marL="457200" indent="-457200">
              <a:buFont typeface="Arial" panose="020B0604020202020204" pitchFamily="34" charset="0"/>
              <a:buChar char="•"/>
            </a:pPr>
            <a:r>
              <a:rPr lang="en-US" sz="2800" dirty="0"/>
              <a:t>Away from vents</a:t>
            </a:r>
          </a:p>
        </p:txBody>
      </p:sp>
    </p:spTree>
    <p:extLst>
      <p:ext uri="{BB962C8B-B14F-4D97-AF65-F5344CB8AC3E}">
        <p14:creationId xmlns:p14="http://schemas.microsoft.com/office/powerpoint/2010/main" val="1718313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AB2A-72DF-48ED-9A3A-8F379884FA4F}"/>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Immediate-Use Steam Sterilization</a:t>
            </a:r>
          </a:p>
        </p:txBody>
      </p:sp>
      <p:graphicFrame>
        <p:nvGraphicFramePr>
          <p:cNvPr id="14" name="Content Placeholder 13">
            <a:extLst>
              <a:ext uri="{FF2B5EF4-FFF2-40B4-BE49-F238E27FC236}">
                <a16:creationId xmlns:a16="http://schemas.microsoft.com/office/drawing/2014/main" id="{92A47E24-D90A-4BA8-9E56-C627C088182A}"/>
              </a:ext>
            </a:extLst>
          </p:cNvPr>
          <p:cNvGraphicFramePr>
            <a:graphicFrameLocks noGrp="1"/>
          </p:cNvGraphicFramePr>
          <p:nvPr>
            <p:ph idx="1"/>
          </p:nvPr>
        </p:nvGraphicFramePr>
        <p:xfrm>
          <a:off x="5800383" y="1177636"/>
          <a:ext cx="4861169" cy="5375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BC418672-5D88-4298-A3E9-2E37B276060A}"/>
              </a:ext>
            </a:extLst>
          </p:cNvPr>
          <p:cNvSpPr/>
          <p:nvPr/>
        </p:nvSpPr>
        <p:spPr>
          <a:xfrm>
            <a:off x="1203818" y="2212871"/>
            <a:ext cx="4297680" cy="54864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spcBef>
                <a:spcPts val="600"/>
              </a:spcBef>
              <a:spcAft>
                <a:spcPts val="600"/>
              </a:spcAft>
            </a:pPr>
            <a:r>
              <a:rPr lang="en-US" sz="2800" b="1" u="sng" dirty="0"/>
              <a:t>Urgent</a:t>
            </a:r>
            <a:r>
              <a:rPr lang="en-US" sz="2800" dirty="0"/>
              <a:t> Clinical Situations</a:t>
            </a:r>
          </a:p>
        </p:txBody>
      </p:sp>
      <p:sp>
        <p:nvSpPr>
          <p:cNvPr id="17" name="Rectangle 16">
            <a:extLst>
              <a:ext uri="{FF2B5EF4-FFF2-40B4-BE49-F238E27FC236}">
                <a16:creationId xmlns:a16="http://schemas.microsoft.com/office/drawing/2014/main" id="{9A02DE61-83B7-406A-8DFA-9E0B73BE2620}"/>
              </a:ext>
            </a:extLst>
          </p:cNvPr>
          <p:cNvSpPr/>
          <p:nvPr/>
        </p:nvSpPr>
        <p:spPr>
          <a:xfrm>
            <a:off x="1770953" y="5223164"/>
            <a:ext cx="3163409" cy="5486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ts val="600"/>
              </a:spcBef>
              <a:spcAft>
                <a:spcPts val="600"/>
              </a:spcAft>
            </a:pPr>
            <a:r>
              <a:rPr lang="en-US" sz="2800" b="1" u="sng" dirty="0"/>
              <a:t>Immediate</a:t>
            </a:r>
            <a:r>
              <a:rPr lang="en-US" sz="2800" dirty="0"/>
              <a:t> Use</a:t>
            </a:r>
          </a:p>
        </p:txBody>
      </p:sp>
      <p:sp>
        <p:nvSpPr>
          <p:cNvPr id="23" name="Arrow: Right 22">
            <a:extLst>
              <a:ext uri="{FF2B5EF4-FFF2-40B4-BE49-F238E27FC236}">
                <a16:creationId xmlns:a16="http://schemas.microsoft.com/office/drawing/2014/main" id="{9B1BA685-B481-405D-910F-51B443F73946}"/>
              </a:ext>
            </a:extLst>
          </p:cNvPr>
          <p:cNvSpPr/>
          <p:nvPr/>
        </p:nvSpPr>
        <p:spPr>
          <a:xfrm rot="5400000">
            <a:off x="2419427" y="3717510"/>
            <a:ext cx="1855930" cy="549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FF051B92-00CF-4BA0-973E-F9F08D1F180D}"/>
              </a:ext>
            </a:extLst>
          </p:cNvPr>
          <p:cNvGrpSpPr/>
          <p:nvPr/>
        </p:nvGrpSpPr>
        <p:grpSpPr>
          <a:xfrm rot="888708">
            <a:off x="6939287" y="1514300"/>
            <a:ext cx="3715371" cy="4956076"/>
            <a:chOff x="301228" y="1137534"/>
            <a:chExt cx="3251263" cy="3923816"/>
          </a:xfrm>
        </p:grpSpPr>
        <p:pic>
          <p:nvPicPr>
            <p:cNvPr id="19" name="Picture 18">
              <a:extLst>
                <a:ext uri="{FF2B5EF4-FFF2-40B4-BE49-F238E27FC236}">
                  <a16:creationId xmlns:a16="http://schemas.microsoft.com/office/drawing/2014/main" id="{5C0AB576-1B2B-425F-827B-A40EDEF2909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1228" y="1137534"/>
              <a:ext cx="3244741"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Oval 19">
              <a:extLst>
                <a:ext uri="{FF2B5EF4-FFF2-40B4-BE49-F238E27FC236}">
                  <a16:creationId xmlns:a16="http://schemas.microsoft.com/office/drawing/2014/main" id="{3DF43E66-6610-4EF4-AF74-EBB57E38E203}"/>
                </a:ext>
              </a:extLst>
            </p:cNvPr>
            <p:cNvSpPr/>
            <p:nvPr/>
          </p:nvSpPr>
          <p:spPr>
            <a:xfrm rot="20941789">
              <a:off x="1565979" y="1318943"/>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A210D71-0E2F-4251-BBA8-C7F4B2608E9B}"/>
                </a:ext>
              </a:extLst>
            </p:cNvPr>
            <p:cNvSpPr txBox="1"/>
            <p:nvPr/>
          </p:nvSpPr>
          <p:spPr>
            <a:xfrm rot="21225613">
              <a:off x="395836" y="2142345"/>
              <a:ext cx="3156655" cy="288221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IFU available and followed</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Competencies complete</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Container validated of IUSS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Volume and reasons are consistent with CMS guidelines</a:t>
              </a:r>
            </a:p>
          </p:txBody>
        </p:sp>
        <p:sp>
          <p:nvSpPr>
            <p:cNvPr id="22" name="Rectangle 21">
              <a:extLst>
                <a:ext uri="{FF2B5EF4-FFF2-40B4-BE49-F238E27FC236}">
                  <a16:creationId xmlns:a16="http://schemas.microsoft.com/office/drawing/2014/main" id="{FB7FDE4E-5A6C-4AA5-AC2C-F4CB01C199F5}"/>
                </a:ext>
              </a:extLst>
            </p:cNvPr>
            <p:cNvSpPr/>
            <p:nvPr/>
          </p:nvSpPr>
          <p:spPr>
            <a:xfrm rot="21256105">
              <a:off x="373968" y="1712318"/>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369416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C3E5-A063-4176-B511-A22AB6769EE9}"/>
              </a:ext>
            </a:extLst>
          </p:cNvPr>
          <p:cNvSpPr>
            <a:spLocks noGrp="1"/>
          </p:cNvSpPr>
          <p:nvPr>
            <p:ph type="title"/>
          </p:nvPr>
        </p:nvSpPr>
        <p:spPr/>
        <p:txBody>
          <a:bodyPr/>
          <a:lstStyle/>
          <a:p>
            <a:r>
              <a:rPr lang="en-US" dirty="0"/>
              <a:t>VHP Cycle Choice</a:t>
            </a:r>
          </a:p>
        </p:txBody>
      </p:sp>
      <p:graphicFrame>
        <p:nvGraphicFramePr>
          <p:cNvPr id="7" name="Content Placeholder 3">
            <a:extLst>
              <a:ext uri="{FF2B5EF4-FFF2-40B4-BE49-F238E27FC236}">
                <a16:creationId xmlns:a16="http://schemas.microsoft.com/office/drawing/2014/main" id="{3A85DB21-FD10-41D7-BC47-25B7807DB65B}"/>
              </a:ext>
            </a:extLst>
          </p:cNvPr>
          <p:cNvGraphicFramePr>
            <a:graphicFrameLocks noGrp="1"/>
          </p:cNvGraphicFramePr>
          <p:nvPr>
            <p:ph idx="1"/>
          </p:nvPr>
        </p:nvGraphicFramePr>
        <p:xfrm>
          <a:off x="609600" y="1154684"/>
          <a:ext cx="5084064" cy="5487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3929B54D-9E62-4C43-8284-48D596E20A66}"/>
              </a:ext>
            </a:extLst>
          </p:cNvPr>
          <p:cNvSpPr/>
          <p:nvPr/>
        </p:nvSpPr>
        <p:spPr>
          <a:xfrm>
            <a:off x="6489702" y="1952608"/>
            <a:ext cx="5270498" cy="4191925"/>
          </a:xfrm>
          <a:prstGeom prst="roundRect">
            <a:avLst/>
          </a:prstGeom>
          <a:solidFill>
            <a:srgbClr val="0478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800" u="sng" dirty="0"/>
              <a:t>Different Types</a:t>
            </a:r>
          </a:p>
          <a:p>
            <a:pPr marL="285750" indent="-285750">
              <a:spcBef>
                <a:spcPts val="1200"/>
              </a:spcBef>
              <a:spcAft>
                <a:spcPts val="1200"/>
              </a:spcAft>
              <a:buFont typeface="Arial" panose="020B0604020202020204" pitchFamily="34" charset="0"/>
              <a:buChar char="•"/>
            </a:pPr>
            <a:r>
              <a:rPr lang="en-US" sz="2800" dirty="0"/>
              <a:t>Standard VHP</a:t>
            </a:r>
          </a:p>
          <a:p>
            <a:pPr marL="285750" indent="-285750">
              <a:spcBef>
                <a:spcPts val="1200"/>
              </a:spcBef>
              <a:spcAft>
                <a:spcPts val="1200"/>
              </a:spcAft>
              <a:buFont typeface="Arial" panose="020B0604020202020204" pitchFamily="34" charset="0"/>
              <a:buChar char="•"/>
            </a:pPr>
            <a:r>
              <a:rPr lang="en-US" sz="2800" dirty="0"/>
              <a:t>Gas plasma</a:t>
            </a:r>
          </a:p>
          <a:p>
            <a:pPr marL="285750" indent="-285750">
              <a:spcBef>
                <a:spcPts val="1200"/>
              </a:spcBef>
              <a:spcAft>
                <a:spcPts val="1200"/>
              </a:spcAft>
              <a:buFont typeface="Arial" panose="020B0604020202020204" pitchFamily="34" charset="0"/>
              <a:buChar char="•"/>
            </a:pPr>
            <a:r>
              <a:rPr lang="en-US" sz="2800" dirty="0"/>
              <a:t>VHP with ozone</a:t>
            </a:r>
          </a:p>
        </p:txBody>
      </p:sp>
      <p:grpSp>
        <p:nvGrpSpPr>
          <p:cNvPr id="8" name="Group 7">
            <a:extLst>
              <a:ext uri="{FF2B5EF4-FFF2-40B4-BE49-F238E27FC236}">
                <a16:creationId xmlns:a16="http://schemas.microsoft.com/office/drawing/2014/main" id="{38D58900-A3D4-47B0-AB50-5C68C13C963B}"/>
              </a:ext>
            </a:extLst>
          </p:cNvPr>
          <p:cNvGrpSpPr/>
          <p:nvPr/>
        </p:nvGrpSpPr>
        <p:grpSpPr>
          <a:xfrm rot="888708">
            <a:off x="7365705" y="2086661"/>
            <a:ext cx="3036839" cy="3923816"/>
            <a:chOff x="425316" y="948857"/>
            <a:chExt cx="3036839" cy="3923816"/>
          </a:xfrm>
        </p:grpSpPr>
        <p:pic>
          <p:nvPicPr>
            <p:cNvPr id="9" name="Picture 8">
              <a:extLst>
                <a:ext uri="{FF2B5EF4-FFF2-40B4-BE49-F238E27FC236}">
                  <a16:creationId xmlns:a16="http://schemas.microsoft.com/office/drawing/2014/main" id="{0CA7906B-249C-4542-BF8E-3B5EEB2DB1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Oval 9">
              <a:extLst>
                <a:ext uri="{FF2B5EF4-FFF2-40B4-BE49-F238E27FC236}">
                  <a16:creationId xmlns:a16="http://schemas.microsoft.com/office/drawing/2014/main" id="{D6DA97E3-BDCE-4FC8-9AA9-6128473964CB}"/>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8A840A8-7F7C-4A62-AD9C-EF7D15223B7D}"/>
                </a:ext>
              </a:extLst>
            </p:cNvPr>
            <p:cNvSpPr txBox="1"/>
            <p:nvPr/>
          </p:nvSpPr>
          <p:spPr>
            <a:xfrm rot="21225613">
              <a:off x="576823" y="2371694"/>
              <a:ext cx="2885332" cy="172354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Right cycle</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Compatible</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IFU / Device Matrix</a:t>
              </a:r>
            </a:p>
          </p:txBody>
        </p:sp>
        <p:sp>
          <p:nvSpPr>
            <p:cNvPr id="12" name="Rectangle 11">
              <a:extLst>
                <a:ext uri="{FF2B5EF4-FFF2-40B4-BE49-F238E27FC236}">
                  <a16:creationId xmlns:a16="http://schemas.microsoft.com/office/drawing/2014/main" id="{B279CABD-0E4A-47D9-8098-C7A1060EE272}"/>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327094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C5735-6DED-4624-A0C8-C3F53575D8DC}"/>
              </a:ext>
            </a:extLst>
          </p:cNvPr>
          <p:cNvSpPr>
            <a:spLocks noGrp="1"/>
          </p:cNvSpPr>
          <p:nvPr>
            <p:ph type="title"/>
          </p:nvPr>
        </p:nvSpPr>
        <p:spPr/>
        <p:txBody>
          <a:bodyPr/>
          <a:lstStyle/>
          <a:p>
            <a:r>
              <a:rPr lang="en-US" dirty="0"/>
              <a:t>Loading - VHP</a:t>
            </a:r>
          </a:p>
        </p:txBody>
      </p:sp>
      <p:sp>
        <p:nvSpPr>
          <p:cNvPr id="15" name="Content Placeholder 14">
            <a:extLst>
              <a:ext uri="{FF2B5EF4-FFF2-40B4-BE49-F238E27FC236}">
                <a16:creationId xmlns:a16="http://schemas.microsoft.com/office/drawing/2014/main" id="{3666AAEC-8987-43AF-8B71-5563A6F22F62}"/>
              </a:ext>
            </a:extLst>
          </p:cNvPr>
          <p:cNvSpPr>
            <a:spLocks noGrp="1"/>
          </p:cNvSpPr>
          <p:nvPr>
            <p:ph idx="1"/>
          </p:nvPr>
        </p:nvSpPr>
        <p:spPr/>
        <p:txBody>
          <a:bodyPr/>
          <a:lstStyle/>
          <a:p>
            <a:r>
              <a:rPr lang="en-US" dirty="0"/>
              <a:t>Placed flat</a:t>
            </a:r>
          </a:p>
          <a:p>
            <a:r>
              <a:rPr lang="en-US" dirty="0"/>
              <a:t>Do not touch plasma coil</a:t>
            </a:r>
          </a:p>
          <a:p>
            <a:r>
              <a:rPr lang="en-US" dirty="0"/>
              <a:t>Follow loading charts</a:t>
            </a:r>
          </a:p>
        </p:txBody>
      </p:sp>
      <p:pic>
        <p:nvPicPr>
          <p:cNvPr id="24" name="Picture 23">
            <a:extLst>
              <a:ext uri="{FF2B5EF4-FFF2-40B4-BE49-F238E27FC236}">
                <a16:creationId xmlns:a16="http://schemas.microsoft.com/office/drawing/2014/main" id="{A1729282-C0E7-468C-9B01-DEE0861C27D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601996" y="3134177"/>
            <a:ext cx="3570518" cy="3723823"/>
          </a:xfrm>
          <a:custGeom>
            <a:avLst/>
            <a:gdLst>
              <a:gd name="connsiteX0" fmla="*/ 1785733 w 3012613"/>
              <a:gd name="connsiteY0" fmla="*/ 0 h 3141964"/>
              <a:gd name="connsiteX1" fmla="*/ 2921625 w 3012613"/>
              <a:gd name="connsiteY1" fmla="*/ 407169 h 3141964"/>
              <a:gd name="connsiteX2" fmla="*/ 3012613 w 3012613"/>
              <a:gd name="connsiteY2" fmla="*/ 489742 h 3141964"/>
              <a:gd name="connsiteX3" fmla="*/ 3012613 w 3012613"/>
              <a:gd name="connsiteY3" fmla="*/ 3076419 h 3141964"/>
              <a:gd name="connsiteX4" fmla="*/ 2940389 w 3012613"/>
              <a:gd name="connsiteY4" fmla="*/ 3141964 h 3141964"/>
              <a:gd name="connsiteX5" fmla="*/ 631078 w 3012613"/>
              <a:gd name="connsiteY5" fmla="*/ 3141964 h 3141964"/>
              <a:gd name="connsiteX6" fmla="*/ 523029 w 3012613"/>
              <a:gd name="connsiteY6" fmla="*/ 3043908 h 3141964"/>
              <a:gd name="connsiteX7" fmla="*/ 0 w 3012613"/>
              <a:gd name="connsiteY7" fmla="*/ 1783080 h 3141964"/>
              <a:gd name="connsiteX8" fmla="*/ 1785733 w 3012613"/>
              <a:gd name="connsiteY8" fmla="*/ 0 h 314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2613" h="3141964">
                <a:moveTo>
                  <a:pt x="1785733" y="0"/>
                </a:moveTo>
                <a:cubicBezTo>
                  <a:pt x="2217210" y="0"/>
                  <a:pt x="2612945" y="152802"/>
                  <a:pt x="2921625" y="407169"/>
                </a:cubicBezTo>
                <a:lnTo>
                  <a:pt x="3012613" y="489742"/>
                </a:lnTo>
                <a:lnTo>
                  <a:pt x="3012613" y="3076419"/>
                </a:lnTo>
                <a:lnTo>
                  <a:pt x="2940389" y="3141964"/>
                </a:lnTo>
                <a:lnTo>
                  <a:pt x="631078" y="3141964"/>
                </a:lnTo>
                <a:lnTo>
                  <a:pt x="523029" y="3043908"/>
                </a:lnTo>
                <a:cubicBezTo>
                  <a:pt x="199875" y="2721234"/>
                  <a:pt x="0" y="2275464"/>
                  <a:pt x="0" y="1783080"/>
                </a:cubicBezTo>
                <a:cubicBezTo>
                  <a:pt x="0" y="798312"/>
                  <a:pt x="799500" y="0"/>
                  <a:pt x="1785733" y="0"/>
                </a:cubicBezTo>
                <a:close/>
              </a:path>
            </a:pathLst>
          </a:custGeom>
          <a:effectLst>
            <a:glow rad="101600">
              <a:srgbClr val="04788E">
                <a:alpha val="60000"/>
              </a:srgbClr>
            </a:glow>
          </a:effectLst>
        </p:spPr>
      </p:pic>
      <p:pic>
        <p:nvPicPr>
          <p:cNvPr id="25" name="Picture 24">
            <a:extLst>
              <a:ext uri="{FF2B5EF4-FFF2-40B4-BE49-F238E27FC236}">
                <a16:creationId xmlns:a16="http://schemas.microsoft.com/office/drawing/2014/main" id="{6138684B-FF44-4700-9723-F48BEBFA4D9B}"/>
              </a:ext>
            </a:extLst>
          </p:cNvPr>
          <p:cNvPicPr>
            <a:picLocks noChangeAspect="1"/>
          </p:cNvPicPr>
          <p:nvPr/>
        </p:nvPicPr>
        <p:blipFill rotWithShape="1">
          <a:blip r:embed="rId4">
            <a:extLst>
              <a:ext uri="{28A0092B-C50C-407E-A947-70E740481C1C}">
                <a14:useLocalDpi xmlns:a14="http://schemas.microsoft.com/office/drawing/2010/main"/>
              </a:ext>
            </a:extLst>
          </a:blip>
          <a:srcRect l="-514" b="-1119"/>
          <a:stretch/>
        </p:blipFill>
        <p:spPr>
          <a:xfrm>
            <a:off x="8481077" y="16783"/>
            <a:ext cx="3691437" cy="3923426"/>
          </a:xfrm>
          <a:custGeom>
            <a:avLst/>
            <a:gdLst>
              <a:gd name="connsiteX0" fmla="*/ 701557 w 2661471"/>
              <a:gd name="connsiteY0" fmla="*/ 0 h 3216440"/>
              <a:gd name="connsiteX1" fmla="*/ 2661471 w 2661471"/>
              <a:gd name="connsiteY1" fmla="*/ 0 h 3216440"/>
              <a:gd name="connsiteX2" fmla="*/ 2661471 w 2661471"/>
              <a:gd name="connsiteY2" fmla="*/ 2928291 h 3216440"/>
              <a:gd name="connsiteX3" fmla="*/ 2545400 w 2661471"/>
              <a:gd name="connsiteY3" fmla="*/ 3001232 h 3216440"/>
              <a:gd name="connsiteX4" fmla="*/ 1723756 w 2661471"/>
              <a:gd name="connsiteY4" fmla="*/ 3216440 h 3216440"/>
              <a:gd name="connsiteX5" fmla="*/ 0 w 2661471"/>
              <a:gd name="connsiteY5" fmla="*/ 1433360 h 3216440"/>
              <a:gd name="connsiteX6" fmla="*/ 627287 w 2661471"/>
              <a:gd name="connsiteY6" fmla="*/ 57449 h 32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471" h="3216440">
                <a:moveTo>
                  <a:pt x="701557" y="0"/>
                </a:moveTo>
                <a:lnTo>
                  <a:pt x="2661471" y="0"/>
                </a:lnTo>
                <a:lnTo>
                  <a:pt x="2661471" y="2928291"/>
                </a:lnTo>
                <a:lnTo>
                  <a:pt x="2545400" y="3001232"/>
                </a:lnTo>
                <a:cubicBezTo>
                  <a:pt x="2301156" y="3138480"/>
                  <a:pt x="2021257" y="3216440"/>
                  <a:pt x="1723756" y="3216440"/>
                </a:cubicBezTo>
                <a:cubicBezTo>
                  <a:pt x="771752" y="3216440"/>
                  <a:pt x="0" y="2418128"/>
                  <a:pt x="0" y="1433360"/>
                </a:cubicBezTo>
                <a:cubicBezTo>
                  <a:pt x="0" y="879428"/>
                  <a:pt x="244187" y="384492"/>
                  <a:pt x="627287" y="57449"/>
                </a:cubicBezTo>
                <a:close/>
              </a:path>
            </a:pathLst>
          </a:custGeom>
          <a:effectLst>
            <a:glow rad="101600">
              <a:srgbClr val="04788E">
                <a:alpha val="60000"/>
              </a:srgbClr>
            </a:glow>
          </a:effectLst>
        </p:spPr>
      </p:pic>
      <p:pic>
        <p:nvPicPr>
          <p:cNvPr id="27" name="Picture 26">
            <a:extLst>
              <a:ext uri="{FF2B5EF4-FFF2-40B4-BE49-F238E27FC236}">
                <a16:creationId xmlns:a16="http://schemas.microsoft.com/office/drawing/2014/main" id="{A823B892-2A0E-4C1C-8026-89799D638BC7}"/>
              </a:ext>
            </a:extLst>
          </p:cNvPr>
          <p:cNvPicPr>
            <a:picLocks noChangeAspect="1"/>
          </p:cNvPicPr>
          <p:nvPr/>
        </p:nvPicPr>
        <p:blipFill rotWithShape="1">
          <a:blip r:embed="rId5">
            <a:extLst>
              <a:ext uri="{28A0092B-C50C-407E-A947-70E740481C1C}">
                <a14:useLocalDpi xmlns:a14="http://schemas.microsoft.com/office/drawing/2010/main"/>
              </a:ext>
            </a:extLst>
          </a:blip>
          <a:srcRect b="-1725"/>
          <a:stretch/>
        </p:blipFill>
        <p:spPr>
          <a:xfrm>
            <a:off x="5156339" y="2980609"/>
            <a:ext cx="3861076" cy="3877391"/>
          </a:xfrm>
          <a:prstGeom prst="ellipse">
            <a:avLst/>
          </a:prstGeom>
          <a:effectLst>
            <a:glow rad="101600">
              <a:srgbClr val="04788E">
                <a:alpha val="60000"/>
              </a:srgbClr>
            </a:glow>
          </a:effectLst>
        </p:spPr>
      </p:pic>
      <p:sp>
        <p:nvSpPr>
          <p:cNvPr id="19" name="Arrow: Right 18">
            <a:extLst>
              <a:ext uri="{FF2B5EF4-FFF2-40B4-BE49-F238E27FC236}">
                <a16:creationId xmlns:a16="http://schemas.microsoft.com/office/drawing/2014/main" id="{8986DB71-A324-48A6-86C0-C15C250C916D}"/>
              </a:ext>
            </a:extLst>
          </p:cNvPr>
          <p:cNvSpPr/>
          <p:nvPr/>
        </p:nvSpPr>
        <p:spPr>
          <a:xfrm rot="20093811">
            <a:off x="5762170" y="4534151"/>
            <a:ext cx="2649413" cy="103004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Plasma Coil</a:t>
            </a:r>
          </a:p>
        </p:txBody>
      </p:sp>
    </p:spTree>
    <p:extLst>
      <p:ext uri="{BB962C8B-B14F-4D97-AF65-F5344CB8AC3E}">
        <p14:creationId xmlns:p14="http://schemas.microsoft.com/office/powerpoint/2010/main" val="1043264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C9F362-8AD4-43EB-BEB0-DEA614860906}"/>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203200"/>
            <a:ext cx="12192000" cy="6489700"/>
          </a:xfrm>
          <a:prstGeom prst="rect">
            <a:avLst/>
          </a:prstGeom>
        </p:spPr>
      </p:pic>
      <p:sp>
        <p:nvSpPr>
          <p:cNvPr id="6" name="Oval 5">
            <a:extLst>
              <a:ext uri="{FF2B5EF4-FFF2-40B4-BE49-F238E27FC236}">
                <a16:creationId xmlns:a16="http://schemas.microsoft.com/office/drawing/2014/main" id="{2FF35A2E-673D-4605-8401-35C727DD2D59}"/>
              </a:ext>
            </a:extLst>
          </p:cNvPr>
          <p:cNvSpPr/>
          <p:nvPr/>
        </p:nvSpPr>
        <p:spPr>
          <a:xfrm>
            <a:off x="424543" y="2728686"/>
            <a:ext cx="5168900" cy="2463800"/>
          </a:xfrm>
          <a:prstGeom prst="ellipse">
            <a:avLst/>
          </a:prstGeom>
          <a:ln>
            <a:noFill/>
          </a:ln>
          <a:effectLst>
            <a:glow rad="190500">
              <a:schemeClr val="bg1">
                <a:alpha val="6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682625" indent="-392113"/>
            <a:r>
              <a:rPr lang="en-US" sz="4000" b="1" dirty="0"/>
              <a:t>Unloading</a:t>
            </a:r>
          </a:p>
          <a:p>
            <a:pPr marL="682625" indent="-392113">
              <a:buFont typeface="Arial" panose="020B0604020202020204" pitchFamily="34" charset="0"/>
              <a:buChar char="•"/>
            </a:pPr>
            <a:r>
              <a:rPr lang="en-US" sz="2800" dirty="0"/>
              <a:t>Use gloves</a:t>
            </a:r>
          </a:p>
        </p:txBody>
      </p:sp>
      <p:sp>
        <p:nvSpPr>
          <p:cNvPr id="2" name="Rectangle: Rounded Corners 1">
            <a:extLst>
              <a:ext uri="{FF2B5EF4-FFF2-40B4-BE49-F238E27FC236}">
                <a16:creationId xmlns:a16="http://schemas.microsoft.com/office/drawing/2014/main" id="{95E210D9-52E0-40C3-A915-816BCCCDC2D4}"/>
              </a:ext>
            </a:extLst>
          </p:cNvPr>
          <p:cNvSpPr/>
          <p:nvPr/>
        </p:nvSpPr>
        <p:spPr>
          <a:xfrm rot="1476807">
            <a:off x="4650351" y="2613014"/>
            <a:ext cx="1682040" cy="232568"/>
          </a:xfrm>
          <a:prstGeom prst="roundRect">
            <a:avLst/>
          </a:prstGeom>
          <a:gradFill flip="none" rotWithShape="1">
            <a:gsLst>
              <a:gs pos="0">
                <a:srgbClr val="A0A49F">
                  <a:alpha val="49000"/>
                </a:srgbClr>
              </a:gs>
              <a:gs pos="0">
                <a:srgbClr val="A7A096"/>
              </a:gs>
              <a:gs pos="59000">
                <a:srgbClr val="AFA89A"/>
              </a:gs>
              <a:gs pos="100000">
                <a:srgbClr val="AEA79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91795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53500-D533-40E7-95FD-759F36E52950}"/>
              </a:ext>
            </a:extLst>
          </p:cNvPr>
          <p:cNvSpPr>
            <a:spLocks noGrp="1"/>
          </p:cNvSpPr>
          <p:nvPr>
            <p:ph type="title"/>
          </p:nvPr>
        </p:nvSpPr>
        <p:spPr/>
        <p:txBody>
          <a:bodyPr/>
          <a:lstStyle/>
          <a:p>
            <a:r>
              <a:rPr lang="en-US" dirty="0"/>
              <a:t>Sterilization Process Monitoring</a:t>
            </a:r>
          </a:p>
        </p:txBody>
      </p:sp>
      <p:graphicFrame>
        <p:nvGraphicFramePr>
          <p:cNvPr id="14" name="Diagram 13">
            <a:extLst>
              <a:ext uri="{FF2B5EF4-FFF2-40B4-BE49-F238E27FC236}">
                <a16:creationId xmlns:a16="http://schemas.microsoft.com/office/drawing/2014/main" id="{6EAB6CF4-B255-4246-8C58-DBD7797E8709}"/>
              </a:ext>
            </a:extLst>
          </p:cNvPr>
          <p:cNvGraphicFramePr/>
          <p:nvPr>
            <p:extLst>
              <p:ext uri="{D42A27DB-BD31-4B8C-83A1-F6EECF244321}">
                <p14:modId xmlns:p14="http://schemas.microsoft.com/office/powerpoint/2010/main" val="881117526"/>
              </p:ext>
            </p:extLst>
          </p:nvPr>
        </p:nvGraphicFramePr>
        <p:xfrm>
          <a:off x="723900" y="1439333"/>
          <a:ext cx="107442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4812940B-8ECF-4FC3-A9F6-71D215CFAF53}"/>
              </a:ext>
            </a:extLst>
          </p:cNvPr>
          <p:cNvSpPr/>
          <p:nvPr/>
        </p:nvSpPr>
        <p:spPr>
          <a:xfrm rot="21344491">
            <a:off x="6366483" y="5493087"/>
            <a:ext cx="431800" cy="117956"/>
          </a:xfrm>
          <a:prstGeom prst="rect">
            <a:avLst/>
          </a:prstGeom>
          <a:gradFill flip="none" rotWithShape="1">
            <a:gsLst>
              <a:gs pos="0">
                <a:srgbClr val="B8B9B9"/>
              </a:gs>
              <a:gs pos="0">
                <a:srgbClr val="CBCFCE"/>
              </a:gs>
              <a:gs pos="59000">
                <a:srgbClr val="C9CDCC"/>
              </a:gs>
              <a:gs pos="100000">
                <a:srgbClr val="C3C5C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508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92C7B-26EF-4C73-BA62-228D053FE0C1}"/>
              </a:ext>
            </a:extLst>
          </p:cNvPr>
          <p:cNvSpPr>
            <a:spLocks noGrp="1"/>
          </p:cNvSpPr>
          <p:nvPr>
            <p:ph type="title"/>
          </p:nvPr>
        </p:nvSpPr>
        <p:spPr/>
        <p:txBody>
          <a:bodyPr/>
          <a:lstStyle/>
          <a:p>
            <a:r>
              <a:rPr lang="en-US" dirty="0"/>
              <a:t>Sterility Assurance</a:t>
            </a:r>
          </a:p>
        </p:txBody>
      </p:sp>
      <p:graphicFrame>
        <p:nvGraphicFramePr>
          <p:cNvPr id="4" name="Content Placeholder 3">
            <a:extLst>
              <a:ext uri="{FF2B5EF4-FFF2-40B4-BE49-F238E27FC236}">
                <a16:creationId xmlns:a16="http://schemas.microsoft.com/office/drawing/2014/main" id="{2F25B592-59F9-4AB8-85D7-5523051A0601}"/>
              </a:ext>
            </a:extLst>
          </p:cNvPr>
          <p:cNvGraphicFramePr>
            <a:graphicFrameLocks noGrp="1"/>
          </p:cNvGraphicFramePr>
          <p:nvPr>
            <p:ph idx="1"/>
            <p:extLst>
              <p:ext uri="{D42A27DB-BD31-4B8C-83A1-F6EECF244321}">
                <p14:modId xmlns:p14="http://schemas.microsoft.com/office/powerpoint/2010/main" val="3812479365"/>
              </p:ext>
            </p:extLst>
          </p:nvPr>
        </p:nvGraphicFramePr>
        <p:xfrm>
          <a:off x="1780640" y="1778232"/>
          <a:ext cx="10047822" cy="4698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560BAEE7-A7FE-4688-A33D-2A9A2BAF1051}"/>
              </a:ext>
            </a:extLst>
          </p:cNvPr>
          <p:cNvGrpSpPr/>
          <p:nvPr/>
        </p:nvGrpSpPr>
        <p:grpSpPr>
          <a:xfrm>
            <a:off x="212444" y="1119497"/>
            <a:ext cx="1737360" cy="1737360"/>
            <a:chOff x="850900" y="425451"/>
            <a:chExt cx="2043952" cy="2043952"/>
          </a:xfrm>
        </p:grpSpPr>
        <p:sp>
          <p:nvSpPr>
            <p:cNvPr id="6" name="Oval 5">
              <a:extLst>
                <a:ext uri="{FF2B5EF4-FFF2-40B4-BE49-F238E27FC236}">
                  <a16:creationId xmlns:a16="http://schemas.microsoft.com/office/drawing/2014/main" id="{23AFC5E2-30CA-4EBE-B7A4-4BCE5DBAD26B}"/>
                </a:ext>
              </a:extLst>
            </p:cNvPr>
            <p:cNvSpPr/>
            <p:nvPr/>
          </p:nvSpPr>
          <p:spPr>
            <a:xfrm>
              <a:off x="850900" y="425451"/>
              <a:ext cx="2043952" cy="2043952"/>
            </a:xfrm>
            <a:prstGeom prst="ellipse">
              <a:avLst/>
            </a:prstGeom>
            <a:solidFill>
              <a:srgbClr val="04788E"/>
            </a:solidFill>
            <a:ln>
              <a:solidFill>
                <a:srgbClr val="04788E"/>
              </a:solidFill>
            </a:ln>
            <a:scene3d>
              <a:camera prst="orthographicFront"/>
              <a:lightRig rig="threePt" dir="t"/>
            </a:scene3d>
            <a:sp3d>
              <a:bevelT w="254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A512DF7-E3CD-411B-A412-091EAAC79BC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p:blipFill>
          <p:spPr bwMode="auto">
            <a:xfrm>
              <a:off x="1049915" y="628045"/>
              <a:ext cx="1645920" cy="1638763"/>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ED1EBC11-6FC2-46CB-BBBB-B5C9097A916E}"/>
              </a:ext>
            </a:extLst>
          </p:cNvPr>
          <p:cNvGrpSpPr/>
          <p:nvPr/>
        </p:nvGrpSpPr>
        <p:grpSpPr>
          <a:xfrm>
            <a:off x="212444" y="5120640"/>
            <a:ext cx="1737360" cy="1737360"/>
            <a:chOff x="930397" y="3429000"/>
            <a:chExt cx="2043952" cy="2043952"/>
          </a:xfrm>
        </p:grpSpPr>
        <p:sp>
          <p:nvSpPr>
            <p:cNvPr id="15" name="Oval 14">
              <a:extLst>
                <a:ext uri="{FF2B5EF4-FFF2-40B4-BE49-F238E27FC236}">
                  <a16:creationId xmlns:a16="http://schemas.microsoft.com/office/drawing/2014/main" id="{36748404-B392-4EE1-A59A-31AE551075E6}"/>
                </a:ext>
              </a:extLst>
            </p:cNvPr>
            <p:cNvSpPr/>
            <p:nvPr/>
          </p:nvSpPr>
          <p:spPr>
            <a:xfrm>
              <a:off x="930397" y="3429000"/>
              <a:ext cx="2043952" cy="2043952"/>
            </a:xfrm>
            <a:prstGeom prst="ellipse">
              <a:avLst/>
            </a:prstGeom>
            <a:solidFill>
              <a:srgbClr val="04788E"/>
            </a:solidFill>
            <a:ln>
              <a:solidFill>
                <a:srgbClr val="04788E"/>
              </a:solidFill>
            </a:ln>
            <a:scene3d>
              <a:camera prst="orthographicFront"/>
              <a:lightRig rig="threePt" dir="t"/>
            </a:scene3d>
            <a:sp3d>
              <a:bevelT w="254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6F32FAC-B98D-45D4-A00A-8AF7D7854730}"/>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129412" y="3628015"/>
              <a:ext cx="1645920" cy="164592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6E4CD9D4-BF66-47A0-8DAD-2398196E2402}"/>
              </a:ext>
            </a:extLst>
          </p:cNvPr>
          <p:cNvGrpSpPr/>
          <p:nvPr/>
        </p:nvGrpSpPr>
        <p:grpSpPr>
          <a:xfrm rot="888708">
            <a:off x="8362412" y="2084173"/>
            <a:ext cx="3036839" cy="3923816"/>
            <a:chOff x="425316" y="948857"/>
            <a:chExt cx="3036839" cy="3923816"/>
          </a:xfrm>
        </p:grpSpPr>
        <p:pic>
          <p:nvPicPr>
            <p:cNvPr id="16" name="Picture 15">
              <a:extLst>
                <a:ext uri="{FF2B5EF4-FFF2-40B4-BE49-F238E27FC236}">
                  <a16:creationId xmlns:a16="http://schemas.microsoft.com/office/drawing/2014/main" id="{0B076B14-9716-48A8-B03D-0C33BBDC774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Oval 16">
              <a:extLst>
                <a:ext uri="{FF2B5EF4-FFF2-40B4-BE49-F238E27FC236}">
                  <a16:creationId xmlns:a16="http://schemas.microsoft.com/office/drawing/2014/main" id="{5BD8FE2C-BA32-4B61-A2D4-A15073EFC37F}"/>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F67CA5B-694A-4844-8687-965CEA5942BF}"/>
                </a:ext>
              </a:extLst>
            </p:cNvPr>
            <p:cNvSpPr txBox="1"/>
            <p:nvPr/>
          </p:nvSpPr>
          <p:spPr>
            <a:xfrm rot="21225613">
              <a:off x="576823" y="2002363"/>
              <a:ext cx="2885332" cy="246221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Qualification test records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Routine and load monitoring standards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Product testing?</a:t>
              </a:r>
            </a:p>
          </p:txBody>
        </p:sp>
        <p:sp>
          <p:nvSpPr>
            <p:cNvPr id="19" name="Rectangle 18">
              <a:extLst>
                <a:ext uri="{FF2B5EF4-FFF2-40B4-BE49-F238E27FC236}">
                  <a16:creationId xmlns:a16="http://schemas.microsoft.com/office/drawing/2014/main" id="{DA4E22B2-7D4E-4163-8E42-AC706E0A4104}"/>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159709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n-US" dirty="0"/>
              <a:t>When is Qualification Needed?</a:t>
            </a:r>
            <a:endParaRPr lang="en-US" strike="sngStrike" dirty="0"/>
          </a:p>
        </p:txBody>
      </p:sp>
      <p:graphicFrame>
        <p:nvGraphicFramePr>
          <p:cNvPr id="24582" name="Rectangle 3">
            <a:extLst>
              <a:ext uri="{FF2B5EF4-FFF2-40B4-BE49-F238E27FC236}">
                <a16:creationId xmlns:a16="http://schemas.microsoft.com/office/drawing/2014/main" id="{FFD9700B-202F-4643-BB9A-79FB49C364B2}"/>
              </a:ext>
            </a:extLst>
          </p:cNvPr>
          <p:cNvGraphicFramePr>
            <a:graphicFrameLocks noGrp="1"/>
          </p:cNvGraphicFramePr>
          <p:nvPr>
            <p:ph idx="1"/>
            <p:extLst>
              <p:ext uri="{D42A27DB-BD31-4B8C-83A1-F6EECF244321}">
                <p14:modId xmlns:p14="http://schemas.microsoft.com/office/powerpoint/2010/main" val="443171268"/>
              </p:ext>
            </p:extLst>
          </p:nvPr>
        </p:nvGraphicFramePr>
        <p:xfrm>
          <a:off x="254000" y="1048544"/>
          <a:ext cx="11430000" cy="4760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ACB03441-4AE3-4BEF-9E20-8A6880C1F121}"/>
              </a:ext>
            </a:extLst>
          </p:cNvPr>
          <p:cNvSpPr txBox="1"/>
          <p:nvPr/>
        </p:nvSpPr>
        <p:spPr>
          <a:xfrm>
            <a:off x="508000" y="5116958"/>
            <a:ext cx="5963492" cy="1384995"/>
          </a:xfrm>
          <a:prstGeom prst="rect">
            <a:avLst/>
          </a:prstGeom>
          <a:noFill/>
          <a:ln>
            <a:solidFill>
              <a:srgbClr val="04788E"/>
            </a:solidFill>
          </a:ln>
        </p:spPr>
        <p:txBody>
          <a:bodyPr wrap="none" rtlCol="0">
            <a:spAutoFit/>
          </a:bodyPr>
          <a:lstStyle/>
          <a:p>
            <a:pPr marL="457200" indent="-457200">
              <a:buFont typeface="Arial" panose="020B0604020202020204" pitchFamily="34" charset="0"/>
              <a:buChar char="•"/>
            </a:pPr>
            <a:r>
              <a:rPr lang="en-US" sz="2800" dirty="0"/>
              <a:t>3 consecutive test cycles</a:t>
            </a:r>
          </a:p>
          <a:p>
            <a:pPr marL="457200" indent="-457200">
              <a:buFont typeface="Arial" panose="020B0604020202020204" pitchFamily="34" charset="0"/>
              <a:buChar char="•"/>
            </a:pPr>
            <a:r>
              <a:rPr lang="en-US" sz="2800" dirty="0"/>
              <a:t>Process Challenge Device (PCD)</a:t>
            </a:r>
          </a:p>
          <a:p>
            <a:pPr marL="457200" indent="-457200">
              <a:buFont typeface="Arial" panose="020B0604020202020204" pitchFamily="34" charset="0"/>
              <a:buChar char="•"/>
            </a:pPr>
            <a:r>
              <a:rPr lang="en-US" sz="2800" dirty="0"/>
              <a:t>Special Tests, if applicable</a:t>
            </a:r>
          </a:p>
        </p:txBody>
      </p:sp>
    </p:spTree>
    <p:custDataLst>
      <p:tags r:id="rId1"/>
    </p:custDataLst>
    <p:extLst>
      <p:ext uri="{BB962C8B-B14F-4D97-AF65-F5344CB8AC3E}">
        <p14:creationId xmlns:p14="http://schemas.microsoft.com/office/powerpoint/2010/main" val="33209334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C9EA9357-0A8C-40B6-A843-CB0208D984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 t="350" r="25358" b="-350"/>
          <a:stretch/>
        </p:blipFill>
        <p:spPr bwMode="auto">
          <a:xfrm>
            <a:off x="4974336" y="474186"/>
            <a:ext cx="7217664" cy="6519420"/>
          </a:xfrm>
          <a:custGeom>
            <a:avLst/>
            <a:gdLst>
              <a:gd name="connsiteX0" fmla="*/ 0 w 6913050"/>
              <a:gd name="connsiteY0" fmla="*/ 0 h 6461425"/>
              <a:gd name="connsiteX1" fmla="*/ 6913050 w 6913050"/>
              <a:gd name="connsiteY1" fmla="*/ 0 h 6461425"/>
              <a:gd name="connsiteX2" fmla="*/ 6913050 w 6913050"/>
              <a:gd name="connsiteY2" fmla="*/ 6461425 h 6461425"/>
              <a:gd name="connsiteX3" fmla="*/ 2292117 w 6913050"/>
              <a:gd name="connsiteY3" fmla="*/ 6461425 h 6461425"/>
              <a:gd name="connsiteX4" fmla="*/ 20317 w 6913050"/>
              <a:gd name="connsiteY4" fmla="*/ 14141 h 6461425"/>
              <a:gd name="connsiteX5" fmla="*/ 0 w 6913050"/>
              <a:gd name="connsiteY5" fmla="*/ 14141 h 64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3050" h="6461425">
                <a:moveTo>
                  <a:pt x="0" y="0"/>
                </a:moveTo>
                <a:lnTo>
                  <a:pt x="6913050" y="0"/>
                </a:lnTo>
                <a:lnTo>
                  <a:pt x="6913050" y="6461425"/>
                </a:lnTo>
                <a:lnTo>
                  <a:pt x="2292117" y="6461425"/>
                </a:lnTo>
                <a:lnTo>
                  <a:pt x="20317" y="14141"/>
                </a:lnTo>
                <a:lnTo>
                  <a:pt x="0" y="14141"/>
                </a:lnTo>
                <a:close/>
              </a:path>
            </a:pathLst>
          </a:custGeom>
          <a:noFill/>
          <a:extLst>
            <a:ext uri="{909E8E84-426E-40DD-AFC4-6F175D3DCCD1}">
              <a14:hiddenFill xmlns:a14="http://schemas.microsoft.com/office/drawing/2010/main">
                <a:solidFill>
                  <a:srgbClr val="FFFFFF"/>
                </a:solidFill>
              </a14:hiddenFill>
            </a:ext>
          </a:extLst>
        </p:spPr>
      </p:pic>
      <p:sp>
        <p:nvSpPr>
          <p:cNvPr id="44" name="Freeform: Shape 43">
            <a:extLst>
              <a:ext uri="{FF2B5EF4-FFF2-40B4-BE49-F238E27FC236}">
                <a16:creationId xmlns:a16="http://schemas.microsoft.com/office/drawing/2014/main" id="{9D0BBBDB-D233-4491-8EFF-CE9FFD83957A}"/>
              </a:ext>
            </a:extLst>
          </p:cNvPr>
          <p:cNvSpPr/>
          <p:nvPr/>
        </p:nvSpPr>
        <p:spPr>
          <a:xfrm rot="4235358">
            <a:off x="-1440766" y="350580"/>
            <a:ext cx="8758938" cy="7464377"/>
          </a:xfrm>
          <a:custGeom>
            <a:avLst/>
            <a:gdLst>
              <a:gd name="connsiteX0" fmla="*/ 1869234 w 8758938"/>
              <a:gd name="connsiteY0" fmla="*/ 0 h 7464377"/>
              <a:gd name="connsiteX1" fmla="*/ 8758938 w 8758938"/>
              <a:gd name="connsiteY1" fmla="*/ 0 h 7464377"/>
              <a:gd name="connsiteX2" fmla="*/ 6128749 w 8758938"/>
              <a:gd name="connsiteY2" fmla="*/ 7464377 h 7464377"/>
              <a:gd name="connsiteX3" fmla="*/ 0 w 8758938"/>
              <a:gd name="connsiteY3" fmla="*/ 5304817 h 7464377"/>
            </a:gdLst>
            <a:ahLst/>
            <a:cxnLst>
              <a:cxn ang="0">
                <a:pos x="connsiteX0" y="connsiteY0"/>
              </a:cxn>
              <a:cxn ang="0">
                <a:pos x="connsiteX1" y="connsiteY1"/>
              </a:cxn>
              <a:cxn ang="0">
                <a:pos x="connsiteX2" y="connsiteY2"/>
              </a:cxn>
              <a:cxn ang="0">
                <a:pos x="connsiteX3" y="connsiteY3"/>
              </a:cxn>
            </a:cxnLst>
            <a:rect l="l" t="t" r="r" b="b"/>
            <a:pathLst>
              <a:path w="8758938" h="7464377">
                <a:moveTo>
                  <a:pt x="1869234" y="0"/>
                </a:moveTo>
                <a:lnTo>
                  <a:pt x="8758938" y="0"/>
                </a:lnTo>
                <a:lnTo>
                  <a:pt x="6128749" y="7464377"/>
                </a:lnTo>
                <a:lnTo>
                  <a:pt x="0" y="5304817"/>
                </a:lnTo>
                <a:close/>
              </a:path>
            </a:pathLst>
          </a:custGeom>
          <a:solidFill>
            <a:srgbClr val="D2D9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CADED833-5607-464D-B019-43AFF8092442}"/>
              </a:ext>
            </a:extLst>
          </p:cNvPr>
          <p:cNvSpPr>
            <a:spLocks noGrp="1"/>
          </p:cNvSpPr>
          <p:nvPr>
            <p:ph idx="4294967295"/>
          </p:nvPr>
        </p:nvSpPr>
        <p:spPr>
          <a:xfrm>
            <a:off x="488514" y="2603500"/>
            <a:ext cx="6431731" cy="3045738"/>
          </a:xfrm>
        </p:spPr>
        <p:txBody>
          <a:bodyPr/>
          <a:lstStyle/>
          <a:p>
            <a:r>
              <a:rPr lang="en-US" dirty="0">
                <a:solidFill>
                  <a:schemeClr val="bg2">
                    <a:lumMod val="10000"/>
                  </a:schemeClr>
                </a:solidFill>
              </a:rPr>
              <a:t>Space constraints</a:t>
            </a:r>
          </a:p>
          <a:p>
            <a:r>
              <a:rPr lang="en-US" dirty="0">
                <a:solidFill>
                  <a:schemeClr val="bg2">
                    <a:lumMod val="10000"/>
                  </a:schemeClr>
                </a:solidFill>
              </a:rPr>
              <a:t>Caseload vs. reprocessing speed</a:t>
            </a:r>
          </a:p>
          <a:p>
            <a:r>
              <a:rPr lang="en-US" dirty="0">
                <a:solidFill>
                  <a:schemeClr val="bg2">
                    <a:lumMod val="10000"/>
                  </a:schemeClr>
                </a:solidFill>
              </a:rPr>
              <a:t>No dedicated SPD staff</a:t>
            </a:r>
          </a:p>
          <a:p>
            <a:r>
              <a:rPr lang="en-US" dirty="0">
                <a:solidFill>
                  <a:schemeClr val="bg2">
                    <a:lumMod val="10000"/>
                  </a:schemeClr>
                </a:solidFill>
              </a:rPr>
              <a:t>Lack of education or competency</a:t>
            </a:r>
          </a:p>
        </p:txBody>
      </p:sp>
      <p:sp>
        <p:nvSpPr>
          <p:cNvPr id="7" name="Freeform: Shape 6">
            <a:extLst>
              <a:ext uri="{FF2B5EF4-FFF2-40B4-BE49-F238E27FC236}">
                <a16:creationId xmlns:a16="http://schemas.microsoft.com/office/drawing/2014/main" id="{809B5ACA-7D63-4112-81DC-6AE1F557C1F3}"/>
              </a:ext>
            </a:extLst>
          </p:cNvPr>
          <p:cNvSpPr>
            <a:spLocks noGrp="1"/>
          </p:cNvSpPr>
          <p:nvPr>
            <p:ph type="title" idx="4294967295"/>
          </p:nvPr>
        </p:nvSpPr>
        <p:spPr>
          <a:xfrm>
            <a:off x="488514" y="769611"/>
            <a:ext cx="5107423" cy="1539875"/>
          </a:xfrm>
        </p:spPr>
        <p:txBody>
          <a:bodyPr/>
          <a:lstStyle/>
          <a:p>
            <a:r>
              <a:rPr lang="en-US" b="1" dirty="0">
                <a:solidFill>
                  <a:schemeClr val="bg2">
                    <a:lumMod val="10000"/>
                  </a:schemeClr>
                </a:solidFill>
              </a:rPr>
              <a:t>Common Processing Challenges for ASCs</a:t>
            </a:r>
          </a:p>
        </p:txBody>
      </p:sp>
    </p:spTree>
    <p:extLst>
      <p:ext uri="{BB962C8B-B14F-4D97-AF65-F5344CB8AC3E}">
        <p14:creationId xmlns:p14="http://schemas.microsoft.com/office/powerpoint/2010/main" val="454833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8C6D279-6EC7-44B5-9DF3-386B79F8FDF9}"/>
              </a:ext>
            </a:extLst>
          </p:cNvPr>
          <p:cNvGraphicFramePr>
            <a:graphicFrameLocks noGrp="1"/>
          </p:cNvGraphicFramePr>
          <p:nvPr>
            <p:ph idx="4294967295"/>
            <p:extLst>
              <p:ext uri="{D42A27DB-BD31-4B8C-83A1-F6EECF244321}">
                <p14:modId xmlns:p14="http://schemas.microsoft.com/office/powerpoint/2010/main" val="320724911"/>
              </p:ext>
            </p:extLst>
          </p:nvPr>
        </p:nvGraphicFramePr>
        <p:xfrm>
          <a:off x="0" y="893762"/>
          <a:ext cx="11779250" cy="5964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809476B6-B73E-4CE4-9B49-16A087B16BE9}"/>
              </a:ext>
            </a:extLst>
          </p:cNvPr>
          <p:cNvSpPr/>
          <p:nvPr/>
        </p:nvSpPr>
        <p:spPr>
          <a:xfrm>
            <a:off x="4710748" y="3364154"/>
            <a:ext cx="2770495" cy="1023582"/>
          </a:xfrm>
          <a:prstGeom prst="ellipse">
            <a:avLst/>
          </a:prstGeom>
          <a:solidFill>
            <a:srgbClr val="DBD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Load Release</a:t>
            </a:r>
          </a:p>
        </p:txBody>
      </p:sp>
      <p:pic>
        <p:nvPicPr>
          <p:cNvPr id="2052" name="Picture 4">
            <a:extLst>
              <a:ext uri="{FF2B5EF4-FFF2-40B4-BE49-F238E27FC236}">
                <a16:creationId xmlns:a16="http://schemas.microsoft.com/office/drawing/2014/main" id="{1874D84B-84B1-44FE-A369-AD1E7865C58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326704" y="503575"/>
            <a:ext cx="158115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A94EB915-D622-46D6-B649-0EB168C7330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378956" y="3700372"/>
            <a:ext cx="158115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F556CB1-ECD8-4451-BE60-4B49F0BF4EB2}"/>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9772791" y="3793359"/>
            <a:ext cx="2212218" cy="929015"/>
          </a:xfrm>
          <a:prstGeom prst="flowChartConnector">
            <a:avLst/>
          </a:prstGeom>
          <a:noFill/>
          <a:ln>
            <a:solidFill>
              <a:srgbClr val="7674A3"/>
            </a:solidFill>
          </a:ln>
          <a:scene3d>
            <a:camera prst="orthographicFront"/>
            <a:lightRig rig="threePt" dir="t"/>
          </a:scene3d>
          <a:sp3d>
            <a:bevelT w="254000" h="127000"/>
          </a:sp3d>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F7549429-8772-43FF-AB6A-560553E12265}"/>
              </a:ext>
            </a:extLst>
          </p:cNvPr>
          <p:cNvSpPr/>
          <p:nvPr/>
        </p:nvSpPr>
        <p:spPr>
          <a:xfrm>
            <a:off x="9798908" y="403275"/>
            <a:ext cx="2212218" cy="929015"/>
          </a:xfrm>
          <a:prstGeom prst="ellipse">
            <a:avLst/>
          </a:prstGeom>
          <a:solidFill>
            <a:srgbClr val="036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Option</a:t>
            </a:r>
          </a:p>
        </p:txBody>
      </p:sp>
      <p:grpSp>
        <p:nvGrpSpPr>
          <p:cNvPr id="10" name="Group 9">
            <a:extLst>
              <a:ext uri="{FF2B5EF4-FFF2-40B4-BE49-F238E27FC236}">
                <a16:creationId xmlns:a16="http://schemas.microsoft.com/office/drawing/2014/main" id="{26889582-E2FB-4E37-8433-98F436583948}"/>
              </a:ext>
            </a:extLst>
          </p:cNvPr>
          <p:cNvGrpSpPr/>
          <p:nvPr/>
        </p:nvGrpSpPr>
        <p:grpSpPr>
          <a:xfrm>
            <a:off x="4509146" y="1738463"/>
            <a:ext cx="3036840" cy="3923816"/>
            <a:chOff x="425316" y="948857"/>
            <a:chExt cx="3036840" cy="3923816"/>
          </a:xfrm>
        </p:grpSpPr>
        <p:pic>
          <p:nvPicPr>
            <p:cNvPr id="11" name="Picture 10">
              <a:extLst>
                <a:ext uri="{FF2B5EF4-FFF2-40B4-BE49-F238E27FC236}">
                  <a16:creationId xmlns:a16="http://schemas.microsoft.com/office/drawing/2014/main" id="{58DF836C-7562-4B70-9F51-FBFF75DB38F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Oval 11">
              <a:extLst>
                <a:ext uri="{FF2B5EF4-FFF2-40B4-BE49-F238E27FC236}">
                  <a16:creationId xmlns:a16="http://schemas.microsoft.com/office/drawing/2014/main" id="{C07BD297-56AF-4ED2-9DA8-2579FB0F3EAC}"/>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25BE5BE-A410-4E13-85F6-A66A4D4A78ED}"/>
                </a:ext>
              </a:extLst>
            </p:cNvPr>
            <p:cNvSpPr txBox="1"/>
            <p:nvPr/>
          </p:nvSpPr>
          <p:spPr>
            <a:xfrm rot="21225613">
              <a:off x="576824" y="2187031"/>
              <a:ext cx="2885332" cy="209288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Implant load monitoring</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Record complete</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Are loads quarantined</a:t>
              </a:r>
            </a:p>
          </p:txBody>
        </p:sp>
        <p:sp>
          <p:nvSpPr>
            <p:cNvPr id="14" name="Rectangle 13">
              <a:extLst>
                <a:ext uri="{FF2B5EF4-FFF2-40B4-BE49-F238E27FC236}">
                  <a16:creationId xmlns:a16="http://schemas.microsoft.com/office/drawing/2014/main" id="{D4AF4E32-B949-4802-BB71-2774DB438898}"/>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311234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left)">
                                      <p:cBhvr>
                                        <p:cTn id="7" dur="500"/>
                                        <p:tgtEl>
                                          <p:spTgt spid="2052"/>
                                        </p:tgtEl>
                                      </p:cBhvr>
                                    </p:animEffect>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wipe(left)">
                                      <p:cBhvr>
                                        <p:cTn id="20" dur="500"/>
                                        <p:tgtEl>
                                          <p:spTgt spid="20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Police car red lights in night time">
            <a:extLst>
              <a:ext uri="{FF2B5EF4-FFF2-40B4-BE49-F238E27FC236}">
                <a16:creationId xmlns:a16="http://schemas.microsoft.com/office/drawing/2014/main" id="{38E17FA3-3A71-42E0-8FCD-F87CC2E6FFAC}"/>
              </a:ext>
            </a:extLst>
          </p:cNvPr>
          <p:cNvPicPr>
            <a:picLocks noGrp="1" noChangeAspect="1"/>
          </p:cNvPicPr>
          <p:nvPr>
            <p:ph idx="4294967295"/>
          </p:nvPr>
        </p:nvPicPr>
        <p:blipFill rotWithShape="1">
          <a:blip r:embed="rId3">
            <a:extLst>
              <a:ext uri="{28A0092B-C50C-407E-A947-70E740481C1C}">
                <a14:useLocalDpi xmlns:a14="http://schemas.microsoft.com/office/drawing/2010/main"/>
              </a:ext>
            </a:extLst>
          </a:blip>
          <a:srcRect b="2164"/>
          <a:stretch/>
        </p:blipFill>
        <p:spPr>
          <a:xfrm>
            <a:off x="0" y="471488"/>
            <a:ext cx="12192000" cy="6386512"/>
          </a:xfrm>
          <a:prstGeom prst="rect">
            <a:avLst/>
          </a:prstGeom>
        </p:spPr>
      </p:pic>
      <p:sp>
        <p:nvSpPr>
          <p:cNvPr id="23" name="Freeform: Shape 22">
            <a:extLst>
              <a:ext uri="{FF2B5EF4-FFF2-40B4-BE49-F238E27FC236}">
                <a16:creationId xmlns:a16="http://schemas.microsoft.com/office/drawing/2014/main" id="{D1E64B7C-2DD6-4549-9F8F-4BC046C99597}"/>
              </a:ext>
            </a:extLst>
          </p:cNvPr>
          <p:cNvSpPr/>
          <p:nvPr/>
        </p:nvSpPr>
        <p:spPr>
          <a:xfrm>
            <a:off x="1" y="471489"/>
            <a:ext cx="6580908" cy="6386512"/>
          </a:xfrm>
          <a:custGeom>
            <a:avLst/>
            <a:gdLst>
              <a:gd name="connsiteX0" fmla="*/ 0 w 5740977"/>
              <a:gd name="connsiteY0" fmla="*/ 0 h 6528089"/>
              <a:gd name="connsiteX1" fmla="*/ 4069247 w 5740977"/>
              <a:gd name="connsiteY1" fmla="*/ 0 h 6528089"/>
              <a:gd name="connsiteX2" fmla="*/ 4195676 w 5740977"/>
              <a:gd name="connsiteY2" fmla="*/ 90840 h 6528089"/>
              <a:gd name="connsiteX3" fmla="*/ 5740977 w 5740977"/>
              <a:gd name="connsiteY3" fmla="*/ 3239293 h 6528089"/>
              <a:gd name="connsiteX4" fmla="*/ 4035259 w 5740977"/>
              <a:gd name="connsiteY4" fmla="*/ 6508873 h 6528089"/>
              <a:gd name="connsiteX5" fmla="*/ 4007135 w 5740977"/>
              <a:gd name="connsiteY5" fmla="*/ 6528089 h 6528089"/>
              <a:gd name="connsiteX6" fmla="*/ 0 w 5740977"/>
              <a:gd name="connsiteY6" fmla="*/ 6528089 h 652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977" h="6528089">
                <a:moveTo>
                  <a:pt x="0" y="0"/>
                </a:moveTo>
                <a:lnTo>
                  <a:pt x="4069247" y="0"/>
                </a:lnTo>
                <a:lnTo>
                  <a:pt x="4195676" y="90840"/>
                </a:lnTo>
                <a:cubicBezTo>
                  <a:pt x="5139430" y="839203"/>
                  <a:pt x="5740977" y="1971749"/>
                  <a:pt x="5740977" y="3239293"/>
                </a:cubicBezTo>
                <a:cubicBezTo>
                  <a:pt x="5740977" y="4577257"/>
                  <a:pt x="5070735" y="5764806"/>
                  <a:pt x="4035259" y="6508873"/>
                </a:cubicBezTo>
                <a:lnTo>
                  <a:pt x="4007135" y="6528089"/>
                </a:lnTo>
                <a:lnTo>
                  <a:pt x="0" y="6528089"/>
                </a:ln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Title 24">
            <a:extLst>
              <a:ext uri="{FF2B5EF4-FFF2-40B4-BE49-F238E27FC236}">
                <a16:creationId xmlns:a16="http://schemas.microsoft.com/office/drawing/2014/main" id="{658B47B3-5ADA-44B2-8752-B17457E4EDBA}"/>
              </a:ext>
            </a:extLst>
          </p:cNvPr>
          <p:cNvSpPr>
            <a:spLocks noGrp="1"/>
          </p:cNvSpPr>
          <p:nvPr>
            <p:ph type="title" idx="4294967295"/>
          </p:nvPr>
        </p:nvSpPr>
        <p:spPr>
          <a:xfrm>
            <a:off x="0" y="1157288"/>
            <a:ext cx="5222875" cy="749300"/>
          </a:xfrm>
        </p:spPr>
        <p:txBody>
          <a:bodyPr/>
          <a:lstStyle/>
          <a:p>
            <a:r>
              <a:rPr lang="en-US" b="1" dirty="0"/>
              <a:t>Emergency Release</a:t>
            </a:r>
          </a:p>
        </p:txBody>
      </p:sp>
      <p:sp>
        <p:nvSpPr>
          <p:cNvPr id="27" name="Content Placeholder 3">
            <a:extLst>
              <a:ext uri="{FF2B5EF4-FFF2-40B4-BE49-F238E27FC236}">
                <a16:creationId xmlns:a16="http://schemas.microsoft.com/office/drawing/2014/main" id="{289E636E-3A2A-4476-B669-24A85815F81E}"/>
              </a:ext>
            </a:extLst>
          </p:cNvPr>
          <p:cNvSpPr txBox="1">
            <a:spLocks/>
          </p:cNvSpPr>
          <p:nvPr/>
        </p:nvSpPr>
        <p:spPr>
          <a:xfrm>
            <a:off x="360218" y="2128405"/>
            <a:ext cx="5735781" cy="430429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b="1" dirty="0"/>
              <a:t>Documented medical exception</a:t>
            </a:r>
          </a:p>
          <a:p>
            <a:pPr>
              <a:spcBef>
                <a:spcPts val="1200"/>
              </a:spcBef>
              <a:spcAft>
                <a:spcPts val="1200"/>
              </a:spcAft>
            </a:pPr>
            <a:r>
              <a:rPr lang="en-US" b="1" dirty="0"/>
              <a:t>Exception not rule</a:t>
            </a:r>
          </a:p>
          <a:p>
            <a:pPr>
              <a:spcBef>
                <a:spcPts val="1200"/>
              </a:spcBef>
              <a:spcAft>
                <a:spcPts val="1200"/>
              </a:spcAft>
            </a:pPr>
            <a:r>
              <a:rPr lang="en-US" b="1" dirty="0"/>
              <a:t>Policy and procedures</a:t>
            </a:r>
          </a:p>
          <a:p>
            <a:pPr>
              <a:spcBef>
                <a:spcPts val="1200"/>
              </a:spcBef>
              <a:spcAft>
                <a:spcPts val="1200"/>
              </a:spcAft>
            </a:pPr>
            <a:r>
              <a:rPr lang="en-US" b="1" dirty="0"/>
              <a:t>Trending </a:t>
            </a:r>
          </a:p>
        </p:txBody>
      </p:sp>
      <p:grpSp>
        <p:nvGrpSpPr>
          <p:cNvPr id="7" name="Group 6">
            <a:extLst>
              <a:ext uri="{FF2B5EF4-FFF2-40B4-BE49-F238E27FC236}">
                <a16:creationId xmlns:a16="http://schemas.microsoft.com/office/drawing/2014/main" id="{BE784F5D-F332-4D37-A2DC-C84557345075}"/>
              </a:ext>
            </a:extLst>
          </p:cNvPr>
          <p:cNvGrpSpPr/>
          <p:nvPr/>
        </p:nvGrpSpPr>
        <p:grpSpPr>
          <a:xfrm rot="888708">
            <a:off x="8362412" y="2369923"/>
            <a:ext cx="3036840" cy="3923816"/>
            <a:chOff x="425316" y="948857"/>
            <a:chExt cx="3036840" cy="3923816"/>
          </a:xfrm>
        </p:grpSpPr>
        <p:pic>
          <p:nvPicPr>
            <p:cNvPr id="8" name="Picture 7">
              <a:extLst>
                <a:ext uri="{FF2B5EF4-FFF2-40B4-BE49-F238E27FC236}">
                  <a16:creationId xmlns:a16="http://schemas.microsoft.com/office/drawing/2014/main" id="{CDBC62B4-D2BA-4598-ACC3-780710233E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Oval 8">
              <a:extLst>
                <a:ext uri="{FF2B5EF4-FFF2-40B4-BE49-F238E27FC236}">
                  <a16:creationId xmlns:a16="http://schemas.microsoft.com/office/drawing/2014/main" id="{61A4C8C0-43E8-4E55-969B-430490AA6C0F}"/>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B3846BB-C880-481F-84A1-678FA5CD411C}"/>
                </a:ext>
              </a:extLst>
            </p:cNvPr>
            <p:cNvSpPr txBox="1"/>
            <p:nvPr/>
          </p:nvSpPr>
          <p:spPr>
            <a:xfrm rot="21225613">
              <a:off x="576824" y="2594835"/>
              <a:ext cx="2885332" cy="127727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Trending</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Actively reducing IUSS usage</a:t>
              </a:r>
            </a:p>
          </p:txBody>
        </p:sp>
        <p:sp>
          <p:nvSpPr>
            <p:cNvPr id="12" name="Rectangle 11">
              <a:extLst>
                <a:ext uri="{FF2B5EF4-FFF2-40B4-BE49-F238E27FC236}">
                  <a16:creationId xmlns:a16="http://schemas.microsoft.com/office/drawing/2014/main" id="{B8D449D0-2699-4E51-BD07-E827A3F9B034}"/>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185657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EC0DDE4A-95C0-4D03-B4C3-1CD155EB99E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458603"/>
            <a:ext cx="12192000" cy="63993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4DE2BF-BDC1-4F48-9D96-5FB125178D05}"/>
              </a:ext>
            </a:extLst>
          </p:cNvPr>
          <p:cNvSpPr>
            <a:spLocks noGrp="1"/>
          </p:cNvSpPr>
          <p:nvPr>
            <p:ph type="title" idx="4294967295"/>
          </p:nvPr>
        </p:nvSpPr>
        <p:spPr>
          <a:xfrm>
            <a:off x="2874962" y="2778468"/>
            <a:ext cx="6442075" cy="1928813"/>
          </a:xfrm>
          <a:solidFill>
            <a:schemeClr val="bg1"/>
          </a:solidFill>
          <a:effectLst>
            <a:softEdge rad="127000"/>
          </a:effectLst>
        </p:spPr>
        <p:txBody>
          <a:bodyPr anchor="ctr" anchorCtr="0"/>
          <a:lstStyle/>
          <a:p>
            <a:pPr algn="ctr"/>
            <a:r>
              <a:rPr lang="en-US" dirty="0"/>
              <a:t>Documentation Needs</a:t>
            </a:r>
          </a:p>
        </p:txBody>
      </p:sp>
    </p:spTree>
    <p:custDataLst>
      <p:tags r:id="rId1"/>
    </p:custDataLst>
    <p:extLst>
      <p:ext uri="{BB962C8B-B14F-4D97-AF65-F5344CB8AC3E}">
        <p14:creationId xmlns:p14="http://schemas.microsoft.com/office/powerpoint/2010/main" val="1905565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0364-1C06-42B0-ACB5-0266C47D0504}"/>
              </a:ext>
            </a:extLst>
          </p:cNvPr>
          <p:cNvSpPr>
            <a:spLocks noGrp="1"/>
          </p:cNvSpPr>
          <p:nvPr>
            <p:ph type="title"/>
          </p:nvPr>
        </p:nvSpPr>
        <p:spPr/>
        <p:txBody>
          <a:bodyPr/>
          <a:lstStyle/>
          <a:p>
            <a:r>
              <a:rPr lang="en-US" dirty="0"/>
              <a:t>Equipment Records, continued</a:t>
            </a:r>
          </a:p>
        </p:txBody>
      </p:sp>
      <p:graphicFrame>
        <p:nvGraphicFramePr>
          <p:cNvPr id="4" name="Content Placeholder 3">
            <a:extLst>
              <a:ext uri="{FF2B5EF4-FFF2-40B4-BE49-F238E27FC236}">
                <a16:creationId xmlns:a16="http://schemas.microsoft.com/office/drawing/2014/main" id="{FB05AD7A-CB94-48BC-A91F-95910D797FAB}"/>
              </a:ext>
            </a:extLst>
          </p:cNvPr>
          <p:cNvGraphicFramePr>
            <a:graphicFrameLocks noGrp="1"/>
          </p:cNvGraphicFramePr>
          <p:nvPr>
            <p:ph idx="1"/>
            <p:extLst>
              <p:ext uri="{D42A27DB-BD31-4B8C-83A1-F6EECF244321}">
                <p14:modId xmlns:p14="http://schemas.microsoft.com/office/powerpoint/2010/main" val="3933233094"/>
              </p:ext>
            </p:extLst>
          </p:nvPr>
        </p:nvGraphicFramePr>
        <p:xfrm>
          <a:off x="398463" y="1716088"/>
          <a:ext cx="11430000" cy="4019550"/>
        </p:xfrm>
        <a:graphic>
          <a:graphicData uri="http://schemas.openxmlformats.org/drawingml/2006/table">
            <a:tbl>
              <a:tblPr firstRow="1" firstCol="1" bandRow="1">
                <a:tableStyleId>{FABFCF23-3B69-468F-B69F-88F6DE6A72F2}</a:tableStyleId>
              </a:tblPr>
              <a:tblGrid>
                <a:gridCol w="11430000">
                  <a:extLst>
                    <a:ext uri="{9D8B030D-6E8A-4147-A177-3AD203B41FA5}">
                      <a16:colId xmlns:a16="http://schemas.microsoft.com/office/drawing/2014/main" val="3612908327"/>
                    </a:ext>
                  </a:extLst>
                </a:gridCol>
              </a:tblGrid>
              <a:tr h="365760">
                <a:tc>
                  <a:txBody>
                    <a:bodyPr/>
                    <a:lstStyle/>
                    <a:p>
                      <a:pPr marL="0" marR="0" algn="ctr" rtl="0" eaLnBrk="1" fontAlgn="t" latinLnBrk="0" hangingPunct="1">
                        <a:lnSpc>
                          <a:spcPct val="107000"/>
                        </a:lnSpc>
                        <a:spcBef>
                          <a:spcPts val="0"/>
                        </a:spcBef>
                        <a:spcAft>
                          <a:spcPts val="0"/>
                        </a:spcAft>
                      </a:pPr>
                      <a:r>
                        <a:rPr lang="en-US" sz="2800" b="1" u="none" strike="noStrike" kern="1200" dirty="0">
                          <a:solidFill>
                            <a:srgbClr val="FFFFFF"/>
                          </a:solidFill>
                          <a:effectLst/>
                        </a:rPr>
                        <a:t>Tests</a:t>
                      </a:r>
                      <a:endParaRPr lang="en-US" sz="2000" b="1" i="0" u="none" strike="noStrike" dirty="0">
                        <a:effectLst/>
                        <a:latin typeface="Arial" panose="020B0604020202020204" pitchFamily="34" charset="0"/>
                      </a:endParaRPr>
                    </a:p>
                  </a:txBody>
                  <a:tcPr marL="68580" marR="68580" marT="9525" marB="0">
                    <a:solidFill>
                      <a:srgbClr val="04788E"/>
                    </a:solidFill>
                  </a:tcPr>
                </a:tc>
                <a:extLst>
                  <a:ext uri="{0D108BD9-81ED-4DB2-BD59-A6C34878D82A}">
                    <a16:rowId xmlns:a16="http://schemas.microsoft.com/office/drawing/2014/main" val="1167088260"/>
                  </a:ext>
                </a:extLst>
              </a:tr>
              <a:tr h="590550">
                <a:tc>
                  <a:txBody>
                    <a:bodyPr/>
                    <a:lstStyle/>
                    <a:p>
                      <a:pPr marL="347472" marR="0" indent="-347472" algn="l" rtl="0" eaLnBrk="1" fontAlgn="t" latinLnBrk="0" hangingPunct="1">
                        <a:lnSpc>
                          <a:spcPct val="107000"/>
                        </a:lnSpc>
                        <a:spcBef>
                          <a:spcPts val="0"/>
                        </a:spcBef>
                        <a:spcAft>
                          <a:spcPts val="0"/>
                        </a:spcAft>
                        <a:buClrTx/>
                        <a:buSzPts val="2600"/>
                        <a:buFont typeface="Symbol" panose="05050102010706020507" pitchFamily="18" charset="2"/>
                        <a:buChar char="·"/>
                      </a:pPr>
                      <a:r>
                        <a:rPr lang="en-US" sz="2800" b="0" u="none" strike="noStrike" kern="1200" dirty="0">
                          <a:solidFill>
                            <a:srgbClr val="000000"/>
                          </a:solidFill>
                          <a:effectLst/>
                        </a:rPr>
                        <a:t>Equipment cleaning &amp; verification</a:t>
                      </a:r>
                      <a:endParaRPr lang="en-US" sz="2800" b="0" i="0" u="none" strike="noStrike" dirty="0">
                        <a:effectLst/>
                        <a:latin typeface="Arial" panose="020B0604020202020204" pitchFamily="34" charset="0"/>
                      </a:endParaRPr>
                    </a:p>
                  </a:txBody>
                  <a:tcPr marL="68580" marR="68580" marT="9525" marB="0">
                    <a:solidFill>
                      <a:srgbClr val="04788E">
                        <a:alpha val="20000"/>
                      </a:srgbClr>
                    </a:solidFill>
                  </a:tcPr>
                </a:tc>
                <a:extLst>
                  <a:ext uri="{0D108BD9-81ED-4DB2-BD59-A6C34878D82A}">
                    <a16:rowId xmlns:a16="http://schemas.microsoft.com/office/drawing/2014/main" val="3005057758"/>
                  </a:ext>
                </a:extLst>
              </a:tr>
              <a:tr h="590550">
                <a:tc>
                  <a:txBody>
                    <a:bodyPr/>
                    <a:lstStyle/>
                    <a:p>
                      <a:pPr marL="347472" marR="0" indent="-347472" algn="l" rtl="0" eaLnBrk="1" fontAlgn="t" latinLnBrk="0" hangingPunct="1">
                        <a:lnSpc>
                          <a:spcPct val="107000"/>
                        </a:lnSpc>
                        <a:spcBef>
                          <a:spcPts val="0"/>
                        </a:spcBef>
                        <a:spcAft>
                          <a:spcPts val="0"/>
                        </a:spcAft>
                        <a:buClrTx/>
                        <a:buSzPts val="2600"/>
                        <a:buFont typeface="Symbol" panose="05050102010706020507" pitchFamily="18" charset="2"/>
                        <a:buChar char="·"/>
                      </a:pPr>
                      <a:r>
                        <a:rPr lang="en-US" sz="2800" b="0" u="none" strike="noStrike" kern="1200" dirty="0">
                          <a:solidFill>
                            <a:srgbClr val="000000"/>
                          </a:solidFill>
                          <a:effectLst/>
                        </a:rPr>
                        <a:t>Leak test</a:t>
                      </a:r>
                      <a:endParaRPr lang="en-US" sz="2800" b="0" i="0" u="none" strike="noStrike" dirty="0">
                        <a:effectLst/>
                        <a:latin typeface="Arial" panose="020B0604020202020204" pitchFamily="34" charset="0"/>
                      </a:endParaRPr>
                    </a:p>
                  </a:txBody>
                  <a:tcPr marL="68580" marR="68580" marT="9525" marB="0">
                    <a:solidFill>
                      <a:schemeClr val="bg1"/>
                    </a:solidFill>
                  </a:tcPr>
                </a:tc>
                <a:extLst>
                  <a:ext uri="{0D108BD9-81ED-4DB2-BD59-A6C34878D82A}">
                    <a16:rowId xmlns:a16="http://schemas.microsoft.com/office/drawing/2014/main" val="3938950455"/>
                  </a:ext>
                </a:extLst>
              </a:tr>
              <a:tr h="590550">
                <a:tc>
                  <a:txBody>
                    <a:bodyPr/>
                    <a:lstStyle/>
                    <a:p>
                      <a:pPr marL="347472" marR="0" indent="-347472" algn="l" rtl="0" eaLnBrk="1" fontAlgn="t" latinLnBrk="0" hangingPunct="1">
                        <a:lnSpc>
                          <a:spcPct val="107000"/>
                        </a:lnSpc>
                        <a:spcBef>
                          <a:spcPts val="0"/>
                        </a:spcBef>
                        <a:spcAft>
                          <a:spcPts val="0"/>
                        </a:spcAft>
                        <a:buClrTx/>
                        <a:buSzPts val="2600"/>
                        <a:buFont typeface="Symbol" panose="05050102010706020507" pitchFamily="18" charset="2"/>
                        <a:buChar char="·"/>
                      </a:pPr>
                      <a:r>
                        <a:rPr lang="en-US" sz="2800" b="0" u="none" strike="noStrike" kern="1200" dirty="0">
                          <a:solidFill>
                            <a:srgbClr val="000000"/>
                          </a:solidFill>
                          <a:effectLst/>
                        </a:rPr>
                        <a:t>Bowie-Dick test</a:t>
                      </a:r>
                      <a:endParaRPr lang="en-US" sz="2800" b="0" i="0" u="none" strike="noStrike" dirty="0">
                        <a:effectLst/>
                        <a:latin typeface="Arial" panose="020B0604020202020204" pitchFamily="34" charset="0"/>
                      </a:endParaRPr>
                    </a:p>
                  </a:txBody>
                  <a:tcPr marL="68580" marR="68580" marT="9525" marB="0">
                    <a:solidFill>
                      <a:srgbClr val="04788E">
                        <a:alpha val="20000"/>
                      </a:srgbClr>
                    </a:solidFill>
                  </a:tcPr>
                </a:tc>
                <a:extLst>
                  <a:ext uri="{0D108BD9-81ED-4DB2-BD59-A6C34878D82A}">
                    <a16:rowId xmlns:a16="http://schemas.microsoft.com/office/drawing/2014/main" val="2397838424"/>
                  </a:ext>
                </a:extLst>
              </a:tr>
              <a:tr h="590550">
                <a:tc>
                  <a:txBody>
                    <a:bodyPr/>
                    <a:lstStyle/>
                    <a:p>
                      <a:pPr marL="347472" marR="0" indent="-347472" algn="l" rtl="0" eaLnBrk="1" fontAlgn="t" latinLnBrk="0" hangingPunct="1">
                        <a:lnSpc>
                          <a:spcPct val="107000"/>
                        </a:lnSpc>
                        <a:spcBef>
                          <a:spcPts val="0"/>
                        </a:spcBef>
                        <a:spcAft>
                          <a:spcPts val="0"/>
                        </a:spcAft>
                        <a:buClrTx/>
                        <a:buSzPts val="2600"/>
                        <a:buFont typeface="Symbol" panose="05050102010706020507" pitchFamily="18" charset="2"/>
                        <a:buChar char="·"/>
                      </a:pPr>
                      <a:r>
                        <a:rPr lang="en-US" sz="2800" b="0" u="none" strike="noStrike" kern="1200" dirty="0">
                          <a:solidFill>
                            <a:srgbClr val="000000"/>
                          </a:solidFill>
                          <a:effectLst/>
                        </a:rPr>
                        <a:t>Routine biological indicator</a:t>
                      </a:r>
                      <a:endParaRPr lang="en-US" sz="2800" b="0" i="0" u="none" strike="noStrike" dirty="0">
                        <a:effectLst/>
                        <a:latin typeface="Arial" panose="020B0604020202020204" pitchFamily="34" charset="0"/>
                      </a:endParaRPr>
                    </a:p>
                  </a:txBody>
                  <a:tcPr marL="68580" marR="68580" marT="9525" marB="0">
                    <a:solidFill>
                      <a:schemeClr val="bg1"/>
                    </a:solidFill>
                  </a:tcPr>
                </a:tc>
                <a:extLst>
                  <a:ext uri="{0D108BD9-81ED-4DB2-BD59-A6C34878D82A}">
                    <a16:rowId xmlns:a16="http://schemas.microsoft.com/office/drawing/2014/main" val="1330983382"/>
                  </a:ext>
                </a:extLst>
              </a:tr>
              <a:tr h="600710">
                <a:tc>
                  <a:txBody>
                    <a:bodyPr/>
                    <a:lstStyle/>
                    <a:p>
                      <a:pPr marL="347472" marR="0" indent="-347472" algn="l" rtl="0" eaLnBrk="1" fontAlgn="t" latinLnBrk="0" hangingPunct="1">
                        <a:lnSpc>
                          <a:spcPct val="107000"/>
                        </a:lnSpc>
                        <a:spcBef>
                          <a:spcPts val="0"/>
                        </a:spcBef>
                        <a:spcAft>
                          <a:spcPts val="0"/>
                        </a:spcAft>
                        <a:buClrTx/>
                        <a:buSzPts val="2600"/>
                        <a:buFont typeface="Symbol" panose="05050102010706020507" pitchFamily="18" charset="2"/>
                        <a:buChar char="·"/>
                      </a:pPr>
                      <a:r>
                        <a:rPr lang="en-US" sz="2800" b="0" u="none" strike="noStrike" kern="1200" dirty="0">
                          <a:solidFill>
                            <a:srgbClr val="000000"/>
                          </a:solidFill>
                          <a:effectLst/>
                        </a:rPr>
                        <a:t>Qualification test results</a:t>
                      </a:r>
                      <a:endParaRPr lang="en-US" sz="2800" b="0" i="0" u="none" strike="noStrike" dirty="0">
                        <a:effectLst/>
                        <a:latin typeface="Arial" panose="020B0604020202020204" pitchFamily="34" charset="0"/>
                      </a:endParaRPr>
                    </a:p>
                  </a:txBody>
                  <a:tcPr marL="68580" marR="68580" marT="9525" marB="0">
                    <a:solidFill>
                      <a:srgbClr val="04788E">
                        <a:alpha val="20000"/>
                      </a:srgbClr>
                    </a:solidFill>
                  </a:tcPr>
                </a:tc>
                <a:extLst>
                  <a:ext uri="{0D108BD9-81ED-4DB2-BD59-A6C34878D82A}">
                    <a16:rowId xmlns:a16="http://schemas.microsoft.com/office/drawing/2014/main" val="2845082459"/>
                  </a:ext>
                </a:extLst>
              </a:tr>
              <a:tr h="590550">
                <a:tc>
                  <a:txBody>
                    <a:bodyPr/>
                    <a:lstStyle/>
                    <a:p>
                      <a:pPr marL="347472" marR="0" indent="-347472" algn="l" rtl="0" eaLnBrk="1" fontAlgn="t" latinLnBrk="0" hangingPunct="1">
                        <a:lnSpc>
                          <a:spcPct val="107000"/>
                        </a:lnSpc>
                        <a:spcBef>
                          <a:spcPts val="0"/>
                        </a:spcBef>
                        <a:spcAft>
                          <a:spcPts val="0"/>
                        </a:spcAft>
                        <a:buClrTx/>
                        <a:buSzPts val="2600"/>
                        <a:buFont typeface="Symbol" panose="05050102010706020507" pitchFamily="18" charset="2"/>
                        <a:buChar char="·"/>
                      </a:pPr>
                      <a:r>
                        <a:rPr lang="en-US" sz="2800" b="0" u="none" strike="noStrike" kern="1200" dirty="0">
                          <a:solidFill>
                            <a:srgbClr val="000000"/>
                          </a:solidFill>
                          <a:effectLst/>
                        </a:rPr>
                        <a:t>Product testing test results</a:t>
                      </a:r>
                      <a:endParaRPr lang="en-US" sz="2800" b="0" i="0" u="none" strike="noStrike" dirty="0">
                        <a:effectLst/>
                        <a:latin typeface="Arial" panose="020B0604020202020204" pitchFamily="34" charset="0"/>
                      </a:endParaRPr>
                    </a:p>
                  </a:txBody>
                  <a:tcPr marL="68580" marR="68580" marT="9525" marB="0">
                    <a:solidFill>
                      <a:schemeClr val="bg1"/>
                    </a:solidFill>
                  </a:tcPr>
                </a:tc>
                <a:extLst>
                  <a:ext uri="{0D108BD9-81ED-4DB2-BD59-A6C34878D82A}">
                    <a16:rowId xmlns:a16="http://schemas.microsoft.com/office/drawing/2014/main" val="703369166"/>
                  </a:ext>
                </a:extLst>
              </a:tr>
            </a:tbl>
          </a:graphicData>
        </a:graphic>
      </p:graphicFrame>
    </p:spTree>
    <p:custDataLst>
      <p:tags r:id="rId1"/>
    </p:custDataLst>
    <p:extLst>
      <p:ext uri="{BB962C8B-B14F-4D97-AF65-F5344CB8AC3E}">
        <p14:creationId xmlns:p14="http://schemas.microsoft.com/office/powerpoint/2010/main" val="37031091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0364-1C06-42B0-ACB5-0266C47D0504}"/>
              </a:ext>
            </a:extLst>
          </p:cNvPr>
          <p:cNvSpPr>
            <a:spLocks noGrp="1"/>
          </p:cNvSpPr>
          <p:nvPr>
            <p:ph type="title"/>
          </p:nvPr>
        </p:nvSpPr>
        <p:spPr/>
        <p:txBody>
          <a:bodyPr/>
          <a:lstStyle/>
          <a:p>
            <a:r>
              <a:rPr lang="en-US" dirty="0"/>
              <a:t>Equipment Records</a:t>
            </a:r>
          </a:p>
        </p:txBody>
      </p:sp>
      <p:graphicFrame>
        <p:nvGraphicFramePr>
          <p:cNvPr id="4" name="Content Placeholder 3">
            <a:extLst>
              <a:ext uri="{FF2B5EF4-FFF2-40B4-BE49-F238E27FC236}">
                <a16:creationId xmlns:a16="http://schemas.microsoft.com/office/drawing/2014/main" id="{FB05AD7A-CB94-48BC-A91F-95910D797FAB}"/>
              </a:ext>
            </a:extLst>
          </p:cNvPr>
          <p:cNvGraphicFramePr>
            <a:graphicFrameLocks noGrp="1"/>
          </p:cNvGraphicFramePr>
          <p:nvPr>
            <p:ph idx="1"/>
            <p:extLst>
              <p:ext uri="{D42A27DB-BD31-4B8C-83A1-F6EECF244321}">
                <p14:modId xmlns:p14="http://schemas.microsoft.com/office/powerpoint/2010/main" val="1247453373"/>
              </p:ext>
            </p:extLst>
          </p:nvPr>
        </p:nvGraphicFramePr>
        <p:xfrm>
          <a:off x="398463" y="1716088"/>
          <a:ext cx="11430000" cy="4591050"/>
        </p:xfrm>
        <a:graphic>
          <a:graphicData uri="http://schemas.openxmlformats.org/drawingml/2006/table">
            <a:tbl>
              <a:tblPr firstRow="1" firstCol="1" bandRow="1">
                <a:tableStyleId>{B301B821-A1FF-4177-AEE7-76D212191A09}</a:tableStyleId>
              </a:tblPr>
              <a:tblGrid>
                <a:gridCol w="11430000">
                  <a:extLst>
                    <a:ext uri="{9D8B030D-6E8A-4147-A177-3AD203B41FA5}">
                      <a16:colId xmlns:a16="http://schemas.microsoft.com/office/drawing/2014/main" val="3612908327"/>
                    </a:ext>
                  </a:extLst>
                </a:gridCol>
              </a:tblGrid>
              <a:tr h="457200">
                <a:tc>
                  <a:txBody>
                    <a:bodyPr/>
                    <a:lstStyle/>
                    <a:p>
                      <a:pPr marL="0" marR="0" algn="ctr">
                        <a:lnSpc>
                          <a:spcPct val="107000"/>
                        </a:lnSpc>
                        <a:spcBef>
                          <a:spcPts val="0"/>
                        </a:spcBef>
                        <a:spcAft>
                          <a:spcPts val="0"/>
                        </a:spcAft>
                      </a:pPr>
                      <a:r>
                        <a:rPr lang="en-US" sz="2800" b="1" dirty="0">
                          <a:effectLst/>
                        </a:rPr>
                        <a:t>Service &amp; Maintenance</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72348" marR="72348" marT="0" marB="0" anchor="ctr">
                    <a:solidFill>
                      <a:srgbClr val="04788E"/>
                    </a:solidFill>
                  </a:tcPr>
                </a:tc>
                <a:extLst>
                  <a:ext uri="{0D108BD9-81ED-4DB2-BD59-A6C34878D82A}">
                    <a16:rowId xmlns:a16="http://schemas.microsoft.com/office/drawing/2014/main" val="1167088260"/>
                  </a:ext>
                </a:extLst>
              </a:tr>
              <a:tr h="590550">
                <a:tc>
                  <a: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2800" b="0" dirty="0">
                          <a:effectLst/>
                        </a:rPr>
                        <a:t>Daily maintenance activities</a:t>
                      </a:r>
                      <a:endParaRPr lang="en-US"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348" marR="72348" marT="0" marB="0" anchor="ctr">
                    <a:solidFill>
                      <a:srgbClr val="04788E">
                        <a:alpha val="20000"/>
                      </a:srgbClr>
                    </a:solidFill>
                  </a:tcPr>
                </a:tc>
                <a:extLst>
                  <a:ext uri="{0D108BD9-81ED-4DB2-BD59-A6C34878D82A}">
                    <a16:rowId xmlns:a16="http://schemas.microsoft.com/office/drawing/2014/main" val="3005057758"/>
                  </a:ext>
                </a:extLst>
              </a:tr>
              <a:tr h="59055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2800" b="0" dirty="0">
                          <a:effectLst/>
                        </a:rPr>
                        <a:t>Preventative maintenance records</a:t>
                      </a:r>
                      <a:endParaRPr lang="en-US"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348" marR="72348" marT="0" marB="0" anchor="ctr"/>
                </a:tc>
                <a:extLst>
                  <a:ext uri="{0D108BD9-81ED-4DB2-BD59-A6C34878D82A}">
                    <a16:rowId xmlns:a16="http://schemas.microsoft.com/office/drawing/2014/main" val="3938950455"/>
                  </a:ext>
                </a:extLst>
              </a:tr>
              <a:tr h="59055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2800" b="0" dirty="0">
                          <a:effectLst/>
                        </a:rPr>
                        <a:t>Repair records</a:t>
                      </a:r>
                      <a:endParaRPr lang="en-US"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348" marR="72348" marT="0" marB="0" anchor="ctr">
                    <a:solidFill>
                      <a:srgbClr val="04788E">
                        <a:alpha val="20000"/>
                      </a:srgbClr>
                    </a:solidFill>
                  </a:tcPr>
                </a:tc>
                <a:extLst>
                  <a:ext uri="{0D108BD9-81ED-4DB2-BD59-A6C34878D82A}">
                    <a16:rowId xmlns:a16="http://schemas.microsoft.com/office/drawing/2014/main" val="2397838424"/>
                  </a:ext>
                </a:extLst>
              </a:tr>
              <a:tr h="59055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2800" b="0" dirty="0">
                          <a:effectLst/>
                        </a:rPr>
                        <a:t>Calibration records</a:t>
                      </a:r>
                      <a:endParaRPr lang="en-US"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348" marR="72348" marT="0" marB="0" anchor="ctr"/>
                </a:tc>
                <a:extLst>
                  <a:ext uri="{0D108BD9-81ED-4DB2-BD59-A6C34878D82A}">
                    <a16:rowId xmlns:a16="http://schemas.microsoft.com/office/drawing/2014/main" val="1330983382"/>
                  </a:ext>
                </a:extLst>
              </a:tr>
              <a:tr h="59055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2800" b="0" dirty="0">
                          <a:effectLst/>
                        </a:rPr>
                        <a:t>Installation records</a:t>
                      </a:r>
                      <a:endParaRPr lang="en-US"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348" marR="72348" marT="0" marB="0" anchor="ctr">
                    <a:solidFill>
                      <a:srgbClr val="04788E">
                        <a:alpha val="20000"/>
                      </a:srgbClr>
                    </a:solidFill>
                  </a:tcPr>
                </a:tc>
                <a:extLst>
                  <a:ext uri="{0D108BD9-81ED-4DB2-BD59-A6C34878D82A}">
                    <a16:rowId xmlns:a16="http://schemas.microsoft.com/office/drawing/2014/main" val="2845082459"/>
                  </a:ext>
                </a:extLst>
              </a:tr>
              <a:tr h="59055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2800" b="0" dirty="0">
                          <a:effectLst/>
                        </a:rPr>
                        <a:t>Relocation records</a:t>
                      </a:r>
                      <a:endParaRPr lang="en-US"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348" marR="72348" marT="0" marB="0" anchor="ctr"/>
                </a:tc>
                <a:extLst>
                  <a:ext uri="{0D108BD9-81ED-4DB2-BD59-A6C34878D82A}">
                    <a16:rowId xmlns:a16="http://schemas.microsoft.com/office/drawing/2014/main" val="3361726839"/>
                  </a:ext>
                </a:extLst>
              </a:tr>
              <a:tr h="590550">
                <a:tc>
                  <a: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2800" b="0" dirty="0">
                          <a:effectLst/>
                        </a:rPr>
                        <a:t>Changes to equipment parameters settings</a:t>
                      </a:r>
                      <a:endParaRPr lang="en-US"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348" marR="72348" marT="0" marB="0" anchor="ctr">
                    <a:solidFill>
                      <a:srgbClr val="04788E">
                        <a:alpha val="20000"/>
                      </a:srgbClr>
                    </a:solidFill>
                  </a:tcPr>
                </a:tc>
                <a:extLst>
                  <a:ext uri="{0D108BD9-81ED-4DB2-BD59-A6C34878D82A}">
                    <a16:rowId xmlns:a16="http://schemas.microsoft.com/office/drawing/2014/main" val="703369166"/>
                  </a:ext>
                </a:extLst>
              </a:tr>
            </a:tbl>
          </a:graphicData>
        </a:graphic>
      </p:graphicFrame>
    </p:spTree>
    <p:custDataLst>
      <p:tags r:id="rId1"/>
    </p:custDataLst>
    <p:extLst>
      <p:ext uri="{BB962C8B-B14F-4D97-AF65-F5344CB8AC3E}">
        <p14:creationId xmlns:p14="http://schemas.microsoft.com/office/powerpoint/2010/main" val="26039012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0364-1C06-42B0-ACB5-0266C47D0504}"/>
              </a:ext>
            </a:extLst>
          </p:cNvPr>
          <p:cNvSpPr>
            <a:spLocks noGrp="1"/>
          </p:cNvSpPr>
          <p:nvPr>
            <p:ph type="title"/>
          </p:nvPr>
        </p:nvSpPr>
        <p:spPr/>
        <p:txBody>
          <a:bodyPr/>
          <a:lstStyle/>
          <a:p>
            <a:r>
              <a:rPr lang="en-US" dirty="0"/>
              <a:t>Facility Records</a:t>
            </a:r>
          </a:p>
        </p:txBody>
      </p:sp>
      <p:graphicFrame>
        <p:nvGraphicFramePr>
          <p:cNvPr id="4" name="Content Placeholder 3">
            <a:extLst>
              <a:ext uri="{FF2B5EF4-FFF2-40B4-BE49-F238E27FC236}">
                <a16:creationId xmlns:a16="http://schemas.microsoft.com/office/drawing/2014/main" id="{FB05AD7A-CB94-48BC-A91F-95910D797FAB}"/>
              </a:ext>
            </a:extLst>
          </p:cNvPr>
          <p:cNvGraphicFramePr>
            <a:graphicFrameLocks noGrp="1"/>
          </p:cNvGraphicFramePr>
          <p:nvPr>
            <p:ph idx="1"/>
            <p:extLst>
              <p:ext uri="{D42A27DB-BD31-4B8C-83A1-F6EECF244321}">
                <p14:modId xmlns:p14="http://schemas.microsoft.com/office/powerpoint/2010/main" val="467676959"/>
              </p:ext>
            </p:extLst>
          </p:nvPr>
        </p:nvGraphicFramePr>
        <p:xfrm>
          <a:off x="398463" y="1716088"/>
          <a:ext cx="11430000" cy="4125828"/>
        </p:xfrm>
        <a:graphic>
          <a:graphicData uri="http://schemas.openxmlformats.org/drawingml/2006/table">
            <a:tbl>
              <a:tblPr firstRow="1" firstCol="1" bandRow="1">
                <a:tableStyleId>{B301B821-A1FF-4177-AEE7-76D212191A09}</a:tableStyleId>
              </a:tblPr>
              <a:tblGrid>
                <a:gridCol w="11430000">
                  <a:extLst>
                    <a:ext uri="{9D8B030D-6E8A-4147-A177-3AD203B41FA5}">
                      <a16:colId xmlns:a16="http://schemas.microsoft.com/office/drawing/2014/main" val="3612908327"/>
                    </a:ext>
                  </a:extLst>
                </a:gridCol>
              </a:tblGrid>
              <a:tr h="365760">
                <a:tc>
                  <a:txBody>
                    <a:bodyPr/>
                    <a:lstStyle/>
                    <a:p>
                      <a:pPr marL="0" marR="0" algn="ctr">
                        <a:lnSpc>
                          <a:spcPct val="107000"/>
                        </a:lnSpc>
                        <a:spcBef>
                          <a:spcPts val="0"/>
                        </a:spcBef>
                        <a:spcAft>
                          <a:spcPts val="0"/>
                        </a:spcAft>
                      </a:pPr>
                      <a:r>
                        <a:rPr lang="en-US" sz="28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Maintenance</a:t>
                      </a:r>
                      <a:endParaRPr lang="en-US" sz="2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solidFill>
                      <a:srgbClr val="04788E"/>
                    </a:solidFill>
                  </a:tcPr>
                </a:tc>
                <a:extLst>
                  <a:ext uri="{0D108BD9-81ED-4DB2-BD59-A6C34878D82A}">
                    <a16:rowId xmlns:a16="http://schemas.microsoft.com/office/drawing/2014/main" val="1167088260"/>
                  </a:ext>
                </a:extLst>
              </a:tr>
              <a:tr h="649042">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Corrective actions for steam delivery system</a:t>
                      </a:r>
                    </a:p>
                  </a:txBody>
                  <a:tcPr marL="68580" marR="68580" marT="0" marB="0">
                    <a:lnR w="12700"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3005057758"/>
                  </a:ext>
                </a:extLst>
              </a:tr>
              <a:tr h="649042">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HVAC parameters by room for the department</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38950455"/>
                  </a:ext>
                </a:extLst>
              </a:tr>
              <a:tr h="457200">
                <a:tc>
                  <a:txBody>
                    <a:bodyPr/>
                    <a:lstStyle/>
                    <a:p>
                      <a:pPr marL="0" marR="0" algn="ctr">
                        <a:lnSpc>
                          <a:spcPct val="107000"/>
                        </a:lnSpc>
                        <a:spcBef>
                          <a:spcPts val="0"/>
                        </a:spcBef>
                        <a:spcAft>
                          <a:spcPts val="0"/>
                        </a:spcAft>
                      </a:pPr>
                      <a:r>
                        <a:rPr lang="en-US" sz="28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Tests</a:t>
                      </a:r>
                      <a:endParaRPr lang="en-US" sz="2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solidFill>
                      <a:srgbClr val="04788E"/>
                    </a:solidFill>
                  </a:tcPr>
                </a:tc>
                <a:extLst>
                  <a:ext uri="{0D108BD9-81ED-4DB2-BD59-A6C34878D82A}">
                    <a16:rowId xmlns:a16="http://schemas.microsoft.com/office/drawing/2014/main" val="2397838424"/>
                  </a:ext>
                </a:extLst>
              </a:tr>
              <a:tr h="649042">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Assessment of steam quality</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30983382"/>
                  </a:ext>
                </a:extLst>
              </a:tr>
              <a:tr h="649042">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Assessment of water quality (tap and treated)</a:t>
                      </a:r>
                    </a:p>
                  </a:txBody>
                  <a:tcPr marL="68580" marR="68580" marT="0" marB="0">
                    <a:lnR w="12700"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2856766502"/>
                  </a:ext>
                </a:extLst>
              </a:tr>
              <a:tr h="649042">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Routine testing of safety equipment, such as eyewash stations</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40816249"/>
                  </a:ext>
                </a:extLst>
              </a:tr>
            </a:tbl>
          </a:graphicData>
        </a:graphic>
      </p:graphicFrame>
    </p:spTree>
    <p:custDataLst>
      <p:tags r:id="rId1"/>
    </p:custDataLst>
    <p:extLst>
      <p:ext uri="{BB962C8B-B14F-4D97-AF65-F5344CB8AC3E}">
        <p14:creationId xmlns:p14="http://schemas.microsoft.com/office/powerpoint/2010/main" val="2117411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0364-1C06-42B0-ACB5-0266C47D0504}"/>
              </a:ext>
            </a:extLst>
          </p:cNvPr>
          <p:cNvSpPr>
            <a:spLocks noGrp="1"/>
          </p:cNvSpPr>
          <p:nvPr>
            <p:ph type="title"/>
          </p:nvPr>
        </p:nvSpPr>
        <p:spPr/>
        <p:txBody>
          <a:bodyPr/>
          <a:lstStyle/>
          <a:p>
            <a:r>
              <a:rPr lang="en-US" dirty="0"/>
              <a:t>Sterilization Records</a:t>
            </a:r>
          </a:p>
        </p:txBody>
      </p:sp>
      <p:graphicFrame>
        <p:nvGraphicFramePr>
          <p:cNvPr id="6" name="Content Placeholder 3">
            <a:extLst>
              <a:ext uri="{FF2B5EF4-FFF2-40B4-BE49-F238E27FC236}">
                <a16:creationId xmlns:a16="http://schemas.microsoft.com/office/drawing/2014/main" id="{F3B88393-EE96-4690-86F4-A86DCE2A670B}"/>
              </a:ext>
            </a:extLst>
          </p:cNvPr>
          <p:cNvGraphicFramePr>
            <a:graphicFrameLocks noGrp="1"/>
          </p:cNvGraphicFramePr>
          <p:nvPr>
            <p:ph idx="1"/>
            <p:extLst>
              <p:ext uri="{D42A27DB-BD31-4B8C-83A1-F6EECF244321}">
                <p14:modId xmlns:p14="http://schemas.microsoft.com/office/powerpoint/2010/main" val="1600890344"/>
              </p:ext>
            </p:extLst>
          </p:nvPr>
        </p:nvGraphicFramePr>
        <p:xfrm>
          <a:off x="398463" y="1716088"/>
          <a:ext cx="11430000" cy="5093264"/>
        </p:xfrm>
        <a:graphic>
          <a:graphicData uri="http://schemas.openxmlformats.org/drawingml/2006/table">
            <a:tbl>
              <a:tblPr firstRow="1" firstCol="1" bandRow="1">
                <a:tableStyleId>{B301B821-A1FF-4177-AEE7-76D212191A09}</a:tableStyleId>
              </a:tblPr>
              <a:tblGrid>
                <a:gridCol w="11430000">
                  <a:extLst>
                    <a:ext uri="{9D8B030D-6E8A-4147-A177-3AD203B41FA5}">
                      <a16:colId xmlns:a16="http://schemas.microsoft.com/office/drawing/2014/main" val="3612908327"/>
                    </a:ext>
                  </a:extLst>
                </a:gridCol>
              </a:tblGrid>
              <a:tr h="457200">
                <a:tc>
                  <a:txBody>
                    <a:bodyPr/>
                    <a:lstStyle/>
                    <a:p>
                      <a:pPr marL="0" marR="0" algn="ctr">
                        <a:lnSpc>
                          <a:spcPct val="107000"/>
                        </a:lnSpc>
                        <a:spcBef>
                          <a:spcPts val="0"/>
                        </a:spcBef>
                        <a:spcAft>
                          <a:spcPts val="0"/>
                        </a:spcAft>
                      </a:pPr>
                      <a:r>
                        <a:rPr lang="en-US" sz="28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Records</a:t>
                      </a:r>
                      <a:endParaRPr lang="en-US" sz="2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3175" cap="flat" cmpd="sng" algn="ctr">
                      <a:solidFill>
                        <a:schemeClr val="tx1"/>
                      </a:solidFill>
                      <a:prstDash val="solid"/>
                      <a:round/>
                      <a:headEnd type="none" w="med" len="med"/>
                      <a:tailEnd type="none" w="med" len="med"/>
                    </a:lnR>
                    <a:solidFill>
                      <a:srgbClr val="04788E"/>
                    </a:solidFill>
                  </a:tcPr>
                </a:tc>
                <a:extLst>
                  <a:ext uri="{0D108BD9-81ED-4DB2-BD59-A6C34878D82A}">
                    <a16:rowId xmlns:a16="http://schemas.microsoft.com/office/drawing/2014/main" val="1167088260"/>
                  </a:ext>
                </a:extLst>
              </a:tr>
              <a:tr h="637045">
                <a:tc>
                  <a: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2800" b="0" dirty="0">
                          <a:effectLst/>
                          <a:latin typeface="Arial" panose="020B0604020202020204" pitchFamily="34" charset="0"/>
                          <a:ea typeface="Calibri" panose="020F0502020204030204" pitchFamily="34" charset="0"/>
                          <a:cs typeface="Arial" panose="020B0604020202020204" pitchFamily="34" charset="0"/>
                        </a:rPr>
                        <a:t>Load/lot number identification</a:t>
                      </a:r>
                    </a:p>
                  </a:txBody>
                  <a:tcPr marL="68580" marR="68580" marT="0" marB="0" anchor="ctr">
                    <a:lnR w="3175"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3005057758"/>
                  </a:ext>
                </a:extLst>
              </a:tr>
              <a:tr h="637045">
                <a:tc>
                  <a: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2800" b="0" dirty="0">
                          <a:effectLst/>
                          <a:latin typeface="Arial" panose="020B0604020202020204" pitchFamily="34" charset="0"/>
                          <a:ea typeface="Calibri" panose="020F0502020204030204" pitchFamily="34" charset="0"/>
                          <a:cs typeface="Arial" panose="020B0604020202020204" pitchFamily="34" charset="0"/>
                        </a:rPr>
                        <a:t>Detailed load content list</a:t>
                      </a:r>
                    </a:p>
                  </a:txBody>
                  <a:tcPr marL="68580" marR="68580" marT="0" marB="0" anchor="ctr">
                    <a:lnR w="31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7447540"/>
                  </a:ext>
                </a:extLst>
              </a:tr>
              <a:tr h="637045">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Sterilizer cycle printout</a:t>
                      </a:r>
                    </a:p>
                  </a:txBody>
                  <a:tcPr marL="68580" marR="68580" marT="0" marB="0" anchor="ctr">
                    <a:lnR w="3175"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2198541521"/>
                  </a:ext>
                </a:extLst>
              </a:tr>
              <a:tr h="637045">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Sterilization cycle parameters</a:t>
                      </a:r>
                    </a:p>
                  </a:txBody>
                  <a:tcPr marL="68580" marR="68580" marT="0" marB="0" anchor="ctr">
                    <a:lnR w="31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2834351"/>
                  </a:ext>
                </a:extLst>
              </a:tr>
              <a:tr h="637045">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Operator identification</a:t>
                      </a:r>
                    </a:p>
                  </a:txBody>
                  <a:tcPr marL="68580" marR="68580" marT="0" marB="0" anchor="ctr">
                    <a:lnR w="3175"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3013342257"/>
                  </a:ext>
                </a:extLst>
              </a:tr>
              <a:tr h="813794">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Biological indicator PCD results</a:t>
                      </a:r>
                    </a:p>
                  </a:txBody>
                  <a:tcPr marL="68580" marR="68580" marT="0" marB="0" anchor="ctr">
                    <a:lnR w="31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88191408"/>
                  </a:ext>
                </a:extLst>
              </a:tr>
              <a:tr h="637045">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Chemical indicator PCD results</a:t>
                      </a:r>
                    </a:p>
                  </a:txBody>
                  <a:tcPr marL="68580" marR="68580" marT="0" marB="0" anchor="ctr">
                    <a:lnR w="3175"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3938950455"/>
                  </a:ext>
                </a:extLst>
              </a:tr>
            </a:tbl>
          </a:graphicData>
        </a:graphic>
      </p:graphicFrame>
    </p:spTree>
    <p:custDataLst>
      <p:tags r:id="rId1"/>
    </p:custDataLst>
    <p:extLst>
      <p:ext uri="{BB962C8B-B14F-4D97-AF65-F5344CB8AC3E}">
        <p14:creationId xmlns:p14="http://schemas.microsoft.com/office/powerpoint/2010/main" val="32300069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0364-1C06-42B0-ACB5-0266C47D0504}"/>
              </a:ext>
            </a:extLst>
          </p:cNvPr>
          <p:cNvSpPr>
            <a:spLocks noGrp="1"/>
          </p:cNvSpPr>
          <p:nvPr>
            <p:ph type="title"/>
          </p:nvPr>
        </p:nvSpPr>
        <p:spPr/>
        <p:txBody>
          <a:bodyPr/>
          <a:lstStyle/>
          <a:p>
            <a:r>
              <a:rPr lang="en-US" dirty="0"/>
              <a:t>Sterilization Records cont’d</a:t>
            </a:r>
          </a:p>
        </p:txBody>
      </p:sp>
      <p:graphicFrame>
        <p:nvGraphicFramePr>
          <p:cNvPr id="6" name="Content Placeholder 3">
            <a:extLst>
              <a:ext uri="{FF2B5EF4-FFF2-40B4-BE49-F238E27FC236}">
                <a16:creationId xmlns:a16="http://schemas.microsoft.com/office/drawing/2014/main" id="{F3B88393-EE96-4690-86F4-A86DCE2A670B}"/>
              </a:ext>
            </a:extLst>
          </p:cNvPr>
          <p:cNvGraphicFramePr>
            <a:graphicFrameLocks noGrp="1"/>
          </p:cNvGraphicFramePr>
          <p:nvPr>
            <p:ph idx="1"/>
            <p:extLst>
              <p:ext uri="{D42A27DB-BD31-4B8C-83A1-F6EECF244321}">
                <p14:modId xmlns:p14="http://schemas.microsoft.com/office/powerpoint/2010/main" val="1076701653"/>
              </p:ext>
            </p:extLst>
          </p:nvPr>
        </p:nvGraphicFramePr>
        <p:xfrm>
          <a:off x="398463" y="1716088"/>
          <a:ext cx="11430000" cy="2545084"/>
        </p:xfrm>
        <a:graphic>
          <a:graphicData uri="http://schemas.openxmlformats.org/drawingml/2006/table">
            <a:tbl>
              <a:tblPr firstRow="1" firstCol="1" bandRow="1">
                <a:tableStyleId>{B301B821-A1FF-4177-AEE7-76D212191A09}</a:tableStyleId>
              </a:tblPr>
              <a:tblGrid>
                <a:gridCol w="11430000">
                  <a:extLst>
                    <a:ext uri="{9D8B030D-6E8A-4147-A177-3AD203B41FA5}">
                      <a16:colId xmlns:a16="http://schemas.microsoft.com/office/drawing/2014/main" val="3612908327"/>
                    </a:ext>
                  </a:extLst>
                </a:gridCol>
              </a:tblGrid>
              <a:tr h="457200">
                <a:tc>
                  <a:txBody>
                    <a:bodyPr/>
                    <a:lstStyle/>
                    <a:p>
                      <a:pPr marL="0" marR="0" algn="ctr">
                        <a:lnSpc>
                          <a:spcPct val="107000"/>
                        </a:lnSpc>
                        <a:spcBef>
                          <a:spcPts val="0"/>
                        </a:spcBef>
                        <a:spcAft>
                          <a:spcPts val="0"/>
                        </a:spcAft>
                      </a:pPr>
                      <a:r>
                        <a:rPr lang="en-US" sz="28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Records</a:t>
                      </a:r>
                      <a:endParaRPr lang="en-US" sz="2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3175" cap="flat" cmpd="sng" algn="ctr">
                      <a:solidFill>
                        <a:schemeClr val="tx1"/>
                      </a:solidFill>
                      <a:prstDash val="solid"/>
                      <a:round/>
                      <a:headEnd type="none" w="med" len="med"/>
                      <a:tailEnd type="none" w="med" len="med"/>
                    </a:lnR>
                    <a:solidFill>
                      <a:srgbClr val="04788E">
                        <a:alpha val="92000"/>
                      </a:srgbClr>
                    </a:solidFill>
                  </a:tcPr>
                </a:tc>
                <a:extLst>
                  <a:ext uri="{0D108BD9-81ED-4DB2-BD59-A6C34878D82A}">
                    <a16:rowId xmlns:a16="http://schemas.microsoft.com/office/drawing/2014/main" val="1167088260"/>
                  </a:ext>
                </a:extLst>
              </a:tr>
              <a:tr h="637045">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Reports of inconclusive or non-responsive chemical indicators</a:t>
                      </a:r>
                    </a:p>
                  </a:txBody>
                  <a:tcPr marL="68580" marR="68580" marT="0" marB="0" anchor="ctr">
                    <a:lnR w="3175"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3013342257"/>
                  </a:ext>
                </a:extLst>
              </a:tr>
              <a:tr h="813794">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Emergency release documentation</a:t>
                      </a:r>
                    </a:p>
                  </a:txBody>
                  <a:tcPr marL="68580" marR="68580" marT="0" marB="0" anchor="ctr">
                    <a:lnR w="31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88191408"/>
                  </a:ext>
                </a:extLst>
              </a:tr>
              <a:tr h="637045">
                <a:tc>
                  <a:txBody>
                    <a:bodyPr/>
                    <a:lstStyle/>
                    <a:p>
                      <a:pPr marL="342900" marR="0" lvl="0" indent="-342900">
                        <a:lnSpc>
                          <a:spcPct val="107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Traceable</a:t>
                      </a:r>
                    </a:p>
                  </a:txBody>
                  <a:tcPr marL="68580" marR="68580" marT="0" marB="0" anchor="ctr">
                    <a:lnR w="3175"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3411268208"/>
                  </a:ext>
                </a:extLst>
              </a:tr>
            </a:tbl>
          </a:graphicData>
        </a:graphic>
      </p:graphicFrame>
    </p:spTree>
    <p:custDataLst>
      <p:tags r:id="rId1"/>
    </p:custDataLst>
    <p:extLst>
      <p:ext uri="{BB962C8B-B14F-4D97-AF65-F5344CB8AC3E}">
        <p14:creationId xmlns:p14="http://schemas.microsoft.com/office/powerpoint/2010/main" val="23767729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2B550B69-237E-4FE8-F668-517CEC947C7D}"/>
              </a:ext>
            </a:extLst>
          </p:cNvPr>
          <p:cNvGraphicFramePr>
            <a:graphicFrameLocks noGrp="1"/>
          </p:cNvGraphicFramePr>
          <p:nvPr>
            <p:ph idx="1"/>
            <p:extLst>
              <p:ext uri="{D42A27DB-BD31-4B8C-83A1-F6EECF244321}">
                <p14:modId xmlns:p14="http://schemas.microsoft.com/office/powerpoint/2010/main" val="2859961196"/>
              </p:ext>
            </p:extLst>
          </p:nvPr>
        </p:nvGraphicFramePr>
        <p:xfrm>
          <a:off x="1510145" y="1510468"/>
          <a:ext cx="9171709" cy="5020791"/>
        </p:xfrm>
        <a:graphic>
          <a:graphicData uri="http://schemas.openxmlformats.org/drawingml/2006/table">
            <a:tbl>
              <a:tblPr firstRow="1" firstCol="1" bandRow="1">
                <a:tableStyleId>{B301B821-A1FF-4177-AEE7-76D212191A09}</a:tableStyleId>
              </a:tblPr>
              <a:tblGrid>
                <a:gridCol w="9171709">
                  <a:extLst>
                    <a:ext uri="{9D8B030D-6E8A-4147-A177-3AD203B41FA5}">
                      <a16:colId xmlns:a16="http://schemas.microsoft.com/office/drawing/2014/main" val="2657062183"/>
                    </a:ext>
                  </a:extLst>
                </a:gridCol>
              </a:tblGrid>
              <a:tr h="457200">
                <a:tc>
                  <a:txBody>
                    <a:bodyPr/>
                    <a:lstStyle/>
                    <a:p>
                      <a:pPr marL="0" marR="0" algn="ctr">
                        <a:lnSpc>
                          <a:spcPct val="100000"/>
                        </a:lnSpc>
                        <a:spcBef>
                          <a:spcPts val="0"/>
                        </a:spcBef>
                        <a:spcAft>
                          <a:spcPts val="0"/>
                        </a:spcAft>
                      </a:pPr>
                      <a:r>
                        <a:rPr lang="en-US" sz="28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Records</a:t>
                      </a:r>
                      <a:endParaRPr lang="en-US" sz="2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solidFill>
                      <a:srgbClr val="04788E"/>
                    </a:solidFill>
                  </a:tcPr>
                </a:tc>
                <a:extLst>
                  <a:ext uri="{0D108BD9-81ED-4DB2-BD59-A6C34878D82A}">
                    <a16:rowId xmlns:a16="http://schemas.microsoft.com/office/drawing/2014/main" val="3401192445"/>
                  </a:ext>
                </a:extLst>
              </a:tr>
              <a:tr h="551328">
                <a:tc>
                  <a:txBody>
                    <a:bodyPr/>
                    <a:lstStyle/>
                    <a:p>
                      <a:pPr marL="342900" marR="0" lvl="0" indent="-342900">
                        <a:lnSpc>
                          <a:spcPct val="100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Competencies</a:t>
                      </a:r>
                    </a:p>
                  </a:txBody>
                  <a:tcPr marL="68580" marR="68580" marT="0" marB="0">
                    <a:lnR w="12700"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3330234960"/>
                  </a:ext>
                </a:extLst>
              </a:tr>
              <a:tr h="551328">
                <a:tc>
                  <a:txBody>
                    <a:bodyPr/>
                    <a:lstStyle/>
                    <a:p>
                      <a:pPr marL="342900" marR="0" lvl="0" indent="-342900">
                        <a:lnSpc>
                          <a:spcPct val="100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Audit findings and corrective actions</a:t>
                      </a:r>
                    </a:p>
                  </a:txBody>
                  <a:tcPr marL="68580" marR="68580" marT="0" marB="0">
                    <a:lnR w="12700" cap="flat" cmpd="sng" algn="ctr">
                      <a:solidFill>
                        <a:schemeClr val="tx1"/>
                      </a:solidFill>
                      <a:prstDash val="solid"/>
                      <a:round/>
                      <a:headEnd type="none" w="med" len="med"/>
                      <a:tailEnd type="none" w="med" len="med"/>
                    </a:lnR>
                    <a:solidFill>
                      <a:schemeClr val="bg1">
                        <a:alpha val="20000"/>
                      </a:schemeClr>
                    </a:solidFill>
                  </a:tcPr>
                </a:tc>
                <a:extLst>
                  <a:ext uri="{0D108BD9-81ED-4DB2-BD59-A6C34878D82A}">
                    <a16:rowId xmlns:a16="http://schemas.microsoft.com/office/drawing/2014/main" val="2316349064"/>
                  </a:ext>
                </a:extLst>
              </a:tr>
              <a:tr h="704295">
                <a:tc>
                  <a:txBody>
                    <a:bodyPr/>
                    <a:lstStyle/>
                    <a:p>
                      <a:pPr marL="342900" marR="0" lvl="0" indent="-342900">
                        <a:lnSpc>
                          <a:spcPct val="100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Additional medical device instructions</a:t>
                      </a:r>
                    </a:p>
                  </a:txBody>
                  <a:tcPr marL="68580" marR="68580" marT="0" marB="0">
                    <a:lnR w="12700"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2693615139"/>
                  </a:ext>
                </a:extLst>
              </a:tr>
              <a:tr h="551328">
                <a:tc>
                  <a:txBody>
                    <a:bodyPr/>
                    <a:lstStyle/>
                    <a:p>
                      <a:pPr marL="342900" marR="0" lvl="0" indent="-342900">
                        <a:lnSpc>
                          <a:spcPct val="100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Failure tracking and corrective actions</a:t>
                      </a:r>
                    </a:p>
                  </a:txBody>
                  <a:tcPr marL="68580" marR="68580" marT="0" marB="0">
                    <a:lnR w="12700" cap="flat" cmpd="sng" algn="ctr">
                      <a:solidFill>
                        <a:schemeClr val="tx1"/>
                      </a:solidFill>
                      <a:prstDash val="solid"/>
                      <a:round/>
                      <a:headEnd type="none" w="med" len="med"/>
                      <a:tailEnd type="none" w="med" len="med"/>
                    </a:lnR>
                    <a:solidFill>
                      <a:schemeClr val="bg1">
                        <a:alpha val="20000"/>
                      </a:schemeClr>
                    </a:solidFill>
                  </a:tcPr>
                </a:tc>
                <a:extLst>
                  <a:ext uri="{0D108BD9-81ED-4DB2-BD59-A6C34878D82A}">
                    <a16:rowId xmlns:a16="http://schemas.microsoft.com/office/drawing/2014/main" val="2860492649"/>
                  </a:ext>
                </a:extLst>
              </a:tr>
              <a:tr h="551328">
                <a:tc>
                  <a:txBody>
                    <a:bodyPr/>
                    <a:lstStyle/>
                    <a:p>
                      <a:pPr marL="342900" marR="0" lvl="0" indent="-342900">
                        <a:lnSpc>
                          <a:spcPct val="100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Recall records</a:t>
                      </a:r>
                    </a:p>
                  </a:txBody>
                  <a:tcPr marL="68580" marR="68580" marT="0" marB="0">
                    <a:lnR w="12700"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2282698118"/>
                  </a:ext>
                </a:extLst>
              </a:tr>
              <a:tr h="551328">
                <a:tc>
                  <a:txBody>
                    <a:bodyPr/>
                    <a:lstStyle/>
                    <a:p>
                      <a:pPr marL="342900" marR="0" lvl="0" indent="-342900">
                        <a:lnSpc>
                          <a:spcPct val="100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Critical supplier communications / recalls</a:t>
                      </a:r>
                    </a:p>
                  </a:txBody>
                  <a:tcPr marL="68580" marR="68580" marT="0" marB="0">
                    <a:lnR w="12700" cap="flat" cmpd="sng" algn="ctr">
                      <a:solidFill>
                        <a:schemeClr val="tx1"/>
                      </a:solidFill>
                      <a:prstDash val="solid"/>
                      <a:round/>
                      <a:headEnd type="none" w="med" len="med"/>
                      <a:tailEnd type="none" w="med" len="med"/>
                    </a:lnR>
                    <a:solidFill>
                      <a:schemeClr val="bg1">
                        <a:alpha val="20000"/>
                      </a:schemeClr>
                    </a:solidFill>
                  </a:tcPr>
                </a:tc>
                <a:extLst>
                  <a:ext uri="{0D108BD9-81ED-4DB2-BD59-A6C34878D82A}">
                    <a16:rowId xmlns:a16="http://schemas.microsoft.com/office/drawing/2014/main" val="2011739032"/>
                  </a:ext>
                </a:extLst>
              </a:tr>
              <a:tr h="551328">
                <a:tc>
                  <a:txBody>
                    <a:bodyPr/>
                    <a:lstStyle/>
                    <a:p>
                      <a:pPr marL="342900" marR="0" lvl="0" indent="-342900">
                        <a:lnSpc>
                          <a:spcPct val="100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Loaned equipment transactions </a:t>
                      </a:r>
                    </a:p>
                  </a:txBody>
                  <a:tcPr marL="68580" marR="68580" marT="0" marB="0">
                    <a:lnR w="12700" cap="flat" cmpd="sng" algn="ctr">
                      <a:solidFill>
                        <a:schemeClr val="tx1"/>
                      </a:solidFill>
                      <a:prstDash val="solid"/>
                      <a:round/>
                      <a:headEnd type="none" w="med" len="med"/>
                      <a:tailEnd type="none" w="med" len="med"/>
                    </a:lnR>
                    <a:solidFill>
                      <a:srgbClr val="04788E">
                        <a:alpha val="20000"/>
                      </a:srgbClr>
                    </a:solidFill>
                  </a:tcPr>
                </a:tc>
                <a:extLst>
                  <a:ext uri="{0D108BD9-81ED-4DB2-BD59-A6C34878D82A}">
                    <a16:rowId xmlns:a16="http://schemas.microsoft.com/office/drawing/2014/main" val="1714281480"/>
                  </a:ext>
                </a:extLst>
              </a:tr>
              <a:tr h="551328">
                <a:tc>
                  <a:txBody>
                    <a:bodyPr/>
                    <a:lstStyle/>
                    <a:p>
                      <a:pPr marL="342900" marR="0" lvl="0" indent="-342900">
                        <a:lnSpc>
                          <a:spcPct val="100000"/>
                        </a:lnSpc>
                        <a:spcBef>
                          <a:spcPts val="0"/>
                        </a:spcBef>
                        <a:spcAft>
                          <a:spcPts val="0"/>
                        </a:spcAft>
                        <a:buFont typeface="Symbol" panose="05050102010706020507" pitchFamily="18" charset="2"/>
                        <a:buChar char=""/>
                      </a:pPr>
                      <a:r>
                        <a:rPr lang="en-US" sz="2800" b="0" dirty="0">
                          <a:effectLst/>
                          <a:latin typeface="Arial" panose="020B0604020202020204" pitchFamily="34" charset="0"/>
                          <a:ea typeface="Calibri" panose="020F0502020204030204" pitchFamily="34" charset="0"/>
                          <a:cs typeface="Arial" panose="020B0604020202020204" pitchFamily="34" charset="0"/>
                        </a:rPr>
                        <a:t>Continuous quality improvement records</a:t>
                      </a:r>
                    </a:p>
                  </a:txBody>
                  <a:tcPr marL="68580" marR="68580" marT="0" marB="0">
                    <a:lnR w="12700" cap="flat" cmpd="sng" algn="ctr">
                      <a:solidFill>
                        <a:schemeClr val="tx1"/>
                      </a:solidFill>
                      <a:prstDash val="solid"/>
                      <a:round/>
                      <a:headEnd type="none" w="med" len="med"/>
                      <a:tailEnd type="none" w="med" len="med"/>
                    </a:lnR>
                    <a:solidFill>
                      <a:schemeClr val="bg1">
                        <a:alpha val="20000"/>
                      </a:schemeClr>
                    </a:solidFill>
                  </a:tcPr>
                </a:tc>
                <a:extLst>
                  <a:ext uri="{0D108BD9-81ED-4DB2-BD59-A6C34878D82A}">
                    <a16:rowId xmlns:a16="http://schemas.microsoft.com/office/drawing/2014/main" val="3922741281"/>
                  </a:ext>
                </a:extLst>
              </a:tr>
            </a:tbl>
          </a:graphicData>
        </a:graphic>
      </p:graphicFrame>
      <p:sp>
        <p:nvSpPr>
          <p:cNvPr id="2" name="Title 1">
            <a:extLst>
              <a:ext uri="{FF2B5EF4-FFF2-40B4-BE49-F238E27FC236}">
                <a16:creationId xmlns:a16="http://schemas.microsoft.com/office/drawing/2014/main" id="{991F9CE4-3568-4215-BDBA-FA24ABA2778B}"/>
              </a:ext>
            </a:extLst>
          </p:cNvPr>
          <p:cNvSpPr>
            <a:spLocks noGrp="1"/>
          </p:cNvSpPr>
          <p:nvPr>
            <p:ph type="title"/>
          </p:nvPr>
        </p:nvSpPr>
        <p:spPr/>
        <p:txBody>
          <a:bodyPr/>
          <a:lstStyle/>
          <a:p>
            <a:r>
              <a:rPr lang="en-US" dirty="0"/>
              <a:t>Administrative Records</a:t>
            </a:r>
          </a:p>
        </p:txBody>
      </p:sp>
      <p:grpSp>
        <p:nvGrpSpPr>
          <p:cNvPr id="4" name="Group 3">
            <a:extLst>
              <a:ext uri="{FF2B5EF4-FFF2-40B4-BE49-F238E27FC236}">
                <a16:creationId xmlns:a16="http://schemas.microsoft.com/office/drawing/2014/main" id="{9D7769BB-3548-4A8A-BF82-2DAF46DA86CB}"/>
              </a:ext>
            </a:extLst>
          </p:cNvPr>
          <p:cNvGrpSpPr/>
          <p:nvPr/>
        </p:nvGrpSpPr>
        <p:grpSpPr>
          <a:xfrm rot="888708">
            <a:off x="8249466" y="2306400"/>
            <a:ext cx="3036840" cy="3923816"/>
            <a:chOff x="425316" y="948857"/>
            <a:chExt cx="3036840" cy="3923816"/>
          </a:xfrm>
        </p:grpSpPr>
        <p:pic>
          <p:nvPicPr>
            <p:cNvPr id="5" name="Picture 4">
              <a:extLst>
                <a:ext uri="{FF2B5EF4-FFF2-40B4-BE49-F238E27FC236}">
                  <a16:creationId xmlns:a16="http://schemas.microsoft.com/office/drawing/2014/main" id="{D7DB2820-1570-4969-9F5A-CAF700B0A7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Oval 5">
              <a:extLst>
                <a:ext uri="{FF2B5EF4-FFF2-40B4-BE49-F238E27FC236}">
                  <a16:creationId xmlns:a16="http://schemas.microsoft.com/office/drawing/2014/main" id="{857CD664-76EC-4694-8351-BDF7E9B6AC5C}"/>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4C35A09-447D-4B45-87D2-7096141D9B78}"/>
                </a:ext>
              </a:extLst>
            </p:cNvPr>
            <p:cNvSpPr txBox="1"/>
            <p:nvPr/>
          </p:nvSpPr>
          <p:spPr>
            <a:xfrm rot="21225613">
              <a:off x="576824" y="2410169"/>
              <a:ext cx="2885332" cy="164660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Audit documentation</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Compare against the standards</a:t>
              </a:r>
            </a:p>
          </p:txBody>
        </p:sp>
        <p:sp>
          <p:nvSpPr>
            <p:cNvPr id="9" name="Rectangle 8">
              <a:extLst>
                <a:ext uri="{FF2B5EF4-FFF2-40B4-BE49-F238E27FC236}">
                  <a16:creationId xmlns:a16="http://schemas.microsoft.com/office/drawing/2014/main" id="{ABB159D1-1AF3-4121-9363-1E8D9DF5E9AD}"/>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custDataLst>
      <p:tags r:id="rId1"/>
    </p:custDataLst>
    <p:extLst>
      <p:ext uri="{BB962C8B-B14F-4D97-AF65-F5344CB8AC3E}">
        <p14:creationId xmlns:p14="http://schemas.microsoft.com/office/powerpoint/2010/main" val="21752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56B6-9DB8-4718-9006-5680412002E5}"/>
              </a:ext>
            </a:extLst>
          </p:cNvPr>
          <p:cNvSpPr>
            <a:spLocks noGrp="1"/>
          </p:cNvSpPr>
          <p:nvPr>
            <p:ph type="title"/>
          </p:nvPr>
        </p:nvSpPr>
        <p:spPr/>
        <p:txBody>
          <a:bodyPr/>
          <a:lstStyle/>
          <a:p>
            <a:r>
              <a:rPr lang="en-US" dirty="0"/>
              <a:t>Types of Electronic Documentation Systems</a:t>
            </a:r>
          </a:p>
        </p:txBody>
      </p:sp>
      <p:pic>
        <p:nvPicPr>
          <p:cNvPr id="4" name="Picture 3">
            <a:extLst>
              <a:ext uri="{FF2B5EF4-FFF2-40B4-BE49-F238E27FC236}">
                <a16:creationId xmlns:a16="http://schemas.microsoft.com/office/drawing/2014/main" id="{F302FA7E-6A97-4440-A760-6C15C9B508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87046" y="1752600"/>
            <a:ext cx="5504954" cy="4857750"/>
          </a:xfrm>
          <a:prstGeom prst="rect">
            <a:avLst/>
          </a:prstGeom>
        </p:spPr>
      </p:pic>
      <p:sp>
        <p:nvSpPr>
          <p:cNvPr id="3" name="Content Placeholder 2">
            <a:extLst>
              <a:ext uri="{FF2B5EF4-FFF2-40B4-BE49-F238E27FC236}">
                <a16:creationId xmlns:a16="http://schemas.microsoft.com/office/drawing/2014/main" id="{0E560341-1454-4CCA-98F8-6925B2E6CC77}"/>
              </a:ext>
            </a:extLst>
          </p:cNvPr>
          <p:cNvSpPr>
            <a:spLocks noGrp="1"/>
          </p:cNvSpPr>
          <p:nvPr>
            <p:ph idx="1"/>
          </p:nvPr>
        </p:nvSpPr>
        <p:spPr/>
        <p:txBody>
          <a:bodyPr/>
          <a:lstStyle/>
          <a:p>
            <a:r>
              <a:rPr lang="en-US" dirty="0"/>
              <a:t>Document management systems (DMS)</a:t>
            </a:r>
          </a:p>
          <a:p>
            <a:r>
              <a:rPr lang="en-US" dirty="0"/>
              <a:t>Semi-automated systems (SAS)</a:t>
            </a:r>
          </a:p>
          <a:p>
            <a:r>
              <a:rPr lang="en-US" dirty="0"/>
              <a:t>Workflow management systems (WMS)</a:t>
            </a:r>
          </a:p>
        </p:txBody>
      </p:sp>
      <p:grpSp>
        <p:nvGrpSpPr>
          <p:cNvPr id="5" name="Group 4">
            <a:extLst>
              <a:ext uri="{FF2B5EF4-FFF2-40B4-BE49-F238E27FC236}">
                <a16:creationId xmlns:a16="http://schemas.microsoft.com/office/drawing/2014/main" id="{1C3F3578-9397-481A-9959-421A2DAE6647}"/>
              </a:ext>
            </a:extLst>
          </p:cNvPr>
          <p:cNvGrpSpPr/>
          <p:nvPr/>
        </p:nvGrpSpPr>
        <p:grpSpPr>
          <a:xfrm rot="888708">
            <a:off x="8362412" y="2084173"/>
            <a:ext cx="3036840" cy="3923816"/>
            <a:chOff x="425316" y="948857"/>
            <a:chExt cx="3036840" cy="3923816"/>
          </a:xfrm>
        </p:grpSpPr>
        <p:pic>
          <p:nvPicPr>
            <p:cNvPr id="6" name="Picture 5">
              <a:extLst>
                <a:ext uri="{FF2B5EF4-FFF2-40B4-BE49-F238E27FC236}">
                  <a16:creationId xmlns:a16="http://schemas.microsoft.com/office/drawing/2014/main" id="{0740721E-7F9F-45A3-9D1B-ABB825F3836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Oval 6">
              <a:extLst>
                <a:ext uri="{FF2B5EF4-FFF2-40B4-BE49-F238E27FC236}">
                  <a16:creationId xmlns:a16="http://schemas.microsoft.com/office/drawing/2014/main" id="{0CDDC498-7D5E-47EC-A999-B5AC165D7C0F}"/>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7060298-3932-49AD-AF8A-954CCB253964}"/>
                </a:ext>
              </a:extLst>
            </p:cNvPr>
            <p:cNvSpPr txBox="1"/>
            <p:nvPr/>
          </p:nvSpPr>
          <p:spPr>
            <a:xfrm rot="21225613">
              <a:off x="576824" y="2410169"/>
              <a:ext cx="2885332" cy="164660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Audit documentation</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Compare against the standards</a:t>
              </a:r>
            </a:p>
          </p:txBody>
        </p:sp>
        <p:sp>
          <p:nvSpPr>
            <p:cNvPr id="9" name="Rectangle 8">
              <a:extLst>
                <a:ext uri="{FF2B5EF4-FFF2-40B4-BE49-F238E27FC236}">
                  <a16:creationId xmlns:a16="http://schemas.microsoft.com/office/drawing/2014/main" id="{AABEA7EE-0B42-4112-BDE6-BC2501932CF4}"/>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custDataLst>
      <p:tags r:id="rId1"/>
    </p:custDataLst>
    <p:extLst>
      <p:ext uri="{BB962C8B-B14F-4D97-AF65-F5344CB8AC3E}">
        <p14:creationId xmlns:p14="http://schemas.microsoft.com/office/powerpoint/2010/main" val="194698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floor, person&#10;&#10;Description automatically generated">
            <a:extLst>
              <a:ext uri="{FF2B5EF4-FFF2-40B4-BE49-F238E27FC236}">
                <a16:creationId xmlns:a16="http://schemas.microsoft.com/office/drawing/2014/main" id="{0FAC5A84-7B93-4D35-9BDA-07BF2410F06F}"/>
              </a:ext>
            </a:extLst>
          </p:cNvPr>
          <p:cNvPicPr>
            <a:picLocks noChangeAspect="1"/>
          </p:cNvPicPr>
          <p:nvPr/>
        </p:nvPicPr>
        <p:blipFill rotWithShape="1">
          <a:blip r:embed="rId3">
            <a:extLst>
              <a:ext uri="{28A0092B-C50C-407E-A947-70E740481C1C}">
                <a14:useLocalDpi xmlns:a14="http://schemas.microsoft.com/office/drawing/2010/main"/>
              </a:ext>
            </a:extLst>
          </a:blip>
          <a:srcRect b="3730"/>
          <a:stretch/>
        </p:blipFill>
        <p:spPr>
          <a:xfrm flipH="1">
            <a:off x="0" y="491241"/>
            <a:ext cx="12192000" cy="6366759"/>
          </a:xfrm>
          <a:prstGeom prst="rect">
            <a:avLst/>
          </a:prstGeom>
        </p:spPr>
      </p:pic>
      <p:sp>
        <p:nvSpPr>
          <p:cNvPr id="3" name="Content Placeholder 2">
            <a:extLst>
              <a:ext uri="{FF2B5EF4-FFF2-40B4-BE49-F238E27FC236}">
                <a16:creationId xmlns:a16="http://schemas.microsoft.com/office/drawing/2014/main" id="{47C77922-74AB-49E8-A01A-A09CDB0B50D9}"/>
              </a:ext>
            </a:extLst>
          </p:cNvPr>
          <p:cNvSpPr>
            <a:spLocks noGrp="1"/>
          </p:cNvSpPr>
          <p:nvPr>
            <p:ph idx="4294967295"/>
          </p:nvPr>
        </p:nvSpPr>
        <p:spPr>
          <a:xfrm>
            <a:off x="625474" y="2722144"/>
            <a:ext cx="6626225" cy="3482975"/>
          </a:xfrm>
          <a:solidFill>
            <a:schemeClr val="bg1"/>
          </a:solidFill>
        </p:spPr>
        <p:txBody>
          <a:bodyPr>
            <a:noAutofit/>
          </a:bodyPr>
          <a:lstStyle/>
          <a:p>
            <a:pPr marL="1828800" indent="0">
              <a:buNone/>
            </a:pPr>
            <a:r>
              <a:rPr lang="en-US" sz="3200" b="1" dirty="0">
                <a:solidFill>
                  <a:srgbClr val="0070C0"/>
                </a:solidFill>
              </a:rPr>
              <a:t>Noncompliant to NPSG Standard IC.02.02.01 </a:t>
            </a:r>
          </a:p>
          <a:p>
            <a:pPr indent="0">
              <a:buNone/>
            </a:pPr>
            <a:r>
              <a:rPr lang="en-US" dirty="0"/>
              <a:t>The organization reduces the risk of infections associated with medical equipment, devices, and supplies. </a:t>
            </a:r>
          </a:p>
          <a:p>
            <a:pPr marL="0" indent="0" algn="r">
              <a:buNone/>
            </a:pPr>
            <a:r>
              <a:rPr lang="en-US" sz="2400" dirty="0"/>
              <a:t>The Joint Commission 2018</a:t>
            </a:r>
            <a:endParaRPr lang="en-US" dirty="0"/>
          </a:p>
          <a:p>
            <a:pPr marL="0" indent="0">
              <a:buNone/>
            </a:pPr>
            <a:endParaRPr lang="en-US" dirty="0"/>
          </a:p>
        </p:txBody>
      </p:sp>
      <p:sp>
        <p:nvSpPr>
          <p:cNvPr id="6" name="Rectangle 5">
            <a:extLst>
              <a:ext uri="{FF2B5EF4-FFF2-40B4-BE49-F238E27FC236}">
                <a16:creationId xmlns:a16="http://schemas.microsoft.com/office/drawing/2014/main" id="{49DBD0A2-CD3A-4196-9941-3B30B65BA485}"/>
              </a:ext>
            </a:extLst>
          </p:cNvPr>
          <p:cNvSpPr/>
          <p:nvPr/>
        </p:nvSpPr>
        <p:spPr>
          <a:xfrm>
            <a:off x="444500" y="2017294"/>
            <a:ext cx="1866900" cy="14097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70C0"/>
                </a:solidFill>
              </a:rPr>
              <a:t>60%</a:t>
            </a:r>
            <a:endParaRPr lang="en-US" sz="6000" dirty="0"/>
          </a:p>
        </p:txBody>
      </p:sp>
    </p:spTree>
    <p:extLst>
      <p:ext uri="{BB962C8B-B14F-4D97-AF65-F5344CB8AC3E}">
        <p14:creationId xmlns:p14="http://schemas.microsoft.com/office/powerpoint/2010/main" val="4111020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1EADF2-56D2-4EF7-B6B5-6B2C82F7FB93}"/>
              </a:ext>
            </a:extLst>
          </p:cNvPr>
          <p:cNvPicPr>
            <a:picLocks noChangeAspect="1"/>
          </p:cNvPicPr>
          <p:nvPr/>
        </p:nvPicPr>
        <p:blipFill rotWithShape="1">
          <a:blip r:embed="rId3">
            <a:extLst>
              <a:ext uri="{28A0092B-C50C-407E-A947-70E740481C1C}">
                <a14:useLocalDpi xmlns:a14="http://schemas.microsoft.com/office/drawing/2010/main"/>
              </a:ext>
            </a:extLst>
          </a:blip>
          <a:srcRect b="1672"/>
          <a:stretch/>
        </p:blipFill>
        <p:spPr>
          <a:xfrm>
            <a:off x="0" y="412750"/>
            <a:ext cx="12192000" cy="6445250"/>
          </a:xfrm>
          <a:prstGeom prst="rect">
            <a:avLst/>
          </a:prstGeom>
        </p:spPr>
      </p:pic>
      <p:sp>
        <p:nvSpPr>
          <p:cNvPr id="2" name="Title 1">
            <a:extLst>
              <a:ext uri="{FF2B5EF4-FFF2-40B4-BE49-F238E27FC236}">
                <a16:creationId xmlns:a16="http://schemas.microsoft.com/office/drawing/2014/main" id="{CF5DF739-C8FA-4E44-844A-258B0E4BB2E8}"/>
              </a:ext>
            </a:extLst>
          </p:cNvPr>
          <p:cNvSpPr>
            <a:spLocks noGrp="1"/>
          </p:cNvSpPr>
          <p:nvPr>
            <p:ph type="title" idx="4294967295"/>
          </p:nvPr>
        </p:nvSpPr>
        <p:spPr>
          <a:xfrm>
            <a:off x="285750" y="4756150"/>
            <a:ext cx="6650038" cy="1689100"/>
          </a:xfrm>
          <a:prstGeom prst="flowChartPreparation">
            <a:avLst/>
          </a:prstGeom>
          <a:solidFill>
            <a:srgbClr val="A6E3A7"/>
          </a:solidFill>
          <a:ln w="76200">
            <a:solidFill>
              <a:srgbClr val="04788E"/>
            </a:solidFill>
          </a:ln>
          <a:effectLst>
            <a:outerShdw blurRad="63500" sx="102000" sy="102000" algn="ctr" rotWithShape="0">
              <a:prstClr val="black">
                <a:alpha val="40000"/>
              </a:prstClr>
            </a:outerShdw>
          </a:effectLst>
        </p:spPr>
        <p:txBody>
          <a:bodyPr/>
          <a:lstStyle/>
          <a:p>
            <a:pPr algn="ctr"/>
            <a:r>
              <a:rPr lang="en-US" b="1" dirty="0">
                <a:solidFill>
                  <a:schemeClr val="bg2">
                    <a:lumMod val="10000"/>
                  </a:schemeClr>
                </a:solidFill>
              </a:rPr>
              <a:t>General Considerations</a:t>
            </a:r>
          </a:p>
        </p:txBody>
      </p:sp>
    </p:spTree>
    <p:extLst>
      <p:ext uri="{BB962C8B-B14F-4D97-AF65-F5344CB8AC3E}">
        <p14:creationId xmlns:p14="http://schemas.microsoft.com/office/powerpoint/2010/main" val="1217227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706B9F-C6EF-4221-950F-B422EE74F01A}"/>
              </a:ext>
            </a:extLst>
          </p:cNvPr>
          <p:cNvSpPr>
            <a:spLocks noGrp="1"/>
          </p:cNvSpPr>
          <p:nvPr>
            <p:ph type="title"/>
          </p:nvPr>
        </p:nvSpPr>
        <p:spPr/>
        <p:txBody>
          <a:bodyPr/>
          <a:lstStyle/>
          <a:p>
            <a:r>
              <a:rPr lang="en-US" dirty="0"/>
              <a:t>Personal Protective Equipment (PPE)</a:t>
            </a:r>
          </a:p>
        </p:txBody>
      </p:sp>
      <p:pic>
        <p:nvPicPr>
          <p:cNvPr id="6" name="Picture 5" descr="A picture containing text, person, indoor, standing&#10;&#10;Description automatically generated">
            <a:extLst>
              <a:ext uri="{FF2B5EF4-FFF2-40B4-BE49-F238E27FC236}">
                <a16:creationId xmlns:a16="http://schemas.microsoft.com/office/drawing/2014/main" id="{FDB6F93A-B6B3-4D2B-AF7D-2CAEC66654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14068" y="1415988"/>
            <a:ext cx="2464401" cy="5448945"/>
          </a:xfrm>
          <a:prstGeom prst="roundRect">
            <a:avLst/>
          </a:prstGeom>
          <a:effectLst>
            <a:outerShdw blurRad="63500" sx="102000" sy="102000" algn="ctr" rotWithShape="0">
              <a:prstClr val="black">
                <a:alpha val="40000"/>
              </a:prstClr>
            </a:outerShdw>
          </a:effectLst>
        </p:spPr>
      </p:pic>
      <p:pic>
        <p:nvPicPr>
          <p:cNvPr id="8" name="Picture 7" descr="A picture containing person, standing, male&#10;&#10;Description automatically generated">
            <a:extLst>
              <a:ext uri="{FF2B5EF4-FFF2-40B4-BE49-F238E27FC236}">
                <a16:creationId xmlns:a16="http://schemas.microsoft.com/office/drawing/2014/main" id="{E0466D49-9ADE-4CBD-B9DB-C48085C1EB7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528"/>
          <a:stretch/>
        </p:blipFill>
        <p:spPr>
          <a:xfrm>
            <a:off x="7113530" y="1415988"/>
            <a:ext cx="2464401" cy="5448945"/>
          </a:xfrm>
          <a:prstGeom prst="roundRect">
            <a:avLst/>
          </a:prstGeom>
          <a:effectLst>
            <a:outerShdw blurRad="63500" sx="102000" sy="102000" algn="ctr" rotWithShape="0">
              <a:prstClr val="black">
                <a:alpha val="40000"/>
              </a:prstClr>
            </a:outerShdw>
          </a:effectLst>
        </p:spPr>
      </p:pic>
      <p:pic>
        <p:nvPicPr>
          <p:cNvPr id="9" name="Picture 8" descr="A picture containing text, person, indoor, standing&#10;&#10;Description automatically generated">
            <a:extLst>
              <a:ext uri="{FF2B5EF4-FFF2-40B4-BE49-F238E27FC236}">
                <a16:creationId xmlns:a16="http://schemas.microsoft.com/office/drawing/2014/main" id="{6CD7999B-F6E4-46D7-ACC2-02A106FF459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41001" y="1730472"/>
            <a:ext cx="2633735" cy="2660073"/>
          </a:xfrm>
          <a:prstGeom prst="ellipse">
            <a:avLst/>
          </a:prstGeom>
          <a:effectLst>
            <a:outerShdw blurRad="63500" sx="102000" sy="102000" algn="ctr" rotWithShape="0">
              <a:prstClr val="black">
                <a:alpha val="40000"/>
              </a:prstClr>
            </a:outerShdw>
          </a:effectLst>
        </p:spPr>
      </p:pic>
      <p:pic>
        <p:nvPicPr>
          <p:cNvPr id="12" name="Picture 11" descr="A picture containing person, standing, male&#10;&#10;Description automatically generated">
            <a:extLst>
              <a:ext uri="{FF2B5EF4-FFF2-40B4-BE49-F238E27FC236}">
                <a16:creationId xmlns:a16="http://schemas.microsoft.com/office/drawing/2014/main" id="{71A2682A-5B3B-42B6-A65C-A9805C32A17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328090" y="1730472"/>
            <a:ext cx="2622908" cy="2660074"/>
          </a:xfrm>
          <a:prstGeom prst="ellipse">
            <a:avLst/>
          </a:prstGeom>
          <a:effectLst>
            <a:outerShdw blurRad="63500" sx="102000" sy="102000" algn="ctr" rotWithShape="0">
              <a:prstClr val="black">
                <a:alpha val="40000"/>
              </a:prstClr>
            </a:outerShdw>
          </a:effectLst>
        </p:spPr>
      </p:pic>
      <p:sp>
        <p:nvSpPr>
          <p:cNvPr id="13" name="Rectangle 3">
            <a:extLst>
              <a:ext uri="{FF2B5EF4-FFF2-40B4-BE49-F238E27FC236}">
                <a16:creationId xmlns:a16="http://schemas.microsoft.com/office/drawing/2014/main" id="{ED9CFA64-D218-4072-AAB7-28E2D569E9B4}"/>
              </a:ext>
            </a:extLst>
          </p:cNvPr>
          <p:cNvSpPr txBox="1">
            <a:spLocks noChangeArrowheads="1"/>
          </p:cNvSpPr>
          <p:nvPr/>
        </p:nvSpPr>
        <p:spPr bwMode="auto">
          <a:xfrm>
            <a:off x="5049073" y="2330324"/>
            <a:ext cx="2093854" cy="3762858"/>
          </a:xfrm>
          <a:prstGeom prst="rect">
            <a:avLst/>
          </a:prstGeom>
          <a:noFill/>
          <a:ln w="9525">
            <a:noFill/>
            <a:miter lim="800000"/>
            <a:headEnd/>
            <a:tailEnd/>
          </a:ln>
        </p:spPr>
        <p:txBody>
          <a:bodyPr vert="horz" wrap="square" lIns="67965" tIns="33983" rIns="67965" bIns="33983" numCol="1" anchor="t" anchorCtr="0" compatLnSpc="1">
            <a:prstTxWarp prst="textNoShape">
              <a:avLst/>
            </a:prstTxWarp>
          </a:bodyPr>
          <a:lstStyle/>
          <a:p>
            <a:pPr marL="0" lvl="1" algn="ctr" defTabSz="679773" eaLnBrk="0" fontAlgn="base" hangingPunct="0">
              <a:spcBef>
                <a:spcPts val="1200"/>
              </a:spcBef>
              <a:spcAft>
                <a:spcPts val="1200"/>
              </a:spcAft>
              <a:buSzPct val="100000"/>
              <a:defRPr/>
            </a:pPr>
            <a:r>
              <a:rPr lang="en-US" sz="2800" kern="0" dirty="0">
                <a:latin typeface="Arial" panose="020B0604020202020204" pitchFamily="34" charset="0"/>
                <a:cs typeface="Arial" panose="020B0604020202020204" pitchFamily="34" charset="0"/>
              </a:rPr>
              <a:t>Cap/hair cover</a:t>
            </a:r>
          </a:p>
          <a:p>
            <a:pPr marL="0" lvl="1" algn="ctr" defTabSz="679773" eaLnBrk="0" fontAlgn="base" hangingPunct="0">
              <a:spcBef>
                <a:spcPts val="1200"/>
              </a:spcBef>
              <a:spcAft>
                <a:spcPts val="1200"/>
              </a:spcAft>
              <a:buSzPct val="100000"/>
              <a:defRPr/>
            </a:pPr>
            <a:r>
              <a:rPr lang="en-US" sz="2800" kern="0" dirty="0">
                <a:latin typeface="Arial" panose="020B0604020202020204" pitchFamily="34" charset="0"/>
                <a:cs typeface="Arial" panose="020B0604020202020204" pitchFamily="34" charset="0"/>
              </a:rPr>
              <a:t>Facility laundered scrubs</a:t>
            </a:r>
          </a:p>
          <a:p>
            <a:pPr marL="0" lvl="1" algn="ctr" defTabSz="679773" eaLnBrk="0" fontAlgn="base" hangingPunct="0">
              <a:spcBef>
                <a:spcPts val="1200"/>
              </a:spcBef>
              <a:spcAft>
                <a:spcPts val="1200"/>
              </a:spcAft>
              <a:buSzPct val="100000"/>
              <a:defRPr/>
            </a:pPr>
            <a:r>
              <a:rPr lang="en-US" sz="2800" kern="0" dirty="0">
                <a:latin typeface="Arial" panose="020B0604020202020204" pitchFamily="34" charset="0"/>
                <a:cs typeface="Arial" panose="020B0604020202020204" pitchFamily="34" charset="0"/>
              </a:rPr>
              <a:t>Shoe covers</a:t>
            </a:r>
          </a:p>
        </p:txBody>
      </p:sp>
      <p:sp>
        <p:nvSpPr>
          <p:cNvPr id="28" name="Rectangle 27">
            <a:extLst>
              <a:ext uri="{FF2B5EF4-FFF2-40B4-BE49-F238E27FC236}">
                <a16:creationId xmlns:a16="http://schemas.microsoft.com/office/drawing/2014/main" id="{AE28C61D-0F86-4E22-9B7B-E7681D109ABA}"/>
              </a:ext>
            </a:extLst>
          </p:cNvPr>
          <p:cNvSpPr/>
          <p:nvPr/>
        </p:nvSpPr>
        <p:spPr>
          <a:xfrm>
            <a:off x="241001" y="4511133"/>
            <a:ext cx="3129296" cy="22584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66688" indent="-166688">
              <a:buFont typeface="Arial" panose="020B0604020202020204" pitchFamily="34" charset="0"/>
              <a:buChar char="•"/>
            </a:pPr>
            <a:r>
              <a:rPr lang="en-US" sz="2800" dirty="0"/>
              <a:t>Face shield</a:t>
            </a:r>
          </a:p>
          <a:p>
            <a:pPr marL="166688" indent="-166688">
              <a:buFont typeface="Arial" panose="020B0604020202020204" pitchFamily="34" charset="0"/>
              <a:buChar char="•"/>
            </a:pPr>
            <a:r>
              <a:rPr lang="en-US" sz="2800" dirty="0"/>
              <a:t>Surgical mask</a:t>
            </a:r>
          </a:p>
          <a:p>
            <a:pPr marL="166688" indent="-166688">
              <a:buFont typeface="Arial" panose="020B0604020202020204" pitchFamily="34" charset="0"/>
              <a:buChar char="•"/>
            </a:pPr>
            <a:r>
              <a:rPr lang="en-US" sz="2800" dirty="0"/>
              <a:t>Fluid resistant gown</a:t>
            </a:r>
          </a:p>
          <a:p>
            <a:pPr marL="166688" indent="-166688">
              <a:buFont typeface="Arial" panose="020B0604020202020204" pitchFamily="34" charset="0"/>
              <a:buChar char="•"/>
            </a:pPr>
            <a:r>
              <a:rPr lang="en-US" sz="2800" dirty="0"/>
              <a:t>Chemical gloves</a:t>
            </a:r>
          </a:p>
        </p:txBody>
      </p:sp>
      <p:sp>
        <p:nvSpPr>
          <p:cNvPr id="29" name="Rectangle 28">
            <a:extLst>
              <a:ext uri="{FF2B5EF4-FFF2-40B4-BE49-F238E27FC236}">
                <a16:creationId xmlns:a16="http://schemas.microsoft.com/office/drawing/2014/main" id="{4DE9FD55-79CC-4E08-B8A5-473FA6FB7B24}"/>
              </a:ext>
            </a:extLst>
          </p:cNvPr>
          <p:cNvSpPr/>
          <p:nvPr/>
        </p:nvSpPr>
        <p:spPr>
          <a:xfrm>
            <a:off x="8993429" y="4511133"/>
            <a:ext cx="3129296" cy="22584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66688" indent="-166688">
              <a:buFont typeface="Arial" panose="020B0604020202020204" pitchFamily="34" charset="0"/>
              <a:buChar char="•"/>
            </a:pPr>
            <a:r>
              <a:rPr lang="en-US" sz="2800" dirty="0"/>
              <a:t>Chemical gloves</a:t>
            </a:r>
          </a:p>
          <a:p>
            <a:pPr marL="166688" indent="-166688">
              <a:buFont typeface="Arial" panose="020B0604020202020204" pitchFamily="34" charset="0"/>
              <a:buChar char="•"/>
            </a:pPr>
            <a:r>
              <a:rPr lang="en-US" sz="2800" dirty="0"/>
              <a:t>Thermal resistant gloves</a:t>
            </a:r>
          </a:p>
          <a:p>
            <a:pPr marL="166688" indent="-166688">
              <a:buFont typeface="Arial" panose="020B0604020202020204" pitchFamily="34" charset="0"/>
              <a:buChar char="•"/>
            </a:pPr>
            <a:r>
              <a:rPr lang="en-US" sz="2800" dirty="0"/>
              <a:t>Safety googles / glasses</a:t>
            </a:r>
          </a:p>
        </p:txBody>
      </p:sp>
      <p:sp>
        <p:nvSpPr>
          <p:cNvPr id="30" name="TextBox 29">
            <a:extLst>
              <a:ext uri="{FF2B5EF4-FFF2-40B4-BE49-F238E27FC236}">
                <a16:creationId xmlns:a16="http://schemas.microsoft.com/office/drawing/2014/main" id="{7D3DEED5-0AC7-4EA7-9A4E-D304369F799F}"/>
              </a:ext>
            </a:extLst>
          </p:cNvPr>
          <p:cNvSpPr txBox="1"/>
          <p:nvPr/>
        </p:nvSpPr>
        <p:spPr>
          <a:xfrm>
            <a:off x="1148714" y="1289642"/>
            <a:ext cx="1993392"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t>Dirty Side</a:t>
            </a:r>
          </a:p>
        </p:txBody>
      </p:sp>
      <p:sp>
        <p:nvSpPr>
          <p:cNvPr id="31" name="TextBox 30">
            <a:extLst>
              <a:ext uri="{FF2B5EF4-FFF2-40B4-BE49-F238E27FC236}">
                <a16:creationId xmlns:a16="http://schemas.microsoft.com/office/drawing/2014/main" id="{4D6CABF5-F3AE-4A09-957A-D1D4A8475AE4}"/>
              </a:ext>
            </a:extLst>
          </p:cNvPr>
          <p:cNvSpPr txBox="1"/>
          <p:nvPr/>
        </p:nvSpPr>
        <p:spPr>
          <a:xfrm>
            <a:off x="9049896" y="1289642"/>
            <a:ext cx="194476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t>Clean Side</a:t>
            </a:r>
          </a:p>
        </p:txBody>
      </p:sp>
      <p:grpSp>
        <p:nvGrpSpPr>
          <p:cNvPr id="32" name="Group 31">
            <a:extLst>
              <a:ext uri="{FF2B5EF4-FFF2-40B4-BE49-F238E27FC236}">
                <a16:creationId xmlns:a16="http://schemas.microsoft.com/office/drawing/2014/main" id="{9F98046E-050D-482F-B179-5123FC7B6AA8}"/>
              </a:ext>
            </a:extLst>
          </p:cNvPr>
          <p:cNvGrpSpPr/>
          <p:nvPr/>
        </p:nvGrpSpPr>
        <p:grpSpPr>
          <a:xfrm rot="715134">
            <a:off x="4602636" y="1740760"/>
            <a:ext cx="3047473" cy="3923816"/>
            <a:chOff x="425316" y="948857"/>
            <a:chExt cx="3047473" cy="3923816"/>
          </a:xfrm>
        </p:grpSpPr>
        <p:pic>
          <p:nvPicPr>
            <p:cNvPr id="33" name="Picture 32">
              <a:extLst>
                <a:ext uri="{FF2B5EF4-FFF2-40B4-BE49-F238E27FC236}">
                  <a16:creationId xmlns:a16="http://schemas.microsoft.com/office/drawing/2014/main" id="{4AA0F492-D83A-4991-AE0A-2D364D5C983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4" name="Oval 33">
              <a:extLst>
                <a:ext uri="{FF2B5EF4-FFF2-40B4-BE49-F238E27FC236}">
                  <a16:creationId xmlns:a16="http://schemas.microsoft.com/office/drawing/2014/main" id="{F0614634-6BB4-4E8D-94F8-E0A2D5111644}"/>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F666200E-AE9F-4695-AC31-08C26F036F3D}"/>
                </a:ext>
              </a:extLst>
            </p:cNvPr>
            <p:cNvSpPr txBox="1"/>
            <p:nvPr/>
          </p:nvSpPr>
          <p:spPr>
            <a:xfrm rot="21225613">
              <a:off x="587457" y="2267006"/>
              <a:ext cx="2885332" cy="209288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Right PPE for the job</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Observe use</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Donning and doffing</a:t>
              </a:r>
            </a:p>
          </p:txBody>
        </p:sp>
        <p:sp>
          <p:nvSpPr>
            <p:cNvPr id="36" name="Rectangle 35">
              <a:extLst>
                <a:ext uri="{FF2B5EF4-FFF2-40B4-BE49-F238E27FC236}">
                  <a16:creationId xmlns:a16="http://schemas.microsoft.com/office/drawing/2014/main" id="{E587E4DC-00C0-4BDA-81AF-C9AB9EC0F030}"/>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
        <p:nvSpPr>
          <p:cNvPr id="2" name="Rectangle: Rounded Corners 1">
            <a:extLst>
              <a:ext uri="{FF2B5EF4-FFF2-40B4-BE49-F238E27FC236}">
                <a16:creationId xmlns:a16="http://schemas.microsoft.com/office/drawing/2014/main" id="{CEC6D0BA-7937-41F1-969A-C5F700D561C6}"/>
              </a:ext>
            </a:extLst>
          </p:cNvPr>
          <p:cNvSpPr/>
          <p:nvPr/>
        </p:nvSpPr>
        <p:spPr>
          <a:xfrm>
            <a:off x="9337615" y="3058841"/>
            <a:ext cx="158810" cy="47625"/>
          </a:xfrm>
          <a:prstGeom prst="roundRect">
            <a:avLst/>
          </a:prstGeom>
          <a:solidFill>
            <a:srgbClr val="C0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866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animBg="1"/>
      <p:bldP spid="2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09D6605-9A32-49D1-9CB7-41AE5F506F04}"/>
              </a:ext>
            </a:extLst>
          </p:cNvPr>
          <p:cNvGraphicFramePr>
            <a:graphicFrameLocks noGrp="1"/>
          </p:cNvGraphicFramePr>
          <p:nvPr>
            <p:ph idx="4294967295"/>
            <p:extLst>
              <p:ext uri="{D42A27DB-BD31-4B8C-83A1-F6EECF244321}">
                <p14:modId xmlns:p14="http://schemas.microsoft.com/office/powerpoint/2010/main" val="1949978168"/>
              </p:ext>
            </p:extLst>
          </p:nvPr>
        </p:nvGraphicFramePr>
        <p:xfrm>
          <a:off x="609600" y="609600"/>
          <a:ext cx="10972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13388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b="1490"/>
          <a:stretch/>
        </p:blipFill>
        <p:spPr>
          <a:xfrm>
            <a:off x="0" y="391703"/>
            <a:ext cx="12192000" cy="6466297"/>
          </a:xfrm>
          <a:prstGeom prst="rect">
            <a:avLst/>
          </a:prstGeom>
        </p:spPr>
      </p:pic>
      <p:sp>
        <p:nvSpPr>
          <p:cNvPr id="13314" name="Rectangle 2"/>
          <p:cNvSpPr>
            <a:spLocks noGrp="1" noChangeArrowheads="1"/>
          </p:cNvSpPr>
          <p:nvPr>
            <p:ph type="title" idx="4294967295"/>
          </p:nvPr>
        </p:nvSpPr>
        <p:spPr>
          <a:xfrm>
            <a:off x="1562100" y="1142880"/>
            <a:ext cx="9067800" cy="1117600"/>
          </a:xfrm>
          <a:prstGeom prst="roundRect">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normAutofit/>
          </a:bodyPr>
          <a:lstStyle/>
          <a:p>
            <a:r>
              <a:rPr lang="en-US" sz="4000" b="1" dirty="0">
                <a:latin typeface="Arial" panose="020B0604020202020204" pitchFamily="34" charset="0"/>
                <a:cs typeface="Arial" panose="020B0604020202020204" pitchFamily="34" charset="0"/>
              </a:rPr>
              <a:t>Traffic Patterns - Decontamination</a:t>
            </a:r>
          </a:p>
        </p:txBody>
      </p:sp>
      <p:pic>
        <p:nvPicPr>
          <p:cNvPr id="9" name="Picture 8" descr="A picture containing food&#10;&#10;Description automatically generated">
            <a:extLst>
              <a:ext uri="{FF2B5EF4-FFF2-40B4-BE49-F238E27FC236}">
                <a16:creationId xmlns:a16="http://schemas.microsoft.com/office/drawing/2014/main" id="{ADC09AB9-0482-48B5-AD3A-1226D86A4AC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67" b="89867" l="5067" r="89867">
                        <a14:foregroundMark x1="6516" y1="23200" x2="6508" y2="23467"/>
                        <a14:foregroundMark x1="7097" y1="4847" x2="6699" y2="17414"/>
                        <a14:foregroundMark x1="7200" y1="1600" x2="7166" y2="2672"/>
                        <a14:foregroundMark x1="7308" y1="87009" x2="22667" y2="93333"/>
                        <a14:foregroundMark x1="22667" y1="93333" x2="43200" y2="92267"/>
                        <a14:foregroundMark x1="43200" y1="92267" x2="82933" y2="92800"/>
                        <a14:foregroundMark x1="90824" y1="76000" x2="91200" y2="75200"/>
                        <a14:foregroundMark x1="82933" y1="92800" x2="89697" y2="78400"/>
                        <a14:foregroundMark x1="91200" y1="75200" x2="91247" y2="69488"/>
                        <a14:foregroundMark x1="90754" y1="10398" x2="74667" y2="1600"/>
                        <a14:foregroundMark x1="74667" y1="1600" x2="8000" y2="1067"/>
                        <a14:foregroundMark x1="8000" y1="1067" x2="6905" y2="2362"/>
                        <a14:backgroundMark x1="6133" y1="23467" x2="6133" y2="85867"/>
                        <a14:backgroundMark x1="4533" y1="78933" x2="5333" y2="87200"/>
                        <a14:backgroundMark x1="91200" y1="77600" x2="90933" y2="33333"/>
                        <a14:backgroundMark x1="91467" y1="36800" x2="93600" y2="69333"/>
                        <a14:backgroundMark x1="90667" y1="76000" x2="90667" y2="78400"/>
                        <a14:backgroundMark x1="90933" y1="10400" x2="90667" y2="29600"/>
                        <a14:backgroundMark x1="90667" y1="29600" x2="93067" y2="10667"/>
                        <a14:backgroundMark x1="92000" y1="28000" x2="90667" y2="35467"/>
                        <a14:backgroundMark x1="92267" y1="34667" x2="91200" y2="37867"/>
                        <a14:backgroundMark x1="5867" y1="20267" x2="5867" y2="23200"/>
                        <a14:backgroundMark x1="6133" y1="17333" x2="5600" y2="21067"/>
                        <a14:backgroundMark x1="5067" y1="9333" x2="5867" y2="4000"/>
                        <a14:backgroundMark x1="5067" y1="2933" x2="5333" y2="5067"/>
                      </a14:backgroundRemoval>
                    </a14:imgEffect>
                  </a14:imgLayer>
                </a14:imgProps>
              </a:ext>
              <a:ext uri="{28A0092B-C50C-407E-A947-70E740481C1C}">
                <a14:useLocalDpi xmlns:a14="http://schemas.microsoft.com/office/drawing/2010/main"/>
              </a:ext>
            </a:extLst>
          </a:blip>
          <a:stretch>
            <a:fillRect/>
          </a:stretch>
        </p:blipFill>
        <p:spPr>
          <a:xfrm>
            <a:off x="1498600" y="3673763"/>
            <a:ext cx="2060407" cy="2060407"/>
          </a:xfrm>
          <a:prstGeom prst="rect">
            <a:avLst/>
          </a:prstGeom>
        </p:spPr>
      </p:pic>
    </p:spTree>
    <p:custDataLst>
      <p:tags r:id="rId1"/>
    </p:custDataLst>
    <p:extLst>
      <p:ext uri="{BB962C8B-B14F-4D97-AF65-F5344CB8AC3E}">
        <p14:creationId xmlns:p14="http://schemas.microsoft.com/office/powerpoint/2010/main" val="135426509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algn="l"/>
            <a:r>
              <a:rPr lang="en-US" sz="4000" b="1" dirty="0">
                <a:latin typeface="Arial" panose="020B0604020202020204" pitchFamily="34" charset="0"/>
                <a:cs typeface="Arial" panose="020B0604020202020204" pitchFamily="34" charset="0"/>
              </a:rPr>
              <a:t>Lighting</a:t>
            </a:r>
          </a:p>
        </p:txBody>
      </p:sp>
      <p:pic>
        <p:nvPicPr>
          <p:cNvPr id="6" name="Content Placeholder 5" descr="C:\Users\mhardick\Pictures\triple sink .jpg">
            <a:extLst>
              <a:ext uri="{FF2B5EF4-FFF2-40B4-BE49-F238E27FC236}">
                <a16:creationId xmlns:a16="http://schemas.microsoft.com/office/drawing/2014/main" id="{48145010-BFA2-4604-AC16-0382B55A68BD}"/>
              </a:ext>
            </a:extLst>
          </p:cNvPr>
          <p:cNvPicPr>
            <a:picLocks noGrp="1" noChangeAspect="1"/>
          </p:cNvPicPr>
          <p:nvPr>
            <p:ph idx="4294967295"/>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4762500" y="1283149"/>
            <a:ext cx="7429500" cy="5574852"/>
          </a:xfrm>
        </p:spPr>
      </p:pic>
      <p:sp>
        <p:nvSpPr>
          <p:cNvPr id="2" name="Speech Bubble: Rectangle with Corners Rounded 1">
            <a:extLst>
              <a:ext uri="{FF2B5EF4-FFF2-40B4-BE49-F238E27FC236}">
                <a16:creationId xmlns:a16="http://schemas.microsoft.com/office/drawing/2014/main" id="{1AC633A5-8616-46D0-9DDB-323A4EC4CA21}"/>
              </a:ext>
            </a:extLst>
          </p:cNvPr>
          <p:cNvSpPr/>
          <p:nvPr/>
        </p:nvSpPr>
        <p:spPr>
          <a:xfrm>
            <a:off x="1333500" y="2069738"/>
            <a:ext cx="2209800" cy="990600"/>
          </a:xfrm>
          <a:prstGeom prst="wedgeRoundRectCallout">
            <a:avLst>
              <a:gd name="adj1" fmla="val 350589"/>
              <a:gd name="adj2" fmla="val -11392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t>Task Lighting</a:t>
            </a:r>
          </a:p>
        </p:txBody>
      </p:sp>
      <p:sp>
        <p:nvSpPr>
          <p:cNvPr id="3" name="Speech Bubble: Rectangle with Corners Rounded 2">
            <a:extLst>
              <a:ext uri="{FF2B5EF4-FFF2-40B4-BE49-F238E27FC236}">
                <a16:creationId xmlns:a16="http://schemas.microsoft.com/office/drawing/2014/main" id="{3D63FE61-477D-4AC2-BEE2-A857CBBFD613}"/>
              </a:ext>
            </a:extLst>
          </p:cNvPr>
          <p:cNvSpPr/>
          <p:nvPr/>
        </p:nvSpPr>
        <p:spPr>
          <a:xfrm>
            <a:off x="1333500" y="3369098"/>
            <a:ext cx="2209800" cy="990600"/>
          </a:xfrm>
          <a:prstGeom prst="wedgeRoundRectCallout">
            <a:avLst>
              <a:gd name="adj1" fmla="val 231099"/>
              <a:gd name="adj2" fmla="val 173836"/>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t>No Shadows</a:t>
            </a:r>
          </a:p>
        </p:txBody>
      </p:sp>
    </p:spTree>
    <p:custDataLst>
      <p:tags r:id="rId1"/>
    </p:custDataLst>
    <p:extLst>
      <p:ext uri="{BB962C8B-B14F-4D97-AF65-F5344CB8AC3E}">
        <p14:creationId xmlns:p14="http://schemas.microsoft.com/office/powerpoint/2010/main" val="314386479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AF64-986E-4BD1-BBEE-0B58D004FFD4}"/>
              </a:ext>
            </a:extLst>
          </p:cNvPr>
          <p:cNvSpPr>
            <a:spLocks noGrp="1"/>
          </p:cNvSpPr>
          <p:nvPr>
            <p:ph type="title"/>
          </p:nvPr>
        </p:nvSpPr>
        <p:spPr/>
        <p:txBody>
          <a:bodyPr/>
          <a:lstStyle/>
          <a:p>
            <a:r>
              <a:rPr lang="en-US" dirty="0"/>
              <a:t>Temperature &amp; Humidity</a:t>
            </a:r>
          </a:p>
        </p:txBody>
      </p:sp>
      <p:pic>
        <p:nvPicPr>
          <p:cNvPr id="4" name="Content Placeholder 3">
            <a:extLst>
              <a:ext uri="{FF2B5EF4-FFF2-40B4-BE49-F238E27FC236}">
                <a16:creationId xmlns:a16="http://schemas.microsoft.com/office/drawing/2014/main" id="{60DD5807-C523-45E8-9328-B2D8A8124243}"/>
              </a:ext>
            </a:extLst>
          </p:cNvPr>
          <p:cNvPicPr>
            <a:picLocks noGrp="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1314450" y="1752600"/>
            <a:ext cx="3559175" cy="4483100"/>
          </a:xfrm>
          <a:prstGeom prst="rect">
            <a:avLst/>
          </a:prstGeom>
          <a:noFill/>
          <a:ln>
            <a:noFill/>
          </a:ln>
          <a:effectLst>
            <a:outerShdw blurRad="63500" sx="102000" sy="102000" algn="ctr" rotWithShape="0">
              <a:prstClr val="black">
                <a:alpha val="40000"/>
              </a:prstClr>
            </a:outerShdw>
          </a:effectLst>
        </p:spPr>
      </p:pic>
      <p:pic>
        <p:nvPicPr>
          <p:cNvPr id="5" name="Picture 4" descr="Picture36.jpg">
            <a:extLst>
              <a:ext uri="{FF2B5EF4-FFF2-40B4-BE49-F238E27FC236}">
                <a16:creationId xmlns:a16="http://schemas.microsoft.com/office/drawing/2014/main" id="{7AE22010-ABCE-4F77-A16F-D6588E2671F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690894" y="2051050"/>
            <a:ext cx="3977106" cy="3886200"/>
          </a:xfrm>
          <a:prstGeom prst="rect">
            <a:avLst/>
          </a:prstGeom>
        </p:spPr>
      </p:pic>
    </p:spTree>
    <p:extLst>
      <p:ext uri="{BB962C8B-B14F-4D97-AF65-F5344CB8AC3E}">
        <p14:creationId xmlns:p14="http://schemas.microsoft.com/office/powerpoint/2010/main" val="3723108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DF9CE24-D708-45A3-BC72-576C976120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51" r="4613"/>
          <a:stretch/>
        </p:blipFill>
        <p:spPr bwMode="auto">
          <a:xfrm>
            <a:off x="0" y="1418953"/>
            <a:ext cx="6101648" cy="5246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EA570D9-8533-4041-9574-B9FF6578A458}"/>
              </a:ext>
            </a:extLst>
          </p:cNvPr>
          <p:cNvSpPr>
            <a:spLocks noGrp="1"/>
          </p:cNvSpPr>
          <p:nvPr>
            <p:ph type="title"/>
          </p:nvPr>
        </p:nvSpPr>
        <p:spPr/>
        <p:txBody>
          <a:bodyPr/>
          <a:lstStyle/>
          <a:p>
            <a:r>
              <a:rPr lang="en-US" dirty="0"/>
              <a:t>Hand Hygiene</a:t>
            </a:r>
          </a:p>
        </p:txBody>
      </p:sp>
      <p:pic>
        <p:nvPicPr>
          <p:cNvPr id="1028" name="Picture 4">
            <a:extLst>
              <a:ext uri="{FF2B5EF4-FFF2-40B4-BE49-F238E27FC236}">
                <a16:creationId xmlns:a16="http://schemas.microsoft.com/office/drawing/2014/main" id="{1920393E-2603-40B7-BF2A-4F2FDD39AB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41" t="11254" r="5159" b="-282"/>
          <a:stretch/>
        </p:blipFill>
        <p:spPr bwMode="auto">
          <a:xfrm>
            <a:off x="6762036" y="1133745"/>
            <a:ext cx="3053752" cy="2769080"/>
          </a:xfrm>
          <a:prstGeom prst="ellipse">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C7950FB-4058-4475-A2EF-BE15482193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904" t="7463" r="32999" b="41800"/>
          <a:stretch/>
        </p:blipFill>
        <p:spPr bwMode="auto">
          <a:xfrm>
            <a:off x="6388124" y="3902825"/>
            <a:ext cx="2962910" cy="2769080"/>
          </a:xfrm>
          <a:prstGeom prst="ellipse">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4417F2D-1A43-44B5-A591-C300B65EE4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365" t="32418" r="5227" b="6743"/>
          <a:stretch/>
        </p:blipFill>
        <p:spPr bwMode="auto">
          <a:xfrm>
            <a:off x="8613189" y="2814336"/>
            <a:ext cx="2962910" cy="2769080"/>
          </a:xfrm>
          <a:prstGeom prst="ellipse">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091C9FB-DDDA-498B-9805-DFE6B71B7D54}"/>
              </a:ext>
            </a:extLst>
          </p:cNvPr>
          <p:cNvSpPr txBox="1"/>
          <p:nvPr/>
        </p:nvSpPr>
        <p:spPr>
          <a:xfrm>
            <a:off x="6902514" y="3614560"/>
            <a:ext cx="2448520" cy="523220"/>
          </a:xfrm>
          <a:prstGeom prst="rect">
            <a:avLst/>
          </a:prstGeom>
          <a:solidFill>
            <a:srgbClr val="FFFF00"/>
          </a:solidFill>
          <a:ln>
            <a:solidFill>
              <a:srgbClr val="FF0000"/>
            </a:solidFill>
          </a:ln>
        </p:spPr>
        <p:txBody>
          <a:bodyPr wrap="square" rtlCol="0">
            <a:spAutoFit/>
          </a:bodyPr>
          <a:lstStyle/>
          <a:p>
            <a:pPr algn="ctr"/>
            <a:r>
              <a:rPr lang="en-US" sz="2800" dirty="0"/>
              <a:t>DO NOT</a:t>
            </a:r>
          </a:p>
        </p:txBody>
      </p:sp>
    </p:spTree>
    <p:extLst>
      <p:ext uri="{BB962C8B-B14F-4D97-AF65-F5344CB8AC3E}">
        <p14:creationId xmlns:p14="http://schemas.microsoft.com/office/powerpoint/2010/main" val="17249257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F371-4E51-42FD-B892-EEB229A0E1A2}"/>
              </a:ext>
            </a:extLst>
          </p:cNvPr>
          <p:cNvSpPr>
            <a:spLocks noGrp="1"/>
          </p:cNvSpPr>
          <p:nvPr>
            <p:ph type="title"/>
          </p:nvPr>
        </p:nvSpPr>
        <p:spPr/>
        <p:txBody>
          <a:bodyPr/>
          <a:lstStyle/>
          <a:p>
            <a:r>
              <a:rPr lang="en-US" dirty="0"/>
              <a:t>Hand Hygiene</a:t>
            </a:r>
          </a:p>
        </p:txBody>
      </p:sp>
      <p:sp>
        <p:nvSpPr>
          <p:cNvPr id="3" name="Content Placeholder 2">
            <a:extLst>
              <a:ext uri="{FF2B5EF4-FFF2-40B4-BE49-F238E27FC236}">
                <a16:creationId xmlns:a16="http://schemas.microsoft.com/office/drawing/2014/main" id="{DEED6B7C-55CA-40C9-B3E9-C5D55A755059}"/>
              </a:ext>
            </a:extLst>
          </p:cNvPr>
          <p:cNvSpPr>
            <a:spLocks noGrp="1"/>
          </p:cNvSpPr>
          <p:nvPr>
            <p:ph idx="1"/>
          </p:nvPr>
        </p:nvSpPr>
        <p:spPr/>
        <p:txBody>
          <a:bodyPr/>
          <a:lstStyle/>
          <a:p>
            <a:r>
              <a:rPr lang="en-US" dirty="0"/>
              <a:t>Wash hands</a:t>
            </a:r>
          </a:p>
          <a:p>
            <a:r>
              <a:rPr lang="en-US" dirty="0"/>
              <a:t>Medical grade lotions</a:t>
            </a:r>
          </a:p>
          <a:p>
            <a:r>
              <a:rPr lang="en-US" dirty="0"/>
              <a:t>Alcohol-based product</a:t>
            </a:r>
          </a:p>
          <a:p>
            <a:r>
              <a:rPr lang="en-US" dirty="0"/>
              <a:t>Hand washing stations</a:t>
            </a:r>
          </a:p>
        </p:txBody>
      </p:sp>
      <p:pic>
        <p:nvPicPr>
          <p:cNvPr id="16" name="Picture 15">
            <a:extLst>
              <a:ext uri="{FF2B5EF4-FFF2-40B4-BE49-F238E27FC236}">
                <a16:creationId xmlns:a16="http://schemas.microsoft.com/office/drawing/2014/main" id="{9BB63221-DE78-4C92-8BB4-FBBD15581FC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379090" y="3423383"/>
            <a:ext cx="4860035" cy="3272758"/>
          </a:xfrm>
          <a:custGeom>
            <a:avLst/>
            <a:gdLst>
              <a:gd name="connsiteX0" fmla="*/ 2640563 w 4860035"/>
              <a:gd name="connsiteY0" fmla="*/ 0 h 3272758"/>
              <a:gd name="connsiteX1" fmla="*/ 4830159 w 4860035"/>
              <a:gd name="connsiteY1" fmla="*/ 1214186 h 3272758"/>
              <a:gd name="connsiteX2" fmla="*/ 4860035 w 4860035"/>
              <a:gd name="connsiteY2" fmla="*/ 1265474 h 3272758"/>
              <a:gd name="connsiteX3" fmla="*/ 4860035 w 4860035"/>
              <a:gd name="connsiteY3" fmla="*/ 3272758 h 3272758"/>
              <a:gd name="connsiteX4" fmla="*/ 48682 w 4860035"/>
              <a:gd name="connsiteY4" fmla="*/ 3272758 h 3272758"/>
              <a:gd name="connsiteX5" fmla="*/ 30426 w 4860035"/>
              <a:gd name="connsiteY5" fmla="*/ 3173338 h 3272758"/>
              <a:gd name="connsiteX6" fmla="*/ 0 w 4860035"/>
              <a:gd name="connsiteY6" fmla="*/ 2753939 h 3272758"/>
              <a:gd name="connsiteX7" fmla="*/ 2640563 w 4860035"/>
              <a:gd name="connsiteY7" fmla="*/ 0 h 327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0035" h="3272758">
                <a:moveTo>
                  <a:pt x="2640563" y="0"/>
                </a:moveTo>
                <a:cubicBezTo>
                  <a:pt x="3552027" y="0"/>
                  <a:pt x="4355631" y="481633"/>
                  <a:pt x="4830159" y="1214186"/>
                </a:cubicBezTo>
                <a:lnTo>
                  <a:pt x="4860035" y="1265474"/>
                </a:lnTo>
                <a:lnTo>
                  <a:pt x="4860035" y="3272758"/>
                </a:lnTo>
                <a:lnTo>
                  <a:pt x="48682" y="3272758"/>
                </a:lnTo>
                <a:lnTo>
                  <a:pt x="30426" y="3173338"/>
                </a:lnTo>
                <a:cubicBezTo>
                  <a:pt x="10391" y="3036589"/>
                  <a:pt x="0" y="2896529"/>
                  <a:pt x="0" y="2753939"/>
                </a:cubicBezTo>
                <a:cubicBezTo>
                  <a:pt x="0" y="1232981"/>
                  <a:pt x="1182220" y="0"/>
                  <a:pt x="2640563" y="0"/>
                </a:cubicBezTo>
                <a:close/>
              </a:path>
            </a:pathLst>
          </a:custGeom>
          <a:effectLst>
            <a:glow rad="190500">
              <a:schemeClr val="bg1">
                <a:alpha val="60000"/>
              </a:schemeClr>
            </a:glow>
            <a:outerShdw blurRad="50800" dist="50800" dir="5400000" algn="ctr" rotWithShape="0">
              <a:schemeClr val="bg1"/>
            </a:outerShdw>
          </a:effectLst>
        </p:spPr>
      </p:pic>
      <p:pic>
        <p:nvPicPr>
          <p:cNvPr id="11" name="Picture 10">
            <a:extLst>
              <a:ext uri="{FF2B5EF4-FFF2-40B4-BE49-F238E27FC236}">
                <a16:creationId xmlns:a16="http://schemas.microsoft.com/office/drawing/2014/main" id="{0D05239F-2E32-4D14-8410-DDB86D7C061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471140" y="221696"/>
            <a:ext cx="3701374" cy="4040966"/>
          </a:xfrm>
          <a:custGeom>
            <a:avLst/>
            <a:gdLst>
              <a:gd name="connsiteX0" fmla="*/ 701557 w 2661471"/>
              <a:gd name="connsiteY0" fmla="*/ 0 h 3216440"/>
              <a:gd name="connsiteX1" fmla="*/ 2661471 w 2661471"/>
              <a:gd name="connsiteY1" fmla="*/ 0 h 3216440"/>
              <a:gd name="connsiteX2" fmla="*/ 2661471 w 2661471"/>
              <a:gd name="connsiteY2" fmla="*/ 2928291 h 3216440"/>
              <a:gd name="connsiteX3" fmla="*/ 2545400 w 2661471"/>
              <a:gd name="connsiteY3" fmla="*/ 3001232 h 3216440"/>
              <a:gd name="connsiteX4" fmla="*/ 1723756 w 2661471"/>
              <a:gd name="connsiteY4" fmla="*/ 3216440 h 3216440"/>
              <a:gd name="connsiteX5" fmla="*/ 0 w 2661471"/>
              <a:gd name="connsiteY5" fmla="*/ 1433360 h 3216440"/>
              <a:gd name="connsiteX6" fmla="*/ 627287 w 2661471"/>
              <a:gd name="connsiteY6" fmla="*/ 57449 h 32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471" h="3216440">
                <a:moveTo>
                  <a:pt x="701557" y="0"/>
                </a:moveTo>
                <a:lnTo>
                  <a:pt x="2661471" y="0"/>
                </a:lnTo>
                <a:lnTo>
                  <a:pt x="2661471" y="2928291"/>
                </a:lnTo>
                <a:lnTo>
                  <a:pt x="2545400" y="3001232"/>
                </a:lnTo>
                <a:cubicBezTo>
                  <a:pt x="2301156" y="3138480"/>
                  <a:pt x="2021257" y="3216440"/>
                  <a:pt x="1723756" y="3216440"/>
                </a:cubicBezTo>
                <a:cubicBezTo>
                  <a:pt x="771752" y="3216440"/>
                  <a:pt x="0" y="2418128"/>
                  <a:pt x="0" y="1433360"/>
                </a:cubicBezTo>
                <a:cubicBezTo>
                  <a:pt x="0" y="879428"/>
                  <a:pt x="244187" y="384492"/>
                  <a:pt x="627287" y="57449"/>
                </a:cubicBezTo>
                <a:close/>
              </a:path>
            </a:pathLst>
          </a:custGeom>
          <a:effectLst>
            <a:glow rad="190500">
              <a:schemeClr val="bg1">
                <a:alpha val="60000"/>
              </a:schemeClr>
            </a:glow>
            <a:outerShdw blurRad="50800" dist="50800" dir="5400000" algn="ctr" rotWithShape="0">
              <a:schemeClr val="bg1"/>
            </a:outerShdw>
          </a:effectLst>
        </p:spPr>
      </p:pic>
      <p:pic>
        <p:nvPicPr>
          <p:cNvPr id="12" name="Picture 11">
            <a:extLst>
              <a:ext uri="{FF2B5EF4-FFF2-40B4-BE49-F238E27FC236}">
                <a16:creationId xmlns:a16="http://schemas.microsoft.com/office/drawing/2014/main" id="{314A9DC5-CCA7-4FD3-A94F-650175BE568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807790" y="3581505"/>
            <a:ext cx="4091856" cy="3089305"/>
          </a:xfrm>
          <a:custGeom>
            <a:avLst/>
            <a:gdLst>
              <a:gd name="connsiteX0" fmla="*/ 1723756 w 3447512"/>
              <a:gd name="connsiteY0" fmla="*/ 0 h 2602833"/>
              <a:gd name="connsiteX1" fmla="*/ 3447512 w 3447512"/>
              <a:gd name="connsiteY1" fmla="*/ 1783080 h 2602833"/>
              <a:gd name="connsiteX2" fmla="*/ 3312051 w 3447512"/>
              <a:gd name="connsiteY2" fmla="*/ 2477136 h 2602833"/>
              <a:gd name="connsiteX3" fmla="*/ 3253514 w 3447512"/>
              <a:gd name="connsiteY3" fmla="*/ 2602833 h 2602833"/>
              <a:gd name="connsiteX4" fmla="*/ 193999 w 3447512"/>
              <a:gd name="connsiteY4" fmla="*/ 2602833 h 2602833"/>
              <a:gd name="connsiteX5" fmla="*/ 135462 w 3447512"/>
              <a:gd name="connsiteY5" fmla="*/ 2477136 h 2602833"/>
              <a:gd name="connsiteX6" fmla="*/ 0 w 3447512"/>
              <a:gd name="connsiteY6" fmla="*/ 1783080 h 2602833"/>
              <a:gd name="connsiteX7" fmla="*/ 1723756 w 3447512"/>
              <a:gd name="connsiteY7" fmla="*/ 0 h 26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7512" h="2602833">
                <a:moveTo>
                  <a:pt x="1723756" y="0"/>
                </a:moveTo>
                <a:cubicBezTo>
                  <a:pt x="2675760" y="0"/>
                  <a:pt x="3447512" y="798312"/>
                  <a:pt x="3447512" y="1783080"/>
                </a:cubicBezTo>
                <a:cubicBezTo>
                  <a:pt x="3447512" y="2029272"/>
                  <a:pt x="3399278" y="2263811"/>
                  <a:pt x="3312051" y="2477136"/>
                </a:cubicBezTo>
                <a:lnTo>
                  <a:pt x="3253514" y="2602833"/>
                </a:lnTo>
                <a:lnTo>
                  <a:pt x="193999" y="2602833"/>
                </a:lnTo>
                <a:lnTo>
                  <a:pt x="135462" y="2477136"/>
                </a:lnTo>
                <a:cubicBezTo>
                  <a:pt x="48235" y="2263811"/>
                  <a:pt x="0" y="2029272"/>
                  <a:pt x="0" y="1783080"/>
                </a:cubicBezTo>
                <a:cubicBezTo>
                  <a:pt x="0" y="798312"/>
                  <a:pt x="771752" y="0"/>
                  <a:pt x="1723756" y="0"/>
                </a:cubicBezTo>
                <a:close/>
              </a:path>
            </a:pathLst>
          </a:custGeom>
          <a:effectLst>
            <a:glow rad="190500">
              <a:schemeClr val="bg1">
                <a:alpha val="60000"/>
              </a:schemeClr>
            </a:glow>
            <a:outerShdw blurRad="50800" dist="50800" dir="5400000" algn="ctr" rotWithShape="0">
              <a:schemeClr val="bg1"/>
            </a:outerShdw>
          </a:effectLst>
        </p:spPr>
      </p:pic>
      <p:grpSp>
        <p:nvGrpSpPr>
          <p:cNvPr id="7" name="Group 6">
            <a:extLst>
              <a:ext uri="{FF2B5EF4-FFF2-40B4-BE49-F238E27FC236}">
                <a16:creationId xmlns:a16="http://schemas.microsoft.com/office/drawing/2014/main" id="{8CE96DD4-06F5-47B6-9A8F-FF43D18EDF22}"/>
              </a:ext>
            </a:extLst>
          </p:cNvPr>
          <p:cNvGrpSpPr/>
          <p:nvPr/>
        </p:nvGrpSpPr>
        <p:grpSpPr>
          <a:xfrm rot="757675">
            <a:off x="7272290" y="1461475"/>
            <a:ext cx="3049537" cy="3923816"/>
            <a:chOff x="425316" y="948857"/>
            <a:chExt cx="3049537" cy="3923816"/>
          </a:xfrm>
        </p:grpSpPr>
        <p:pic>
          <p:nvPicPr>
            <p:cNvPr id="8" name="Picture 7">
              <a:extLst>
                <a:ext uri="{FF2B5EF4-FFF2-40B4-BE49-F238E27FC236}">
                  <a16:creationId xmlns:a16="http://schemas.microsoft.com/office/drawing/2014/main" id="{2F4C545F-ED81-43D9-ACFD-99DCE70E7E8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Oval 8">
              <a:extLst>
                <a:ext uri="{FF2B5EF4-FFF2-40B4-BE49-F238E27FC236}">
                  <a16:creationId xmlns:a16="http://schemas.microsoft.com/office/drawing/2014/main" id="{AD688197-0323-4949-8DBA-3FE37D48F5AA}"/>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1BF37AE-CB25-464D-876E-34FD53FCA1AC}"/>
                </a:ext>
              </a:extLst>
            </p:cNvPr>
            <p:cNvSpPr txBox="1"/>
            <p:nvPr/>
          </p:nvSpPr>
          <p:spPr>
            <a:xfrm rot="21225613">
              <a:off x="589521" y="2620991"/>
              <a:ext cx="2885332" cy="135421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Nails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Personal lotions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Observe practice</a:t>
              </a:r>
            </a:p>
          </p:txBody>
        </p:sp>
        <p:sp>
          <p:nvSpPr>
            <p:cNvPr id="13" name="Rectangle 12">
              <a:extLst>
                <a:ext uri="{FF2B5EF4-FFF2-40B4-BE49-F238E27FC236}">
                  <a16:creationId xmlns:a16="http://schemas.microsoft.com/office/drawing/2014/main" id="{524E58DF-8E89-49C0-B3AC-6CA953AF3827}"/>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106504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6BAC-D0E4-495F-B1C1-E5DFC72650C4}"/>
              </a:ext>
            </a:extLst>
          </p:cNvPr>
          <p:cNvSpPr>
            <a:spLocks noGrp="1"/>
          </p:cNvSpPr>
          <p:nvPr>
            <p:ph type="title"/>
          </p:nvPr>
        </p:nvSpPr>
        <p:spPr/>
        <p:txBody>
          <a:bodyPr>
            <a:normAutofit/>
          </a:bodyPr>
          <a:lstStyle/>
          <a:p>
            <a:pPr algn="l"/>
            <a:r>
              <a:rPr lang="en-US" sz="4000" b="1" dirty="0">
                <a:latin typeface="Arial" panose="020B0604020202020204" pitchFamily="34" charset="0"/>
                <a:cs typeface="Arial" panose="020B0604020202020204" pitchFamily="34" charset="0"/>
              </a:rPr>
              <a:t>Emergency Eye Wash Station</a:t>
            </a:r>
          </a:p>
        </p:txBody>
      </p:sp>
      <p:pic>
        <p:nvPicPr>
          <p:cNvPr id="5" name="Content Placeholder 4" descr="A picture containing table&#10;&#10;Description automatically generated">
            <a:extLst>
              <a:ext uri="{FF2B5EF4-FFF2-40B4-BE49-F238E27FC236}">
                <a16:creationId xmlns:a16="http://schemas.microsoft.com/office/drawing/2014/main" id="{0E9750D9-8757-4839-8EE7-9C4EE5523553}"/>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9677400" y="395288"/>
            <a:ext cx="2514600" cy="6486525"/>
          </a:xfrm>
        </p:spPr>
      </p:pic>
      <p:sp>
        <p:nvSpPr>
          <p:cNvPr id="42" name="Double Wave 41">
            <a:extLst>
              <a:ext uri="{FF2B5EF4-FFF2-40B4-BE49-F238E27FC236}">
                <a16:creationId xmlns:a16="http://schemas.microsoft.com/office/drawing/2014/main" id="{C0695D7B-E7A1-4F55-BB98-B89674D5CE5A}"/>
              </a:ext>
            </a:extLst>
          </p:cNvPr>
          <p:cNvSpPr/>
          <p:nvPr/>
        </p:nvSpPr>
        <p:spPr>
          <a:xfrm>
            <a:off x="5954486" y="2467949"/>
            <a:ext cx="4610098" cy="2922094"/>
          </a:xfrm>
          <a:prstGeom prst="doubleWav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0070C0"/>
              </a:solidFill>
            </a:endParaRPr>
          </a:p>
        </p:txBody>
      </p:sp>
      <p:cxnSp>
        <p:nvCxnSpPr>
          <p:cNvPr id="17" name="Straight Connector 16">
            <a:extLst>
              <a:ext uri="{FF2B5EF4-FFF2-40B4-BE49-F238E27FC236}">
                <a16:creationId xmlns:a16="http://schemas.microsoft.com/office/drawing/2014/main" id="{B6E5658F-C847-4134-8FFB-EA4D6B106500}"/>
              </a:ext>
            </a:extLst>
          </p:cNvPr>
          <p:cNvCxnSpPr>
            <a:cxnSpLocks/>
          </p:cNvCxnSpPr>
          <p:nvPr/>
        </p:nvCxnSpPr>
        <p:spPr>
          <a:xfrm flipH="1">
            <a:off x="7808679" y="1148046"/>
            <a:ext cx="2287164" cy="4664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E5837F-47C4-4ACD-8AF3-7E4F0B520DE1}"/>
              </a:ext>
            </a:extLst>
          </p:cNvPr>
          <p:cNvCxnSpPr>
            <a:cxnSpLocks/>
          </p:cNvCxnSpPr>
          <p:nvPr/>
        </p:nvCxnSpPr>
        <p:spPr>
          <a:xfrm flipH="1">
            <a:off x="6937203" y="1176151"/>
            <a:ext cx="3119830" cy="5016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1E122C-B1FE-4545-B9D0-D0AF502D1CC4}"/>
              </a:ext>
            </a:extLst>
          </p:cNvPr>
          <p:cNvCxnSpPr>
            <a:cxnSpLocks/>
          </p:cNvCxnSpPr>
          <p:nvPr/>
        </p:nvCxnSpPr>
        <p:spPr>
          <a:xfrm flipH="1">
            <a:off x="9727529" y="1153469"/>
            <a:ext cx="605968" cy="4943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1354139-70A4-4401-A037-1A7D81F9682C}"/>
              </a:ext>
            </a:extLst>
          </p:cNvPr>
          <p:cNvCxnSpPr>
            <a:cxnSpLocks/>
          </p:cNvCxnSpPr>
          <p:nvPr/>
        </p:nvCxnSpPr>
        <p:spPr>
          <a:xfrm flipH="1">
            <a:off x="8911764" y="1174218"/>
            <a:ext cx="1339982" cy="5290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42D4F71-F644-4CF7-9ECD-27A2B02136E9}"/>
              </a:ext>
            </a:extLst>
          </p:cNvPr>
          <p:cNvCxnSpPr>
            <a:cxnSpLocks/>
          </p:cNvCxnSpPr>
          <p:nvPr/>
        </p:nvCxnSpPr>
        <p:spPr>
          <a:xfrm flipH="1">
            <a:off x="8476695" y="1177173"/>
            <a:ext cx="1701230" cy="4460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B8ACC6-9D19-4BFC-95E8-29F9DDF9A0A4}"/>
              </a:ext>
            </a:extLst>
          </p:cNvPr>
          <p:cNvCxnSpPr>
            <a:cxnSpLocks/>
          </p:cNvCxnSpPr>
          <p:nvPr/>
        </p:nvCxnSpPr>
        <p:spPr>
          <a:xfrm flipH="1">
            <a:off x="6617163" y="1148046"/>
            <a:ext cx="3339296" cy="43592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E25FB6-41C2-4072-A05A-5C594F77F553}"/>
              </a:ext>
            </a:extLst>
          </p:cNvPr>
          <p:cNvCxnSpPr>
            <a:cxnSpLocks/>
          </p:cNvCxnSpPr>
          <p:nvPr/>
        </p:nvCxnSpPr>
        <p:spPr>
          <a:xfrm flipH="1">
            <a:off x="10243338" y="1198388"/>
            <a:ext cx="173317" cy="51507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B6AAE57-272B-4FC4-BBAC-F2C41B43EB32}"/>
              </a:ext>
            </a:extLst>
          </p:cNvPr>
          <p:cNvCxnSpPr>
            <a:cxnSpLocks/>
          </p:cNvCxnSpPr>
          <p:nvPr/>
        </p:nvCxnSpPr>
        <p:spPr>
          <a:xfrm flipH="1">
            <a:off x="5883710" y="1123035"/>
            <a:ext cx="4096236" cy="4359218"/>
          </a:xfrm>
          <a:prstGeom prst="line">
            <a:avLst/>
          </a:prstGeom>
        </p:spPr>
        <p:style>
          <a:lnRef idx="1">
            <a:schemeClr val="accent1"/>
          </a:lnRef>
          <a:fillRef idx="0">
            <a:schemeClr val="accent1"/>
          </a:fillRef>
          <a:effectRef idx="0">
            <a:schemeClr val="accent1"/>
          </a:effectRef>
          <a:fontRef idx="minor">
            <a:schemeClr val="tx1"/>
          </a:fontRef>
        </p:style>
      </p:cxnSp>
      <p:sp>
        <p:nvSpPr>
          <p:cNvPr id="43" name="Double Wave 42">
            <a:extLst>
              <a:ext uri="{FF2B5EF4-FFF2-40B4-BE49-F238E27FC236}">
                <a16:creationId xmlns:a16="http://schemas.microsoft.com/office/drawing/2014/main" id="{3A7E13B5-07FC-4610-9580-6E1663709E3F}"/>
              </a:ext>
            </a:extLst>
          </p:cNvPr>
          <p:cNvSpPr/>
          <p:nvPr/>
        </p:nvSpPr>
        <p:spPr>
          <a:xfrm>
            <a:off x="6115614" y="2861936"/>
            <a:ext cx="4311928" cy="2153107"/>
          </a:xfrm>
          <a:prstGeom prst="doubleWave">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US" sz="2800" dirty="0">
                <a:solidFill>
                  <a:schemeClr val="tx1"/>
                </a:solidFill>
              </a:rPr>
              <a:t>0.4 Gallons per 15 Mins</a:t>
            </a:r>
          </a:p>
          <a:p>
            <a:pPr marL="285750" indent="-285750">
              <a:buFont typeface="Arial" panose="020B0604020202020204" pitchFamily="34" charset="0"/>
              <a:buChar char="•"/>
            </a:pPr>
            <a:r>
              <a:rPr lang="en-US" sz="2800" dirty="0">
                <a:solidFill>
                  <a:schemeClr val="tx1"/>
                </a:solidFill>
              </a:rPr>
              <a:t>Both Eyes</a:t>
            </a:r>
          </a:p>
          <a:p>
            <a:pPr marL="285750" indent="-285750">
              <a:buFont typeface="Arial" panose="020B0604020202020204" pitchFamily="34" charset="0"/>
              <a:buChar char="•"/>
            </a:pPr>
            <a:r>
              <a:rPr lang="en-US" sz="2800" dirty="0">
                <a:solidFill>
                  <a:schemeClr val="tx1"/>
                </a:solidFill>
              </a:rPr>
              <a:t>15-43°C / 60-100°F</a:t>
            </a:r>
          </a:p>
        </p:txBody>
      </p:sp>
      <p:pic>
        <p:nvPicPr>
          <p:cNvPr id="113" name="Graphic 112" descr="Run with solid fill">
            <a:extLst>
              <a:ext uri="{FF2B5EF4-FFF2-40B4-BE49-F238E27FC236}">
                <a16:creationId xmlns:a16="http://schemas.microsoft.com/office/drawing/2014/main" id="{C6C153EC-5216-4965-95C3-142BFF39BEA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8430" y="2184305"/>
            <a:ext cx="1158508" cy="1158508"/>
          </a:xfrm>
          <a:prstGeom prst="rect">
            <a:avLst/>
          </a:prstGeom>
        </p:spPr>
      </p:pic>
      <p:sp>
        <p:nvSpPr>
          <p:cNvPr id="120" name="Freeform: Shape 119">
            <a:extLst>
              <a:ext uri="{FF2B5EF4-FFF2-40B4-BE49-F238E27FC236}">
                <a16:creationId xmlns:a16="http://schemas.microsoft.com/office/drawing/2014/main" id="{D92E6C7A-ED3E-482B-9B3B-00339B2F56C2}"/>
              </a:ext>
            </a:extLst>
          </p:cNvPr>
          <p:cNvSpPr/>
          <p:nvPr/>
        </p:nvSpPr>
        <p:spPr>
          <a:xfrm>
            <a:off x="1759029" y="2594885"/>
            <a:ext cx="2371437" cy="523220"/>
          </a:xfrm>
          <a:custGeom>
            <a:avLst/>
            <a:gdLst>
              <a:gd name="connsiteX0" fmla="*/ 723975 w 2371437"/>
              <a:gd name="connsiteY0" fmla="*/ 0 h 523220"/>
              <a:gd name="connsiteX1" fmla="*/ 1588314 w 2371437"/>
              <a:gd name="connsiteY1" fmla="*/ 0 h 523220"/>
              <a:gd name="connsiteX2" fmla="*/ 1588314 w 2371437"/>
              <a:gd name="connsiteY2" fmla="*/ 176915 h 523220"/>
              <a:gd name="connsiteX3" fmla="*/ 2192663 w 2371437"/>
              <a:gd name="connsiteY3" fmla="*/ 176915 h 523220"/>
              <a:gd name="connsiteX4" fmla="*/ 2192663 w 2371437"/>
              <a:gd name="connsiteY4" fmla="*/ 87528 h 523220"/>
              <a:gd name="connsiteX5" fmla="*/ 2371437 w 2371437"/>
              <a:gd name="connsiteY5" fmla="*/ 266302 h 523220"/>
              <a:gd name="connsiteX6" fmla="*/ 2192663 w 2371437"/>
              <a:gd name="connsiteY6" fmla="*/ 445076 h 523220"/>
              <a:gd name="connsiteX7" fmla="*/ 2192663 w 2371437"/>
              <a:gd name="connsiteY7" fmla="*/ 355689 h 523220"/>
              <a:gd name="connsiteX8" fmla="*/ 1588314 w 2371437"/>
              <a:gd name="connsiteY8" fmla="*/ 355689 h 523220"/>
              <a:gd name="connsiteX9" fmla="*/ 1588314 w 2371437"/>
              <a:gd name="connsiteY9" fmla="*/ 523220 h 523220"/>
              <a:gd name="connsiteX10" fmla="*/ 723975 w 2371437"/>
              <a:gd name="connsiteY10" fmla="*/ 523220 h 523220"/>
              <a:gd name="connsiteX11" fmla="*/ 723975 w 2371437"/>
              <a:gd name="connsiteY11" fmla="*/ 355689 h 523220"/>
              <a:gd name="connsiteX12" fmla="*/ 0 w 2371437"/>
              <a:gd name="connsiteY12" fmla="*/ 355689 h 523220"/>
              <a:gd name="connsiteX13" fmla="*/ 0 w 2371437"/>
              <a:gd name="connsiteY13" fmla="*/ 176915 h 523220"/>
              <a:gd name="connsiteX14" fmla="*/ 723975 w 2371437"/>
              <a:gd name="connsiteY14" fmla="*/ 176915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1437" h="523220">
                <a:moveTo>
                  <a:pt x="723975" y="0"/>
                </a:moveTo>
                <a:lnTo>
                  <a:pt x="1588314" y="0"/>
                </a:lnTo>
                <a:lnTo>
                  <a:pt x="1588314" y="176915"/>
                </a:lnTo>
                <a:lnTo>
                  <a:pt x="2192663" y="176915"/>
                </a:lnTo>
                <a:lnTo>
                  <a:pt x="2192663" y="87528"/>
                </a:lnTo>
                <a:lnTo>
                  <a:pt x="2371437" y="266302"/>
                </a:lnTo>
                <a:lnTo>
                  <a:pt x="2192663" y="445076"/>
                </a:lnTo>
                <a:lnTo>
                  <a:pt x="2192663" y="355689"/>
                </a:lnTo>
                <a:lnTo>
                  <a:pt x="1588314" y="355689"/>
                </a:lnTo>
                <a:lnTo>
                  <a:pt x="1588314" y="523220"/>
                </a:lnTo>
                <a:lnTo>
                  <a:pt x="723975" y="523220"/>
                </a:lnTo>
                <a:lnTo>
                  <a:pt x="723975" y="355689"/>
                </a:lnTo>
                <a:lnTo>
                  <a:pt x="0" y="355689"/>
                </a:lnTo>
                <a:lnTo>
                  <a:pt x="0" y="176915"/>
                </a:lnTo>
                <a:lnTo>
                  <a:pt x="723975" y="17691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dirty="0"/>
              <a:t>10 s</a:t>
            </a:r>
          </a:p>
        </p:txBody>
      </p:sp>
      <p:pic>
        <p:nvPicPr>
          <p:cNvPr id="116" name="Graphic 115" descr="Shower with solid fill">
            <a:extLst>
              <a:ext uri="{FF2B5EF4-FFF2-40B4-BE49-F238E27FC236}">
                <a16:creationId xmlns:a16="http://schemas.microsoft.com/office/drawing/2014/main" id="{7CCC3FB2-7AF5-4543-B782-BB39A840464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69277" y="2370911"/>
            <a:ext cx="1158508" cy="1158508"/>
          </a:xfrm>
          <a:prstGeom prst="rect">
            <a:avLst/>
          </a:prstGeom>
        </p:spPr>
      </p:pic>
      <p:pic>
        <p:nvPicPr>
          <p:cNvPr id="121" name="Graphic 120" descr="Run with solid fill">
            <a:extLst>
              <a:ext uri="{FF2B5EF4-FFF2-40B4-BE49-F238E27FC236}">
                <a16:creationId xmlns:a16="http://schemas.microsoft.com/office/drawing/2014/main" id="{79072B55-1793-4DC0-84EE-054D5BFDC3A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8430" y="4748801"/>
            <a:ext cx="1158508" cy="1158508"/>
          </a:xfrm>
          <a:prstGeom prst="rect">
            <a:avLst/>
          </a:prstGeom>
        </p:spPr>
      </p:pic>
      <p:pic>
        <p:nvPicPr>
          <p:cNvPr id="122" name="Graphic 121" descr="Shower with solid fill">
            <a:extLst>
              <a:ext uri="{FF2B5EF4-FFF2-40B4-BE49-F238E27FC236}">
                <a16:creationId xmlns:a16="http://schemas.microsoft.com/office/drawing/2014/main" id="{F6CCA64E-2ABE-484B-8BD2-92470B2E323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72773" y="4748801"/>
            <a:ext cx="1158508" cy="1158508"/>
          </a:xfrm>
          <a:prstGeom prst="rect">
            <a:avLst/>
          </a:prstGeom>
        </p:spPr>
      </p:pic>
      <p:pic>
        <p:nvPicPr>
          <p:cNvPr id="124" name="Picture 123" descr="Icon&#10;&#10;Description automatically generated">
            <a:extLst>
              <a:ext uri="{FF2B5EF4-FFF2-40B4-BE49-F238E27FC236}">
                <a16:creationId xmlns:a16="http://schemas.microsoft.com/office/drawing/2014/main" id="{05521E9C-AA84-4FC0-9F03-A2C8D609E36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24518" y="3863144"/>
            <a:ext cx="1380334" cy="1380334"/>
          </a:xfrm>
          <a:prstGeom prst="rect">
            <a:avLst/>
          </a:prstGeom>
        </p:spPr>
      </p:pic>
      <p:pic>
        <p:nvPicPr>
          <p:cNvPr id="126" name="Picture 125" descr="A red and white sign&#10;&#10;Description automatically generated with low confidence">
            <a:extLst>
              <a:ext uri="{FF2B5EF4-FFF2-40B4-BE49-F238E27FC236}">
                <a16:creationId xmlns:a16="http://schemas.microsoft.com/office/drawing/2014/main" id="{2BD9BB17-DC34-454A-B2DF-2AA74FA9358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32407" y="1368767"/>
            <a:ext cx="1390056" cy="1390056"/>
          </a:xfrm>
          <a:prstGeom prst="rect">
            <a:avLst/>
          </a:prstGeom>
        </p:spPr>
      </p:pic>
      <p:sp>
        <p:nvSpPr>
          <p:cNvPr id="127" name="Arrow: Right 126">
            <a:extLst>
              <a:ext uri="{FF2B5EF4-FFF2-40B4-BE49-F238E27FC236}">
                <a16:creationId xmlns:a16="http://schemas.microsoft.com/office/drawing/2014/main" id="{8E55A31D-D434-4B67-BD99-47E87F469810}"/>
              </a:ext>
            </a:extLst>
          </p:cNvPr>
          <p:cNvSpPr/>
          <p:nvPr/>
        </p:nvSpPr>
        <p:spPr>
          <a:xfrm>
            <a:off x="3412368" y="5302003"/>
            <a:ext cx="644844" cy="35133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0" name="Graphic 129" descr="Door Open with solid fill">
            <a:extLst>
              <a:ext uri="{FF2B5EF4-FFF2-40B4-BE49-F238E27FC236}">
                <a16:creationId xmlns:a16="http://schemas.microsoft.com/office/drawing/2014/main" id="{A5FC2FEC-58B6-43FD-A952-D887360486E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81021" y="4694806"/>
            <a:ext cx="1038331" cy="1212503"/>
          </a:xfrm>
          <a:prstGeom prst="rect">
            <a:avLst/>
          </a:prstGeom>
        </p:spPr>
      </p:pic>
      <p:sp>
        <p:nvSpPr>
          <p:cNvPr id="131" name="Arrow: Right 130">
            <a:extLst>
              <a:ext uri="{FF2B5EF4-FFF2-40B4-BE49-F238E27FC236}">
                <a16:creationId xmlns:a16="http://schemas.microsoft.com/office/drawing/2014/main" id="{4E1B7C7C-E077-40D9-90A2-58515290DB13}"/>
              </a:ext>
            </a:extLst>
          </p:cNvPr>
          <p:cNvSpPr/>
          <p:nvPr/>
        </p:nvSpPr>
        <p:spPr>
          <a:xfrm>
            <a:off x="1917170" y="5309619"/>
            <a:ext cx="644844" cy="35133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extBox 131">
            <a:extLst>
              <a:ext uri="{FF2B5EF4-FFF2-40B4-BE49-F238E27FC236}">
                <a16:creationId xmlns:a16="http://schemas.microsoft.com/office/drawing/2014/main" id="{BAC41232-D0D4-4643-A9CF-B17FB506CF2B}"/>
              </a:ext>
            </a:extLst>
          </p:cNvPr>
          <p:cNvSpPr txBox="1"/>
          <p:nvPr/>
        </p:nvSpPr>
        <p:spPr>
          <a:xfrm>
            <a:off x="2549554" y="5678372"/>
            <a:ext cx="864339" cy="523220"/>
          </a:xfrm>
          <a:prstGeom prst="rect">
            <a:avLst/>
          </a:prstGeom>
          <a:solidFill>
            <a:srgbClr val="0070C0"/>
          </a:solidFill>
        </p:spPr>
        <p:txBody>
          <a:bodyPr wrap="none" rtlCol="0">
            <a:spAutoFit/>
          </a:bodyPr>
          <a:lstStyle/>
          <a:p>
            <a:r>
              <a:rPr lang="en-US" sz="2800" dirty="0">
                <a:solidFill>
                  <a:schemeClr val="bg1"/>
                </a:solidFill>
              </a:rPr>
              <a:t>10 s</a:t>
            </a:r>
          </a:p>
        </p:txBody>
      </p:sp>
      <p:grpSp>
        <p:nvGrpSpPr>
          <p:cNvPr id="25" name="Group 24">
            <a:extLst>
              <a:ext uri="{FF2B5EF4-FFF2-40B4-BE49-F238E27FC236}">
                <a16:creationId xmlns:a16="http://schemas.microsoft.com/office/drawing/2014/main" id="{5B49E8F4-A673-43FB-A867-40628F6923ED}"/>
              </a:ext>
            </a:extLst>
          </p:cNvPr>
          <p:cNvGrpSpPr/>
          <p:nvPr/>
        </p:nvGrpSpPr>
        <p:grpSpPr>
          <a:xfrm rot="757675">
            <a:off x="7272290" y="1671025"/>
            <a:ext cx="3049537" cy="3923816"/>
            <a:chOff x="425316" y="948857"/>
            <a:chExt cx="3049537" cy="3923816"/>
          </a:xfrm>
        </p:grpSpPr>
        <p:pic>
          <p:nvPicPr>
            <p:cNvPr id="26" name="Picture 25">
              <a:extLst>
                <a:ext uri="{FF2B5EF4-FFF2-40B4-BE49-F238E27FC236}">
                  <a16:creationId xmlns:a16="http://schemas.microsoft.com/office/drawing/2014/main" id="{F15AB635-5A4E-495F-BCF5-0E3F3AADCCC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7" name="Oval 26">
              <a:extLst>
                <a:ext uri="{FF2B5EF4-FFF2-40B4-BE49-F238E27FC236}">
                  <a16:creationId xmlns:a16="http://schemas.microsoft.com/office/drawing/2014/main" id="{9805BD34-ED7B-4B9D-BF19-7909F7AD8E16}"/>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05BA90D-B995-4016-B02F-670F98CA8602}"/>
                </a:ext>
              </a:extLst>
            </p:cNvPr>
            <p:cNvSpPr txBox="1"/>
            <p:nvPr/>
          </p:nvSpPr>
          <p:spPr>
            <a:xfrm rot="21225613">
              <a:off x="589521" y="2251659"/>
              <a:ext cx="2885332" cy="209288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Test records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Cleaning and disinfection frequency</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Path</a:t>
              </a:r>
            </a:p>
          </p:txBody>
        </p:sp>
        <p:sp>
          <p:nvSpPr>
            <p:cNvPr id="29" name="Rectangle 28">
              <a:extLst>
                <a:ext uri="{FF2B5EF4-FFF2-40B4-BE49-F238E27FC236}">
                  <a16:creationId xmlns:a16="http://schemas.microsoft.com/office/drawing/2014/main" id="{F9952F18-C545-4C36-8ACE-16A2635A3208}"/>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132773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Surfaces</a:t>
            </a:r>
          </a:p>
        </p:txBody>
      </p:sp>
      <p:pic>
        <p:nvPicPr>
          <p:cNvPr id="18" name="Picture 17" descr="Wooden board panel">
            <a:extLst>
              <a:ext uri="{FF2B5EF4-FFF2-40B4-BE49-F238E27FC236}">
                <a16:creationId xmlns:a16="http://schemas.microsoft.com/office/drawing/2014/main" id="{F04E2439-7443-4506-AE3A-D83767493257}"/>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20000"/>
                    </a14:imgEffect>
                  </a14:imgLayer>
                </a14:imgProps>
              </a:ext>
              <a:ext uri="{28A0092B-C50C-407E-A947-70E740481C1C}">
                <a14:useLocalDpi xmlns:a14="http://schemas.microsoft.com/office/drawing/2010/main"/>
              </a:ext>
            </a:extLst>
          </a:blip>
          <a:srcRect l="-1"/>
          <a:stretch/>
        </p:blipFill>
        <p:spPr>
          <a:xfrm rot="21085392">
            <a:off x="207772" y="4118060"/>
            <a:ext cx="2259174" cy="2258568"/>
          </a:xfrm>
          <a:prstGeom prst="ellipse">
            <a:avLst/>
          </a:prstGeom>
        </p:spPr>
      </p:pic>
      <p:pic>
        <p:nvPicPr>
          <p:cNvPr id="20" name="Picture 19" descr="Natural patterns in granite rock">
            <a:extLst>
              <a:ext uri="{FF2B5EF4-FFF2-40B4-BE49-F238E27FC236}">
                <a16:creationId xmlns:a16="http://schemas.microsoft.com/office/drawing/2014/main" id="{B4325A91-F1F7-4A70-89C7-36D29A761BD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21085392">
            <a:off x="899565" y="4830568"/>
            <a:ext cx="2248826" cy="2258568"/>
          </a:xfrm>
          <a:prstGeom prst="ellipse">
            <a:avLst/>
          </a:prstGeom>
        </p:spPr>
      </p:pic>
      <p:pic>
        <p:nvPicPr>
          <p:cNvPr id="22" name="Picture 21">
            <a:extLst>
              <a:ext uri="{FF2B5EF4-FFF2-40B4-BE49-F238E27FC236}">
                <a16:creationId xmlns:a16="http://schemas.microsoft.com/office/drawing/2014/main" id="{CD577343-2814-4467-A810-BBA1E1EE50C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4"/>
          <a:stretch/>
        </p:blipFill>
        <p:spPr>
          <a:xfrm>
            <a:off x="208075" y="1205669"/>
            <a:ext cx="2258568" cy="2253861"/>
          </a:xfrm>
          <a:prstGeom prst="ellipse">
            <a:avLst/>
          </a:prstGeom>
        </p:spPr>
      </p:pic>
      <p:sp>
        <p:nvSpPr>
          <p:cNvPr id="27" name="TextBox 26">
            <a:extLst>
              <a:ext uri="{FF2B5EF4-FFF2-40B4-BE49-F238E27FC236}">
                <a16:creationId xmlns:a16="http://schemas.microsoft.com/office/drawing/2014/main" id="{A0CC66A6-31B7-4955-9258-AC9DE25FDEA5}"/>
              </a:ext>
            </a:extLst>
          </p:cNvPr>
          <p:cNvSpPr txBox="1"/>
          <p:nvPr/>
        </p:nvSpPr>
        <p:spPr>
          <a:xfrm>
            <a:off x="2622731" y="4574865"/>
            <a:ext cx="3167855" cy="181588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t>Avoid: </a:t>
            </a:r>
          </a:p>
          <a:p>
            <a:pPr marL="457200" indent="-457200">
              <a:buFont typeface="Arial" panose="020B0604020202020204" pitchFamily="34" charset="0"/>
              <a:buChar char="•"/>
            </a:pPr>
            <a:r>
              <a:rPr lang="en-US" sz="2800" dirty="0"/>
              <a:t>Textured</a:t>
            </a:r>
          </a:p>
          <a:p>
            <a:pPr marL="457200" indent="-457200">
              <a:buFont typeface="Arial" panose="020B0604020202020204" pitchFamily="34" charset="0"/>
              <a:buChar char="•"/>
            </a:pPr>
            <a:r>
              <a:rPr lang="en-US" sz="2800" dirty="0"/>
              <a:t>Porous</a:t>
            </a:r>
          </a:p>
          <a:p>
            <a:pPr marL="457200" indent="-457200">
              <a:buFont typeface="Arial" panose="020B0604020202020204" pitchFamily="34" charset="0"/>
              <a:buChar char="•"/>
            </a:pPr>
            <a:r>
              <a:rPr lang="en-US" sz="2800" dirty="0"/>
              <a:t>Non-compatible</a:t>
            </a:r>
          </a:p>
        </p:txBody>
      </p:sp>
      <p:pic>
        <p:nvPicPr>
          <p:cNvPr id="26" name="Picture 25">
            <a:extLst>
              <a:ext uri="{FF2B5EF4-FFF2-40B4-BE49-F238E27FC236}">
                <a16:creationId xmlns:a16="http://schemas.microsoft.com/office/drawing/2014/main" id="{BCE3EE15-0390-4053-83A4-C8AFB2DCF026}"/>
              </a:ext>
            </a:extLst>
          </p:cNvPr>
          <p:cNvPicPr>
            <a:picLocks noChangeAspect="1"/>
          </p:cNvPicPr>
          <p:nvPr/>
        </p:nvPicPr>
        <p:blipFill rotWithShape="1">
          <a:blip r:embed="rId8">
            <a:extLst>
              <a:ext uri="{28A0092B-C50C-407E-A947-70E740481C1C}">
                <a14:useLocalDpi xmlns:a14="http://schemas.microsoft.com/office/drawing/2010/main" val="0"/>
              </a:ext>
            </a:extLst>
          </a:blip>
          <a:srcRect r="33194"/>
          <a:stretch/>
        </p:blipFill>
        <p:spPr>
          <a:xfrm>
            <a:off x="1045665" y="1842862"/>
            <a:ext cx="2258568" cy="2253861"/>
          </a:xfrm>
          <a:prstGeom prst="ellipse">
            <a:avLst/>
          </a:prstGeom>
        </p:spPr>
      </p:pic>
      <p:sp>
        <p:nvSpPr>
          <p:cNvPr id="25" name="TextBox 24">
            <a:extLst>
              <a:ext uri="{FF2B5EF4-FFF2-40B4-BE49-F238E27FC236}">
                <a16:creationId xmlns:a16="http://schemas.microsoft.com/office/drawing/2014/main" id="{50370DE5-7CD3-4721-9F7E-C3B854FDE147}"/>
              </a:ext>
            </a:extLst>
          </p:cNvPr>
          <p:cNvSpPr txBox="1"/>
          <p:nvPr/>
        </p:nvSpPr>
        <p:spPr>
          <a:xfrm>
            <a:off x="2622732" y="1850206"/>
            <a:ext cx="3167854"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t>Have:</a:t>
            </a:r>
          </a:p>
          <a:p>
            <a:pPr marL="457200" indent="-457200">
              <a:buFont typeface="Arial" panose="020B0604020202020204" pitchFamily="34" charset="0"/>
              <a:buChar char="•"/>
            </a:pPr>
            <a:r>
              <a:rPr lang="en-US" sz="2800" dirty="0"/>
              <a:t>Smooth</a:t>
            </a:r>
          </a:p>
          <a:p>
            <a:pPr marL="457200" indent="-457200">
              <a:buFont typeface="Arial" panose="020B0604020202020204" pitchFamily="34" charset="0"/>
              <a:buChar char="•"/>
            </a:pPr>
            <a:r>
              <a:rPr lang="en-US" sz="2800" dirty="0"/>
              <a:t>Nonporous </a:t>
            </a:r>
          </a:p>
          <a:p>
            <a:pPr marL="457200" indent="-457200">
              <a:buFont typeface="Arial" panose="020B0604020202020204" pitchFamily="34" charset="0"/>
              <a:buChar char="•"/>
            </a:pPr>
            <a:r>
              <a:rPr lang="en-US" sz="2800" dirty="0"/>
              <a:t>Compatible</a:t>
            </a:r>
          </a:p>
        </p:txBody>
      </p:sp>
      <p:pic>
        <p:nvPicPr>
          <p:cNvPr id="29" name="Picture 28">
            <a:extLst>
              <a:ext uri="{FF2B5EF4-FFF2-40B4-BE49-F238E27FC236}">
                <a16:creationId xmlns:a16="http://schemas.microsoft.com/office/drawing/2014/main" id="{CB0BAB01-4BFF-4E18-864A-36B4C6BE660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p:blipFill>
        <p:spPr>
          <a:xfrm>
            <a:off x="6096000" y="1515402"/>
            <a:ext cx="5853204" cy="5059316"/>
          </a:xfrm>
          <a:prstGeom prst="round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2039200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2159D8-F723-414A-9332-04BC14B5BD99}"/>
              </a:ext>
            </a:extLst>
          </p:cNvPr>
          <p:cNvSpPr>
            <a:spLocks noGrp="1"/>
          </p:cNvSpPr>
          <p:nvPr>
            <p:ph type="title"/>
          </p:nvPr>
        </p:nvSpPr>
        <p:spPr/>
        <p:txBody>
          <a:bodyPr>
            <a:normAutofit fontScale="90000"/>
          </a:bodyPr>
          <a:lstStyle/>
          <a:p>
            <a:r>
              <a:rPr lang="en-US" dirty="0"/>
              <a:t>Top 10 Health Technology Hazards for 2020</a:t>
            </a:r>
            <a:br>
              <a:rPr lang="en-US" dirty="0"/>
            </a:br>
            <a:endParaRPr lang="en-US" dirty="0"/>
          </a:p>
        </p:txBody>
      </p:sp>
      <p:sp>
        <p:nvSpPr>
          <p:cNvPr id="3" name="Content Placeholder 2">
            <a:extLst>
              <a:ext uri="{FF2B5EF4-FFF2-40B4-BE49-F238E27FC236}">
                <a16:creationId xmlns:a16="http://schemas.microsoft.com/office/drawing/2014/main" id="{27E8DD53-7C3E-41DC-8636-C7A5CD92F1C1}"/>
              </a:ext>
            </a:extLst>
          </p:cNvPr>
          <p:cNvSpPr>
            <a:spLocks noGrp="1"/>
          </p:cNvSpPr>
          <p:nvPr>
            <p:ph idx="1"/>
          </p:nvPr>
        </p:nvSpPr>
        <p:spPr/>
        <p:txBody>
          <a:bodyPr>
            <a:normAutofit fontScale="92500" lnSpcReduction="10000"/>
          </a:bodyPr>
          <a:lstStyle/>
          <a:p>
            <a:pPr marL="514350" indent="-514350">
              <a:spcBef>
                <a:spcPts val="600"/>
              </a:spcBef>
              <a:spcAft>
                <a:spcPts val="600"/>
              </a:spcAft>
              <a:buFont typeface="+mj-lt"/>
              <a:buAutoNum type="arabicPeriod"/>
            </a:pPr>
            <a:r>
              <a:rPr lang="en-US" dirty="0"/>
              <a:t>Surgical stapler misuse.</a:t>
            </a:r>
          </a:p>
          <a:p>
            <a:pPr marL="514350" indent="-514350">
              <a:spcBef>
                <a:spcPts val="600"/>
              </a:spcBef>
              <a:spcAft>
                <a:spcPts val="600"/>
              </a:spcAft>
              <a:buFont typeface="+mj-lt"/>
              <a:buAutoNum type="arabicPeriod"/>
            </a:pPr>
            <a:r>
              <a:rPr lang="en-US" dirty="0"/>
              <a:t>Point-of-care ultrasound.</a:t>
            </a:r>
          </a:p>
          <a:p>
            <a:pPr marL="514350" indent="-514350">
              <a:spcBef>
                <a:spcPts val="600"/>
              </a:spcBef>
              <a:spcAft>
                <a:spcPts val="600"/>
              </a:spcAft>
              <a:buFont typeface="+mj-lt"/>
              <a:buAutoNum type="arabicPeriod"/>
            </a:pPr>
            <a:r>
              <a:rPr lang="en-US" dirty="0"/>
              <a:t>Sterile processing errors in medical and dental offices.</a:t>
            </a:r>
          </a:p>
          <a:p>
            <a:pPr marL="514350" indent="-514350">
              <a:spcBef>
                <a:spcPts val="600"/>
              </a:spcBef>
              <a:spcAft>
                <a:spcPts val="600"/>
              </a:spcAft>
              <a:buFont typeface="+mj-lt"/>
              <a:buAutoNum type="arabicPeriod"/>
            </a:pPr>
            <a:r>
              <a:rPr lang="en-US" dirty="0"/>
              <a:t>Central venous catheter risk in at-home hemodialysis.</a:t>
            </a:r>
          </a:p>
          <a:p>
            <a:pPr marL="514350" indent="-514350">
              <a:spcBef>
                <a:spcPts val="600"/>
              </a:spcBef>
              <a:spcAft>
                <a:spcPts val="600"/>
              </a:spcAft>
              <a:buFont typeface="+mj-lt"/>
              <a:buAutoNum type="arabicPeriod"/>
            </a:pPr>
            <a:r>
              <a:rPr lang="en-US" dirty="0"/>
              <a:t>Unproven surgical robotic procedures.</a:t>
            </a:r>
          </a:p>
          <a:p>
            <a:pPr marL="514350" indent="-514350">
              <a:spcBef>
                <a:spcPts val="600"/>
              </a:spcBef>
              <a:spcAft>
                <a:spcPts val="600"/>
              </a:spcAft>
              <a:buFont typeface="+mj-lt"/>
              <a:buAutoNum type="arabicPeriod"/>
            </a:pPr>
            <a:r>
              <a:rPr lang="en-US" dirty="0"/>
              <a:t>Alarm, alert and notification overload.</a:t>
            </a:r>
          </a:p>
          <a:p>
            <a:pPr marL="514350" indent="-514350">
              <a:spcBef>
                <a:spcPts val="600"/>
              </a:spcBef>
              <a:spcAft>
                <a:spcPts val="600"/>
              </a:spcAft>
              <a:buFont typeface="+mj-lt"/>
              <a:buAutoNum type="arabicPeriod"/>
            </a:pPr>
            <a:r>
              <a:rPr lang="en-US" dirty="0"/>
              <a:t>Connected home healthcare security risks.</a:t>
            </a:r>
          </a:p>
          <a:p>
            <a:pPr marL="514350" indent="-514350">
              <a:spcBef>
                <a:spcPts val="600"/>
              </a:spcBef>
              <a:spcAft>
                <a:spcPts val="600"/>
              </a:spcAft>
              <a:buFont typeface="+mj-lt"/>
              <a:buAutoNum type="arabicPeriod"/>
            </a:pPr>
            <a:r>
              <a:rPr lang="en-US" dirty="0"/>
              <a:t>Missing implant data and MRIs.</a:t>
            </a:r>
          </a:p>
          <a:p>
            <a:pPr marL="514350" indent="-514350">
              <a:spcBef>
                <a:spcPts val="600"/>
              </a:spcBef>
              <a:spcAft>
                <a:spcPts val="600"/>
              </a:spcAft>
              <a:buFont typeface="+mj-lt"/>
              <a:buAutoNum type="arabicPeriod"/>
            </a:pPr>
            <a:r>
              <a:rPr lang="en-US" dirty="0"/>
              <a:t>Medication timing errors in EHRs.</a:t>
            </a:r>
          </a:p>
          <a:p>
            <a:pPr marL="514350" indent="-514350">
              <a:spcBef>
                <a:spcPts val="600"/>
              </a:spcBef>
              <a:spcAft>
                <a:spcPts val="600"/>
              </a:spcAft>
              <a:buFont typeface="+mj-lt"/>
              <a:buAutoNum type="arabicPeriod"/>
            </a:pPr>
            <a:r>
              <a:rPr lang="en-US" dirty="0"/>
              <a:t>Loose nuts and bolts in devices.</a:t>
            </a:r>
          </a:p>
          <a:p>
            <a:pPr marL="514350" indent="-514350">
              <a:spcBef>
                <a:spcPts val="600"/>
              </a:spcBef>
              <a:spcAft>
                <a:spcPts val="600"/>
              </a:spcAft>
              <a:buFont typeface="+mj-lt"/>
              <a:buAutoNum type="arabicPeriod"/>
            </a:pPr>
            <a:endParaRPr lang="en-US" dirty="0"/>
          </a:p>
        </p:txBody>
      </p:sp>
      <p:pic>
        <p:nvPicPr>
          <p:cNvPr id="5" name="Picture 4" descr="ECRI_Logo_Color.jpg">
            <a:extLst>
              <a:ext uri="{FF2B5EF4-FFF2-40B4-BE49-F238E27FC236}">
                <a16:creationId xmlns:a16="http://schemas.microsoft.com/office/drawing/2014/main" id="{DC96400B-B058-4C49-AC5C-CC7F750278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8401" y="5556896"/>
            <a:ext cx="4939792" cy="920686"/>
          </a:xfrm>
          <a:prstGeom prst="rect">
            <a:avLst/>
          </a:prstGeom>
        </p:spPr>
      </p:pic>
    </p:spTree>
    <p:extLst>
      <p:ext uri="{BB962C8B-B14F-4D97-AF65-F5344CB8AC3E}">
        <p14:creationId xmlns:p14="http://schemas.microsoft.com/office/powerpoint/2010/main" val="175090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par>
                                <p:cTn id="7" presetID="19" presetClass="emph" presetSubtype="0" fill="hold" nodeType="withEffect">
                                  <p:stCondLst>
                                    <p:cond delay="0"/>
                                  </p:stCondLst>
                                  <p:iterate type="lt">
                                    <p:tmPct val="0"/>
                                  </p:iterate>
                                  <p:childTnLst>
                                    <p:animClr clrSpc="rgb" dir="cw">
                                      <p:cBhvr override="childStyle">
                                        <p:cTn id="8" dur="500" fill="hold"/>
                                        <p:tgtEl>
                                          <p:spTgt spid="3">
                                            <p:txEl>
                                              <p:pRg st="2" end="2"/>
                                            </p:txEl>
                                          </p:spTgt>
                                        </p:tgtEl>
                                        <p:attrNameLst>
                                          <p:attrName>style.color</p:attrName>
                                        </p:attrNameLst>
                                      </p:cBhvr>
                                      <p:to>
                                        <a:schemeClr val="accent2"/>
                                      </p:to>
                                    </p:animClr>
                                    <p:animClr clrSpc="rgb" dir="cw">
                                      <p:cBhvr>
                                        <p:cTn id="9" dur="500" fill="hold"/>
                                        <p:tgtEl>
                                          <p:spTgt spid="3">
                                            <p:txEl>
                                              <p:pRg st="2" end="2"/>
                                            </p:txEl>
                                          </p:spTgt>
                                        </p:tgtEl>
                                        <p:attrNameLst>
                                          <p:attrName>fillcolor</p:attrName>
                                        </p:attrNameLst>
                                      </p:cBhvr>
                                      <p:to>
                                        <a:schemeClr val="accent2"/>
                                      </p:to>
                                    </p:animClr>
                                    <p:set>
                                      <p:cBhvr>
                                        <p:cTn id="10" dur="500" fill="hold"/>
                                        <p:tgtEl>
                                          <p:spTgt spid="3">
                                            <p:txEl>
                                              <p:pRg st="2" end="2"/>
                                            </p:txEl>
                                          </p:spTgt>
                                        </p:tgtEl>
                                        <p:attrNameLst>
                                          <p:attrName>fill.type</p:attrName>
                                        </p:attrNameLst>
                                      </p:cBhvr>
                                      <p:to>
                                        <p:strVal val="solid"/>
                                      </p:to>
                                    </p:set>
                                    <p:set>
                                      <p:cBhvr>
                                        <p:cTn id="11"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4"/>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71528" y="774700"/>
            <a:ext cx="3429000" cy="2654300"/>
          </a:xfrm>
          <a:prstGeom prst="octagon">
            <a:avLst/>
          </a:prstGeom>
          <a:ln w="57150">
            <a:solidFill>
              <a:srgbClr val="FF0000"/>
            </a:solidFill>
          </a:ln>
          <a:effectLst>
            <a:outerShdw blurRad="63500" sx="102000" sy="102000" algn="ctr" rotWithShape="0">
              <a:prstClr val="black">
                <a:alpha val="40000"/>
              </a:prstClr>
            </a:outerShdw>
          </a:effectLst>
        </p:spPr>
      </p:pic>
      <p:pic>
        <p:nvPicPr>
          <p:cNvPr id="2050" name="Picture 2" descr="Related image">
            <a:extLst>
              <a:ext uri="{FF2B5EF4-FFF2-40B4-BE49-F238E27FC236}">
                <a16:creationId xmlns:a16="http://schemas.microsoft.com/office/drawing/2014/main" id="{99EE9A3B-3045-46A3-A4B6-E3FB0E938AFE}"/>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771529" y="3590923"/>
            <a:ext cx="3428999" cy="2651760"/>
          </a:xfrm>
          <a:prstGeom prst="octagon">
            <a:avLst/>
          </a:prstGeom>
          <a:ln w="57150">
            <a:solidFill>
              <a:srgbClr val="FF000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A7FCBB8-B19C-4848-8D40-57C16B9FD27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81500" y="774700"/>
            <a:ext cx="3429000" cy="2654300"/>
          </a:xfrm>
          <a:prstGeom prst="octagon">
            <a:avLst/>
          </a:prstGeom>
          <a:ln w="57150">
            <a:solidFill>
              <a:srgbClr val="FF0000"/>
            </a:solidFill>
          </a:ln>
          <a:effectLst>
            <a:outerShdw blurRad="63500" sx="102000" sy="102000" algn="ctr" rotWithShape="0">
              <a:prstClr val="black">
                <a:alpha val="40000"/>
              </a:prstClr>
            </a:outerShdw>
          </a:effectLst>
        </p:spPr>
      </p:pic>
      <p:pic>
        <p:nvPicPr>
          <p:cNvPr id="2054" name="Picture 6" descr="Image result for cell phone">
            <a:extLst>
              <a:ext uri="{FF2B5EF4-FFF2-40B4-BE49-F238E27FC236}">
                <a16:creationId xmlns:a16="http://schemas.microsoft.com/office/drawing/2014/main" id="{FC2C9209-C29D-4FE8-B1BE-FA4DC8D9C76E}"/>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b="-4"/>
          <a:stretch/>
        </p:blipFill>
        <p:spPr bwMode="auto">
          <a:xfrm>
            <a:off x="7991472" y="774700"/>
            <a:ext cx="3429000" cy="2654300"/>
          </a:xfrm>
          <a:prstGeom prst="octagon">
            <a:avLst/>
          </a:prstGeom>
          <a:ln w="57150">
            <a:solidFill>
              <a:srgbClr val="FF000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3939CFC-4059-429C-A52E-15CCD95670B5}"/>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7991472" y="3605211"/>
            <a:ext cx="3428999" cy="2654300"/>
          </a:xfrm>
          <a:prstGeom prst="octagon">
            <a:avLst/>
          </a:prstGeom>
          <a:ln w="57150">
            <a:solidFill>
              <a:srgbClr val="FF0000"/>
            </a:solidFill>
          </a:ln>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CD3CACA8-CEFC-4718-8CF5-8B157053ADC3}"/>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4375150" y="3590923"/>
            <a:ext cx="3441700" cy="2654300"/>
          </a:xfrm>
          <a:prstGeom prst="octagon">
            <a:avLst/>
          </a:prstGeom>
          <a:ln w="57150">
            <a:solidFill>
              <a:srgbClr val="FF0000"/>
            </a:solidFill>
          </a:ln>
          <a:effectLst>
            <a:outerShdw blurRad="63500" sx="102000" sy="102000" algn="ctr" rotWithShape="0">
              <a:prstClr val="black">
                <a:alpha val="40000"/>
              </a:prstClr>
            </a:outerShdw>
          </a:effectLst>
        </p:spPr>
      </p:pic>
      <p:sp>
        <p:nvSpPr>
          <p:cNvPr id="13314" name="Rectangle 2"/>
          <p:cNvSpPr>
            <a:spLocks noGrp="1" noChangeArrowheads="1"/>
          </p:cNvSpPr>
          <p:nvPr>
            <p:ph type="title" idx="4294967295"/>
          </p:nvPr>
        </p:nvSpPr>
        <p:spPr>
          <a:xfrm>
            <a:off x="1545432" y="3267077"/>
            <a:ext cx="9101137" cy="654050"/>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pPr algn="ctr"/>
            <a:r>
              <a:rPr lang="en-US" sz="2800" b="1" dirty="0">
                <a:latin typeface="Arial" panose="020B0604020202020204" pitchFamily="34" charset="0"/>
                <a:cs typeface="Arial" panose="020B0604020202020204" pitchFamily="34" charset="0"/>
              </a:rPr>
              <a:t>Sources of Environmental Contamination</a:t>
            </a:r>
          </a:p>
        </p:txBody>
      </p:sp>
    </p:spTree>
    <p:custDataLst>
      <p:tags r:id="rId1"/>
    </p:custDataLst>
    <p:extLst>
      <p:ext uri="{BB962C8B-B14F-4D97-AF65-F5344CB8AC3E}">
        <p14:creationId xmlns:p14="http://schemas.microsoft.com/office/powerpoint/2010/main" val="253904545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6893FE-5B2D-472A-B4FD-F18D5FA07E10}"/>
              </a:ext>
            </a:extLst>
          </p:cNvPr>
          <p:cNvSpPr>
            <a:spLocks noGrp="1"/>
          </p:cNvSpPr>
          <p:nvPr>
            <p:ph type="title"/>
          </p:nvPr>
        </p:nvSpPr>
        <p:spPr/>
        <p:txBody>
          <a:bodyPr/>
          <a:lstStyle/>
          <a:p>
            <a:r>
              <a:rPr lang="en-US" dirty="0"/>
              <a:t>Environmental Services (EVS) in SPD</a:t>
            </a:r>
          </a:p>
        </p:txBody>
      </p:sp>
      <p:graphicFrame>
        <p:nvGraphicFramePr>
          <p:cNvPr id="17" name="Content Placeholder 5">
            <a:extLst>
              <a:ext uri="{FF2B5EF4-FFF2-40B4-BE49-F238E27FC236}">
                <a16:creationId xmlns:a16="http://schemas.microsoft.com/office/drawing/2014/main" id="{2AADDB79-77D8-4ED8-981A-7B0508C70CED}"/>
              </a:ext>
            </a:extLst>
          </p:cNvPr>
          <p:cNvGraphicFramePr>
            <a:graphicFrameLocks/>
          </p:cNvGraphicFramePr>
          <p:nvPr/>
        </p:nvGraphicFramePr>
        <p:xfrm>
          <a:off x="601980" y="1509710"/>
          <a:ext cx="10972800" cy="4524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2A9479EE-088D-4A70-80D8-938A76DDE5DA}"/>
              </a:ext>
            </a:extLst>
          </p:cNvPr>
          <p:cNvGrpSpPr/>
          <p:nvPr/>
        </p:nvGrpSpPr>
        <p:grpSpPr>
          <a:xfrm rot="715134">
            <a:off x="4153484" y="1760378"/>
            <a:ext cx="3869791" cy="4428762"/>
            <a:chOff x="425316" y="948857"/>
            <a:chExt cx="3047473" cy="3923816"/>
          </a:xfrm>
        </p:grpSpPr>
        <p:pic>
          <p:nvPicPr>
            <p:cNvPr id="7" name="Picture 6">
              <a:extLst>
                <a:ext uri="{FF2B5EF4-FFF2-40B4-BE49-F238E27FC236}">
                  <a16:creationId xmlns:a16="http://schemas.microsoft.com/office/drawing/2014/main" id="{94F606D1-618D-490A-819E-EAC989EF8C3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Oval 7">
              <a:extLst>
                <a:ext uri="{FF2B5EF4-FFF2-40B4-BE49-F238E27FC236}">
                  <a16:creationId xmlns:a16="http://schemas.microsoft.com/office/drawing/2014/main" id="{F156E388-BF56-42EE-A082-BF44ACCBF51C}"/>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9CA7CEC-F7E6-4761-A12E-0DA7CD13BDE2}"/>
                </a:ext>
              </a:extLst>
            </p:cNvPr>
            <p:cNvSpPr txBox="1"/>
            <p:nvPr/>
          </p:nvSpPr>
          <p:spPr>
            <a:xfrm rot="21225613">
              <a:off x="587457" y="2043868"/>
              <a:ext cx="2885332" cy="253915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Trash &amp; Linen Schedule</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PPE and Attire</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Cleaning Chemistry</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Disinfectants</a:t>
              </a:r>
            </a:p>
          </p:txBody>
        </p:sp>
        <p:sp>
          <p:nvSpPr>
            <p:cNvPr id="10" name="Rectangle 9">
              <a:extLst>
                <a:ext uri="{FF2B5EF4-FFF2-40B4-BE49-F238E27FC236}">
                  <a16:creationId xmlns:a16="http://schemas.microsoft.com/office/drawing/2014/main" id="{23D22E3F-DC0B-4B55-91B3-9A67C4BEDB13}"/>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Tree>
    <p:extLst>
      <p:ext uri="{BB962C8B-B14F-4D97-AF65-F5344CB8AC3E}">
        <p14:creationId xmlns:p14="http://schemas.microsoft.com/office/powerpoint/2010/main" val="29076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D425CC1-92B1-4046-8C73-FCFE54CF3246}"/>
              </a:ext>
            </a:extLst>
          </p:cNvPr>
          <p:cNvGrpSpPr/>
          <p:nvPr/>
        </p:nvGrpSpPr>
        <p:grpSpPr>
          <a:xfrm>
            <a:off x="0" y="451104"/>
            <a:ext cx="6096000" cy="6406896"/>
            <a:chOff x="-15549" y="230156"/>
            <a:chExt cx="6096000" cy="6406896"/>
          </a:xfrm>
        </p:grpSpPr>
        <p:pic>
          <p:nvPicPr>
            <p:cNvPr id="8" name="Picture 7">
              <a:extLst>
                <a:ext uri="{FF2B5EF4-FFF2-40B4-BE49-F238E27FC236}">
                  <a16:creationId xmlns:a16="http://schemas.microsoft.com/office/drawing/2014/main" id="{C8AF38F3-5291-460B-BF71-98FBC6005679}"/>
                </a:ext>
              </a:extLst>
            </p:cNvPr>
            <p:cNvPicPr>
              <a:picLocks noChangeAspect="1"/>
            </p:cNvPicPr>
            <p:nvPr/>
          </p:nvPicPr>
          <p:blipFill rotWithShape="1">
            <a:blip r:embed="rId3">
              <a:extLst>
                <a:ext uri="{28A0092B-C50C-407E-A947-70E740481C1C}">
                  <a14:useLocalDpi xmlns:a14="http://schemas.microsoft.com/office/drawing/2010/main"/>
                </a:ext>
              </a:extLst>
            </a:blip>
            <a:srcRect b="1176"/>
            <a:stretch/>
          </p:blipFill>
          <p:spPr>
            <a:xfrm>
              <a:off x="-15549" y="230156"/>
              <a:ext cx="6096000" cy="6406896"/>
            </a:xfrm>
            <a:prstGeom prst="rect">
              <a:avLst/>
            </a:prstGeom>
          </p:spPr>
        </p:pic>
        <p:sp>
          <p:nvSpPr>
            <p:cNvPr id="9" name="Rectangle: Rounded Corners 8">
              <a:extLst>
                <a:ext uri="{FF2B5EF4-FFF2-40B4-BE49-F238E27FC236}">
                  <a16:creationId xmlns:a16="http://schemas.microsoft.com/office/drawing/2014/main" id="{AE03A013-EDB1-4E0D-9A55-C25244BFF324}"/>
                </a:ext>
              </a:extLst>
            </p:cNvPr>
            <p:cNvSpPr/>
            <p:nvPr/>
          </p:nvSpPr>
          <p:spPr>
            <a:xfrm>
              <a:off x="1448741" y="3806890"/>
              <a:ext cx="1014541" cy="293886"/>
            </a:xfrm>
            <a:prstGeom prst="roundRect">
              <a:avLst/>
            </a:prstGeom>
            <a:solidFill>
              <a:srgbClr val="BFC2C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413F3972-251C-4E94-A619-9A4DEAA8FF5D}"/>
              </a:ext>
            </a:extLst>
          </p:cNvPr>
          <p:cNvGrpSpPr/>
          <p:nvPr/>
        </p:nvGrpSpPr>
        <p:grpSpPr>
          <a:xfrm>
            <a:off x="6096000" y="451411"/>
            <a:ext cx="6096000" cy="6406589"/>
            <a:chOff x="6080451" y="230156"/>
            <a:chExt cx="6096000" cy="6406589"/>
          </a:xfrm>
        </p:grpSpPr>
        <p:pic>
          <p:nvPicPr>
            <p:cNvPr id="11" name="Picture 10">
              <a:extLst>
                <a:ext uri="{FF2B5EF4-FFF2-40B4-BE49-F238E27FC236}">
                  <a16:creationId xmlns:a16="http://schemas.microsoft.com/office/drawing/2014/main" id="{CB661884-4654-4485-B376-E39CA8BE05F3}"/>
                </a:ext>
              </a:extLst>
            </p:cNvPr>
            <p:cNvPicPr>
              <a:picLocks noChangeAspect="1"/>
            </p:cNvPicPr>
            <p:nvPr/>
          </p:nvPicPr>
          <p:blipFill rotWithShape="1">
            <a:blip r:embed="rId4">
              <a:extLst>
                <a:ext uri="{28A0092B-C50C-407E-A947-70E740481C1C}">
                  <a14:useLocalDpi xmlns:a14="http://schemas.microsoft.com/office/drawing/2010/main"/>
                </a:ext>
              </a:extLst>
            </a:blip>
            <a:srcRect t="1" b="1184"/>
            <a:stretch/>
          </p:blipFill>
          <p:spPr>
            <a:xfrm>
              <a:off x="6080451" y="230156"/>
              <a:ext cx="6096000" cy="6406589"/>
            </a:xfrm>
            <a:prstGeom prst="rect">
              <a:avLst/>
            </a:prstGeom>
          </p:spPr>
        </p:pic>
        <p:sp>
          <p:nvSpPr>
            <p:cNvPr id="12" name="Rectangle 11">
              <a:extLst>
                <a:ext uri="{FF2B5EF4-FFF2-40B4-BE49-F238E27FC236}">
                  <a16:creationId xmlns:a16="http://schemas.microsoft.com/office/drawing/2014/main" id="{65AF208A-4618-4562-BCB7-8CEEEA688932}"/>
                </a:ext>
              </a:extLst>
            </p:cNvPr>
            <p:cNvSpPr/>
            <p:nvPr/>
          </p:nvSpPr>
          <p:spPr>
            <a:xfrm>
              <a:off x="7747521" y="1499670"/>
              <a:ext cx="724676" cy="217162"/>
            </a:xfrm>
            <a:prstGeom prst="rect">
              <a:avLst/>
            </a:prstGeom>
            <a:solidFill>
              <a:srgbClr val="E9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a:extLst>
              <a:ext uri="{FF2B5EF4-FFF2-40B4-BE49-F238E27FC236}">
                <a16:creationId xmlns:a16="http://schemas.microsoft.com/office/drawing/2014/main" id="{D6BED589-EE4E-4079-A143-792432D15710}"/>
              </a:ext>
            </a:extLst>
          </p:cNvPr>
          <p:cNvSpPr/>
          <p:nvPr/>
        </p:nvSpPr>
        <p:spPr>
          <a:xfrm>
            <a:off x="2792349" y="1362482"/>
            <a:ext cx="6610350" cy="420314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endParaRPr>
          </a:p>
        </p:txBody>
      </p:sp>
      <p:sp>
        <p:nvSpPr>
          <p:cNvPr id="14" name="Title 1">
            <a:extLst>
              <a:ext uri="{FF2B5EF4-FFF2-40B4-BE49-F238E27FC236}">
                <a16:creationId xmlns:a16="http://schemas.microsoft.com/office/drawing/2014/main" id="{80A93E82-8A45-4649-9F4D-198A788E031F}"/>
              </a:ext>
            </a:extLst>
          </p:cNvPr>
          <p:cNvSpPr txBox="1">
            <a:spLocks/>
          </p:cNvSpPr>
          <p:nvPr/>
        </p:nvSpPr>
        <p:spPr>
          <a:xfrm>
            <a:off x="3352800" y="2532529"/>
            <a:ext cx="5486400" cy="1757829"/>
          </a:xfrm>
          <a:prstGeom prst="rect">
            <a:avLst/>
          </a:prstGeom>
        </p:spPr>
        <p:txBody>
          <a:bodyPr anchor="ctr" anchorCtr="1"/>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t>Storage</a:t>
            </a:r>
          </a:p>
        </p:txBody>
      </p:sp>
    </p:spTree>
    <p:extLst>
      <p:ext uri="{BB962C8B-B14F-4D97-AF65-F5344CB8AC3E}">
        <p14:creationId xmlns:p14="http://schemas.microsoft.com/office/powerpoint/2010/main" val="16545949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AE4A-D3CC-4A25-B0D9-67F842134253}"/>
              </a:ext>
            </a:extLst>
          </p:cNvPr>
          <p:cNvSpPr>
            <a:spLocks noGrp="1"/>
          </p:cNvSpPr>
          <p:nvPr>
            <p:ph type="title"/>
          </p:nvPr>
        </p:nvSpPr>
        <p:spPr/>
        <p:txBody>
          <a:bodyPr/>
          <a:lstStyle/>
          <a:p>
            <a:r>
              <a:rPr lang="en-US" dirty="0"/>
              <a:t>Sterile Storage</a:t>
            </a:r>
          </a:p>
        </p:txBody>
      </p:sp>
      <p:sp>
        <p:nvSpPr>
          <p:cNvPr id="3" name="Content Placeholder 2">
            <a:extLst>
              <a:ext uri="{FF2B5EF4-FFF2-40B4-BE49-F238E27FC236}">
                <a16:creationId xmlns:a16="http://schemas.microsoft.com/office/drawing/2014/main" id="{BBC8F1F8-8DAF-4581-9A3F-0BE2B8A95D63}"/>
              </a:ext>
            </a:extLst>
          </p:cNvPr>
          <p:cNvSpPr>
            <a:spLocks noGrp="1"/>
          </p:cNvSpPr>
          <p:nvPr>
            <p:ph idx="1"/>
          </p:nvPr>
        </p:nvSpPr>
        <p:spPr>
          <a:xfrm>
            <a:off x="3905249" y="1715336"/>
            <a:ext cx="4629693" cy="4762246"/>
          </a:xfrm>
        </p:spPr>
        <p:txBody>
          <a:bodyPr/>
          <a:lstStyle/>
          <a:p>
            <a:r>
              <a:rPr lang="en-US" dirty="0"/>
              <a:t>Clean and organized</a:t>
            </a:r>
          </a:p>
          <a:p>
            <a:r>
              <a:rPr lang="en-US" dirty="0"/>
              <a:t>Restricted access</a:t>
            </a:r>
          </a:p>
          <a:p>
            <a:r>
              <a:rPr lang="en-US" dirty="0"/>
              <a:t>Environment monitored</a:t>
            </a:r>
          </a:p>
          <a:p>
            <a:r>
              <a:rPr lang="en-US" dirty="0"/>
              <a:t>Cleaned regularly</a:t>
            </a:r>
          </a:p>
        </p:txBody>
      </p:sp>
      <p:pic>
        <p:nvPicPr>
          <p:cNvPr id="4" name="Picture 3" descr="A close up of a basket&#10;&#10;Description automatically generated">
            <a:extLst>
              <a:ext uri="{FF2B5EF4-FFF2-40B4-BE49-F238E27FC236}">
                <a16:creationId xmlns:a16="http://schemas.microsoft.com/office/drawing/2014/main" id="{B76E2412-91A1-4A7A-B52F-2783F0648C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8037202" y="2110133"/>
            <a:ext cx="4290238" cy="3294758"/>
          </a:xfrm>
          <a:prstGeom prst="roundRect">
            <a:avLst/>
          </a:prstGeom>
          <a:effectLst>
            <a:outerShdw blurRad="63500" sx="102000" sy="102000" algn="ctr" rotWithShape="0">
              <a:prstClr val="black">
                <a:alpha val="40000"/>
              </a:prstClr>
            </a:outerShdw>
          </a:effectLst>
        </p:spPr>
      </p:pic>
      <p:pic>
        <p:nvPicPr>
          <p:cNvPr id="6" name="Picture 5" descr="A picture containing text, indoor, wall, tiled&#10;&#10;Description automatically generated">
            <a:extLst>
              <a:ext uri="{FF2B5EF4-FFF2-40B4-BE49-F238E27FC236}">
                <a16:creationId xmlns:a16="http://schemas.microsoft.com/office/drawing/2014/main" id="{65573458-FA45-4CC0-909C-D316F733BC9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5400000">
            <a:off x="-136899" y="2111592"/>
            <a:ext cx="4290238" cy="3291840"/>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028678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0A26FAC3-9B4B-4DB2-BC8B-7C1E81E0B316}"/>
              </a:ext>
            </a:extLst>
          </p:cNvPr>
          <p:cNvSpPr/>
          <p:nvPr/>
        </p:nvSpPr>
        <p:spPr>
          <a:xfrm>
            <a:off x="4258265" y="3093087"/>
            <a:ext cx="3657600" cy="3657600"/>
          </a:xfrm>
          <a:prstGeom prst="ellipse">
            <a:avLst/>
          </a:prstGeom>
          <a:ln>
            <a:solidFill>
              <a:srgbClr val="04788E"/>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4000" dirty="0">
              <a:solidFill>
                <a:srgbClr val="04788E"/>
              </a:solidFill>
            </a:endParaRPr>
          </a:p>
        </p:txBody>
      </p:sp>
      <p:grpSp>
        <p:nvGrpSpPr>
          <p:cNvPr id="19" name="Group 18">
            <a:extLst>
              <a:ext uri="{FF2B5EF4-FFF2-40B4-BE49-F238E27FC236}">
                <a16:creationId xmlns:a16="http://schemas.microsoft.com/office/drawing/2014/main" id="{A7F25651-71C8-42E3-891F-AC66D9190B91}"/>
              </a:ext>
            </a:extLst>
          </p:cNvPr>
          <p:cNvGrpSpPr/>
          <p:nvPr/>
        </p:nvGrpSpPr>
        <p:grpSpPr>
          <a:xfrm>
            <a:off x="843434" y="3464090"/>
            <a:ext cx="3657602" cy="3200400"/>
            <a:chOff x="1705230" y="3741009"/>
            <a:chExt cx="2706134" cy="2526960"/>
          </a:xfrm>
          <a:solidFill>
            <a:srgbClr val="04788E"/>
          </a:solidFill>
        </p:grpSpPr>
        <p:sp>
          <p:nvSpPr>
            <p:cNvPr id="17" name="Isosceles Triangle 16">
              <a:extLst>
                <a:ext uri="{FF2B5EF4-FFF2-40B4-BE49-F238E27FC236}">
                  <a16:creationId xmlns:a16="http://schemas.microsoft.com/office/drawing/2014/main" id="{1B58B924-73D5-4E56-9E9A-7383F13AFE54}"/>
                </a:ext>
              </a:extLst>
            </p:cNvPr>
            <p:cNvSpPr/>
            <p:nvPr/>
          </p:nvSpPr>
          <p:spPr>
            <a:xfrm rot="5400000">
              <a:off x="2252018" y="4108623"/>
              <a:ext cx="2526960" cy="1791732"/>
            </a:xfrm>
            <a:prstGeom prst="triangle">
              <a:avLst>
                <a:gd name="adj" fmla="val 50649"/>
              </a:avLst>
            </a:prstGeom>
            <a:grpFill/>
            <a:ln>
              <a:solidFill>
                <a:srgbClr val="04788E"/>
              </a:solidFill>
            </a:ln>
            <a:effectLst>
              <a:outerShdw blurRad="50800" dist="88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F804811-0FD6-4E3C-A866-7EBB8753D0EB}"/>
                </a:ext>
              </a:extLst>
            </p:cNvPr>
            <p:cNvSpPr/>
            <p:nvPr/>
          </p:nvSpPr>
          <p:spPr>
            <a:xfrm>
              <a:off x="1705230" y="4090089"/>
              <a:ext cx="1691333" cy="1804971"/>
            </a:xfrm>
            <a:prstGeom prst="ellipse">
              <a:avLst/>
            </a:prstGeom>
            <a:solidFill>
              <a:schemeClr val="bg1"/>
            </a:solidFill>
            <a:ln>
              <a:solidFill>
                <a:srgbClr val="04788E"/>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p>
          </p:txBody>
        </p:sp>
      </p:grpSp>
      <p:grpSp>
        <p:nvGrpSpPr>
          <p:cNvPr id="20" name="Group 19">
            <a:extLst>
              <a:ext uri="{FF2B5EF4-FFF2-40B4-BE49-F238E27FC236}">
                <a16:creationId xmlns:a16="http://schemas.microsoft.com/office/drawing/2014/main" id="{FC581F52-CC43-47E3-A947-F66620B6785C}"/>
              </a:ext>
            </a:extLst>
          </p:cNvPr>
          <p:cNvGrpSpPr/>
          <p:nvPr/>
        </p:nvGrpSpPr>
        <p:grpSpPr>
          <a:xfrm rot="2983718">
            <a:off x="2346278" y="451620"/>
            <a:ext cx="3657601" cy="3200400"/>
            <a:chOff x="1705231" y="3741009"/>
            <a:chExt cx="2706133" cy="2526960"/>
          </a:xfrm>
          <a:solidFill>
            <a:srgbClr val="04788E"/>
          </a:solidFill>
        </p:grpSpPr>
        <p:sp>
          <p:nvSpPr>
            <p:cNvPr id="21" name="Isosceles Triangle 20">
              <a:extLst>
                <a:ext uri="{FF2B5EF4-FFF2-40B4-BE49-F238E27FC236}">
                  <a16:creationId xmlns:a16="http://schemas.microsoft.com/office/drawing/2014/main" id="{2029F629-189C-4266-A30C-1455DA24B022}"/>
                </a:ext>
              </a:extLst>
            </p:cNvPr>
            <p:cNvSpPr/>
            <p:nvPr/>
          </p:nvSpPr>
          <p:spPr>
            <a:xfrm rot="5400000">
              <a:off x="2252018" y="4108623"/>
              <a:ext cx="2526960" cy="1791732"/>
            </a:xfrm>
            <a:prstGeom prst="triangle">
              <a:avLst>
                <a:gd name="adj" fmla="val 50649"/>
              </a:avLst>
            </a:prstGeom>
            <a:solidFill>
              <a:srgbClr val="0187AD"/>
            </a:solidFill>
            <a:ln>
              <a:solidFill>
                <a:srgbClr val="0187AD"/>
              </a:solidFill>
            </a:ln>
            <a:effectLst>
              <a:outerShdw blurRad="50800" dist="88900" dir="8100000" algn="tr"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0B8ADC8-ED0A-42E3-8DC4-6A8B3ED48900}"/>
                </a:ext>
              </a:extLst>
            </p:cNvPr>
            <p:cNvSpPr/>
            <p:nvPr/>
          </p:nvSpPr>
          <p:spPr>
            <a:xfrm>
              <a:off x="1705231" y="4090089"/>
              <a:ext cx="1691333" cy="1804971"/>
            </a:xfrm>
            <a:prstGeom prst="ellipse">
              <a:avLst/>
            </a:prstGeom>
            <a:solidFill>
              <a:schemeClr val="bg1"/>
            </a:solidFill>
            <a:ln>
              <a:solidFill>
                <a:srgbClr val="0187AD"/>
              </a:solidFill>
            </a:ln>
            <a:effectLst>
              <a:outerShdw blurRad="63500" sx="102000" sy="102000" algn="ctr" rotWithShape="0">
                <a:prstClr val="black">
                  <a:alpha val="40000"/>
                </a:prstClr>
              </a:outerShdw>
            </a:effectLst>
            <a:scene3d>
              <a:camera prst="orthographicFront"/>
              <a:lightRig rig="threePt" dir="t"/>
            </a:scene3d>
            <a:sp3d prstMaterial="matte"/>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p>
          </p:txBody>
        </p:sp>
      </p:grpSp>
      <p:sp>
        <p:nvSpPr>
          <p:cNvPr id="25" name="TextBox 24">
            <a:extLst>
              <a:ext uri="{FF2B5EF4-FFF2-40B4-BE49-F238E27FC236}">
                <a16:creationId xmlns:a16="http://schemas.microsoft.com/office/drawing/2014/main" id="{3A792AEC-A328-46F8-881C-563775259BCF}"/>
              </a:ext>
            </a:extLst>
          </p:cNvPr>
          <p:cNvSpPr txBox="1"/>
          <p:nvPr/>
        </p:nvSpPr>
        <p:spPr>
          <a:xfrm>
            <a:off x="931667" y="4987608"/>
            <a:ext cx="1891537" cy="646331"/>
          </a:xfrm>
          <a:prstGeom prst="rect">
            <a:avLst/>
          </a:prstGeom>
          <a:noFill/>
        </p:spPr>
        <p:txBody>
          <a:bodyPr wrap="square" rtlCol="0">
            <a:spAutoFit/>
          </a:bodyPr>
          <a:lstStyle/>
          <a:p>
            <a:pPr algn="ctr">
              <a:spcAft>
                <a:spcPts val="1200"/>
              </a:spcAft>
            </a:pPr>
            <a:r>
              <a:rPr lang="en-US" sz="3600" dirty="0">
                <a:solidFill>
                  <a:srgbClr val="04788E"/>
                </a:solidFill>
              </a:rPr>
              <a:t>  </a:t>
            </a:r>
            <a:r>
              <a:rPr lang="en-US" sz="2800" dirty="0"/>
              <a:t>No touch</a:t>
            </a:r>
          </a:p>
        </p:txBody>
      </p:sp>
      <p:grpSp>
        <p:nvGrpSpPr>
          <p:cNvPr id="27" name="Group 26">
            <a:extLst>
              <a:ext uri="{FF2B5EF4-FFF2-40B4-BE49-F238E27FC236}">
                <a16:creationId xmlns:a16="http://schemas.microsoft.com/office/drawing/2014/main" id="{475310DF-ECEF-4189-B215-C1449C22E22B}"/>
              </a:ext>
            </a:extLst>
          </p:cNvPr>
          <p:cNvGrpSpPr/>
          <p:nvPr/>
        </p:nvGrpSpPr>
        <p:grpSpPr>
          <a:xfrm rot="7712150">
            <a:off x="6184505" y="448911"/>
            <a:ext cx="3657601" cy="3200400"/>
            <a:chOff x="1705231" y="3741009"/>
            <a:chExt cx="2706133" cy="2526960"/>
          </a:xfrm>
          <a:solidFill>
            <a:srgbClr val="04788E"/>
          </a:solidFill>
        </p:grpSpPr>
        <p:sp>
          <p:nvSpPr>
            <p:cNvPr id="28" name="Isosceles Triangle 27">
              <a:extLst>
                <a:ext uri="{FF2B5EF4-FFF2-40B4-BE49-F238E27FC236}">
                  <a16:creationId xmlns:a16="http://schemas.microsoft.com/office/drawing/2014/main" id="{41A09118-02FF-4018-B308-78D7C20D1E9C}"/>
                </a:ext>
              </a:extLst>
            </p:cNvPr>
            <p:cNvSpPr/>
            <p:nvPr/>
          </p:nvSpPr>
          <p:spPr>
            <a:xfrm rot="5400000">
              <a:off x="2252018" y="4108623"/>
              <a:ext cx="2526960" cy="1791732"/>
            </a:xfrm>
            <a:prstGeom prst="triangle">
              <a:avLst>
                <a:gd name="adj" fmla="val 50649"/>
              </a:avLst>
            </a:prstGeom>
            <a:solidFill>
              <a:srgbClr val="059DBB"/>
            </a:solidFill>
            <a:ln>
              <a:solidFill>
                <a:srgbClr val="059DBB"/>
              </a:solidFill>
            </a:ln>
            <a:effectLst>
              <a:outerShdw blurRad="635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FEC0218D-B6CE-4172-9D85-EED5E2C621EE}"/>
                </a:ext>
              </a:extLst>
            </p:cNvPr>
            <p:cNvSpPr/>
            <p:nvPr/>
          </p:nvSpPr>
          <p:spPr>
            <a:xfrm>
              <a:off x="1705231" y="4090089"/>
              <a:ext cx="1691333" cy="1804971"/>
            </a:xfrm>
            <a:prstGeom prst="ellipse">
              <a:avLst/>
            </a:prstGeom>
            <a:solidFill>
              <a:schemeClr val="bg1"/>
            </a:solidFill>
            <a:ln>
              <a:solidFill>
                <a:srgbClr val="059DBB"/>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p>
          </p:txBody>
        </p:sp>
      </p:grpSp>
      <p:grpSp>
        <p:nvGrpSpPr>
          <p:cNvPr id="30" name="Group 29">
            <a:extLst>
              <a:ext uri="{FF2B5EF4-FFF2-40B4-BE49-F238E27FC236}">
                <a16:creationId xmlns:a16="http://schemas.microsoft.com/office/drawing/2014/main" id="{060BE87E-6B30-424A-8E98-EDFCDEEDBCB1}"/>
              </a:ext>
            </a:extLst>
          </p:cNvPr>
          <p:cNvGrpSpPr/>
          <p:nvPr/>
        </p:nvGrpSpPr>
        <p:grpSpPr>
          <a:xfrm rot="10800000">
            <a:off x="7678844" y="3510785"/>
            <a:ext cx="3657601" cy="3200400"/>
            <a:chOff x="1705231" y="3741009"/>
            <a:chExt cx="2706133" cy="2526960"/>
          </a:xfrm>
          <a:solidFill>
            <a:srgbClr val="04788E"/>
          </a:solidFill>
        </p:grpSpPr>
        <p:sp>
          <p:nvSpPr>
            <p:cNvPr id="31" name="Isosceles Triangle 30">
              <a:extLst>
                <a:ext uri="{FF2B5EF4-FFF2-40B4-BE49-F238E27FC236}">
                  <a16:creationId xmlns:a16="http://schemas.microsoft.com/office/drawing/2014/main" id="{E04D912B-2015-4B8C-827D-7C89E5D3C0D3}"/>
                </a:ext>
              </a:extLst>
            </p:cNvPr>
            <p:cNvSpPr/>
            <p:nvPr/>
          </p:nvSpPr>
          <p:spPr>
            <a:xfrm rot="5400000">
              <a:off x="2252018" y="4108623"/>
              <a:ext cx="2526960" cy="1791732"/>
            </a:xfrm>
            <a:prstGeom prst="triangle">
              <a:avLst>
                <a:gd name="adj" fmla="val 50649"/>
              </a:avLst>
            </a:prstGeom>
            <a:solidFill>
              <a:srgbClr val="06B8DC"/>
            </a:solidFill>
            <a:ln>
              <a:solidFill>
                <a:srgbClr val="06B8DC"/>
              </a:solidFill>
            </a:ln>
            <a:effectLst>
              <a:outerShdw blurRad="508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25321E36-059A-4947-BAF1-F1C8FBC14BAE}"/>
                </a:ext>
              </a:extLst>
            </p:cNvPr>
            <p:cNvSpPr/>
            <p:nvPr/>
          </p:nvSpPr>
          <p:spPr>
            <a:xfrm>
              <a:off x="1705231" y="4090089"/>
              <a:ext cx="1691333" cy="1804971"/>
            </a:xfrm>
            <a:prstGeom prst="ellipse">
              <a:avLst/>
            </a:prstGeom>
            <a:solidFill>
              <a:schemeClr val="bg1"/>
            </a:solidFill>
            <a:ln>
              <a:solidFill>
                <a:srgbClr val="059DBB"/>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p>
          </p:txBody>
        </p:sp>
      </p:grpSp>
      <p:sp>
        <p:nvSpPr>
          <p:cNvPr id="35" name="TextBox 34">
            <a:extLst>
              <a:ext uri="{FF2B5EF4-FFF2-40B4-BE49-F238E27FC236}">
                <a16:creationId xmlns:a16="http://schemas.microsoft.com/office/drawing/2014/main" id="{6CC3AD14-2CED-412E-9033-24B9AA3B385D}"/>
              </a:ext>
            </a:extLst>
          </p:cNvPr>
          <p:cNvSpPr txBox="1"/>
          <p:nvPr/>
        </p:nvSpPr>
        <p:spPr>
          <a:xfrm>
            <a:off x="7393951" y="1515995"/>
            <a:ext cx="2276386" cy="954107"/>
          </a:xfrm>
          <a:prstGeom prst="rect">
            <a:avLst/>
          </a:prstGeom>
          <a:noFill/>
        </p:spPr>
        <p:txBody>
          <a:bodyPr wrap="square" rtlCol="0">
            <a:spAutoFit/>
          </a:bodyPr>
          <a:lstStyle/>
          <a:p>
            <a:pPr algn="ctr"/>
            <a:r>
              <a:rPr lang="en-US" sz="2800" dirty="0"/>
              <a:t>Closed cabinet</a:t>
            </a:r>
          </a:p>
        </p:txBody>
      </p:sp>
      <p:pic>
        <p:nvPicPr>
          <p:cNvPr id="5" name="Picture 4" descr="Shape&#10;&#10;Description automatically generated">
            <a:extLst>
              <a:ext uri="{FF2B5EF4-FFF2-40B4-BE49-F238E27FC236}">
                <a16:creationId xmlns:a16="http://schemas.microsoft.com/office/drawing/2014/main" id="{FAAF8D78-E126-44EC-9F82-86D9E3E1808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0800000">
            <a:off x="2668719" y="417804"/>
            <a:ext cx="2207545" cy="2258568"/>
          </a:xfrm>
          <a:prstGeom prst="ellipse">
            <a:avLst/>
          </a:prstGeom>
        </p:spPr>
      </p:pic>
      <p:pic>
        <p:nvPicPr>
          <p:cNvPr id="3" name="Graphic 2" descr="No Touch outline">
            <a:extLst>
              <a:ext uri="{FF2B5EF4-FFF2-40B4-BE49-F238E27FC236}">
                <a16:creationId xmlns:a16="http://schemas.microsoft.com/office/drawing/2014/main" id="{4006BCEB-B397-4AAF-8B22-EA4920C18BC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56209" y="4213989"/>
            <a:ext cx="914400" cy="914400"/>
          </a:xfrm>
          <a:prstGeom prst="rect">
            <a:avLst/>
          </a:prstGeom>
        </p:spPr>
      </p:pic>
      <p:sp>
        <p:nvSpPr>
          <p:cNvPr id="26" name="TextBox 25">
            <a:extLst>
              <a:ext uri="{FF2B5EF4-FFF2-40B4-BE49-F238E27FC236}">
                <a16:creationId xmlns:a16="http://schemas.microsoft.com/office/drawing/2014/main" id="{476C3C2F-FD9A-479A-B13E-B971C8E0B4A5}"/>
              </a:ext>
            </a:extLst>
          </p:cNvPr>
          <p:cNvSpPr txBox="1"/>
          <p:nvPr/>
        </p:nvSpPr>
        <p:spPr>
          <a:xfrm>
            <a:off x="2935538" y="1038735"/>
            <a:ext cx="1701799" cy="954107"/>
          </a:xfrm>
          <a:prstGeom prst="rect">
            <a:avLst/>
          </a:prstGeom>
          <a:solidFill>
            <a:schemeClr val="bg1">
              <a:alpha val="60000"/>
            </a:schemeClr>
          </a:solidFill>
        </p:spPr>
        <p:txBody>
          <a:bodyPr wrap="square" rtlCol="0">
            <a:spAutoFit/>
          </a:bodyPr>
          <a:lstStyle/>
          <a:p>
            <a:pPr algn="ctr">
              <a:spcAft>
                <a:spcPts val="1200"/>
              </a:spcAft>
            </a:pPr>
            <a:r>
              <a:rPr lang="en-US" sz="2800" dirty="0"/>
              <a:t>Vertical storage</a:t>
            </a:r>
          </a:p>
        </p:txBody>
      </p:sp>
      <p:pic>
        <p:nvPicPr>
          <p:cNvPr id="7" name="Picture 6" descr="A picture containing cup, indoor, tableware&#10;&#10;Description automatically generated">
            <a:extLst>
              <a:ext uri="{FF2B5EF4-FFF2-40B4-BE49-F238E27FC236}">
                <a16:creationId xmlns:a16="http://schemas.microsoft.com/office/drawing/2014/main" id="{E2CE0C8D-3404-40D2-8E2E-3E2D3F00CE3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634391" y="4140841"/>
            <a:ext cx="1103600" cy="1050763"/>
          </a:xfrm>
          <a:prstGeom prst="ellipse">
            <a:avLst/>
          </a:prstGeom>
        </p:spPr>
      </p:pic>
      <p:sp>
        <p:nvSpPr>
          <p:cNvPr id="34" name="TextBox 33">
            <a:extLst>
              <a:ext uri="{FF2B5EF4-FFF2-40B4-BE49-F238E27FC236}">
                <a16:creationId xmlns:a16="http://schemas.microsoft.com/office/drawing/2014/main" id="{F1BEC034-B76D-41DB-B113-AB7EC80810E4}"/>
              </a:ext>
            </a:extLst>
          </p:cNvPr>
          <p:cNvSpPr txBox="1"/>
          <p:nvPr/>
        </p:nvSpPr>
        <p:spPr>
          <a:xfrm>
            <a:off x="9047998" y="5026317"/>
            <a:ext cx="2276386" cy="954107"/>
          </a:xfrm>
          <a:prstGeom prst="rect">
            <a:avLst/>
          </a:prstGeom>
          <a:noFill/>
        </p:spPr>
        <p:txBody>
          <a:bodyPr wrap="square" rtlCol="0">
            <a:spAutoFit/>
          </a:bodyPr>
          <a:lstStyle/>
          <a:p>
            <a:pPr algn="ctr"/>
            <a:r>
              <a:rPr lang="en-US" sz="2800" dirty="0"/>
              <a:t>Filtered air circulation</a:t>
            </a:r>
          </a:p>
        </p:txBody>
      </p:sp>
      <p:pic>
        <p:nvPicPr>
          <p:cNvPr id="9" name="Graphic 8" descr="Door Closed outline">
            <a:extLst>
              <a:ext uri="{FF2B5EF4-FFF2-40B4-BE49-F238E27FC236}">
                <a16:creationId xmlns:a16="http://schemas.microsoft.com/office/drawing/2014/main" id="{749A2CE2-4986-4F05-ACD4-17E686EB954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70137" y="559440"/>
            <a:ext cx="914400" cy="914400"/>
          </a:xfrm>
          <a:prstGeom prst="rect">
            <a:avLst/>
          </a:prstGeom>
        </p:spPr>
      </p:pic>
      <p:grpSp>
        <p:nvGrpSpPr>
          <p:cNvPr id="57" name="Group 56">
            <a:extLst>
              <a:ext uri="{FF2B5EF4-FFF2-40B4-BE49-F238E27FC236}">
                <a16:creationId xmlns:a16="http://schemas.microsoft.com/office/drawing/2014/main" id="{934531C1-D777-4C0E-A304-D9A66B993A0A}"/>
              </a:ext>
            </a:extLst>
          </p:cNvPr>
          <p:cNvGrpSpPr/>
          <p:nvPr/>
        </p:nvGrpSpPr>
        <p:grpSpPr>
          <a:xfrm>
            <a:off x="1174781" y="1609954"/>
            <a:ext cx="3049537" cy="3923816"/>
            <a:chOff x="425316" y="948857"/>
            <a:chExt cx="3049537" cy="3923816"/>
          </a:xfrm>
        </p:grpSpPr>
        <p:pic>
          <p:nvPicPr>
            <p:cNvPr id="58" name="Picture 57">
              <a:extLst>
                <a:ext uri="{FF2B5EF4-FFF2-40B4-BE49-F238E27FC236}">
                  <a16:creationId xmlns:a16="http://schemas.microsoft.com/office/drawing/2014/main" id="{6D006D11-9EBE-435F-A640-0C1A88CC82E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91983" y="948857"/>
              <a:ext cx="2884349" cy="39238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9" name="Oval 58">
              <a:extLst>
                <a:ext uri="{FF2B5EF4-FFF2-40B4-BE49-F238E27FC236}">
                  <a16:creationId xmlns:a16="http://schemas.microsoft.com/office/drawing/2014/main" id="{7F918A7F-7798-479C-800A-AB842EAC5318}"/>
                </a:ext>
              </a:extLst>
            </p:cNvPr>
            <p:cNvSpPr/>
            <p:nvPr/>
          </p:nvSpPr>
          <p:spPr>
            <a:xfrm rot="20941789">
              <a:off x="1551713" y="1012615"/>
              <a:ext cx="387927" cy="37407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C1D2DA08-A66A-40F0-BEC0-CD1B2B5A80A8}"/>
                </a:ext>
              </a:extLst>
            </p:cNvPr>
            <p:cNvSpPr txBox="1"/>
            <p:nvPr/>
          </p:nvSpPr>
          <p:spPr>
            <a:xfrm rot="21225613">
              <a:off x="589521" y="2251659"/>
              <a:ext cx="2885332" cy="209288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Storage</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Hang time records</a:t>
              </a:r>
            </a:p>
            <a:p>
              <a:pPr marL="285750" indent="-285750">
                <a:spcBef>
                  <a:spcPts val="600"/>
                </a:spcBef>
                <a:buFont typeface="Arial" panose="020B0604020202020204" pitchFamily="34" charset="0"/>
                <a:buChar char="•"/>
              </a:pPr>
              <a:r>
                <a:rPr lang="en-US" sz="2400" dirty="0">
                  <a:latin typeface="+mj-lt"/>
                  <a:cs typeface="Aharoni" panose="02010803020104030203" pitchFamily="2" charset="-79"/>
                </a:rPr>
                <a:t>Hang Time risk Assessment</a:t>
              </a:r>
            </a:p>
          </p:txBody>
        </p:sp>
        <p:sp>
          <p:nvSpPr>
            <p:cNvPr id="61" name="Rectangle 60">
              <a:extLst>
                <a:ext uri="{FF2B5EF4-FFF2-40B4-BE49-F238E27FC236}">
                  <a16:creationId xmlns:a16="http://schemas.microsoft.com/office/drawing/2014/main" id="{9C296AAF-8B32-4156-82F7-9687CFF1C8AE}"/>
                </a:ext>
              </a:extLst>
            </p:cNvPr>
            <p:cNvSpPr/>
            <p:nvPr/>
          </p:nvSpPr>
          <p:spPr>
            <a:xfrm rot="21256105">
              <a:off x="425316" y="1546139"/>
              <a:ext cx="2861410" cy="461665"/>
            </a:xfrm>
            <a:prstGeom prst="rect">
              <a:avLst/>
            </a:prstGeom>
            <a:noFill/>
          </p:spPr>
          <p:txBody>
            <a:bodyPr wrap="square" lIns="91440" tIns="45720" rIns="91440" bIns="45720">
              <a:spAutoFit/>
            </a:bodyPr>
            <a:lstStyle/>
            <a:p>
              <a:pPr algn="ctr"/>
              <a:r>
                <a:rPr lang="en-US" sz="2400" b="0" u="sng" cap="none" spc="0" dirty="0">
                  <a:ln w="0"/>
                  <a:solidFill>
                    <a:schemeClr val="tx1"/>
                  </a:solidFill>
                  <a:effectLst>
                    <a:outerShdw blurRad="38100" dist="19050" dir="2700000" algn="tl" rotWithShape="0">
                      <a:schemeClr val="dk1">
                        <a:alpha val="40000"/>
                      </a:schemeClr>
                    </a:outerShdw>
                  </a:effectLst>
                  <a:latin typeface="+mj-lt"/>
                </a:rPr>
                <a:t>Things to Check</a:t>
              </a:r>
            </a:p>
          </p:txBody>
        </p:sp>
      </p:grpSp>
      <p:sp>
        <p:nvSpPr>
          <p:cNvPr id="11" name="TextBox 10">
            <a:extLst>
              <a:ext uri="{FF2B5EF4-FFF2-40B4-BE49-F238E27FC236}">
                <a16:creationId xmlns:a16="http://schemas.microsoft.com/office/drawing/2014/main" id="{C3338544-7BB5-4786-A243-B2A6C3BC7FFC}"/>
              </a:ext>
            </a:extLst>
          </p:cNvPr>
          <p:cNvSpPr txBox="1"/>
          <p:nvPr/>
        </p:nvSpPr>
        <p:spPr>
          <a:xfrm>
            <a:off x="5051138" y="5688036"/>
            <a:ext cx="2165721" cy="584775"/>
          </a:xfrm>
          <a:prstGeom prst="rect">
            <a:avLst/>
          </a:prstGeom>
          <a:solidFill>
            <a:schemeClr val="bg1"/>
          </a:solidFill>
        </p:spPr>
        <p:txBody>
          <a:bodyPr wrap="none" rtlCol="0">
            <a:spAutoFit/>
          </a:bodyPr>
          <a:lstStyle/>
          <a:p>
            <a:r>
              <a:rPr lang="en-US" sz="3200" dirty="0"/>
              <a:t>Hang Time</a:t>
            </a:r>
          </a:p>
        </p:txBody>
      </p:sp>
      <p:grpSp>
        <p:nvGrpSpPr>
          <p:cNvPr id="4" name="Group 3">
            <a:extLst>
              <a:ext uri="{FF2B5EF4-FFF2-40B4-BE49-F238E27FC236}">
                <a16:creationId xmlns:a16="http://schemas.microsoft.com/office/drawing/2014/main" id="{AA19967E-145E-433F-81A6-56E96A427442}"/>
              </a:ext>
            </a:extLst>
          </p:cNvPr>
          <p:cNvGrpSpPr/>
          <p:nvPr/>
        </p:nvGrpSpPr>
        <p:grpSpPr>
          <a:xfrm>
            <a:off x="4770924" y="3251261"/>
            <a:ext cx="2650152" cy="3474720"/>
            <a:chOff x="4770924" y="3194111"/>
            <a:chExt cx="2650152" cy="3474720"/>
          </a:xfrm>
        </p:grpSpPr>
        <p:pic>
          <p:nvPicPr>
            <p:cNvPr id="45" name="Picture 44" descr="A close up of a door&#10;&#10;Description automatically generated">
              <a:extLst>
                <a:ext uri="{FF2B5EF4-FFF2-40B4-BE49-F238E27FC236}">
                  <a16:creationId xmlns:a16="http://schemas.microsoft.com/office/drawing/2014/main" id="{5223FEE0-8EA0-4A97-B5FC-F2878AC5C98B}"/>
                </a:ext>
              </a:extLst>
            </p:cNvPr>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a:xfrm>
              <a:off x="4770924" y="3194111"/>
              <a:ext cx="2650152" cy="3474720"/>
            </a:xfrm>
            <a:custGeom>
              <a:avLst/>
              <a:gdLst>
                <a:gd name="connsiteX0" fmla="*/ 644754 w 2668995"/>
                <a:gd name="connsiteY0" fmla="*/ 0 h 3499426"/>
                <a:gd name="connsiteX1" fmla="*/ 2005281 w 2668995"/>
                <a:gd name="connsiteY1" fmla="*/ 0 h 3499426"/>
                <a:gd name="connsiteX2" fmla="*/ 2036869 w 2668995"/>
                <a:gd name="connsiteY2" fmla="*/ 11561 h 3499426"/>
                <a:gd name="connsiteX3" fmla="*/ 2618174 w 2668995"/>
                <a:gd name="connsiteY3" fmla="*/ 403488 h 3499426"/>
                <a:gd name="connsiteX4" fmla="*/ 2668995 w 2668995"/>
                <a:gd name="connsiteY4" fmla="*/ 459406 h 3499426"/>
                <a:gd name="connsiteX5" fmla="*/ 2668995 w 2668995"/>
                <a:gd name="connsiteY5" fmla="*/ 2933885 h 3499426"/>
                <a:gd name="connsiteX6" fmla="*/ 2618174 w 2668995"/>
                <a:gd name="connsiteY6" fmla="*/ 2989802 h 3499426"/>
                <a:gd name="connsiteX7" fmla="*/ 1693584 w 2668995"/>
                <a:gd name="connsiteY7" fmla="*/ 3488291 h 3499426"/>
                <a:gd name="connsiteX8" fmla="*/ 1620620 w 2668995"/>
                <a:gd name="connsiteY8" fmla="*/ 3499426 h 3499426"/>
                <a:gd name="connsiteX9" fmla="*/ 1029415 w 2668995"/>
                <a:gd name="connsiteY9" fmla="*/ 3499426 h 3499426"/>
                <a:gd name="connsiteX10" fmla="*/ 956450 w 2668995"/>
                <a:gd name="connsiteY10" fmla="*/ 3488291 h 3499426"/>
                <a:gd name="connsiteX11" fmla="*/ 31861 w 2668995"/>
                <a:gd name="connsiteY11" fmla="*/ 2989802 h 3499426"/>
                <a:gd name="connsiteX12" fmla="*/ 0 w 2668995"/>
                <a:gd name="connsiteY12" fmla="*/ 2954747 h 3499426"/>
                <a:gd name="connsiteX13" fmla="*/ 0 w 2668995"/>
                <a:gd name="connsiteY13" fmla="*/ 438544 h 3499426"/>
                <a:gd name="connsiteX14" fmla="*/ 31861 w 2668995"/>
                <a:gd name="connsiteY14" fmla="*/ 403488 h 3499426"/>
                <a:gd name="connsiteX15" fmla="*/ 613166 w 2668995"/>
                <a:gd name="connsiteY15" fmla="*/ 11561 h 349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8995" h="3499426">
                  <a:moveTo>
                    <a:pt x="644754" y="0"/>
                  </a:moveTo>
                  <a:lnTo>
                    <a:pt x="2005281" y="0"/>
                  </a:lnTo>
                  <a:lnTo>
                    <a:pt x="2036869" y="11561"/>
                  </a:lnTo>
                  <a:cubicBezTo>
                    <a:pt x="2255663" y="104104"/>
                    <a:pt x="2452700" y="238015"/>
                    <a:pt x="2618174" y="403488"/>
                  </a:cubicBezTo>
                  <a:lnTo>
                    <a:pt x="2668995" y="459406"/>
                  </a:lnTo>
                  <a:lnTo>
                    <a:pt x="2668995" y="2933885"/>
                  </a:lnTo>
                  <a:lnTo>
                    <a:pt x="2618174" y="2989802"/>
                  </a:lnTo>
                  <a:cubicBezTo>
                    <a:pt x="2369963" y="3238013"/>
                    <a:pt x="2050735" y="3415207"/>
                    <a:pt x="1693584" y="3488291"/>
                  </a:cubicBezTo>
                  <a:lnTo>
                    <a:pt x="1620620" y="3499426"/>
                  </a:lnTo>
                  <a:lnTo>
                    <a:pt x="1029415" y="3499426"/>
                  </a:lnTo>
                  <a:lnTo>
                    <a:pt x="956450" y="3488291"/>
                  </a:lnTo>
                  <a:cubicBezTo>
                    <a:pt x="599299" y="3415207"/>
                    <a:pt x="280071" y="3238013"/>
                    <a:pt x="31861" y="2989802"/>
                  </a:cubicBezTo>
                  <a:lnTo>
                    <a:pt x="0" y="2954747"/>
                  </a:lnTo>
                  <a:lnTo>
                    <a:pt x="0" y="438544"/>
                  </a:lnTo>
                  <a:lnTo>
                    <a:pt x="31861" y="403488"/>
                  </a:lnTo>
                  <a:cubicBezTo>
                    <a:pt x="197334" y="238015"/>
                    <a:pt x="394371" y="104104"/>
                    <a:pt x="613166" y="11561"/>
                  </a:cubicBezTo>
                  <a:close/>
                </a:path>
              </a:pathLst>
            </a:custGeom>
          </p:spPr>
        </p:pic>
        <p:sp>
          <p:nvSpPr>
            <p:cNvPr id="2" name="Rectangle: Rounded Corners 1">
              <a:extLst>
                <a:ext uri="{FF2B5EF4-FFF2-40B4-BE49-F238E27FC236}">
                  <a16:creationId xmlns:a16="http://schemas.microsoft.com/office/drawing/2014/main" id="{91BAFE57-84F3-42CE-A00F-744EF77AFEB8}"/>
                </a:ext>
              </a:extLst>
            </p:cNvPr>
            <p:cNvSpPr/>
            <p:nvPr/>
          </p:nvSpPr>
          <p:spPr>
            <a:xfrm>
              <a:off x="5147297" y="3529013"/>
              <a:ext cx="205064" cy="59531"/>
            </a:xfrm>
            <a:prstGeom prst="roundRect">
              <a:avLst/>
            </a:prstGeom>
            <a:solidFill>
              <a:srgbClr val="BAC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D4B7DF23-564B-421A-BA9C-EF01BD712076}"/>
                </a:ext>
              </a:extLst>
            </p:cNvPr>
            <p:cNvSpPr/>
            <p:nvPr/>
          </p:nvSpPr>
          <p:spPr>
            <a:xfrm>
              <a:off x="6705419" y="3578113"/>
              <a:ext cx="164487" cy="58056"/>
            </a:xfrm>
            <a:prstGeom prst="roundRect">
              <a:avLst/>
            </a:prstGeom>
            <a:solidFill>
              <a:srgbClr val="E2E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5509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A4909-560E-4FF2-9F82-FC988F8A10B1}"/>
              </a:ext>
            </a:extLst>
          </p:cNvPr>
          <p:cNvSpPr>
            <a:spLocks noGrp="1"/>
          </p:cNvSpPr>
          <p:nvPr>
            <p:ph type="title"/>
          </p:nvPr>
        </p:nvSpPr>
        <p:spPr/>
        <p:txBody>
          <a:bodyPr/>
          <a:lstStyle/>
          <a:p>
            <a:r>
              <a:rPr lang="en-US" dirty="0"/>
              <a:t>Resources	</a:t>
            </a:r>
          </a:p>
        </p:txBody>
      </p:sp>
      <p:pic>
        <p:nvPicPr>
          <p:cNvPr id="3" name="Picture 2">
            <a:extLst>
              <a:ext uri="{FF2B5EF4-FFF2-40B4-BE49-F238E27FC236}">
                <a16:creationId xmlns:a16="http://schemas.microsoft.com/office/drawing/2014/main" id="{EA6E72FA-E006-E26A-2539-56635770C8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6435" y="1420842"/>
            <a:ext cx="2004364" cy="2505456"/>
          </a:xfrm>
          <a:prstGeom prst="rect">
            <a:avLst/>
          </a:prstGeom>
          <a:effectLst>
            <a:outerShdw blurRad="63500" sx="102000" sy="102000" algn="ctr" rotWithShape="0">
              <a:prstClr val="black">
                <a:alpha val="40000"/>
              </a:prstClr>
            </a:outerShdw>
          </a:effectLst>
        </p:spPr>
      </p:pic>
      <p:pic>
        <p:nvPicPr>
          <p:cNvPr id="4" name="Content Placeholder 3">
            <a:extLst>
              <a:ext uri="{FF2B5EF4-FFF2-40B4-BE49-F238E27FC236}">
                <a16:creationId xmlns:a16="http://schemas.microsoft.com/office/drawing/2014/main" id="{03562D4D-CF64-B686-4F14-943AE260A96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9286186" y="4141471"/>
            <a:ext cx="2000250" cy="2506662"/>
          </a:xfrm>
          <a:prstGeom prst="rect">
            <a:avLst/>
          </a:prstGeom>
          <a:ln>
            <a:noFill/>
          </a:ln>
          <a:effectLst>
            <a:outerShdw blurRad="254000" dist="38100" dir="5400000" algn="t" rotWithShape="0">
              <a:prstClr val="black">
                <a:alpha val="40000"/>
              </a:prstClr>
            </a:outerShdw>
          </a:effectLst>
        </p:spPr>
      </p:pic>
      <p:pic>
        <p:nvPicPr>
          <p:cNvPr id="7" name="Picture 6">
            <a:extLst>
              <a:ext uri="{FF2B5EF4-FFF2-40B4-BE49-F238E27FC236}">
                <a16:creationId xmlns:a16="http://schemas.microsoft.com/office/drawing/2014/main" id="{29E51A1A-BF7D-E523-CB89-BD138AFA9BD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6435" y="4162538"/>
            <a:ext cx="1953571" cy="2505456"/>
          </a:xfrm>
          <a:prstGeom prst="rect">
            <a:avLst/>
          </a:prstGeom>
          <a:ln>
            <a:noFill/>
          </a:ln>
          <a:effectLst>
            <a:outerShdw blurRad="254000" dist="38100" dir="5400000" algn="t" rotWithShape="0">
              <a:prstClr val="black">
                <a:alpha val="40000"/>
              </a:prstClr>
            </a:outerShdw>
          </a:effectLst>
        </p:spPr>
      </p:pic>
      <p:pic>
        <p:nvPicPr>
          <p:cNvPr id="8" name="Picture 7">
            <a:extLst>
              <a:ext uri="{FF2B5EF4-FFF2-40B4-BE49-F238E27FC236}">
                <a16:creationId xmlns:a16="http://schemas.microsoft.com/office/drawing/2014/main" id="{B77FE32C-6ADA-83FB-A962-B7C93F421C9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9244712" y="1432279"/>
            <a:ext cx="1998716" cy="2505456"/>
          </a:xfrm>
          <a:prstGeom prst="rect">
            <a:avLst/>
          </a:prstGeom>
          <a:ln>
            <a:noFill/>
          </a:ln>
          <a:effectLst>
            <a:outerShdw blurRad="254000" dist="38100" dir="5400000" algn="t" rotWithShape="0">
              <a:prstClr val="black">
                <a:alpha val="40000"/>
              </a:prstClr>
            </a:outerShdw>
          </a:effectLst>
        </p:spPr>
      </p:pic>
      <p:pic>
        <p:nvPicPr>
          <p:cNvPr id="10" name="Picture 9">
            <a:extLst>
              <a:ext uri="{FF2B5EF4-FFF2-40B4-BE49-F238E27FC236}">
                <a16:creationId xmlns:a16="http://schemas.microsoft.com/office/drawing/2014/main" id="{6081A701-9806-DD47-BE59-1D41041AE56D}"/>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543460" y="1432279"/>
            <a:ext cx="1998717" cy="2505456"/>
          </a:xfrm>
          <a:prstGeom prst="rect">
            <a:avLst/>
          </a:prstGeom>
          <a:ln>
            <a:noFill/>
          </a:ln>
          <a:effectLst>
            <a:outerShdw blurRad="254000" dist="38100" dir="5400000" algn="t" rotWithShape="0">
              <a:prstClr val="black">
                <a:alpha val="40000"/>
              </a:prstClr>
            </a:outerShdw>
          </a:effectLst>
        </p:spPr>
      </p:pic>
      <p:pic>
        <p:nvPicPr>
          <p:cNvPr id="12" name="Picture 11">
            <a:extLst>
              <a:ext uri="{FF2B5EF4-FFF2-40B4-BE49-F238E27FC236}">
                <a16:creationId xmlns:a16="http://schemas.microsoft.com/office/drawing/2014/main" id="{C9A0C773-8ADC-9091-1545-81FCFA6A4C8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713791" y="4162538"/>
            <a:ext cx="1938457" cy="2505456"/>
          </a:xfrm>
          <a:prstGeom prst="rect">
            <a:avLst/>
          </a:prstGeom>
          <a:effectLst>
            <a:outerShdw blurRad="254000" dist="38100" dir="5400000" algn="t" rotWithShape="0">
              <a:prstClr val="black">
                <a:alpha val="40000"/>
              </a:prstClr>
            </a:outerShdw>
          </a:effectLst>
        </p:spPr>
      </p:pic>
      <p:pic>
        <p:nvPicPr>
          <p:cNvPr id="14" name="Picture 13">
            <a:extLst>
              <a:ext uri="{FF2B5EF4-FFF2-40B4-BE49-F238E27FC236}">
                <a16:creationId xmlns:a16="http://schemas.microsoft.com/office/drawing/2014/main" id="{5F09D695-156E-D1BC-A284-90BF712739A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74801" y="4162538"/>
            <a:ext cx="1936034" cy="2505456"/>
          </a:xfrm>
          <a:prstGeom prst="rect">
            <a:avLst/>
          </a:prstGeom>
          <a:ln>
            <a:noFill/>
          </a:ln>
          <a:effectLst>
            <a:outerShdw blurRad="254000" dist="38100" dir="5400000" algn="t" rotWithShape="0">
              <a:prstClr val="black">
                <a:alpha val="40000"/>
              </a:prstClr>
            </a:outerShdw>
          </a:effectLst>
        </p:spPr>
      </p:pic>
      <p:pic>
        <p:nvPicPr>
          <p:cNvPr id="16" name="Picture 15">
            <a:extLst>
              <a:ext uri="{FF2B5EF4-FFF2-40B4-BE49-F238E27FC236}">
                <a16:creationId xmlns:a16="http://schemas.microsoft.com/office/drawing/2014/main" id="{EB432DC2-F455-74B4-1F3F-4726D5FF4A2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744224" y="1432279"/>
            <a:ext cx="1877589" cy="2505456"/>
          </a:xfrm>
          <a:prstGeom prst="rect">
            <a:avLst/>
          </a:prstGeom>
          <a:effectLst>
            <a:outerShdw blurRad="2540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22470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FA6-DC6A-4F7B-9258-95E20D0AB647}"/>
              </a:ext>
            </a:extLst>
          </p:cNvPr>
          <p:cNvSpPr>
            <a:spLocks noGrp="1"/>
          </p:cNvSpPr>
          <p:nvPr>
            <p:ph type="title"/>
          </p:nvPr>
        </p:nvSpPr>
        <p:spPr/>
        <p:txBody>
          <a:bodyPr/>
          <a:lstStyle/>
          <a:p>
            <a:r>
              <a:rPr lang="en-US" dirty="0"/>
              <a:t>Action Items</a:t>
            </a:r>
          </a:p>
        </p:txBody>
      </p:sp>
      <p:sp>
        <p:nvSpPr>
          <p:cNvPr id="3" name="Content Placeholder 2">
            <a:extLst>
              <a:ext uri="{FF2B5EF4-FFF2-40B4-BE49-F238E27FC236}">
                <a16:creationId xmlns:a16="http://schemas.microsoft.com/office/drawing/2014/main" id="{17E5EE87-CA09-4283-88E5-6DC2A4C388E1}"/>
              </a:ext>
            </a:extLst>
          </p:cNvPr>
          <p:cNvSpPr>
            <a:spLocks noGrp="1"/>
          </p:cNvSpPr>
          <p:nvPr>
            <p:ph idx="1"/>
          </p:nvPr>
        </p:nvSpPr>
        <p:spPr/>
        <p:txBody>
          <a:bodyPr/>
          <a:lstStyle/>
          <a:p>
            <a:r>
              <a:rPr lang="en-US" dirty="0"/>
              <a:t>Survey the SPD </a:t>
            </a:r>
          </a:p>
          <a:p>
            <a:r>
              <a:rPr lang="en-US" dirty="0"/>
              <a:t>Develop a plan to address gaps</a:t>
            </a:r>
          </a:p>
          <a:p>
            <a:r>
              <a:rPr lang="en-US" dirty="0"/>
              <a:t>Educate, train and assess</a:t>
            </a:r>
          </a:p>
        </p:txBody>
      </p:sp>
    </p:spTree>
    <p:extLst>
      <p:ext uri="{BB962C8B-B14F-4D97-AF65-F5344CB8AC3E}">
        <p14:creationId xmlns:p14="http://schemas.microsoft.com/office/powerpoint/2010/main" val="16956521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tock_000009116494Medium.jpg"/>
          <p:cNvPicPr>
            <a:picLocks noChangeAspect="1"/>
          </p:cNvPicPr>
          <p:nvPr/>
        </p:nvPicPr>
        <p:blipFill rotWithShape="1">
          <a:blip r:embed="rId4" cstate="screen">
            <a:extLst>
              <a:ext uri="{28A0092B-C50C-407E-A947-70E740481C1C}">
                <a14:useLocalDpi xmlns:a14="http://schemas.microsoft.com/office/drawing/2010/main"/>
              </a:ext>
            </a:extLst>
          </a:blip>
          <a:srcRect b="-910"/>
          <a:stretch/>
        </p:blipFill>
        <p:spPr>
          <a:xfrm>
            <a:off x="0" y="484890"/>
            <a:ext cx="12191980" cy="6582660"/>
          </a:xfrm>
          <a:prstGeom prst="rect">
            <a:avLst/>
          </a:prstGeom>
          <a:noFill/>
        </p:spPr>
      </p:pic>
      <p:sp>
        <p:nvSpPr>
          <p:cNvPr id="9" name="Rectangle 2"/>
          <p:cNvSpPr>
            <a:spLocks noGrp="1" noChangeArrowheads="1"/>
          </p:cNvSpPr>
          <p:nvPr>
            <p:ph type="title" idx="4294967295"/>
          </p:nvPr>
        </p:nvSpPr>
        <p:spPr>
          <a:xfrm>
            <a:off x="2346315" y="4733222"/>
            <a:ext cx="7499350" cy="1639888"/>
          </a:xfrm>
          <a:solidFill>
            <a:srgbClr val="0187AD"/>
          </a:solidFill>
        </p:spPr>
        <p:txBody>
          <a:bodyPr vert="horz" lIns="91440" tIns="45720" rIns="91440" bIns="45720" rtlCol="0" anchor="ctr">
            <a:noAutofit/>
          </a:bodyPr>
          <a:lstStyle/>
          <a:p>
            <a:pPr algn="ctr"/>
            <a:r>
              <a:rPr lang="en-US" sz="3600" b="1" dirty="0">
                <a:solidFill>
                  <a:schemeClr val="bg1"/>
                </a:solidFill>
              </a:rPr>
              <a:t>Infection Prevention… </a:t>
            </a:r>
            <a:br>
              <a:rPr lang="en-US" sz="3600" b="1" dirty="0">
                <a:solidFill>
                  <a:schemeClr val="bg1"/>
                </a:solidFill>
              </a:rPr>
            </a:br>
            <a:r>
              <a:rPr lang="en-US" sz="3600" b="1" dirty="0">
                <a:solidFill>
                  <a:schemeClr val="bg1"/>
                </a:solidFill>
              </a:rPr>
              <a:t>It’s </a:t>
            </a:r>
            <a:r>
              <a:rPr lang="en-US" sz="4800" b="1" dirty="0">
                <a:solidFill>
                  <a:schemeClr val="bg1"/>
                </a:solidFill>
              </a:rPr>
              <a:t>Everyone’s</a:t>
            </a:r>
            <a:r>
              <a:rPr lang="en-US" sz="3600" b="1" dirty="0">
                <a:solidFill>
                  <a:schemeClr val="bg1"/>
                </a:solidFill>
              </a:rPr>
              <a:t> Responsibility</a:t>
            </a:r>
          </a:p>
        </p:txBody>
      </p:sp>
    </p:spTree>
    <p:custDataLst>
      <p:tags r:id="rId1"/>
    </p:custDataLst>
    <p:extLst>
      <p:ext uri="{BB962C8B-B14F-4D97-AF65-F5344CB8AC3E}">
        <p14:creationId xmlns:p14="http://schemas.microsoft.com/office/powerpoint/2010/main" val="226477205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BB7F6-DE2D-4FE3-A9AC-8D527CC8FED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6E80678-0FDD-4A21-91CC-DF8498EAF7B6}"/>
              </a:ext>
            </a:extLst>
          </p:cNvPr>
          <p:cNvSpPr>
            <a:spLocks noGrp="1"/>
          </p:cNvSpPr>
          <p:nvPr>
            <p:ph idx="1"/>
          </p:nvPr>
        </p:nvSpPr>
        <p:spPr/>
        <p:txBody>
          <a:bodyPr>
            <a:normAutofit lnSpcReduction="10000"/>
          </a:bodyPr>
          <a:lstStyle/>
          <a:p>
            <a:pPr>
              <a:spcBef>
                <a:spcPts val="600"/>
              </a:spcBef>
              <a:spcAft>
                <a:spcPts val="600"/>
              </a:spcAft>
            </a:pPr>
            <a:r>
              <a:rPr lang="en-US" sz="2400" dirty="0"/>
              <a:t>American National Standard Institute/Association for the Advancement of Medical Instrumentation (2017). ANSI/AAMI ST79:2017 &amp; Amendments A1, A2, A3, A4 (Consolidated Text) Comprehensive guide to steam sterilization and sterility assurance in health care facilities. Arlington, VA: Author.</a:t>
            </a:r>
          </a:p>
          <a:p>
            <a:pPr>
              <a:spcBef>
                <a:spcPts val="600"/>
              </a:spcBef>
              <a:spcAft>
                <a:spcPts val="600"/>
              </a:spcAft>
            </a:pPr>
            <a:r>
              <a:rPr lang="en-US" sz="2400" dirty="0"/>
              <a:t>American Society of Heating, Refrigeration and Air-Conditioning Engineers (ASHRAE) (2017) ANSI/ASHRAE/ASHE Standard 170-2017: Ventilation of Health Care Facilities. Atlanta, GA: Author.</a:t>
            </a:r>
          </a:p>
          <a:p>
            <a:pPr>
              <a:spcBef>
                <a:spcPts val="600"/>
              </a:spcBef>
              <a:spcAft>
                <a:spcPts val="600"/>
              </a:spcAft>
            </a:pPr>
            <a:r>
              <a:rPr lang="en-US" sz="2400" dirty="0"/>
              <a:t>Occupational Safety and Health Administration. Standard 1910.1030 Bloodborne pathogens: </a:t>
            </a:r>
            <a:r>
              <a:rPr lang="en-US" sz="2400" dirty="0">
                <a:hlinkClick r:id="rId3"/>
              </a:rPr>
              <a:t>https://www.osha.gov/laws-regs/regulations/standardnumber/1910/1910.1030 downloaded 2/18/2021</a:t>
            </a:r>
            <a:endParaRPr lang="en-US" sz="2400" dirty="0"/>
          </a:p>
          <a:p>
            <a:pPr>
              <a:spcBef>
                <a:spcPts val="600"/>
              </a:spcBef>
              <a:spcAft>
                <a:spcPts val="600"/>
              </a:spcAft>
            </a:pPr>
            <a:r>
              <a:rPr lang="en-US" sz="2400" dirty="0"/>
              <a:t>ECRI (2020) Top 10 Technology Hazards Executive Brief: Learn how to identify health technology hazards in your facilities. https://www.ecri.org/landing-2020-top-ten-health-technology-hazards, downloaded 2/18/2021</a:t>
            </a:r>
          </a:p>
        </p:txBody>
      </p:sp>
    </p:spTree>
    <p:extLst>
      <p:ext uri="{BB962C8B-B14F-4D97-AF65-F5344CB8AC3E}">
        <p14:creationId xmlns:p14="http://schemas.microsoft.com/office/powerpoint/2010/main" val="35849247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C387-6223-4201-ACC0-8CD9FC8B1B3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459A707-0930-4238-A427-EE8F01C138B1}"/>
              </a:ext>
            </a:extLst>
          </p:cNvPr>
          <p:cNvSpPr>
            <a:spLocks noGrp="1"/>
          </p:cNvSpPr>
          <p:nvPr>
            <p:ph idx="1"/>
          </p:nvPr>
        </p:nvSpPr>
        <p:spPr/>
        <p:txBody>
          <a:bodyPr>
            <a:normAutofit/>
          </a:bodyPr>
          <a:lstStyle/>
          <a:p>
            <a:pPr>
              <a:spcBef>
                <a:spcPts val="600"/>
              </a:spcBef>
              <a:spcAft>
                <a:spcPts val="600"/>
              </a:spcAft>
            </a:pPr>
            <a:r>
              <a:rPr lang="en-US" sz="2400" dirty="0"/>
              <a:t>American Society for Healthcare Engineering; The Facility Guidelines Institute. (2018) Guidelines For Design and Construction of Outpatient Facilities, Chicago, IL: American Society of Healthcare Engineering  </a:t>
            </a:r>
          </a:p>
          <a:p>
            <a:pPr>
              <a:spcBef>
                <a:spcPts val="600"/>
              </a:spcBef>
              <a:spcAft>
                <a:spcPts val="600"/>
              </a:spcAft>
            </a:pPr>
            <a:r>
              <a:rPr lang="en-US" sz="2400" dirty="0"/>
              <a:t>Guide to Infection Prevention for Outpatient Settings: Minimum Expectations for Safe Care – Centers for Disease Control and Prevention; Centers for Disease Control and Prevention; </a:t>
            </a:r>
            <a:r>
              <a:rPr lang="en-US" sz="2400" dirty="0">
                <a:hlinkClick r:id="rId3"/>
              </a:rPr>
              <a:t>https://www.cdc.gov/hai/settings/outpatient/outpatient-care-guidelines.html</a:t>
            </a:r>
            <a:r>
              <a:rPr lang="en-US" sz="2400" dirty="0"/>
              <a:t>, downloaded 2/16/2021</a:t>
            </a:r>
          </a:p>
          <a:p>
            <a:pPr>
              <a:spcBef>
                <a:spcPts val="600"/>
              </a:spcBef>
              <a:spcAft>
                <a:spcPts val="600"/>
              </a:spcAft>
            </a:pPr>
            <a:r>
              <a:rPr lang="en-US" sz="2400" dirty="0"/>
              <a:t>International Association of Healthcare Central Service Materiel Management (2016). Central Service Technical Manual (8th ed.). Chicago, IL: Author.</a:t>
            </a:r>
          </a:p>
          <a:p>
            <a:pPr>
              <a:spcBef>
                <a:spcPts val="600"/>
              </a:spcBef>
              <a:spcAft>
                <a:spcPts val="600"/>
              </a:spcAft>
            </a:pPr>
            <a:r>
              <a:rPr lang="en-US" sz="2400" dirty="0"/>
              <a:t>Punke, Heather (2012) 10 Key Trends in Infection Control, https://www.beckersasc.com/asc-quality-infection-control/10-key-trends-in-infection-control.html, downloaded 2/18/2021 </a:t>
            </a:r>
          </a:p>
        </p:txBody>
      </p:sp>
    </p:spTree>
    <p:extLst>
      <p:ext uri="{BB962C8B-B14F-4D97-AF65-F5344CB8AC3E}">
        <p14:creationId xmlns:p14="http://schemas.microsoft.com/office/powerpoint/2010/main" val="189274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8EB8-5131-4F57-9EEC-E8554F99DB46}"/>
              </a:ext>
            </a:extLst>
          </p:cNvPr>
          <p:cNvSpPr>
            <a:spLocks noGrp="1"/>
          </p:cNvSpPr>
          <p:nvPr>
            <p:ph type="title"/>
          </p:nvPr>
        </p:nvSpPr>
        <p:spPr/>
        <p:txBody>
          <a:bodyPr/>
          <a:lstStyle/>
          <a:p>
            <a:r>
              <a:rPr lang="en-US" dirty="0"/>
              <a:t>Infection Control Plan</a:t>
            </a:r>
          </a:p>
        </p:txBody>
      </p:sp>
      <p:graphicFrame>
        <p:nvGraphicFramePr>
          <p:cNvPr id="4" name="Content Placeholder 3">
            <a:extLst>
              <a:ext uri="{FF2B5EF4-FFF2-40B4-BE49-F238E27FC236}">
                <a16:creationId xmlns:a16="http://schemas.microsoft.com/office/drawing/2014/main" id="{6D1A5FE4-6D4A-4B0D-8D6B-86A14ABAEB51}"/>
              </a:ext>
            </a:extLst>
          </p:cNvPr>
          <p:cNvGraphicFramePr>
            <a:graphicFrameLocks noGrp="1"/>
          </p:cNvGraphicFramePr>
          <p:nvPr>
            <p:ph idx="4294967295"/>
            <p:extLst>
              <p:ext uri="{D42A27DB-BD31-4B8C-83A1-F6EECF244321}">
                <p14:modId xmlns:p14="http://schemas.microsoft.com/office/powerpoint/2010/main" val="1094574715"/>
              </p:ext>
            </p:extLst>
          </p:nvPr>
        </p:nvGraphicFramePr>
        <p:xfrm>
          <a:off x="609600" y="16129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80717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9378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E388-0A15-44EB-9D99-970FB55EA5C8}"/>
              </a:ext>
            </a:extLst>
          </p:cNvPr>
          <p:cNvSpPr>
            <a:spLocks noGrp="1"/>
          </p:cNvSpPr>
          <p:nvPr>
            <p:ph type="title"/>
          </p:nvPr>
        </p:nvSpPr>
        <p:spPr/>
        <p:txBody>
          <a:bodyPr/>
          <a:lstStyle/>
          <a:p>
            <a:r>
              <a:rPr lang="en-US"/>
              <a:t>Obtain Your Certificate</a:t>
            </a:r>
          </a:p>
        </p:txBody>
      </p:sp>
      <p:sp>
        <p:nvSpPr>
          <p:cNvPr id="3" name="Content Placeholder 2">
            <a:extLst>
              <a:ext uri="{FF2B5EF4-FFF2-40B4-BE49-F238E27FC236}">
                <a16:creationId xmlns:a16="http://schemas.microsoft.com/office/drawing/2014/main" id="{082DD662-225C-460F-97E6-95397BBD77F8}"/>
              </a:ext>
            </a:extLst>
          </p:cNvPr>
          <p:cNvSpPr>
            <a:spLocks noGrp="1"/>
          </p:cNvSpPr>
          <p:nvPr>
            <p:ph idx="1"/>
          </p:nvPr>
        </p:nvSpPr>
        <p:spPr>
          <a:xfrm>
            <a:off x="398193" y="1715336"/>
            <a:ext cx="8514898" cy="4762246"/>
          </a:xfrm>
        </p:spPr>
        <p:txBody>
          <a:bodyPr/>
          <a:lstStyle/>
          <a:p>
            <a:r>
              <a:rPr lang="en-US" dirty="0"/>
              <a:t>Thank you for attending this CE activity</a:t>
            </a:r>
          </a:p>
          <a:p>
            <a:r>
              <a:rPr lang="en-US" dirty="0"/>
              <a:t>Scan the QR code with your smartphone’s camera</a:t>
            </a:r>
          </a:p>
          <a:p>
            <a:r>
              <a:rPr lang="en-US" dirty="0"/>
              <a:t>Enter the Course </a:t>
            </a:r>
            <a:r>
              <a:rPr lang="en-US"/>
              <a:t>Code </a:t>
            </a:r>
            <a:r>
              <a:rPr lang="en-US" b="1" u="sng"/>
              <a:t>6812 </a:t>
            </a:r>
            <a:endParaRPr lang="en-US" dirty="0"/>
          </a:p>
          <a:p>
            <a:r>
              <a:rPr lang="en-US" dirty="0"/>
              <a:t>Complete the acknowledgement, provide feedback, and download your certificate </a:t>
            </a:r>
          </a:p>
        </p:txBody>
      </p:sp>
      <p:pic>
        <p:nvPicPr>
          <p:cNvPr id="5" name="Picture 4" descr="Qr code&#10;&#10;Description automatically generated">
            <a:extLst>
              <a:ext uri="{FF2B5EF4-FFF2-40B4-BE49-F238E27FC236}">
                <a16:creationId xmlns:a16="http://schemas.microsoft.com/office/drawing/2014/main" id="{48EE4A8E-323C-BA6A-6743-5881E7FDE91E}"/>
              </a:ext>
            </a:extLst>
          </p:cNvPr>
          <p:cNvPicPr>
            <a:picLocks noChangeAspect="1"/>
          </p:cNvPicPr>
          <p:nvPr/>
        </p:nvPicPr>
        <p:blipFill>
          <a:blip r:embed="rId4"/>
          <a:stretch>
            <a:fillRect/>
          </a:stretch>
        </p:blipFill>
        <p:spPr>
          <a:xfrm>
            <a:off x="9032135" y="2141881"/>
            <a:ext cx="2761672" cy="3580047"/>
          </a:xfrm>
          <a:prstGeom prst="rect">
            <a:avLst/>
          </a:prstGeom>
        </p:spPr>
      </p:pic>
    </p:spTree>
    <p:custDataLst>
      <p:tags r:id="rId1"/>
    </p:custDataLst>
    <p:extLst>
      <p:ext uri="{BB962C8B-B14F-4D97-AF65-F5344CB8AC3E}">
        <p14:creationId xmlns:p14="http://schemas.microsoft.com/office/powerpoint/2010/main" val="32149329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6802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7083-2421-457C-AB02-604A1DF30402}"/>
              </a:ext>
            </a:extLst>
          </p:cNvPr>
          <p:cNvSpPr>
            <a:spLocks noGrp="1"/>
          </p:cNvSpPr>
          <p:nvPr>
            <p:ph type="title"/>
          </p:nvPr>
        </p:nvSpPr>
        <p:spPr/>
        <p:txBody>
          <a:bodyPr/>
          <a:lstStyle/>
          <a:p>
            <a:r>
              <a:rPr lang="en-US" dirty="0"/>
              <a:t>Revision History</a:t>
            </a:r>
          </a:p>
        </p:txBody>
      </p:sp>
      <p:graphicFrame>
        <p:nvGraphicFramePr>
          <p:cNvPr id="4" name="Content Placeholder 3">
            <a:extLst>
              <a:ext uri="{FF2B5EF4-FFF2-40B4-BE49-F238E27FC236}">
                <a16:creationId xmlns:a16="http://schemas.microsoft.com/office/drawing/2014/main" id="{4DC992E1-954C-4E5A-8085-0773278CB1C4}"/>
              </a:ext>
            </a:extLst>
          </p:cNvPr>
          <p:cNvGraphicFramePr>
            <a:graphicFrameLocks noGrp="1"/>
          </p:cNvGraphicFramePr>
          <p:nvPr>
            <p:ph idx="1"/>
            <p:extLst>
              <p:ext uri="{D42A27DB-BD31-4B8C-83A1-F6EECF244321}">
                <p14:modId xmlns:p14="http://schemas.microsoft.com/office/powerpoint/2010/main" val="2278650436"/>
              </p:ext>
            </p:extLst>
          </p:nvPr>
        </p:nvGraphicFramePr>
        <p:xfrm>
          <a:off x="398462" y="1716088"/>
          <a:ext cx="11539537" cy="2853881"/>
        </p:xfrm>
        <a:graphic>
          <a:graphicData uri="http://schemas.openxmlformats.org/drawingml/2006/table">
            <a:tbl>
              <a:tblPr firstRow="1" bandRow="1">
                <a:tableStyleId>{073A0DAA-6AF3-43AB-8588-CEC1D06C72B9}</a:tableStyleId>
              </a:tblPr>
              <a:tblGrid>
                <a:gridCol w="1732999">
                  <a:extLst>
                    <a:ext uri="{9D8B030D-6E8A-4147-A177-3AD203B41FA5}">
                      <a16:colId xmlns:a16="http://schemas.microsoft.com/office/drawing/2014/main" val="402526157"/>
                    </a:ext>
                  </a:extLst>
                </a:gridCol>
                <a:gridCol w="5029418">
                  <a:extLst>
                    <a:ext uri="{9D8B030D-6E8A-4147-A177-3AD203B41FA5}">
                      <a16:colId xmlns:a16="http://schemas.microsoft.com/office/drawing/2014/main" val="3805380381"/>
                    </a:ext>
                  </a:extLst>
                </a:gridCol>
                <a:gridCol w="2580886">
                  <a:extLst>
                    <a:ext uri="{9D8B030D-6E8A-4147-A177-3AD203B41FA5}">
                      <a16:colId xmlns:a16="http://schemas.microsoft.com/office/drawing/2014/main" val="4201426908"/>
                    </a:ext>
                  </a:extLst>
                </a:gridCol>
                <a:gridCol w="2196234">
                  <a:extLst>
                    <a:ext uri="{9D8B030D-6E8A-4147-A177-3AD203B41FA5}">
                      <a16:colId xmlns:a16="http://schemas.microsoft.com/office/drawing/2014/main" val="1772595221"/>
                    </a:ext>
                  </a:extLst>
                </a:gridCol>
              </a:tblGrid>
              <a:tr h="323230">
                <a:tc>
                  <a:txBody>
                    <a:bodyPr/>
                    <a:lstStyle/>
                    <a:p>
                      <a:pPr algn="ctr"/>
                      <a:r>
                        <a:rPr lang="en-US" sz="1800" dirty="0"/>
                        <a:t>Date</a:t>
                      </a:r>
                      <a:endParaRPr lang="en-US" sz="1800" dirty="0">
                        <a:latin typeface="Arial" panose="020B0604020202020204" pitchFamily="34" charset="0"/>
                        <a:cs typeface="Arial" panose="020B0604020202020204" pitchFamily="34" charset="0"/>
                      </a:endParaRPr>
                    </a:p>
                  </a:txBody>
                  <a:tcPr marL="51435" marR="51435" marT="25718" marB="25718"/>
                </a:tc>
                <a:tc>
                  <a:txBody>
                    <a:bodyPr/>
                    <a:lstStyle/>
                    <a:p>
                      <a:pPr algn="ctr"/>
                      <a:r>
                        <a:rPr lang="en-US" sz="1800" dirty="0"/>
                        <a:t>Revisions</a:t>
                      </a:r>
                      <a:endParaRPr lang="en-US" sz="1800" dirty="0">
                        <a:latin typeface="Arial" panose="020B0604020202020204" pitchFamily="34" charset="0"/>
                        <a:cs typeface="Arial" panose="020B0604020202020204" pitchFamily="34" charset="0"/>
                      </a:endParaRPr>
                    </a:p>
                  </a:txBody>
                  <a:tcPr marL="51435" marR="51435" marT="25718" marB="25718"/>
                </a:tc>
                <a:tc>
                  <a:txBody>
                    <a:bodyPr/>
                    <a:lstStyle/>
                    <a:p>
                      <a:pPr algn="ctr"/>
                      <a:r>
                        <a:rPr lang="en-US" sz="1800" dirty="0"/>
                        <a:t>Revised By:</a:t>
                      </a:r>
                      <a:endParaRPr lang="en-US" sz="1800" dirty="0">
                        <a:latin typeface="Arial" panose="020B0604020202020204" pitchFamily="34" charset="0"/>
                        <a:cs typeface="Arial" panose="020B0604020202020204" pitchFamily="34" charset="0"/>
                      </a:endParaRPr>
                    </a:p>
                  </a:txBody>
                  <a:tcPr marL="51435" marR="51435" marT="25718" marB="25718"/>
                </a:tc>
                <a:tc>
                  <a:txBody>
                    <a:bodyPr/>
                    <a:lstStyle/>
                    <a:p>
                      <a:pPr algn="ctr"/>
                      <a:r>
                        <a:rPr lang="en-US" sz="1800" dirty="0"/>
                        <a:t>Notes</a:t>
                      </a:r>
                      <a:endParaRPr lang="en-US" sz="1800" dirty="0">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2116699686"/>
                  </a:ext>
                </a:extLst>
              </a:tr>
              <a:tr h="329184">
                <a:tc>
                  <a:txBody>
                    <a:bodyPr/>
                    <a:lstStyle/>
                    <a:p>
                      <a:r>
                        <a:rPr lang="en-US" sz="1400" dirty="0"/>
                        <a:t>2/24/2021</a:t>
                      </a:r>
                      <a:endParaRPr 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marL="285750" indent="-285750">
                        <a:buFont typeface="Arial" panose="020B0604020202020204" pitchFamily="34" charset="0"/>
                        <a:buChar char="•"/>
                      </a:pPr>
                      <a:r>
                        <a:rPr lang="en-US" sz="1400" dirty="0"/>
                        <a:t>New Edition</a:t>
                      </a:r>
                      <a:endParaRPr lang="en-US" sz="14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1400" dirty="0"/>
                        <a:t>Arthur Henderson</a:t>
                      </a:r>
                      <a:endParaRPr lang="en-US" sz="14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1400" dirty="0"/>
                        <a:t>Initial release</a:t>
                      </a:r>
                      <a:endParaRPr lang="en-US" sz="14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2254118764"/>
                  </a:ext>
                </a:extLst>
              </a:tr>
              <a:tr h="323230">
                <a:tc>
                  <a:txBody>
                    <a:bodyPr/>
                    <a:lstStyle/>
                    <a:p>
                      <a:r>
                        <a:rPr lang="en-US" sz="1400" dirty="0">
                          <a:latin typeface="Arial" panose="020B0604020202020204" pitchFamily="34" charset="0"/>
                          <a:cs typeface="Arial" panose="020B0604020202020204" pitchFamily="34" charset="0"/>
                        </a:rPr>
                        <a:t>11/28/2022</a:t>
                      </a:r>
                    </a:p>
                  </a:txBody>
                  <a:tcPr marL="51435" marR="51435" marT="25718" marB="25718"/>
                </a:tc>
                <a:tc>
                  <a: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Updated format to new template. Updated standard references.</a:t>
                      </a:r>
                    </a:p>
                  </a:txBody>
                  <a:tcPr marL="51435" marR="51435" marT="25718" marB="25718"/>
                </a:tc>
                <a:tc>
                  <a:txBody>
                    <a:bodyPr/>
                    <a:lstStyle/>
                    <a:p>
                      <a:r>
                        <a:rPr lang="en-US" sz="1400" dirty="0">
                          <a:latin typeface="Arial" panose="020B0604020202020204" pitchFamily="34" charset="0"/>
                          <a:cs typeface="Arial" panose="020B0604020202020204" pitchFamily="34" charset="0"/>
                        </a:rPr>
                        <a:t>H. Ames</a:t>
                      </a:r>
                    </a:p>
                  </a:txBody>
                  <a:tcPr marL="51435" marR="51435" marT="25718" marB="25718"/>
                </a:tc>
                <a:tc>
                  <a:txBody>
                    <a:bodyPr/>
                    <a:lstStyle/>
                    <a:p>
                      <a:r>
                        <a:rPr lang="en-US" sz="1400" dirty="0">
                          <a:latin typeface="Arial" panose="020B0604020202020204" pitchFamily="34" charset="0"/>
                          <a:cs typeface="Arial" panose="020B0604020202020204" pitchFamily="34" charset="0"/>
                        </a:rPr>
                        <a:t>None</a:t>
                      </a:r>
                    </a:p>
                  </a:txBody>
                  <a:tcPr marL="51435" marR="51435" marT="25718" marB="25718"/>
                </a:tc>
                <a:extLst>
                  <a:ext uri="{0D108BD9-81ED-4DB2-BD59-A6C34878D82A}">
                    <a16:rowId xmlns:a16="http://schemas.microsoft.com/office/drawing/2014/main" val="4113964007"/>
                  </a:ext>
                </a:extLst>
              </a:tr>
              <a:tr h="427865">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3781547041"/>
                  </a:ext>
                </a:extLst>
              </a:tr>
              <a:tr h="323230">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3221681014"/>
                  </a:ext>
                </a:extLst>
              </a:tr>
              <a:tr h="323230">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264297732"/>
                  </a:ext>
                </a:extLst>
              </a:tr>
              <a:tr h="323230">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65670953"/>
                  </a:ext>
                </a:extLst>
              </a:tr>
              <a:tr h="323230">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tc>
                  <a:txBody>
                    <a:bodyPr/>
                    <a:lstStyle/>
                    <a:p>
                      <a:endParaRPr lang="en-US" sz="1400" dirty="0">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2507336190"/>
                  </a:ext>
                </a:extLst>
              </a:tr>
            </a:tbl>
          </a:graphicData>
        </a:graphic>
      </p:graphicFrame>
    </p:spTree>
    <p:extLst>
      <p:ext uri="{BB962C8B-B14F-4D97-AF65-F5344CB8AC3E}">
        <p14:creationId xmlns:p14="http://schemas.microsoft.com/office/powerpoint/2010/main" val="1090437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PROJECT_OPEN" val="0"/>
  <p:tag name="PRESGUID" val="5c2c9b1b-1aec-401a-afb8-6e177278944c"/>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TERIS University 622">
  <a:themeElements>
    <a:clrScheme name="STERIS University">
      <a:dk1>
        <a:srgbClr val="06456C"/>
      </a:dk1>
      <a:lt1>
        <a:sysClr val="window" lastClr="FFFFFF"/>
      </a:lt1>
      <a:dk2>
        <a:srgbClr val="4B90CD"/>
      </a:dk2>
      <a:lt2>
        <a:srgbClr val="D8D8D8"/>
      </a:lt2>
      <a:accent1>
        <a:srgbClr val="61B0BB"/>
      </a:accent1>
      <a:accent2>
        <a:srgbClr val="71AA4E"/>
      </a:accent2>
      <a:accent3>
        <a:srgbClr val="A9C27E"/>
      </a:accent3>
      <a:accent4>
        <a:srgbClr val="EBAB21"/>
      </a:accent4>
      <a:accent5>
        <a:srgbClr val="807FAC"/>
      </a:accent5>
      <a:accent6>
        <a:srgbClr val="E5862F"/>
      </a:accent6>
      <a:hlink>
        <a:srgbClr val="4B90CD"/>
      </a:hlink>
      <a:folHlink>
        <a:srgbClr val="954F72"/>
      </a:folHlink>
    </a:clrScheme>
    <a:fontScheme name="STERIS Universit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RIS University 622" id="{C7534E90-566C-4890-A63B-7CF71E7F86CB}" vid="{1126BAA1-4908-4B95-BA46-D16DF6394C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3e7a091-19cf-4cb4-a130-e42f106b5794" xsi:nil="true"/>
    <lcf76f155ced4ddcb4097134ff3c332f xmlns="c42b06c1-318d-42e2-a2a2-d207fd3a721d">
      <Terms xmlns="http://schemas.microsoft.com/office/infopath/2007/PartnerControls"/>
    </lcf76f155ced4ddcb4097134ff3c332f>
    <Student xmlns="c42b06c1-318d-42e2-a2a2-d207fd3a721d">Sterile Processing Supervisor/Manager</Student>
    <Approved xmlns="c42b06c1-318d-42e2-a2a2-d207fd3a721d">Yes</Approved>
    <Publication xmlns="c42b06c1-318d-42e2-a2a2-d207fd3a721d">11/28/2022</Publication>
    <Region xmlns="c42b06c1-318d-42e2-a2a2-d207fd3a721d">United States</Region>
    <Language xmlns="c42b06c1-318d-42e2-a2a2-d207fd3a721d">English</Language>
    <LengthofProgram xmlns="c42b06c1-318d-42e2-a2a2-d207fd3a721d">1.5</LengthofProgram>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2B5193A3041043AA538EC45B521481" ma:contentTypeVersion="25" ma:contentTypeDescription="Create a new document." ma:contentTypeScope="" ma:versionID="9b6c40eada9aea89116be9bd1a5b653c">
  <xsd:schema xmlns:xsd="http://www.w3.org/2001/XMLSchema" xmlns:xs="http://www.w3.org/2001/XMLSchema" xmlns:p="http://schemas.microsoft.com/office/2006/metadata/properties" xmlns:ns2="33e7a091-19cf-4cb4-a130-e42f106b5794" xmlns:ns3="c42b06c1-318d-42e2-a2a2-d207fd3a721d" targetNamespace="http://schemas.microsoft.com/office/2006/metadata/properties" ma:root="true" ma:fieldsID="46bfb18a9ffddb2ec93da2ce6c33638f" ns2:_="" ns3:_="">
    <xsd:import namespace="33e7a091-19cf-4cb4-a130-e42f106b5794"/>
    <xsd:import namespace="c42b06c1-318d-42e2-a2a2-d207fd3a721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Publication" minOccurs="0"/>
                <xsd:element ref="ns3:MediaServiceDateTaken" minOccurs="0"/>
                <xsd:element ref="ns3:MediaServiceLocation" minOccurs="0"/>
                <xsd:element ref="ns3:Student" minOccurs="0"/>
                <xsd:element ref="ns3:Approved" minOccurs="0"/>
                <xsd:element ref="ns3:Region" minOccurs="0"/>
                <xsd:element ref="ns3:MediaLengthInSeconds" minOccurs="0"/>
                <xsd:element ref="ns3:lcf76f155ced4ddcb4097134ff3c332f" minOccurs="0"/>
                <xsd:element ref="ns2:TaxCatchAll" minOccurs="0"/>
                <xsd:element ref="ns3:Language" minOccurs="0"/>
                <xsd:element ref="ns3:MediaServiceSearchProperties" minOccurs="0"/>
                <xsd:element ref="ns3:MediaServiceObjectDetectorVersions" minOccurs="0"/>
                <xsd:element ref="ns3:LengthofProgra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7a091-19cf-4cb4-a130-e42f106b579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8" nillable="true" ma:displayName="Taxonomy Catch All Column" ma:hidden="true" ma:list="{c1b3d3c0-6e55-436d-ba76-c9ecb752e910}" ma:internalName="TaxCatchAll" ma:showField="CatchAllData" ma:web="33e7a091-19cf-4cb4-a130-e42f106b579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42b06c1-318d-42e2-a2a2-d207fd3a721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Publication" ma:index="18" nillable="true" ma:displayName="Publication" ma:description="Publication and year" ma:format="Dropdown" ma:internalName="Publication">
      <xsd:simpleType>
        <xsd:restriction base="dms:Text">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Student" ma:index="21" nillable="true" ma:displayName="Student" ma:description="Target student for the presentation" ma:format="Dropdown" ma:internalName="Student">
      <xsd:simpleType>
        <xsd:union memberTypes="dms:Text">
          <xsd:simpleType>
            <xsd:restriction base="dms:Choice">
              <xsd:enumeration value="Endoscopy Technician"/>
              <xsd:enumeration value="Endoscopy supervisor/manager"/>
              <xsd:enumeration value="Infection Prevention"/>
              <xsd:enumeration value="Sterile Processing Technician"/>
              <xsd:enumeration value="Sterile Processing Supervisor/Manager"/>
              <xsd:enumeration value="Biomed/Facilities"/>
              <xsd:enumeration value="Choice 7"/>
            </xsd:restriction>
          </xsd:simpleType>
        </xsd:union>
      </xsd:simpleType>
    </xsd:element>
    <xsd:element name="Approved" ma:index="23" nillable="true" ma:displayName="Approved" ma:default="No" ma:description="Select Yes if approved and no if it has not been approved" ma:format="Dropdown" ma:internalName="Approved">
      <xsd:simpleType>
        <xsd:restriction base="dms:Choice">
          <xsd:enumeration value="Yes"/>
          <xsd:enumeration value="No"/>
          <xsd:enumeration value="Choice 3"/>
        </xsd:restriction>
      </xsd:simpleType>
    </xsd:element>
    <xsd:element name="Region" ma:index="24" nillable="true" ma:displayName="Region" ma:description="Add the region that the program has been developed for" ma:format="Dropdown" ma:internalName="Region">
      <xsd:simpleType>
        <xsd:restriction base="dms:Choice">
          <xsd:enumeration value="APAC"/>
          <xsd:enumeration value="Canada"/>
          <xsd:enumeration value="EMEA"/>
          <xsd:enumeration value="LATAM"/>
          <xsd:enumeration value="United States"/>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1c1b02e5-1b0d-49c0-8ffc-36a1b916637e" ma:termSetId="09814cd3-568e-fe90-9814-8d621ff8fb84" ma:anchorId="fba54fb3-c3e1-fe81-a776-ca4b69148c4d" ma:open="true" ma:isKeyword="false">
      <xsd:complexType>
        <xsd:sequence>
          <xsd:element ref="pc:Terms" minOccurs="0" maxOccurs="1"/>
        </xsd:sequence>
      </xsd:complexType>
    </xsd:element>
    <xsd:element name="Language" ma:index="29" nillable="true" ma:displayName="Language" ma:default="English" ma:format="Dropdown" ma:internalName="Language">
      <xsd:simpleType>
        <xsd:restriction base="dms:Choice">
          <xsd:enumeration value="English"/>
          <xsd:enumeration value="French"/>
          <xsd:enumeration value="Spanish"/>
          <xsd:enumeration value="Chinese"/>
        </xsd:restriction>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engthofProgram" ma:index="32" nillable="true" ma:displayName="Length of Program" ma:decimals="1" ma:format="Dropdown" ma:internalName="LengthofProgram"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22"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14F737-EA15-48AA-B68C-05C2E2142C6C}">
  <ds:schemaRefs>
    <ds:schemaRef ds:uri="http://schemas.microsoft.com/sharepoint/v3/contenttype/forms"/>
  </ds:schemaRefs>
</ds:datastoreItem>
</file>

<file path=customXml/itemProps2.xml><?xml version="1.0" encoding="utf-8"?>
<ds:datastoreItem xmlns:ds="http://schemas.openxmlformats.org/officeDocument/2006/customXml" ds:itemID="{0775A7E0-E138-4FB0-AC92-F830984A152A}">
  <ds:schemaRefs>
    <ds:schemaRef ds:uri="http://schemas.microsoft.com/office/2006/documentManagement/types"/>
    <ds:schemaRef ds:uri="c42b06c1-318d-42e2-a2a2-d207fd3a721d"/>
    <ds:schemaRef ds:uri="http://purl.org/dc/elements/1.1/"/>
    <ds:schemaRef ds:uri="http://www.w3.org/XML/1998/namespace"/>
    <ds:schemaRef ds:uri="33e7a091-19cf-4cb4-a130-e42f106b5794"/>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35D5BA19-30AC-4DEB-A826-61B043C521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7a091-19cf-4cb4-a130-e42f106b5794"/>
    <ds:schemaRef ds:uri="c42b06c1-318d-42e2-a2a2-d207fd3a72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STERIS University 622</Template>
  <TotalTime>983</TotalTime>
  <Words>17740</Words>
  <Application>Microsoft Office PowerPoint</Application>
  <PresentationFormat>Widescreen</PresentationFormat>
  <Paragraphs>1961</Paragraphs>
  <Slides>93</Slides>
  <Notes>93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Arial</vt:lpstr>
      <vt:lpstr>Calibri</vt:lpstr>
      <vt:lpstr>Courier New</vt:lpstr>
      <vt:lpstr>Symbol</vt:lpstr>
      <vt:lpstr>Wingdings</vt:lpstr>
      <vt:lpstr>STERIS University 622</vt:lpstr>
      <vt:lpstr>Surveying a Sterile Processing Department - ASC</vt:lpstr>
      <vt:lpstr>PowerPoint Presentation</vt:lpstr>
      <vt:lpstr>PowerPoint Presentation</vt:lpstr>
      <vt:lpstr>PowerPoint Presentation</vt:lpstr>
      <vt:lpstr>PowerPoint Presentation</vt:lpstr>
      <vt:lpstr>Common Processing Challenges for ASCs</vt:lpstr>
      <vt:lpstr>PowerPoint Presentation</vt:lpstr>
      <vt:lpstr>Top 10 Health Technology Hazards for 2020 </vt:lpstr>
      <vt:lpstr>Infection Control Plan</vt:lpstr>
      <vt:lpstr>  “Do not get complacent about proper sterilization.”</vt:lpstr>
      <vt:lpstr>Infection Control Audit</vt:lpstr>
      <vt:lpstr>Auditing Challenges</vt:lpstr>
      <vt:lpstr>Medical Device Reprocessing Loop</vt:lpstr>
      <vt:lpstr>PowerPoint Presentation</vt:lpstr>
      <vt:lpstr>Point of Use Treatment</vt:lpstr>
      <vt:lpstr>Soiled Transport – O.R.</vt:lpstr>
      <vt:lpstr>PowerPoint Presentation</vt:lpstr>
      <vt:lpstr>Reprocessing Workflow</vt:lpstr>
      <vt:lpstr>3-Zone and 2-Zone Workflow</vt:lpstr>
      <vt:lpstr>Single Zone Reprocessing</vt:lpstr>
      <vt:lpstr>PowerPoint Presentation</vt:lpstr>
      <vt:lpstr>Manual Cleaning &amp; Decontamination Steps </vt:lpstr>
      <vt:lpstr>Manual Cleaning &amp; Decontamination</vt:lpstr>
      <vt:lpstr>Manual Cleaning &amp; Decontamination</vt:lpstr>
      <vt:lpstr>Manual Cleaning &amp; Decontamination</vt:lpstr>
      <vt:lpstr>Manual Cleaning &amp; Decontamination</vt:lpstr>
      <vt:lpstr>Manual Cleaning &amp; Decontamination</vt:lpstr>
      <vt:lpstr>Manual Cleaning &amp; Decontamination</vt:lpstr>
      <vt:lpstr>Manual Cleaning &amp; Decontamination</vt:lpstr>
      <vt:lpstr>Automated Cleaning</vt:lpstr>
      <vt:lpstr>Automated Cleaning</vt:lpstr>
      <vt:lpstr>Automated Cleaning Equipment</vt:lpstr>
      <vt:lpstr>Drying</vt:lpstr>
      <vt:lpstr>Pass Through</vt:lpstr>
      <vt:lpstr>Drying Cabinets</vt:lpstr>
      <vt:lpstr>Inspection for Residual Soil</vt:lpstr>
      <vt:lpstr>PowerPoint Presentation</vt:lpstr>
      <vt:lpstr>Assembly / Prep and Pack </vt:lpstr>
      <vt:lpstr>PowerPoint Presentation</vt:lpstr>
      <vt:lpstr>Inspection</vt:lpstr>
      <vt:lpstr>Assembly Prepares Device &amp; Device Sets</vt:lpstr>
      <vt:lpstr>Assembly - Steam</vt:lpstr>
      <vt:lpstr>Assembly – Instrument Protection</vt:lpstr>
      <vt:lpstr>PowerPoint Presentation</vt:lpstr>
      <vt:lpstr>Packaging &amp; Labeling</vt:lpstr>
      <vt:lpstr>PowerPoint Presentation</vt:lpstr>
      <vt:lpstr>Assembly / Prep and Pack </vt:lpstr>
      <vt:lpstr>PowerPoint Presentation</vt:lpstr>
      <vt:lpstr>Sterilization Processes</vt:lpstr>
      <vt:lpstr>Steam Cycle Choice</vt:lpstr>
      <vt:lpstr>Loading - Steam</vt:lpstr>
      <vt:lpstr>PowerPoint Presentation</vt:lpstr>
      <vt:lpstr>Immediate-Use Steam Sterilization</vt:lpstr>
      <vt:lpstr>VHP Cycle Choice</vt:lpstr>
      <vt:lpstr>Loading - VHP</vt:lpstr>
      <vt:lpstr>PowerPoint Presentation</vt:lpstr>
      <vt:lpstr>Sterilization Process Monitoring</vt:lpstr>
      <vt:lpstr>Sterility Assurance</vt:lpstr>
      <vt:lpstr>When is Qualification Needed?</vt:lpstr>
      <vt:lpstr>PowerPoint Presentation</vt:lpstr>
      <vt:lpstr>Emergency Release</vt:lpstr>
      <vt:lpstr>Documentation Needs</vt:lpstr>
      <vt:lpstr>Equipment Records, continued</vt:lpstr>
      <vt:lpstr>Equipment Records</vt:lpstr>
      <vt:lpstr>Facility Records</vt:lpstr>
      <vt:lpstr>Sterilization Records</vt:lpstr>
      <vt:lpstr>Sterilization Records cont’d</vt:lpstr>
      <vt:lpstr>Administrative Records</vt:lpstr>
      <vt:lpstr>Types of Electronic Documentation Systems</vt:lpstr>
      <vt:lpstr>General Considerations</vt:lpstr>
      <vt:lpstr>Personal Protective Equipment (PPE)</vt:lpstr>
      <vt:lpstr>PowerPoint Presentation</vt:lpstr>
      <vt:lpstr>Traffic Patterns - Decontamination</vt:lpstr>
      <vt:lpstr>Lighting</vt:lpstr>
      <vt:lpstr>Temperature &amp; Humidity</vt:lpstr>
      <vt:lpstr>Hand Hygiene</vt:lpstr>
      <vt:lpstr>Hand Hygiene</vt:lpstr>
      <vt:lpstr>Emergency Eye Wash Station</vt:lpstr>
      <vt:lpstr>Surfaces</vt:lpstr>
      <vt:lpstr>Sources of Environmental Contamination</vt:lpstr>
      <vt:lpstr>Environmental Services (EVS) in SPD</vt:lpstr>
      <vt:lpstr>PowerPoint Presentation</vt:lpstr>
      <vt:lpstr>Sterile Storage</vt:lpstr>
      <vt:lpstr>PowerPoint Presentation</vt:lpstr>
      <vt:lpstr>Resources </vt:lpstr>
      <vt:lpstr>Action Items</vt:lpstr>
      <vt:lpstr>Infection Prevention…  It’s Everyone’s Responsibility</vt:lpstr>
      <vt:lpstr>References</vt:lpstr>
      <vt:lpstr>References</vt:lpstr>
      <vt:lpstr>PowerPoint Presentation</vt:lpstr>
      <vt:lpstr>Obtain Your Certificate</vt:lpstr>
      <vt:lpstr>PowerPoint Presentation</vt:lpstr>
      <vt:lpstr>Revision History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Decontamination and Sterilization</dc:subject>
  <dc:creator>Laurie Gross</dc:creator>
  <cp:lastModifiedBy>Ames, Heide</cp:lastModifiedBy>
  <cp:revision>12</cp:revision>
  <cp:lastPrinted>2022-11-30T14:28:50Z</cp:lastPrinted>
  <dcterms:created xsi:type="dcterms:W3CDTF">2021-12-01T20:21:56Z</dcterms:created>
  <dcterms:modified xsi:type="dcterms:W3CDTF">2024-09-25T18:38:39Z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0x010100FE2B5193A3041043AA538EC45B521481</vt:lpwstr>
  </property>
  <property fmtid="{D5CDD505-2E9C-101B-9397-08002B2CF9AE}" pid="3" name="ArticulateGUID">
    <vt:lpwstr>F048DE4D-24FE-4C44-86FB-592BADBE6E75</vt:lpwstr>
  </property>
  <property fmtid="{D5CDD505-2E9C-101B-9397-08002B2CF9AE}" pid="4" name="ArticulatePath">
    <vt:lpwstr>https://steriscorp.sharepoint.com/sites/STERISUniversityContentCreators/Shared Documents/General/STERISU_Webinar and Instructor Led Template</vt:lpwstr>
  </property>
  <property fmtid="{D5CDD505-2E9C-101B-9397-08002B2CF9AE}" pid="5" name="MediaServiceImageTags">
    <vt:lpwstr/>
  </property>
</Properties>
</file>