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60" r:id="rId3"/>
    <p:sldId id="257" r:id="rId4"/>
    <p:sldId id="263" r:id="rId5"/>
    <p:sldId id="258" r:id="rId6"/>
    <p:sldId id="259"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2973" autoAdjust="0"/>
  </p:normalViewPr>
  <p:slideViewPr>
    <p:cSldViewPr snapToGrid="0">
      <p:cViewPr varScale="1">
        <p:scale>
          <a:sx n="83" d="100"/>
          <a:sy n="83" d="100"/>
        </p:scale>
        <p:origin x="1062" y="8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40252E-F832-4F1C-9143-CEA9AAB3C1CC}" type="datetimeFigureOut">
              <a:rPr lang="en-US" smtClean="0"/>
              <a:t>4/27/2023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622908-4E51-40BC-A99B-830C56F9FFC7}" type="slidenum">
              <a:rPr lang="en-US" smtClean="0"/>
              <a:t>‹#›</a:t>
            </a:fld>
            <a:endParaRPr lang="en-US"/>
          </a:p>
        </p:txBody>
      </p:sp>
    </p:spTree>
    <p:extLst>
      <p:ext uri="{BB962C8B-B14F-4D97-AF65-F5344CB8AC3E}">
        <p14:creationId xmlns:p14="http://schemas.microsoft.com/office/powerpoint/2010/main" val="31762034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TCO has an electronic form that is completed prior to the hiring process when creating a requisition (this includes all the necessary applications that will be required for the employee position); This cascade starts once the person is officially hired</a:t>
            </a:r>
          </a:p>
          <a:p>
            <a:pPr marL="171450" indent="-171450">
              <a:buFont typeface="Arial" panose="020B0604020202020204" pitchFamily="34" charset="0"/>
              <a:buChar char="•"/>
            </a:pPr>
            <a:r>
              <a:rPr lang="en-US" dirty="0"/>
              <a:t>On-boarding coordinator responsibilities will be explained in a few slides</a:t>
            </a:r>
          </a:p>
          <a:p>
            <a:pPr marL="171450" indent="-171450">
              <a:buFont typeface="Arial" panose="020B0604020202020204" pitchFamily="34" charset="0"/>
              <a:buChar char="•"/>
            </a:pPr>
            <a:r>
              <a:rPr lang="en-US" dirty="0"/>
              <a:t>HR owns part of the on-boarding process (I-9, background checks, corporate benefits), we also own a majority of it at the site level</a:t>
            </a:r>
          </a:p>
          <a:p>
            <a:pPr marL="171450" indent="-171450">
              <a:buFont typeface="Arial" panose="020B0604020202020204" pitchFamily="34" charset="0"/>
              <a:buChar char="•"/>
            </a:pPr>
            <a:r>
              <a:rPr lang="en-US" dirty="0"/>
              <a:t>New employees typically start on a Monday but can vary bases on center or employee needs</a:t>
            </a:r>
          </a:p>
          <a:p>
            <a:endParaRPr lang="en-US" dirty="0"/>
          </a:p>
        </p:txBody>
      </p:sp>
      <p:sp>
        <p:nvSpPr>
          <p:cNvPr id="4" name="Slide Number Placeholder 3"/>
          <p:cNvSpPr>
            <a:spLocks noGrp="1"/>
          </p:cNvSpPr>
          <p:nvPr>
            <p:ph type="sldNum" sz="quarter" idx="5"/>
          </p:nvPr>
        </p:nvSpPr>
        <p:spPr/>
        <p:txBody>
          <a:bodyPr/>
          <a:lstStyle/>
          <a:p>
            <a:fld id="{C5622908-4E51-40BC-A99B-830C56F9FFC7}" type="slidenum">
              <a:rPr lang="en-US" smtClean="0"/>
              <a:t>2</a:t>
            </a:fld>
            <a:endParaRPr lang="en-US"/>
          </a:p>
        </p:txBody>
      </p:sp>
    </p:spTree>
    <p:extLst>
      <p:ext uri="{BB962C8B-B14F-4D97-AF65-F5344CB8AC3E}">
        <p14:creationId xmlns:p14="http://schemas.microsoft.com/office/powerpoint/2010/main" val="3217961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So what is corporate responsible for:</a:t>
            </a:r>
          </a:p>
          <a:p>
            <a:pPr marL="171450" indent="-171450">
              <a:buFont typeface="Arial" panose="020B0604020202020204" pitchFamily="34" charset="0"/>
              <a:buChar char="•"/>
            </a:pPr>
            <a:r>
              <a:rPr lang="en-US" dirty="0"/>
              <a:t>Help set up shadow interview with potential candidates</a:t>
            </a:r>
          </a:p>
          <a:p>
            <a:pPr marL="171450" indent="-171450">
              <a:buFont typeface="Arial" panose="020B0604020202020204" pitchFamily="34" charset="0"/>
              <a:buChar char="•"/>
            </a:pPr>
            <a:r>
              <a:rPr lang="en-US" dirty="0"/>
              <a:t>Often HR will extend the official offer to the potential candidate (but the hiring manager may also do this)</a:t>
            </a:r>
          </a:p>
          <a:p>
            <a:pPr marL="171450" indent="-171450">
              <a:buFont typeface="Arial" panose="020B0604020202020204" pitchFamily="34" charset="0"/>
              <a:buChar char="•"/>
            </a:pPr>
            <a:r>
              <a:rPr lang="en-US" dirty="0"/>
              <a:t>Once the candidate accepts the offer, a cascade of things happens, this includes creating the employee within the internal systems as well as a background check</a:t>
            </a:r>
          </a:p>
          <a:p>
            <a:pPr marL="171450" indent="-171450">
              <a:buFont typeface="Arial" panose="020B0604020202020204" pitchFamily="34" charset="0"/>
              <a:buChar char="•"/>
            </a:pPr>
            <a:r>
              <a:rPr lang="en-US" dirty="0"/>
              <a:t>If the background check is cleared, the employee is officially hired within our internal system called Ulti-pro</a:t>
            </a:r>
          </a:p>
        </p:txBody>
      </p:sp>
      <p:sp>
        <p:nvSpPr>
          <p:cNvPr id="4" name="Slide Number Placeholder 3"/>
          <p:cNvSpPr>
            <a:spLocks noGrp="1"/>
          </p:cNvSpPr>
          <p:nvPr>
            <p:ph type="sldNum" sz="quarter" idx="5"/>
          </p:nvPr>
        </p:nvSpPr>
        <p:spPr/>
        <p:txBody>
          <a:bodyPr/>
          <a:lstStyle/>
          <a:p>
            <a:fld id="{C5622908-4E51-40BC-A99B-830C56F9FFC7}" type="slidenum">
              <a:rPr lang="en-US" smtClean="0"/>
              <a:t>3</a:t>
            </a:fld>
            <a:endParaRPr lang="en-US"/>
          </a:p>
        </p:txBody>
      </p:sp>
    </p:spTree>
    <p:extLst>
      <p:ext uri="{BB962C8B-B14F-4D97-AF65-F5344CB8AC3E}">
        <p14:creationId xmlns:p14="http://schemas.microsoft.com/office/powerpoint/2010/main" val="2571790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Corporate on-boarding happens for new employee once per month and includes any staff under the corporate umbrella including both iHealth employees and Revo Health </a:t>
            </a:r>
          </a:p>
          <a:p>
            <a:pPr marL="628650" lvl="1" indent="-171450">
              <a:buFont typeface="Arial" panose="020B0604020202020204" pitchFamily="34" charset="0"/>
              <a:buChar char="•"/>
            </a:pPr>
            <a:r>
              <a:rPr lang="en-US" dirty="0"/>
              <a:t>They go over corporate specific benefits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C5622908-4E51-40BC-A99B-830C56F9FFC7}" type="slidenum">
              <a:rPr lang="en-US" smtClean="0"/>
              <a:t>4</a:t>
            </a:fld>
            <a:endParaRPr lang="en-US"/>
          </a:p>
        </p:txBody>
      </p:sp>
    </p:spTree>
    <p:extLst>
      <p:ext uri="{BB962C8B-B14F-4D97-AF65-F5344CB8AC3E}">
        <p14:creationId xmlns:p14="http://schemas.microsoft.com/office/powerpoint/2010/main" val="3673760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the surgery centers responsibility?</a:t>
            </a:r>
          </a:p>
          <a:p>
            <a:pPr marL="171450" indent="-171450">
              <a:buFont typeface="Arial" panose="020B0604020202020204" pitchFamily="34" charset="0"/>
              <a:buChar char="•"/>
            </a:pPr>
            <a:r>
              <a:rPr lang="en-US" dirty="0"/>
              <a:t>On-boarding coordinator:  also has another role within the center in purchasing.  She helps to coordinate all new hire documents, log in information.  Orientation schedules, welcome emails and meets with them the first day</a:t>
            </a:r>
          </a:p>
          <a:p>
            <a:pPr marL="171450" indent="-171450">
              <a:buFont typeface="Arial" panose="020B0604020202020204" pitchFamily="34" charset="0"/>
              <a:buChar char="•"/>
            </a:pPr>
            <a:r>
              <a:rPr lang="en-US" dirty="0"/>
              <a:t>Prior to the start date: </a:t>
            </a:r>
          </a:p>
          <a:p>
            <a:pPr marL="628650" lvl="1" indent="-171450">
              <a:buFont typeface="Arial" panose="020B0604020202020204" pitchFamily="34" charset="0"/>
              <a:buChar char="•"/>
            </a:pPr>
            <a:r>
              <a:rPr lang="en-US" dirty="0"/>
              <a:t>Create a folder with all the required paperwork and employee log-in</a:t>
            </a:r>
          </a:p>
          <a:p>
            <a:pPr marL="628650" lvl="1" indent="-171450">
              <a:buFont typeface="Arial" panose="020B0604020202020204" pitchFamily="34" charset="0"/>
              <a:buChar char="•"/>
            </a:pPr>
            <a:r>
              <a:rPr lang="en-US" dirty="0"/>
              <a:t>Creates internal access to our site specific applications</a:t>
            </a:r>
          </a:p>
          <a:p>
            <a:pPr marL="628650" lvl="1" indent="-171450">
              <a:buFont typeface="Arial" panose="020B0604020202020204" pitchFamily="34" charset="0"/>
              <a:buChar char="•"/>
            </a:pPr>
            <a:r>
              <a:rPr lang="en-US" dirty="0"/>
              <a:t>Works with education coordinator to create access for Surglogs (credentialing and safety checklists) and Power DMS (policies)</a:t>
            </a:r>
          </a:p>
          <a:p>
            <a:pPr marL="628650" lvl="1" indent="-171450">
              <a:buFont typeface="Arial" panose="020B0604020202020204" pitchFamily="34" charset="0"/>
              <a:buChar char="•"/>
            </a:pPr>
            <a:r>
              <a:rPr lang="en-US" dirty="0"/>
              <a:t>Gathers a 2 week orientation schedule from the manager to give to employee prior to their first day, also included in their packet</a:t>
            </a:r>
          </a:p>
        </p:txBody>
      </p:sp>
      <p:sp>
        <p:nvSpPr>
          <p:cNvPr id="4" name="Slide Number Placeholder 3"/>
          <p:cNvSpPr>
            <a:spLocks noGrp="1"/>
          </p:cNvSpPr>
          <p:nvPr>
            <p:ph type="sldNum" sz="quarter" idx="5"/>
          </p:nvPr>
        </p:nvSpPr>
        <p:spPr/>
        <p:txBody>
          <a:bodyPr/>
          <a:lstStyle/>
          <a:p>
            <a:fld id="{C5622908-4E51-40BC-A99B-830C56F9FFC7}" type="slidenum">
              <a:rPr lang="en-US" smtClean="0"/>
              <a:t>5</a:t>
            </a:fld>
            <a:endParaRPr lang="en-US"/>
          </a:p>
        </p:txBody>
      </p:sp>
    </p:spTree>
    <p:extLst>
      <p:ext uri="{BB962C8B-B14F-4D97-AF65-F5344CB8AC3E}">
        <p14:creationId xmlns:p14="http://schemas.microsoft.com/office/powerpoint/2010/main" val="747132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Employees first day:</a:t>
            </a:r>
          </a:p>
          <a:p>
            <a:pPr marL="171450" indent="-171450">
              <a:buFont typeface="Arial" panose="020B0604020202020204" pitchFamily="34" charset="0"/>
              <a:buChar char="•"/>
            </a:pPr>
            <a:r>
              <a:rPr lang="en-US" dirty="0"/>
              <a:t>On-boarding coordinator welcomes the employee to their first day</a:t>
            </a:r>
          </a:p>
          <a:p>
            <a:pPr marL="628650" lvl="1" indent="-171450">
              <a:buFont typeface="Arial" panose="020B0604020202020204" pitchFamily="34" charset="0"/>
              <a:buChar char="•"/>
            </a:pPr>
            <a:r>
              <a:rPr lang="en-US" dirty="0"/>
              <a:t>Facility tour</a:t>
            </a:r>
          </a:p>
          <a:p>
            <a:pPr marL="628650" lvl="1" indent="-171450">
              <a:buFont typeface="Arial" panose="020B0604020202020204" pitchFamily="34" charset="0"/>
              <a:buChar char="•"/>
            </a:pPr>
            <a:r>
              <a:rPr lang="en-US" dirty="0"/>
              <a:t>Reviews attendance guidelines and PTO policy</a:t>
            </a:r>
          </a:p>
          <a:p>
            <a:pPr marL="628650" lvl="1" indent="-171450">
              <a:buFont typeface="Arial" panose="020B0604020202020204" pitchFamily="34" charset="0"/>
              <a:buChar char="•"/>
            </a:pPr>
            <a:r>
              <a:rPr lang="en-US" dirty="0"/>
              <a:t>Takes photo for badge and requests badge</a:t>
            </a:r>
          </a:p>
          <a:p>
            <a:pPr marL="628650" lvl="1" indent="-171450">
              <a:buFont typeface="Arial" panose="020B0604020202020204" pitchFamily="34" charset="0"/>
              <a:buChar char="•"/>
            </a:pPr>
            <a:r>
              <a:rPr lang="en-US" dirty="0"/>
              <a:t>Medical paperwork and licenses</a:t>
            </a:r>
          </a:p>
          <a:p>
            <a:pPr marL="628650" lvl="1" indent="-171450">
              <a:buFont typeface="Arial" panose="020B0604020202020204" pitchFamily="34" charset="0"/>
              <a:buChar char="•"/>
            </a:pPr>
            <a:r>
              <a:rPr lang="en-US" dirty="0"/>
              <a:t>Sets up initial TB testing</a:t>
            </a:r>
          </a:p>
          <a:p>
            <a:pPr marL="628650" lvl="1" indent="-171450">
              <a:buFont typeface="Arial" panose="020B0604020202020204" pitchFamily="34" charset="0"/>
              <a:buChar char="•"/>
            </a:pPr>
            <a:r>
              <a:rPr lang="en-US" dirty="0"/>
              <a:t>Logs into all systems and verifies credentials</a:t>
            </a:r>
          </a:p>
          <a:p>
            <a:pPr marL="628650" lvl="1" indent="-171450">
              <a:buFont typeface="Arial" panose="020B0604020202020204" pitchFamily="34" charset="0"/>
              <a:buChar char="•"/>
            </a:pPr>
            <a:r>
              <a:rPr lang="en-US" dirty="0"/>
              <a:t>Review and download all software applications</a:t>
            </a:r>
          </a:p>
          <a:p>
            <a:pPr marL="628650" lvl="1" indent="-171450">
              <a:buFont typeface="Arial" panose="020B0604020202020204" pitchFamily="34" charset="0"/>
              <a:buChar char="•"/>
            </a:pPr>
            <a:r>
              <a:rPr lang="en-US" dirty="0"/>
              <a:t>Log into policy review and new hire education</a:t>
            </a:r>
          </a:p>
          <a:p>
            <a:pPr marL="628650" lvl="1" indent="-171450">
              <a:buFont typeface="Arial" panose="020B0604020202020204" pitchFamily="34" charset="0"/>
              <a:buChar char="•"/>
            </a:pPr>
            <a:r>
              <a:rPr lang="en-US" dirty="0"/>
              <a:t>Meets with manager for a quick touchdown</a:t>
            </a:r>
          </a:p>
        </p:txBody>
      </p:sp>
      <p:sp>
        <p:nvSpPr>
          <p:cNvPr id="4" name="Slide Number Placeholder 3"/>
          <p:cNvSpPr>
            <a:spLocks noGrp="1"/>
          </p:cNvSpPr>
          <p:nvPr>
            <p:ph type="sldNum" sz="quarter" idx="5"/>
          </p:nvPr>
        </p:nvSpPr>
        <p:spPr/>
        <p:txBody>
          <a:bodyPr/>
          <a:lstStyle/>
          <a:p>
            <a:fld id="{C5622908-4E51-40BC-A99B-830C56F9FFC7}" type="slidenum">
              <a:rPr lang="en-US" smtClean="0"/>
              <a:t>6</a:t>
            </a:fld>
            <a:endParaRPr lang="en-US"/>
          </a:p>
        </p:txBody>
      </p:sp>
    </p:spTree>
    <p:extLst>
      <p:ext uri="{BB962C8B-B14F-4D97-AF65-F5344CB8AC3E}">
        <p14:creationId xmlns:p14="http://schemas.microsoft.com/office/powerpoint/2010/main" val="2696267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Helpful things </a:t>
            </a:r>
          </a:p>
          <a:p>
            <a:pPr marL="171450" indent="-171450">
              <a:buFont typeface="Arial" panose="020B0604020202020204" pitchFamily="34" charset="0"/>
              <a:buChar char="•"/>
            </a:pPr>
            <a:r>
              <a:rPr lang="en-US" dirty="0"/>
              <a:t>On boarding coordinator ensures that each new hire is receiving consistent information on their first day, she also takes the time to make sure all the systems work for them to be successful</a:t>
            </a:r>
          </a:p>
          <a:p>
            <a:pPr marL="171450" indent="-171450">
              <a:buFont typeface="Arial" panose="020B0604020202020204" pitchFamily="34" charset="0"/>
              <a:buChar char="•"/>
            </a:pPr>
            <a:r>
              <a:rPr lang="en-US" dirty="0"/>
              <a:t>Having a general orientation overview for at least the first 2 weeks of employment helps staff feel more prepared</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C5622908-4E51-40BC-A99B-830C56F9FFC7}" type="slidenum">
              <a:rPr lang="en-US" smtClean="0"/>
              <a:t>7</a:t>
            </a:fld>
            <a:endParaRPr lang="en-US"/>
          </a:p>
        </p:txBody>
      </p:sp>
    </p:spTree>
    <p:extLst>
      <p:ext uri="{BB962C8B-B14F-4D97-AF65-F5344CB8AC3E}">
        <p14:creationId xmlns:p14="http://schemas.microsoft.com/office/powerpoint/2010/main" val="29910384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Areas for improvement</a:t>
            </a:r>
          </a:p>
          <a:p>
            <a:pPr marL="171450" indent="-171450">
              <a:buFont typeface="Arial" panose="020B0604020202020204" pitchFamily="34" charset="0"/>
              <a:buChar char="•"/>
            </a:pPr>
            <a:r>
              <a:rPr lang="en-US" dirty="0"/>
              <a:t>Corporate process can be tedious and require frequent follow-ups (a lot of turnover in HR)</a:t>
            </a:r>
          </a:p>
          <a:p>
            <a:pPr marL="171450" indent="-171450">
              <a:buFont typeface="Arial" panose="020B0604020202020204" pitchFamily="34" charset="0"/>
              <a:buChar char="•"/>
            </a:pPr>
            <a:r>
              <a:rPr lang="en-US" dirty="0"/>
              <a:t>Our software application that we use for schedules requires the employee is set up on-site</a:t>
            </a:r>
          </a:p>
          <a:p>
            <a:pPr marL="628650" lvl="1" indent="-171450">
              <a:buFont typeface="Arial" panose="020B0604020202020204" pitchFamily="34" charset="0"/>
              <a:buChar char="•"/>
            </a:pPr>
            <a:r>
              <a:rPr lang="en-US" dirty="0"/>
              <a:t>Makes it difficult to get their schedule into the system prior to first day</a:t>
            </a:r>
          </a:p>
          <a:p>
            <a:pPr marL="628650" lvl="1" indent="-171450">
              <a:buFont typeface="Arial" panose="020B0604020202020204" pitchFamily="34" charset="0"/>
              <a:buChar char="•"/>
            </a:pPr>
            <a:r>
              <a:rPr lang="en-US" dirty="0"/>
              <a:t>Orientation calendars are not always consistent with a concrete plan (something we are working through) </a:t>
            </a:r>
          </a:p>
        </p:txBody>
      </p:sp>
      <p:sp>
        <p:nvSpPr>
          <p:cNvPr id="4" name="Slide Number Placeholder 3"/>
          <p:cNvSpPr>
            <a:spLocks noGrp="1"/>
          </p:cNvSpPr>
          <p:nvPr>
            <p:ph type="sldNum" sz="quarter" idx="5"/>
          </p:nvPr>
        </p:nvSpPr>
        <p:spPr/>
        <p:txBody>
          <a:bodyPr/>
          <a:lstStyle/>
          <a:p>
            <a:fld id="{C5622908-4E51-40BC-A99B-830C56F9FFC7}" type="slidenum">
              <a:rPr lang="en-US" smtClean="0"/>
              <a:t>8</a:t>
            </a:fld>
            <a:endParaRPr lang="en-US"/>
          </a:p>
        </p:txBody>
      </p:sp>
    </p:spTree>
    <p:extLst>
      <p:ext uri="{BB962C8B-B14F-4D97-AF65-F5344CB8AC3E}">
        <p14:creationId xmlns:p14="http://schemas.microsoft.com/office/powerpoint/2010/main" val="961761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2AD962-7D00-4D4E-96AF-62C6DD9DA842}"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6E88-BCDF-4244-B7AE-F40FD3CCE4A7}"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8380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3F2AD962-7D00-4D4E-96AF-62C6DD9DA842}" type="datetimeFigureOut">
              <a:rPr lang="en-US" smtClean="0"/>
              <a:t>4/27/2023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CD6E88-BCDF-4244-B7AE-F40FD3CCE4A7}" type="slidenum">
              <a:rPr lang="en-US" smtClean="0"/>
              <a:t>‹#›</a:t>
            </a:fld>
            <a:endParaRPr lang="en-US"/>
          </a:p>
        </p:txBody>
      </p:sp>
    </p:spTree>
    <p:extLst>
      <p:ext uri="{BB962C8B-B14F-4D97-AF65-F5344CB8AC3E}">
        <p14:creationId xmlns:p14="http://schemas.microsoft.com/office/powerpoint/2010/main" val="3044036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2AD962-7D00-4D4E-96AF-62C6DD9DA842}"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6E88-BCDF-4244-B7AE-F40FD3CCE4A7}" type="slidenum">
              <a:rPr lang="en-US" smtClean="0"/>
              <a:t>‹#›</a:t>
            </a:fld>
            <a:endParaRPr lang="en-US"/>
          </a:p>
        </p:txBody>
      </p:sp>
    </p:spTree>
    <p:extLst>
      <p:ext uri="{BB962C8B-B14F-4D97-AF65-F5344CB8AC3E}">
        <p14:creationId xmlns:p14="http://schemas.microsoft.com/office/powerpoint/2010/main" val="41866277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2AD962-7D00-4D4E-96AF-62C6DD9DA842}"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6E88-BCDF-4244-B7AE-F40FD3CCE4A7}"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79616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2AD962-7D00-4D4E-96AF-62C6DD9DA842}"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6E88-BCDF-4244-B7AE-F40FD3CCE4A7}" type="slidenum">
              <a:rPr lang="en-US" smtClean="0"/>
              <a:t>‹#›</a:t>
            </a:fld>
            <a:endParaRPr lang="en-US"/>
          </a:p>
        </p:txBody>
      </p:sp>
    </p:spTree>
    <p:extLst>
      <p:ext uri="{BB962C8B-B14F-4D97-AF65-F5344CB8AC3E}">
        <p14:creationId xmlns:p14="http://schemas.microsoft.com/office/powerpoint/2010/main" val="30298516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2AD962-7D00-4D4E-96AF-62C6DD9DA842}"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6E88-BCDF-4244-B7AE-F40FD3CCE4A7}"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525191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2AD962-7D00-4D4E-96AF-62C6DD9DA842}"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6E88-BCDF-4244-B7AE-F40FD3CCE4A7}" type="slidenum">
              <a:rPr lang="en-US" smtClean="0"/>
              <a:t>‹#›</a:t>
            </a:fld>
            <a:endParaRPr lang="en-US"/>
          </a:p>
        </p:txBody>
      </p:sp>
    </p:spTree>
    <p:extLst>
      <p:ext uri="{BB962C8B-B14F-4D97-AF65-F5344CB8AC3E}">
        <p14:creationId xmlns:p14="http://schemas.microsoft.com/office/powerpoint/2010/main" val="12209040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2AD962-7D00-4D4E-96AF-62C6DD9DA842}"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6E88-BCDF-4244-B7AE-F40FD3CCE4A7}" type="slidenum">
              <a:rPr lang="en-US" smtClean="0"/>
              <a:t>‹#›</a:t>
            </a:fld>
            <a:endParaRPr lang="en-US"/>
          </a:p>
        </p:txBody>
      </p:sp>
    </p:spTree>
    <p:extLst>
      <p:ext uri="{BB962C8B-B14F-4D97-AF65-F5344CB8AC3E}">
        <p14:creationId xmlns:p14="http://schemas.microsoft.com/office/powerpoint/2010/main" val="45994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2AD962-7D00-4D4E-96AF-62C6DD9DA842}"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6E88-BCDF-4244-B7AE-F40FD3CCE4A7}" type="slidenum">
              <a:rPr lang="en-US" smtClean="0"/>
              <a:t>‹#›</a:t>
            </a:fld>
            <a:endParaRPr lang="en-US"/>
          </a:p>
        </p:txBody>
      </p:sp>
    </p:spTree>
    <p:extLst>
      <p:ext uri="{BB962C8B-B14F-4D97-AF65-F5344CB8AC3E}">
        <p14:creationId xmlns:p14="http://schemas.microsoft.com/office/powerpoint/2010/main" val="2977162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2AD962-7D00-4D4E-96AF-62C6DD9DA842}"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6E88-BCDF-4244-B7AE-F40FD3CCE4A7}" type="slidenum">
              <a:rPr lang="en-US" smtClean="0"/>
              <a:t>‹#›</a:t>
            </a:fld>
            <a:endParaRPr lang="en-US"/>
          </a:p>
        </p:txBody>
      </p:sp>
    </p:spTree>
    <p:extLst>
      <p:ext uri="{BB962C8B-B14F-4D97-AF65-F5344CB8AC3E}">
        <p14:creationId xmlns:p14="http://schemas.microsoft.com/office/powerpoint/2010/main" val="3594236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2AD962-7D00-4D4E-96AF-62C6DD9DA842}"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CD6E88-BCDF-4244-B7AE-F40FD3CCE4A7}" type="slidenum">
              <a:rPr lang="en-US" smtClean="0"/>
              <a:t>‹#›</a:t>
            </a:fld>
            <a:endParaRPr lang="en-US"/>
          </a:p>
        </p:txBody>
      </p:sp>
    </p:spTree>
    <p:extLst>
      <p:ext uri="{BB962C8B-B14F-4D97-AF65-F5344CB8AC3E}">
        <p14:creationId xmlns:p14="http://schemas.microsoft.com/office/powerpoint/2010/main" val="1952495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2AD962-7D00-4D4E-96AF-62C6DD9DA842}"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D6E88-BCDF-4244-B7AE-F40FD3CCE4A7}" type="slidenum">
              <a:rPr lang="en-US" smtClean="0"/>
              <a:t>‹#›</a:t>
            </a:fld>
            <a:endParaRPr lang="en-US"/>
          </a:p>
        </p:txBody>
      </p:sp>
    </p:spTree>
    <p:extLst>
      <p:ext uri="{BB962C8B-B14F-4D97-AF65-F5344CB8AC3E}">
        <p14:creationId xmlns:p14="http://schemas.microsoft.com/office/powerpoint/2010/main" val="4063388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2AD962-7D00-4D4E-96AF-62C6DD9DA842}" type="datetimeFigureOut">
              <a:rPr lang="en-US" smtClean="0"/>
              <a:t>4/27/2023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CD6E88-BCDF-4244-B7AE-F40FD3CCE4A7}" type="slidenum">
              <a:rPr lang="en-US" smtClean="0"/>
              <a:t>‹#›</a:t>
            </a:fld>
            <a:endParaRPr lang="en-US"/>
          </a:p>
        </p:txBody>
      </p:sp>
    </p:spTree>
    <p:extLst>
      <p:ext uri="{BB962C8B-B14F-4D97-AF65-F5344CB8AC3E}">
        <p14:creationId xmlns:p14="http://schemas.microsoft.com/office/powerpoint/2010/main" val="1094198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2AD962-7D00-4D4E-96AF-62C6DD9DA842}" type="datetimeFigureOut">
              <a:rPr lang="en-US" smtClean="0"/>
              <a:t>4/27/2023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CD6E88-BCDF-4244-B7AE-F40FD3CCE4A7}" type="slidenum">
              <a:rPr lang="en-US" smtClean="0"/>
              <a:t>‹#›</a:t>
            </a:fld>
            <a:endParaRPr lang="en-US"/>
          </a:p>
        </p:txBody>
      </p:sp>
    </p:spTree>
    <p:extLst>
      <p:ext uri="{BB962C8B-B14F-4D97-AF65-F5344CB8AC3E}">
        <p14:creationId xmlns:p14="http://schemas.microsoft.com/office/powerpoint/2010/main" val="4258156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2AD962-7D00-4D4E-96AF-62C6DD9DA842}" type="datetimeFigureOut">
              <a:rPr lang="en-US" smtClean="0"/>
              <a:t>4/27/2023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CD6E88-BCDF-4244-B7AE-F40FD3CCE4A7}" type="slidenum">
              <a:rPr lang="en-US" smtClean="0"/>
              <a:t>‹#›</a:t>
            </a:fld>
            <a:endParaRPr lang="en-US"/>
          </a:p>
        </p:txBody>
      </p:sp>
    </p:spTree>
    <p:extLst>
      <p:ext uri="{BB962C8B-B14F-4D97-AF65-F5344CB8AC3E}">
        <p14:creationId xmlns:p14="http://schemas.microsoft.com/office/powerpoint/2010/main" val="1955492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2AD962-7D00-4D4E-96AF-62C6DD9DA842}"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D6E88-BCDF-4244-B7AE-F40FD3CCE4A7}" type="slidenum">
              <a:rPr lang="en-US" smtClean="0"/>
              <a:t>‹#›</a:t>
            </a:fld>
            <a:endParaRPr lang="en-US"/>
          </a:p>
        </p:txBody>
      </p:sp>
    </p:spTree>
    <p:extLst>
      <p:ext uri="{BB962C8B-B14F-4D97-AF65-F5344CB8AC3E}">
        <p14:creationId xmlns:p14="http://schemas.microsoft.com/office/powerpoint/2010/main" val="1803786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2AD962-7D00-4D4E-96AF-62C6DD9DA842}"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CD6E88-BCDF-4244-B7AE-F40FD3CCE4A7}" type="slidenum">
              <a:rPr lang="en-US" smtClean="0"/>
              <a:t>‹#›</a:t>
            </a:fld>
            <a:endParaRPr lang="en-US"/>
          </a:p>
        </p:txBody>
      </p:sp>
    </p:spTree>
    <p:extLst>
      <p:ext uri="{BB962C8B-B14F-4D97-AF65-F5344CB8AC3E}">
        <p14:creationId xmlns:p14="http://schemas.microsoft.com/office/powerpoint/2010/main" val="925525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3F2AD962-7D00-4D4E-96AF-62C6DD9DA842}" type="datetimeFigureOut">
              <a:rPr lang="en-US" smtClean="0"/>
              <a:t>4/27/2023</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9ACD6E88-BCDF-4244-B7AE-F40FD3CCE4A7}" type="slidenum">
              <a:rPr lang="en-US" smtClean="0"/>
              <a:t>‹#›</a:t>
            </a:fld>
            <a:endParaRPr lang="en-US"/>
          </a:p>
        </p:txBody>
      </p:sp>
    </p:spTree>
    <p:extLst>
      <p:ext uri="{BB962C8B-B14F-4D97-AF65-F5344CB8AC3E}">
        <p14:creationId xmlns:p14="http://schemas.microsoft.com/office/powerpoint/2010/main" val="406917572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56E97-15C1-4CDD-AFF6-4670880AA06A}"/>
              </a:ext>
            </a:extLst>
          </p:cNvPr>
          <p:cNvSpPr>
            <a:spLocks noGrp="1"/>
          </p:cNvSpPr>
          <p:nvPr>
            <p:ph type="ctrTitle"/>
          </p:nvPr>
        </p:nvSpPr>
        <p:spPr/>
        <p:txBody>
          <a:bodyPr/>
          <a:lstStyle/>
          <a:p>
            <a:r>
              <a:rPr lang="en-US" dirty="0"/>
              <a:t>Crosstown Surgery Center</a:t>
            </a:r>
          </a:p>
        </p:txBody>
      </p:sp>
      <p:sp>
        <p:nvSpPr>
          <p:cNvPr id="3" name="Subtitle 2">
            <a:extLst>
              <a:ext uri="{FF2B5EF4-FFF2-40B4-BE49-F238E27FC236}">
                <a16:creationId xmlns:a16="http://schemas.microsoft.com/office/drawing/2014/main" id="{D6E92443-70C0-4A4B-81E1-F789A91D9613}"/>
              </a:ext>
            </a:extLst>
          </p:cNvPr>
          <p:cNvSpPr>
            <a:spLocks noGrp="1"/>
          </p:cNvSpPr>
          <p:nvPr>
            <p:ph type="subTitle" idx="1"/>
          </p:nvPr>
        </p:nvSpPr>
        <p:spPr/>
        <p:txBody>
          <a:bodyPr>
            <a:normAutofit fontScale="92500" lnSpcReduction="20000"/>
          </a:bodyPr>
          <a:lstStyle/>
          <a:p>
            <a:r>
              <a:rPr lang="en-US" sz="3200" b="1" dirty="0"/>
              <a:t>On-boarding Process </a:t>
            </a:r>
            <a:br>
              <a:rPr lang="en-US" sz="3200" b="1" dirty="0"/>
            </a:br>
            <a:br>
              <a:rPr lang="en-US" sz="3200" b="1" dirty="0"/>
            </a:br>
            <a:br>
              <a:rPr lang="en-US" sz="3200" b="1" dirty="0"/>
            </a:br>
            <a:r>
              <a:rPr lang="en-US" sz="1800" b="1" dirty="0">
                <a:solidFill>
                  <a:schemeClr val="tx1"/>
                </a:solidFill>
              </a:rPr>
              <a:t>Tessa Halupczok, RN</a:t>
            </a:r>
            <a:br>
              <a:rPr lang="en-US" sz="1800" b="1" dirty="0">
                <a:solidFill>
                  <a:schemeClr val="tx1"/>
                </a:solidFill>
              </a:rPr>
            </a:br>
            <a:r>
              <a:rPr lang="en-US" sz="1400" b="1" dirty="0">
                <a:solidFill>
                  <a:schemeClr val="tx1"/>
                </a:solidFill>
              </a:rPr>
              <a:t>Quality, Education and Process Improvement Coordinator </a:t>
            </a:r>
            <a:br>
              <a:rPr lang="en-US" sz="3200" b="1" dirty="0">
                <a:solidFill>
                  <a:schemeClr val="tx1"/>
                </a:solidFill>
              </a:rPr>
            </a:br>
            <a:endParaRPr lang="en-US" sz="1800" b="1" dirty="0">
              <a:solidFill>
                <a:schemeClr val="tx1"/>
              </a:solidFill>
            </a:endParaRPr>
          </a:p>
        </p:txBody>
      </p:sp>
    </p:spTree>
    <p:extLst>
      <p:ext uri="{BB962C8B-B14F-4D97-AF65-F5344CB8AC3E}">
        <p14:creationId xmlns:p14="http://schemas.microsoft.com/office/powerpoint/2010/main" val="3879391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4E5D790-EF7E-4E52-B208-793079B497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5" y="2"/>
            <a:ext cx="12192000" cy="6858000"/>
          </a:xfrm>
          <a:prstGeom prst="rect">
            <a:avLst/>
          </a:prstGeom>
          <a:solidFill>
            <a:schemeClr val="bg2">
              <a:alpha val="60000"/>
            </a:schemeClr>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useBgFill="1">
        <p:nvSpPr>
          <p:cNvPr id="10" name="Snip Diagonal Corner Rectangle 6">
            <a:extLst>
              <a:ext uri="{FF2B5EF4-FFF2-40B4-BE49-F238E27FC236}">
                <a16:creationId xmlns:a16="http://schemas.microsoft.com/office/drawing/2014/main" id="{479F3ED9-A242-463F-84AE-C4B05016BD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25" y="2"/>
            <a:ext cx="12191075" cy="6857998"/>
          </a:xfrm>
          <a:prstGeom prst="snip2DiagRect">
            <a:avLst>
              <a:gd name="adj1" fmla="val 0"/>
              <a:gd name="adj2" fmla="val 37605"/>
            </a:avLst>
          </a:prstGeom>
          <a:ln>
            <a:noFill/>
          </a:ln>
          <a:effectLst/>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31938EBB-8EE8-4362-9B00-CFB6884ABBE0}"/>
              </a:ext>
            </a:extLst>
          </p:cNvPr>
          <p:cNvSpPr>
            <a:spLocks noGrp="1"/>
          </p:cNvSpPr>
          <p:nvPr>
            <p:ph idx="1"/>
          </p:nvPr>
        </p:nvSpPr>
        <p:spPr>
          <a:xfrm>
            <a:off x="1663927" y="891082"/>
            <a:ext cx="8534400" cy="3615267"/>
          </a:xfrm>
        </p:spPr>
        <p:txBody>
          <a:bodyPr>
            <a:normAutofit fontScale="85000" lnSpcReduction="10000"/>
          </a:bodyPr>
          <a:lstStyle/>
          <a:p>
            <a:pPr marL="0" indent="0" algn="ctr">
              <a:lnSpc>
                <a:spcPct val="90000"/>
              </a:lnSpc>
              <a:buNone/>
            </a:pPr>
            <a:r>
              <a:rPr lang="en-US" sz="4700" dirty="0">
                <a:solidFill>
                  <a:schemeClr val="tx1"/>
                </a:solidFill>
              </a:rPr>
              <a:t>Basic Overview of Process </a:t>
            </a:r>
            <a:endParaRPr lang="en-US" sz="4700" b="1" dirty="0">
              <a:solidFill>
                <a:schemeClr val="tx1"/>
              </a:solidFill>
            </a:endParaRPr>
          </a:p>
          <a:p>
            <a:pPr>
              <a:lnSpc>
                <a:spcPct val="90000"/>
              </a:lnSpc>
            </a:pPr>
            <a:endParaRPr lang="en-US" dirty="0"/>
          </a:p>
          <a:p>
            <a:pPr>
              <a:lnSpc>
                <a:spcPct val="90000"/>
              </a:lnSpc>
            </a:pPr>
            <a:r>
              <a:rPr lang="en-US" dirty="0"/>
              <a:t>HR and hiring manager work together to identify potential candidates and either HR or the hiring manager extends an offer</a:t>
            </a:r>
          </a:p>
          <a:p>
            <a:pPr>
              <a:lnSpc>
                <a:spcPct val="90000"/>
              </a:lnSpc>
            </a:pPr>
            <a:r>
              <a:rPr lang="en-US" dirty="0"/>
              <a:t>HR and IT are responsible for adding employee to the corporate systems</a:t>
            </a:r>
          </a:p>
          <a:p>
            <a:pPr>
              <a:lnSpc>
                <a:spcPct val="90000"/>
              </a:lnSpc>
            </a:pPr>
            <a:r>
              <a:rPr lang="en-US" dirty="0"/>
              <a:t>Crosstown Surgery Center has an onboarding coordinator who helps facilitate all the internal onboarding processes</a:t>
            </a:r>
          </a:p>
          <a:p>
            <a:pPr>
              <a:lnSpc>
                <a:spcPct val="90000"/>
              </a:lnSpc>
            </a:pPr>
            <a:r>
              <a:rPr lang="en-US" dirty="0"/>
              <a:t>New hires work with both corporate HR and the onboarding coordinator to complete the onboarding process</a:t>
            </a:r>
          </a:p>
          <a:p>
            <a:pPr>
              <a:lnSpc>
                <a:spcPct val="90000"/>
              </a:lnSpc>
            </a:pPr>
            <a:r>
              <a:rPr lang="en-US" dirty="0"/>
              <a:t>Ideally, new hire will start on a Monday (not necessarily related to the pay period)</a:t>
            </a:r>
          </a:p>
          <a:p>
            <a:pPr>
              <a:lnSpc>
                <a:spcPct val="90000"/>
              </a:lnSpc>
            </a:pPr>
            <a:endParaRPr lang="en-US" dirty="0"/>
          </a:p>
        </p:txBody>
      </p:sp>
    </p:spTree>
    <p:extLst>
      <p:ext uri="{BB962C8B-B14F-4D97-AF65-F5344CB8AC3E}">
        <p14:creationId xmlns:p14="http://schemas.microsoft.com/office/powerpoint/2010/main" val="38522633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down)">
                                      <p:cBhvr>
                                        <p:cTn id="11" dur="10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grpId="0"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1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1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ipe(down)">
                                      <p:cBhvr>
                                        <p:cTn id="26" dur="1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0FE681-1E05-478A-89DC-5F7AB37CF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25CCB7D-24B0-4E22-B6CF-65CFE416853D}"/>
              </a:ext>
            </a:extLst>
          </p:cNvPr>
          <p:cNvSpPr>
            <a:spLocks noGrp="1"/>
          </p:cNvSpPr>
          <p:nvPr>
            <p:ph type="title"/>
          </p:nvPr>
        </p:nvSpPr>
        <p:spPr>
          <a:xfrm>
            <a:off x="684212" y="685799"/>
            <a:ext cx="3747111" cy="4892040"/>
          </a:xfrm>
        </p:spPr>
        <p:txBody>
          <a:bodyPr>
            <a:normAutofit/>
          </a:bodyPr>
          <a:lstStyle/>
          <a:p>
            <a:pPr algn="r"/>
            <a:r>
              <a:rPr lang="en-US" sz="4400" b="1" dirty="0"/>
              <a:t>Timeline of Tasks</a:t>
            </a:r>
          </a:p>
        </p:txBody>
      </p:sp>
      <p:cxnSp>
        <p:nvCxnSpPr>
          <p:cNvPr id="10" name="Straight Connector 9">
            <a:extLst>
              <a:ext uri="{FF2B5EF4-FFF2-40B4-BE49-F238E27FC236}">
                <a16:creationId xmlns:a16="http://schemas.microsoft.com/office/drawing/2014/main" id="{2E2F21DC-5F0E-42CF-B89C-C1E25E175C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783" y="1532373"/>
            <a:ext cx="0" cy="3198892"/>
          </a:xfrm>
          <a:prstGeom prst="line">
            <a:avLst/>
          </a:prstGeom>
          <a:ln w="1905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5638C2E-8770-4630-B5CC-385DDD9BAEFE}"/>
              </a:ext>
            </a:extLst>
          </p:cNvPr>
          <p:cNvSpPr>
            <a:spLocks noGrp="1"/>
          </p:cNvSpPr>
          <p:nvPr>
            <p:ph idx="1"/>
          </p:nvPr>
        </p:nvSpPr>
        <p:spPr>
          <a:xfrm>
            <a:off x="4979962" y="685799"/>
            <a:ext cx="6288260" cy="4892040"/>
          </a:xfrm>
        </p:spPr>
        <p:txBody>
          <a:bodyPr>
            <a:normAutofit/>
          </a:bodyPr>
          <a:lstStyle/>
          <a:p>
            <a:r>
              <a:rPr lang="en-US" b="1" dirty="0">
                <a:solidFill>
                  <a:schemeClr val="bg1"/>
                </a:solidFill>
              </a:rPr>
              <a:t>Corporate Responsibility</a:t>
            </a:r>
          </a:p>
          <a:p>
            <a:pPr lvl="1"/>
            <a:r>
              <a:rPr lang="en-US" dirty="0">
                <a:solidFill>
                  <a:schemeClr val="bg1"/>
                </a:solidFill>
              </a:rPr>
              <a:t>Shadow interview occurs with potential candidate prior to extending offer, HR helps to facilitate this with hiring manager</a:t>
            </a:r>
          </a:p>
          <a:p>
            <a:pPr lvl="1"/>
            <a:r>
              <a:rPr lang="en-US" dirty="0">
                <a:solidFill>
                  <a:schemeClr val="bg1"/>
                </a:solidFill>
              </a:rPr>
              <a:t>Once a candidate is chosen, either Human Resources or the Hiring Manager extends the offer</a:t>
            </a:r>
          </a:p>
          <a:p>
            <a:pPr lvl="2"/>
            <a:r>
              <a:rPr lang="en-US" dirty="0">
                <a:solidFill>
                  <a:schemeClr val="bg1"/>
                </a:solidFill>
              </a:rPr>
              <a:t>HR then initiates a cascade to our IT department that creates the employee in our internal system </a:t>
            </a:r>
          </a:p>
          <a:p>
            <a:pPr lvl="1"/>
            <a:r>
              <a:rPr lang="en-US" dirty="0">
                <a:solidFill>
                  <a:schemeClr val="bg1"/>
                </a:solidFill>
              </a:rPr>
              <a:t>Background check is also initiated once offer is accepted</a:t>
            </a:r>
          </a:p>
          <a:p>
            <a:pPr lvl="2"/>
            <a:r>
              <a:rPr lang="en-US" dirty="0">
                <a:solidFill>
                  <a:schemeClr val="bg1"/>
                </a:solidFill>
              </a:rPr>
              <a:t>Once the background check is approved, the applicant is then “hired” within our internal system called Ulti-pro</a:t>
            </a:r>
          </a:p>
        </p:txBody>
      </p:sp>
    </p:spTree>
    <p:extLst>
      <p:ext uri="{BB962C8B-B14F-4D97-AF65-F5344CB8AC3E}">
        <p14:creationId xmlns:p14="http://schemas.microsoft.com/office/powerpoint/2010/main" val="326599492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1000"/>
                                        <p:tgtEl>
                                          <p:spTgt spid="3">
                                            <p:txEl>
                                              <p:pRg st="2" end="2"/>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1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down)">
                                      <p:cBhvr>
                                        <p:cTn id="25" dur="1000"/>
                                        <p:tgtEl>
                                          <p:spTgt spid="3">
                                            <p:txEl>
                                              <p:pRg st="4" end="4"/>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down)">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0FE681-1E05-478A-89DC-5F7AB37CF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418989-2F23-4E52-97EB-ED16C80D7B89}"/>
              </a:ext>
            </a:extLst>
          </p:cNvPr>
          <p:cNvSpPr>
            <a:spLocks noGrp="1"/>
          </p:cNvSpPr>
          <p:nvPr>
            <p:ph type="title"/>
          </p:nvPr>
        </p:nvSpPr>
        <p:spPr>
          <a:xfrm>
            <a:off x="684212" y="685799"/>
            <a:ext cx="3747111" cy="4892040"/>
          </a:xfrm>
        </p:spPr>
        <p:txBody>
          <a:bodyPr>
            <a:normAutofit/>
          </a:bodyPr>
          <a:lstStyle/>
          <a:p>
            <a:pPr algn="r"/>
            <a:r>
              <a:rPr lang="en-US" sz="4400" b="1" dirty="0"/>
              <a:t>Timeline of Tasks</a:t>
            </a:r>
          </a:p>
        </p:txBody>
      </p:sp>
      <p:cxnSp>
        <p:nvCxnSpPr>
          <p:cNvPr id="10" name="Straight Connector 9">
            <a:extLst>
              <a:ext uri="{FF2B5EF4-FFF2-40B4-BE49-F238E27FC236}">
                <a16:creationId xmlns:a16="http://schemas.microsoft.com/office/drawing/2014/main" id="{2E2F21DC-5F0E-42CF-B89C-C1E25E175C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783" y="1532373"/>
            <a:ext cx="0" cy="3198892"/>
          </a:xfrm>
          <a:prstGeom prst="line">
            <a:avLst/>
          </a:prstGeom>
          <a:ln w="1905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52BCEFF-3BA1-43BB-970C-3D6E9198B081}"/>
              </a:ext>
            </a:extLst>
          </p:cNvPr>
          <p:cNvSpPr>
            <a:spLocks noGrp="1"/>
          </p:cNvSpPr>
          <p:nvPr>
            <p:ph idx="1"/>
          </p:nvPr>
        </p:nvSpPr>
        <p:spPr>
          <a:xfrm>
            <a:off x="4979962" y="685799"/>
            <a:ext cx="6288260" cy="4892040"/>
          </a:xfrm>
        </p:spPr>
        <p:txBody>
          <a:bodyPr>
            <a:normAutofit/>
          </a:bodyPr>
          <a:lstStyle/>
          <a:p>
            <a:pPr lvl="1"/>
            <a:endParaRPr lang="en-US" dirty="0">
              <a:solidFill>
                <a:schemeClr val="bg1"/>
              </a:solidFill>
            </a:endParaRPr>
          </a:p>
          <a:p>
            <a:pPr lvl="1"/>
            <a:r>
              <a:rPr lang="en-US" sz="2000" b="1" dirty="0">
                <a:solidFill>
                  <a:schemeClr val="bg1"/>
                </a:solidFill>
              </a:rPr>
              <a:t>Corporate Responsibility </a:t>
            </a:r>
            <a:r>
              <a:rPr lang="en-US" sz="2000" b="1" dirty="0" err="1">
                <a:solidFill>
                  <a:schemeClr val="bg1"/>
                </a:solidFill>
              </a:rPr>
              <a:t>cont</a:t>
            </a:r>
            <a:endParaRPr lang="en-US" sz="2000" b="1" dirty="0">
              <a:solidFill>
                <a:schemeClr val="bg1"/>
              </a:solidFill>
            </a:endParaRPr>
          </a:p>
          <a:p>
            <a:pPr lvl="2"/>
            <a:r>
              <a:rPr lang="en-US" dirty="0">
                <a:solidFill>
                  <a:schemeClr val="bg1"/>
                </a:solidFill>
              </a:rPr>
              <a:t>Corporate onboarding education is provided company wide on the 2</a:t>
            </a:r>
            <a:r>
              <a:rPr lang="en-US" baseline="30000" dirty="0">
                <a:solidFill>
                  <a:schemeClr val="bg1"/>
                </a:solidFill>
              </a:rPr>
              <a:t>nd</a:t>
            </a:r>
            <a:r>
              <a:rPr lang="en-US" dirty="0">
                <a:solidFill>
                  <a:schemeClr val="bg1"/>
                </a:solidFill>
              </a:rPr>
              <a:t> Wednesday of each month, topics covered in corporate onboarding: </a:t>
            </a:r>
          </a:p>
          <a:p>
            <a:pPr lvl="3"/>
            <a:r>
              <a:rPr lang="en-US" dirty="0">
                <a:solidFill>
                  <a:schemeClr val="bg1"/>
                </a:solidFill>
              </a:rPr>
              <a:t>Benefits – premiums included</a:t>
            </a:r>
          </a:p>
          <a:p>
            <a:pPr lvl="3"/>
            <a:r>
              <a:rPr lang="en-US" dirty="0">
                <a:solidFill>
                  <a:schemeClr val="bg1"/>
                </a:solidFill>
              </a:rPr>
              <a:t>Compliance</a:t>
            </a:r>
          </a:p>
          <a:p>
            <a:pPr lvl="3"/>
            <a:r>
              <a:rPr lang="en-US" dirty="0">
                <a:solidFill>
                  <a:schemeClr val="bg1"/>
                </a:solidFill>
              </a:rPr>
              <a:t>Security &amp; IT (general overview)</a:t>
            </a:r>
          </a:p>
          <a:p>
            <a:pPr lvl="3"/>
            <a:r>
              <a:rPr lang="en-US" dirty="0">
                <a:solidFill>
                  <a:schemeClr val="bg1"/>
                </a:solidFill>
              </a:rPr>
              <a:t>The Link (internal corporate websites)</a:t>
            </a:r>
          </a:p>
          <a:p>
            <a:pPr lvl="3"/>
            <a:r>
              <a:rPr lang="en-US" dirty="0">
                <a:solidFill>
                  <a:schemeClr val="bg1"/>
                </a:solidFill>
              </a:rPr>
              <a:t>Breakout session – Revo Health employees</a:t>
            </a:r>
          </a:p>
          <a:p>
            <a:pPr lvl="3"/>
            <a:r>
              <a:rPr lang="en-US" dirty="0">
                <a:solidFill>
                  <a:schemeClr val="bg1"/>
                </a:solidFill>
              </a:rPr>
              <a:t>Breakout session – iHealth employees</a:t>
            </a:r>
          </a:p>
          <a:p>
            <a:pPr lvl="3"/>
            <a:r>
              <a:rPr lang="en-US" dirty="0">
                <a:solidFill>
                  <a:schemeClr val="bg1"/>
                </a:solidFill>
              </a:rPr>
              <a:t>High level overview of all practices under iHealth umbrella </a:t>
            </a:r>
          </a:p>
          <a:p>
            <a:pPr lvl="1"/>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983703388"/>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wipe(down)">
                                      <p:cBhvr>
                                        <p:cTn id="21" dur="500"/>
                                        <p:tgtEl>
                                          <p:spTgt spid="3">
                                            <p:txEl>
                                              <p:pRg st="5" end="5"/>
                                            </p:txEl>
                                          </p:spTgt>
                                        </p:tgtEl>
                                      </p:cBhvr>
                                    </p:animEffect>
                                  </p:childTnLst>
                                </p:cTn>
                              </p:par>
                              <p:par>
                                <p:cTn id="22" presetID="22" presetClass="entr" presetSubtype="4"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wipe(down)">
                                      <p:cBhvr>
                                        <p:cTn id="24" dur="500"/>
                                        <p:tgtEl>
                                          <p:spTgt spid="3">
                                            <p:txEl>
                                              <p:pRg st="6" end="6"/>
                                            </p:txEl>
                                          </p:spTgt>
                                        </p:tgtEl>
                                      </p:cBhvr>
                                    </p:animEffect>
                                  </p:childTnLst>
                                </p:cTn>
                              </p:par>
                              <p:par>
                                <p:cTn id="25" presetID="2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down)">
                                      <p:cBhvr>
                                        <p:cTn id="27" dur="500"/>
                                        <p:tgtEl>
                                          <p:spTgt spid="3">
                                            <p:txEl>
                                              <p:pRg st="7" end="7"/>
                                            </p:txEl>
                                          </p:spTgt>
                                        </p:tgtEl>
                                      </p:cBhvr>
                                    </p:animEffect>
                                  </p:childTnLst>
                                </p:cTn>
                              </p:par>
                              <p:par>
                                <p:cTn id="28" presetID="22" presetClass="entr" presetSubtype="4"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wipe(down)">
                                      <p:cBhvr>
                                        <p:cTn id="30" dur="500"/>
                                        <p:tgtEl>
                                          <p:spTgt spid="3">
                                            <p:txEl>
                                              <p:pRg st="8" end="8"/>
                                            </p:txEl>
                                          </p:spTgt>
                                        </p:tgtEl>
                                      </p:cBhvr>
                                    </p:animEffect>
                                  </p:childTnLst>
                                </p:cTn>
                              </p:par>
                              <p:par>
                                <p:cTn id="31" presetID="22" presetClass="entr" presetSubtype="4"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Effect transition="in" filter="wipe(down)">
                                      <p:cBhvr>
                                        <p:cTn id="3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0FE681-1E05-478A-89DC-5F7AB37CF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94081C-65C9-45E0-90F4-2BAEE1F5DCF6}"/>
              </a:ext>
            </a:extLst>
          </p:cNvPr>
          <p:cNvSpPr>
            <a:spLocks noGrp="1"/>
          </p:cNvSpPr>
          <p:nvPr>
            <p:ph type="title"/>
          </p:nvPr>
        </p:nvSpPr>
        <p:spPr>
          <a:xfrm>
            <a:off x="684212" y="685799"/>
            <a:ext cx="3747111" cy="4892040"/>
          </a:xfrm>
        </p:spPr>
        <p:txBody>
          <a:bodyPr>
            <a:normAutofit/>
          </a:bodyPr>
          <a:lstStyle/>
          <a:p>
            <a:pPr algn="r"/>
            <a:r>
              <a:rPr lang="en-US" sz="4400" b="1" dirty="0"/>
              <a:t>Timeline of Tasks</a:t>
            </a:r>
          </a:p>
        </p:txBody>
      </p:sp>
      <p:cxnSp>
        <p:nvCxnSpPr>
          <p:cNvPr id="10" name="Straight Connector 9">
            <a:extLst>
              <a:ext uri="{FF2B5EF4-FFF2-40B4-BE49-F238E27FC236}">
                <a16:creationId xmlns:a16="http://schemas.microsoft.com/office/drawing/2014/main" id="{2E2F21DC-5F0E-42CF-B89C-C1E25E175C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783" y="1532373"/>
            <a:ext cx="0" cy="3198892"/>
          </a:xfrm>
          <a:prstGeom prst="line">
            <a:avLst/>
          </a:prstGeom>
          <a:ln w="1905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E3DAFA1-6E2B-4CFF-8DE4-4B46566A2BAB}"/>
              </a:ext>
            </a:extLst>
          </p:cNvPr>
          <p:cNvSpPr>
            <a:spLocks noGrp="1"/>
          </p:cNvSpPr>
          <p:nvPr>
            <p:ph idx="1"/>
          </p:nvPr>
        </p:nvSpPr>
        <p:spPr>
          <a:xfrm>
            <a:off x="4979962" y="685799"/>
            <a:ext cx="6288260" cy="4892040"/>
          </a:xfrm>
        </p:spPr>
        <p:txBody>
          <a:bodyPr>
            <a:normAutofit lnSpcReduction="10000"/>
          </a:bodyPr>
          <a:lstStyle/>
          <a:p>
            <a:pPr>
              <a:lnSpc>
                <a:spcPct val="90000"/>
              </a:lnSpc>
            </a:pPr>
            <a:r>
              <a:rPr lang="en-US" sz="1800" b="1" dirty="0">
                <a:solidFill>
                  <a:schemeClr val="bg1"/>
                </a:solidFill>
              </a:rPr>
              <a:t>Crosstown Surgery Center Responsibility</a:t>
            </a:r>
          </a:p>
          <a:p>
            <a:pPr lvl="1">
              <a:lnSpc>
                <a:spcPct val="90000"/>
              </a:lnSpc>
            </a:pPr>
            <a:r>
              <a:rPr lang="en-US" sz="1500" dirty="0">
                <a:solidFill>
                  <a:schemeClr val="bg1"/>
                </a:solidFill>
              </a:rPr>
              <a:t>Onboarding Coordinator (designated role at Crosstown Surgery Center)</a:t>
            </a:r>
          </a:p>
          <a:p>
            <a:pPr lvl="2">
              <a:lnSpc>
                <a:spcPct val="90000"/>
              </a:lnSpc>
            </a:pPr>
            <a:r>
              <a:rPr lang="en-US" sz="1500" dirty="0">
                <a:solidFill>
                  <a:schemeClr val="bg1"/>
                </a:solidFill>
              </a:rPr>
              <a:t>Responsible for coordinating all new hire documents and employee log-in information, gathers orientation schedule from their manager and sends initial welcoming email with important details and dates for their first day, meets with new employees on first day</a:t>
            </a:r>
          </a:p>
          <a:p>
            <a:pPr lvl="1">
              <a:lnSpc>
                <a:spcPct val="90000"/>
              </a:lnSpc>
            </a:pPr>
            <a:r>
              <a:rPr lang="en-US" sz="1500" dirty="0">
                <a:solidFill>
                  <a:schemeClr val="bg1"/>
                </a:solidFill>
              </a:rPr>
              <a:t>Prior to start date</a:t>
            </a:r>
          </a:p>
          <a:p>
            <a:pPr lvl="2">
              <a:lnSpc>
                <a:spcPct val="90000"/>
              </a:lnSpc>
            </a:pPr>
            <a:r>
              <a:rPr lang="en-US" sz="1500" dirty="0">
                <a:solidFill>
                  <a:schemeClr val="bg1"/>
                </a:solidFill>
              </a:rPr>
              <a:t>Coordinator creates new hire folder with all required paperwork and log-in information</a:t>
            </a:r>
          </a:p>
          <a:p>
            <a:pPr lvl="2">
              <a:lnSpc>
                <a:spcPct val="90000"/>
              </a:lnSpc>
            </a:pPr>
            <a:r>
              <a:rPr lang="en-US" sz="1500" dirty="0">
                <a:solidFill>
                  <a:schemeClr val="bg1"/>
                </a:solidFill>
              </a:rPr>
              <a:t>Coordinator also help to set up access to </a:t>
            </a:r>
            <a:r>
              <a:rPr lang="en-US" sz="1500" dirty="0" err="1">
                <a:solidFill>
                  <a:schemeClr val="bg1"/>
                </a:solidFill>
              </a:rPr>
              <a:t>Crosstown’s</a:t>
            </a:r>
            <a:r>
              <a:rPr lang="en-US" sz="1500" dirty="0">
                <a:solidFill>
                  <a:schemeClr val="bg1"/>
                </a:solidFill>
              </a:rPr>
              <a:t> internal systems (includes Casetabs, When I work, Command Health)</a:t>
            </a:r>
          </a:p>
          <a:p>
            <a:pPr lvl="2">
              <a:lnSpc>
                <a:spcPct val="90000"/>
              </a:lnSpc>
            </a:pPr>
            <a:r>
              <a:rPr lang="en-US" sz="1500" dirty="0">
                <a:solidFill>
                  <a:schemeClr val="bg1"/>
                </a:solidFill>
              </a:rPr>
              <a:t>Communicates start date to Education Coordinator (internal system access created for Surglogs and Power DMS)</a:t>
            </a:r>
          </a:p>
          <a:p>
            <a:pPr lvl="2">
              <a:lnSpc>
                <a:spcPct val="90000"/>
              </a:lnSpc>
            </a:pPr>
            <a:r>
              <a:rPr lang="en-US" sz="1500" dirty="0">
                <a:solidFill>
                  <a:schemeClr val="bg1"/>
                </a:solidFill>
              </a:rPr>
              <a:t>Gathers ideally a 2-week orientation calendar from hiring manager to provide to employee</a:t>
            </a:r>
          </a:p>
          <a:p>
            <a:pPr lvl="1">
              <a:lnSpc>
                <a:spcPct val="90000"/>
              </a:lnSpc>
            </a:pPr>
            <a:endParaRPr lang="en-US" sz="1500" dirty="0">
              <a:solidFill>
                <a:schemeClr val="tx1"/>
              </a:solidFill>
            </a:endParaRPr>
          </a:p>
        </p:txBody>
      </p:sp>
    </p:spTree>
    <p:extLst>
      <p:ext uri="{BB962C8B-B14F-4D97-AF65-F5344CB8AC3E}">
        <p14:creationId xmlns:p14="http://schemas.microsoft.com/office/powerpoint/2010/main" val="403489147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down)">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wipe(down)">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wipe(down)">
                                      <p:cBhvr>
                                        <p:cTn id="34" dur="5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wipe(down)">
                                      <p:cBhvr>
                                        <p:cTn id="3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0FE681-1E05-478A-89DC-5F7AB37CFD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601A81-B1EB-43FB-B1EE-EE1A82FDEE3B}"/>
              </a:ext>
            </a:extLst>
          </p:cNvPr>
          <p:cNvSpPr>
            <a:spLocks noGrp="1"/>
          </p:cNvSpPr>
          <p:nvPr>
            <p:ph type="title"/>
          </p:nvPr>
        </p:nvSpPr>
        <p:spPr>
          <a:xfrm>
            <a:off x="684212" y="685799"/>
            <a:ext cx="3747111" cy="4892040"/>
          </a:xfrm>
        </p:spPr>
        <p:txBody>
          <a:bodyPr>
            <a:normAutofit/>
          </a:bodyPr>
          <a:lstStyle/>
          <a:p>
            <a:pPr algn="r"/>
            <a:r>
              <a:rPr lang="en-US" sz="4400" b="1" dirty="0"/>
              <a:t>Timeline of Tasks</a:t>
            </a:r>
          </a:p>
        </p:txBody>
      </p:sp>
      <p:cxnSp>
        <p:nvCxnSpPr>
          <p:cNvPr id="10" name="Straight Connector 9">
            <a:extLst>
              <a:ext uri="{FF2B5EF4-FFF2-40B4-BE49-F238E27FC236}">
                <a16:creationId xmlns:a16="http://schemas.microsoft.com/office/drawing/2014/main" id="{2E2F21DC-5F0E-42CF-B89C-C1E25E175C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0783" y="1532373"/>
            <a:ext cx="0" cy="3198892"/>
          </a:xfrm>
          <a:prstGeom prst="line">
            <a:avLst/>
          </a:prstGeom>
          <a:ln w="19050">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B301C8E-9889-460E-8430-101D804CDD7D}"/>
              </a:ext>
            </a:extLst>
          </p:cNvPr>
          <p:cNvSpPr>
            <a:spLocks noGrp="1"/>
          </p:cNvSpPr>
          <p:nvPr>
            <p:ph idx="1"/>
          </p:nvPr>
        </p:nvSpPr>
        <p:spPr>
          <a:xfrm>
            <a:off x="4979962" y="685799"/>
            <a:ext cx="6288260" cy="4892040"/>
          </a:xfrm>
        </p:spPr>
        <p:txBody>
          <a:bodyPr>
            <a:normAutofit fontScale="92500"/>
          </a:bodyPr>
          <a:lstStyle/>
          <a:p>
            <a:pPr>
              <a:lnSpc>
                <a:spcPct val="90000"/>
              </a:lnSpc>
            </a:pPr>
            <a:r>
              <a:rPr lang="en-US" sz="1800" b="1" dirty="0">
                <a:solidFill>
                  <a:schemeClr val="bg1"/>
                </a:solidFill>
              </a:rPr>
              <a:t>Crosstown Surgery Center Responsibility cont.</a:t>
            </a:r>
          </a:p>
          <a:p>
            <a:pPr lvl="1">
              <a:lnSpc>
                <a:spcPct val="90000"/>
              </a:lnSpc>
            </a:pPr>
            <a:r>
              <a:rPr lang="en-US" sz="1500" dirty="0">
                <a:solidFill>
                  <a:schemeClr val="bg1"/>
                </a:solidFill>
              </a:rPr>
              <a:t>First day (roughly 4 hours spent with onboarding coordinator)</a:t>
            </a:r>
          </a:p>
          <a:p>
            <a:pPr lvl="2">
              <a:lnSpc>
                <a:spcPct val="90000"/>
              </a:lnSpc>
            </a:pPr>
            <a:r>
              <a:rPr lang="en-US" sz="1500" dirty="0">
                <a:solidFill>
                  <a:schemeClr val="bg1"/>
                </a:solidFill>
              </a:rPr>
              <a:t>On boarding coordinator meets with new hire and provides them with a facility tour</a:t>
            </a:r>
          </a:p>
          <a:p>
            <a:pPr lvl="2">
              <a:lnSpc>
                <a:spcPct val="90000"/>
              </a:lnSpc>
            </a:pPr>
            <a:r>
              <a:rPr lang="en-US" sz="1500" dirty="0">
                <a:solidFill>
                  <a:schemeClr val="bg1"/>
                </a:solidFill>
              </a:rPr>
              <a:t>Attendance guideline and PTO guidelines reviewed</a:t>
            </a:r>
          </a:p>
          <a:p>
            <a:pPr lvl="2">
              <a:lnSpc>
                <a:spcPct val="90000"/>
              </a:lnSpc>
            </a:pPr>
            <a:r>
              <a:rPr lang="en-US" sz="1500" dirty="0">
                <a:solidFill>
                  <a:schemeClr val="bg1"/>
                </a:solidFill>
              </a:rPr>
              <a:t>Badge photo taken and badge requested</a:t>
            </a:r>
          </a:p>
          <a:p>
            <a:pPr lvl="2">
              <a:lnSpc>
                <a:spcPct val="90000"/>
              </a:lnSpc>
            </a:pPr>
            <a:r>
              <a:rPr lang="en-US" sz="1500" dirty="0">
                <a:solidFill>
                  <a:schemeClr val="bg1"/>
                </a:solidFill>
              </a:rPr>
              <a:t>Reviews and collects required documentation (Hepatitis B immunization, required certifications </a:t>
            </a:r>
            <a:r>
              <a:rPr lang="en-US" sz="1500" dirty="0" err="1">
                <a:solidFill>
                  <a:schemeClr val="bg1"/>
                </a:solidFill>
              </a:rPr>
              <a:t>ie</a:t>
            </a:r>
            <a:r>
              <a:rPr lang="en-US" sz="1500" dirty="0">
                <a:solidFill>
                  <a:schemeClr val="bg1"/>
                </a:solidFill>
              </a:rPr>
              <a:t> ACLS, BLS, etc.)</a:t>
            </a:r>
          </a:p>
          <a:p>
            <a:pPr lvl="2">
              <a:lnSpc>
                <a:spcPct val="90000"/>
              </a:lnSpc>
            </a:pPr>
            <a:r>
              <a:rPr lang="en-US" sz="1500" dirty="0">
                <a:solidFill>
                  <a:schemeClr val="bg1"/>
                </a:solidFill>
              </a:rPr>
              <a:t>Sets up initial TB testing for employee</a:t>
            </a:r>
          </a:p>
          <a:p>
            <a:pPr lvl="2">
              <a:lnSpc>
                <a:spcPct val="90000"/>
              </a:lnSpc>
            </a:pPr>
            <a:r>
              <a:rPr lang="en-US" sz="1500" dirty="0">
                <a:solidFill>
                  <a:schemeClr val="bg1"/>
                </a:solidFill>
              </a:rPr>
              <a:t>Helps employee log into all systems and verifies credentials</a:t>
            </a:r>
          </a:p>
          <a:p>
            <a:pPr lvl="2">
              <a:lnSpc>
                <a:spcPct val="90000"/>
              </a:lnSpc>
            </a:pPr>
            <a:r>
              <a:rPr lang="en-US" sz="1500" dirty="0">
                <a:solidFill>
                  <a:schemeClr val="bg1"/>
                </a:solidFill>
              </a:rPr>
              <a:t>Review and downloads any software applications that the employee can use in their job (Casetabs, WIW, internal email)</a:t>
            </a:r>
          </a:p>
          <a:p>
            <a:pPr lvl="2">
              <a:lnSpc>
                <a:spcPct val="90000"/>
              </a:lnSpc>
            </a:pPr>
            <a:r>
              <a:rPr lang="en-US" sz="1500" dirty="0">
                <a:solidFill>
                  <a:schemeClr val="bg1"/>
                </a:solidFill>
              </a:rPr>
              <a:t>Helps employee log into policy review and required education </a:t>
            </a:r>
          </a:p>
          <a:p>
            <a:pPr lvl="2">
              <a:lnSpc>
                <a:spcPct val="90000"/>
              </a:lnSpc>
            </a:pPr>
            <a:r>
              <a:rPr lang="en-US" sz="1500" dirty="0">
                <a:solidFill>
                  <a:schemeClr val="bg1"/>
                </a:solidFill>
              </a:rPr>
              <a:t>Meets with manager at some point during the day for a quick welcome</a:t>
            </a:r>
          </a:p>
          <a:p>
            <a:pPr lvl="2">
              <a:lnSpc>
                <a:spcPct val="90000"/>
              </a:lnSpc>
            </a:pPr>
            <a:endParaRPr lang="en-US" sz="1500" dirty="0">
              <a:solidFill>
                <a:schemeClr val="tx1"/>
              </a:solidFill>
            </a:endParaRPr>
          </a:p>
          <a:p>
            <a:pPr>
              <a:lnSpc>
                <a:spcPct val="90000"/>
              </a:lnSpc>
            </a:pPr>
            <a:endParaRPr lang="en-US" sz="1500" dirty="0">
              <a:solidFill>
                <a:schemeClr val="tx1"/>
              </a:solidFill>
            </a:endParaRPr>
          </a:p>
        </p:txBody>
      </p:sp>
    </p:spTree>
    <p:extLst>
      <p:ext uri="{BB962C8B-B14F-4D97-AF65-F5344CB8AC3E}">
        <p14:creationId xmlns:p14="http://schemas.microsoft.com/office/powerpoint/2010/main" val="213989947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ircle(in)">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wipe(down)">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wipe(down)">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circle(in)">
                                      <p:cBhvr>
                                        <p:cTn id="40" dur="500"/>
                                        <p:tgtEl>
                                          <p:spTgt spid="3">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circle(in)">
                                      <p:cBhvr>
                                        <p:cTn id="45" dur="500"/>
                                        <p:tgtEl>
                                          <p:spTgt spid="3">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grpId="0" nodeType="clickEffect">
                                  <p:stCondLst>
                                    <p:cond delay="0"/>
                                  </p:stCondLst>
                                  <p:childTnLst>
                                    <p:set>
                                      <p:cBhvr>
                                        <p:cTn id="49" dur="1" fill="hold">
                                          <p:stCondLst>
                                            <p:cond delay="0"/>
                                          </p:stCondLst>
                                        </p:cTn>
                                        <p:tgtEl>
                                          <p:spTgt spid="3">
                                            <p:txEl>
                                              <p:pRg st="9" end="9"/>
                                            </p:txEl>
                                          </p:spTgt>
                                        </p:tgtEl>
                                        <p:attrNameLst>
                                          <p:attrName>style.visibility</p:attrName>
                                        </p:attrNameLst>
                                      </p:cBhvr>
                                      <p:to>
                                        <p:strVal val="visible"/>
                                      </p:to>
                                    </p:set>
                                    <p:animEffect transition="in" filter="circle(in)">
                                      <p:cBhvr>
                                        <p:cTn id="50" dur="500"/>
                                        <p:tgtEl>
                                          <p:spTgt spid="3">
                                            <p:txEl>
                                              <p:pRg st="9" end="9"/>
                                            </p:txEl>
                                          </p:spTgt>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wipe(down)">
                                      <p:cBhvr>
                                        <p:cTn id="5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7" name="Rectangle 21">
            <a:extLst>
              <a:ext uri="{FF2B5EF4-FFF2-40B4-BE49-F238E27FC236}">
                <a16:creationId xmlns:a16="http://schemas.microsoft.com/office/drawing/2014/main" id="{781BBDC9-2DC6-4959-AC3D-49A5DCB05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5BF320F-BCE2-43EA-8DC0-A04D3C4D3BCB}"/>
              </a:ext>
            </a:extLst>
          </p:cNvPr>
          <p:cNvSpPr>
            <a:spLocks noGrp="1"/>
          </p:cNvSpPr>
          <p:nvPr>
            <p:ph idx="1"/>
          </p:nvPr>
        </p:nvSpPr>
        <p:spPr>
          <a:xfrm>
            <a:off x="684212" y="685800"/>
            <a:ext cx="4754563" cy="5410200"/>
          </a:xfrm>
        </p:spPr>
        <p:txBody>
          <a:bodyPr>
            <a:normAutofit/>
          </a:bodyPr>
          <a:lstStyle/>
          <a:p>
            <a:r>
              <a:rPr lang="en-US" b="1" dirty="0">
                <a:solidFill>
                  <a:schemeClr val="tx1"/>
                </a:solidFill>
              </a:rPr>
              <a:t>3 Helpful Processes </a:t>
            </a:r>
          </a:p>
          <a:p>
            <a:pPr lvl="1"/>
            <a:r>
              <a:rPr lang="en-US" dirty="0">
                <a:solidFill>
                  <a:schemeClr val="tx1"/>
                </a:solidFill>
              </a:rPr>
              <a:t>Designated On boarding coordinator who helps to ensure each new employee received the most up to date and consistent information </a:t>
            </a:r>
            <a:br>
              <a:rPr lang="en-US" dirty="0">
                <a:solidFill>
                  <a:schemeClr val="tx1"/>
                </a:solidFill>
              </a:rPr>
            </a:br>
            <a:endParaRPr lang="en-US" dirty="0">
              <a:solidFill>
                <a:schemeClr val="tx1"/>
              </a:solidFill>
            </a:endParaRPr>
          </a:p>
          <a:p>
            <a:pPr lvl="1"/>
            <a:r>
              <a:rPr lang="en-US" dirty="0">
                <a:solidFill>
                  <a:schemeClr val="tx1"/>
                </a:solidFill>
              </a:rPr>
              <a:t>Ensuring the new employee has all the systems in place to be successful in their role</a:t>
            </a:r>
            <a:br>
              <a:rPr lang="en-US" dirty="0">
                <a:solidFill>
                  <a:schemeClr val="tx1"/>
                </a:solidFill>
              </a:rPr>
            </a:br>
            <a:endParaRPr lang="en-US" dirty="0">
              <a:solidFill>
                <a:schemeClr val="tx1"/>
              </a:solidFill>
            </a:endParaRPr>
          </a:p>
          <a:p>
            <a:pPr lvl="1"/>
            <a:r>
              <a:rPr lang="en-US" dirty="0">
                <a:solidFill>
                  <a:schemeClr val="tx1"/>
                </a:solidFill>
              </a:rPr>
              <a:t>Providing staff with an overview of what to expect and ideally a 2-week calendar of orientation schedule </a:t>
            </a:r>
          </a:p>
        </p:txBody>
      </p:sp>
      <p:sp>
        <p:nvSpPr>
          <p:cNvPr id="34" name="Rectangle 23">
            <a:extLst>
              <a:ext uri="{FF2B5EF4-FFF2-40B4-BE49-F238E27FC236}">
                <a16:creationId xmlns:a16="http://schemas.microsoft.com/office/drawing/2014/main" id="{08452CCF-4A27-488A-AAF4-424933CFC9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4657345" cy="6858000"/>
          </a:xfrm>
          <a:prstGeom prst="rect">
            <a:avLst/>
          </a:prstGeom>
          <a:solidFill>
            <a:schemeClr val="bg2">
              <a:lumMod val="75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F10E4C-6262-4581-9B1F-7DC08817B64C}"/>
              </a:ext>
            </a:extLst>
          </p:cNvPr>
          <p:cNvSpPr>
            <a:spLocks noGrp="1"/>
          </p:cNvSpPr>
          <p:nvPr>
            <p:ph type="title"/>
          </p:nvPr>
        </p:nvSpPr>
        <p:spPr>
          <a:xfrm>
            <a:off x="6662057" y="685800"/>
            <a:ext cx="3592286" cy="5308599"/>
          </a:xfrm>
        </p:spPr>
        <p:txBody>
          <a:bodyPr>
            <a:normAutofit/>
          </a:bodyPr>
          <a:lstStyle/>
          <a:p>
            <a:r>
              <a:rPr lang="en-US" sz="3200"/>
              <a:t>Things that work well</a:t>
            </a:r>
          </a:p>
        </p:txBody>
      </p:sp>
      <p:sp>
        <p:nvSpPr>
          <p:cNvPr id="26" name="Rectangle 25">
            <a:extLst>
              <a:ext uri="{FF2B5EF4-FFF2-40B4-BE49-F238E27FC236}">
                <a16:creationId xmlns:a16="http://schemas.microsoft.com/office/drawing/2014/main" id="{4B74BB55-8517-4CFE-9389-81D0E6F81F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53344" y="0"/>
            <a:ext cx="1438656" cy="6858000"/>
          </a:xfrm>
          <a:prstGeom prst="rect">
            <a:avLst/>
          </a:prstGeom>
          <a:solidFill>
            <a:schemeClr val="bg2">
              <a:lumMod val="50000"/>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grpSp>
        <p:nvGrpSpPr>
          <p:cNvPr id="28" name="Group 27">
            <a:extLst>
              <a:ext uri="{FF2B5EF4-FFF2-40B4-BE49-F238E27FC236}">
                <a16:creationId xmlns:a16="http://schemas.microsoft.com/office/drawing/2014/main" id="{543190CD-45FC-4DE0-B596-17D4DE53E97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769288" y="3770390"/>
            <a:ext cx="1419541" cy="1660354"/>
            <a:chOff x="10292292" y="2963333"/>
            <a:chExt cx="1896535" cy="2218267"/>
          </a:xfrm>
        </p:grpSpPr>
        <p:cxnSp>
          <p:nvCxnSpPr>
            <p:cNvPr id="29" name="Straight Connector 28">
              <a:extLst>
                <a:ext uri="{FF2B5EF4-FFF2-40B4-BE49-F238E27FC236}">
                  <a16:creationId xmlns:a16="http://schemas.microsoft.com/office/drawing/2014/main" id="{3BD4334C-2554-4361-8CFF-394E624CF4A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1276012" y="2963333"/>
              <a:ext cx="912814" cy="912812"/>
            </a:xfrm>
            <a:prstGeom prst="line">
              <a:avLst/>
            </a:prstGeom>
            <a:ln w="9525">
              <a:solidFill>
                <a:srgbClr val="FFFFFF">
                  <a:alpha val="70000"/>
                </a:srgb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9FC3CBA7-AF68-4075-BAC7-623C34B4F4F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10292292" y="3190344"/>
              <a:ext cx="1896535" cy="1896533"/>
            </a:xfrm>
            <a:prstGeom prst="line">
              <a:avLst/>
            </a:prstGeom>
            <a:ln w="9525">
              <a:solidFill>
                <a:srgbClr val="FFFFFF">
                  <a:alpha val="70000"/>
                </a:srgbClr>
              </a:solidFil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id="{CA6C7307-1C78-4C8A-BF3D-FA420F177AE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292292" y="3285067"/>
              <a:ext cx="1896534" cy="1896533"/>
            </a:xfrm>
            <a:prstGeom prst="line">
              <a:avLst/>
            </a:prstGeom>
            <a:ln w="9525">
              <a:solidFill>
                <a:srgbClr val="FFFFFF">
                  <a:alpha val="70000"/>
                </a:srgbClr>
              </a:solidFill>
            </a:ln>
          </p:spPr>
          <p:style>
            <a:lnRef idx="2">
              <a:schemeClr val="accent1"/>
            </a:lnRef>
            <a:fillRef idx="0">
              <a:schemeClr val="accent1"/>
            </a:fillRef>
            <a:effectRef idx="1">
              <a:schemeClr val="accent1"/>
            </a:effectRef>
            <a:fontRef idx="minor">
              <a:schemeClr val="tx1"/>
            </a:fontRef>
          </p:style>
        </p:cxnSp>
        <p:cxnSp>
          <p:nvCxnSpPr>
            <p:cNvPr id="32" name="Straight Connector 31">
              <a:extLst>
                <a:ext uri="{FF2B5EF4-FFF2-40B4-BE49-F238E27FC236}">
                  <a16:creationId xmlns:a16="http://schemas.microsoft.com/office/drawing/2014/main" id="{44CD1F94-6C7C-4E8F-9336-E312E9F5C74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443103" y="3131080"/>
              <a:ext cx="1745722" cy="1745720"/>
            </a:xfrm>
            <a:prstGeom prst="line">
              <a:avLst/>
            </a:prstGeom>
            <a:ln w="28575">
              <a:solidFill>
                <a:srgbClr val="FFFFFF">
                  <a:alpha val="70000"/>
                </a:srgbClr>
              </a:solidFill>
            </a:ln>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A5B11C2A-D791-46E1-B954-1184FB0802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10918826" y="3683001"/>
              <a:ext cx="1270001" cy="1269999"/>
            </a:xfrm>
            <a:prstGeom prst="line">
              <a:avLst/>
            </a:prstGeom>
            <a:ln w="28575">
              <a:solidFill>
                <a:srgbClr val="FFFFFF">
                  <a:alpha val="70000"/>
                </a:srgbClr>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5151081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509B08A-C1EC-478C-86AF-60ADE06D9B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5A2C9F-E978-4AFD-963A-B88119BF4944}"/>
              </a:ext>
            </a:extLst>
          </p:cNvPr>
          <p:cNvSpPr>
            <a:spLocks noGrp="1"/>
          </p:cNvSpPr>
          <p:nvPr>
            <p:ph type="title"/>
          </p:nvPr>
        </p:nvSpPr>
        <p:spPr>
          <a:xfrm>
            <a:off x="640290" y="685800"/>
            <a:ext cx="4818656" cy="4603749"/>
          </a:xfrm>
        </p:spPr>
        <p:txBody>
          <a:bodyPr>
            <a:normAutofit/>
          </a:bodyPr>
          <a:lstStyle/>
          <a:p>
            <a:pPr algn="r"/>
            <a:r>
              <a:rPr lang="en-US" sz="4800" dirty="0"/>
              <a:t>Areas for improvement</a:t>
            </a:r>
          </a:p>
        </p:txBody>
      </p:sp>
      <p:sp>
        <p:nvSpPr>
          <p:cNvPr id="10" name="Rectangle 9">
            <a:extLst>
              <a:ext uri="{FF2B5EF4-FFF2-40B4-BE49-F238E27FC236}">
                <a16:creationId xmlns:a16="http://schemas.microsoft.com/office/drawing/2014/main" id="{221CC330-4259-4C32-BF8B-5FE13FFABB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9" y="0"/>
            <a:ext cx="6096001" cy="6858000"/>
          </a:xfrm>
          <a:prstGeom prst="rect">
            <a:avLst/>
          </a:prstGeom>
          <a:solidFill>
            <a:schemeClr val="bg2">
              <a:alpha val="97000"/>
            </a:schemeClr>
          </a:solidFill>
          <a:ln>
            <a:noFill/>
          </a:ln>
          <a:effectLst/>
        </p:spPr>
        <p:style>
          <a:lnRef idx="2">
            <a:schemeClr val="accent1">
              <a:shade val="50000"/>
            </a:schemeClr>
          </a:lnRef>
          <a:fillRef idx="1001">
            <a:schemeClr val="dk2"/>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B44BF57-F110-4BF9-91C8-5E2256563B0B}"/>
              </a:ext>
            </a:extLst>
          </p:cNvPr>
          <p:cNvSpPr>
            <a:spLocks noGrp="1"/>
          </p:cNvSpPr>
          <p:nvPr>
            <p:ph idx="1"/>
          </p:nvPr>
        </p:nvSpPr>
        <p:spPr>
          <a:xfrm>
            <a:off x="6625651" y="685800"/>
            <a:ext cx="4878959" cy="4603750"/>
          </a:xfrm>
        </p:spPr>
        <p:txBody>
          <a:bodyPr>
            <a:normAutofit/>
          </a:bodyPr>
          <a:lstStyle/>
          <a:p>
            <a:pPr>
              <a:lnSpc>
                <a:spcPct val="90000"/>
              </a:lnSpc>
            </a:pPr>
            <a:r>
              <a:rPr lang="en-US" b="1" dirty="0">
                <a:solidFill>
                  <a:schemeClr val="tx1"/>
                </a:solidFill>
              </a:rPr>
              <a:t>3 Areas for Improvement</a:t>
            </a:r>
          </a:p>
          <a:p>
            <a:pPr lvl="1">
              <a:lnSpc>
                <a:spcPct val="90000"/>
              </a:lnSpc>
            </a:pPr>
            <a:r>
              <a:rPr lang="en-US" sz="1700" dirty="0">
                <a:solidFill>
                  <a:schemeClr val="tx1"/>
                </a:solidFill>
              </a:rPr>
              <a:t>HR/IT corporate process can be slow and require frequent follow-up prior to employee start date</a:t>
            </a:r>
          </a:p>
          <a:p>
            <a:pPr marL="457200" lvl="1" indent="0">
              <a:lnSpc>
                <a:spcPct val="90000"/>
              </a:lnSpc>
              <a:buNone/>
            </a:pPr>
            <a:endParaRPr lang="en-US" sz="1700" dirty="0">
              <a:solidFill>
                <a:schemeClr val="tx1"/>
              </a:solidFill>
            </a:endParaRPr>
          </a:p>
          <a:p>
            <a:pPr lvl="1">
              <a:lnSpc>
                <a:spcPct val="90000"/>
              </a:lnSpc>
            </a:pPr>
            <a:r>
              <a:rPr lang="en-US" sz="1700" dirty="0">
                <a:solidFill>
                  <a:schemeClr val="tx1"/>
                </a:solidFill>
              </a:rPr>
              <a:t>When I work (online scheduler) requires that the employee is set up onsite with on boarding coordinator</a:t>
            </a:r>
          </a:p>
          <a:p>
            <a:pPr lvl="2">
              <a:lnSpc>
                <a:spcPct val="90000"/>
              </a:lnSpc>
            </a:pPr>
            <a:r>
              <a:rPr lang="en-US" sz="1700" dirty="0">
                <a:solidFill>
                  <a:schemeClr val="tx1"/>
                </a:solidFill>
              </a:rPr>
              <a:t>This makes entering their schedule on the online system difficult prior to first day</a:t>
            </a:r>
          </a:p>
          <a:p>
            <a:pPr lvl="1">
              <a:lnSpc>
                <a:spcPct val="90000"/>
              </a:lnSpc>
            </a:pPr>
            <a:endParaRPr lang="en-US" sz="1700" dirty="0">
              <a:solidFill>
                <a:schemeClr val="tx1"/>
              </a:solidFill>
            </a:endParaRPr>
          </a:p>
          <a:p>
            <a:pPr lvl="1">
              <a:lnSpc>
                <a:spcPct val="90000"/>
              </a:lnSpc>
            </a:pPr>
            <a:r>
              <a:rPr lang="en-US" sz="1700" dirty="0">
                <a:solidFill>
                  <a:schemeClr val="tx1"/>
                </a:solidFill>
              </a:rPr>
              <a:t>More consistency in providing a 2-week orientation schedule prior to employees first day</a:t>
            </a:r>
          </a:p>
          <a:p>
            <a:pPr marL="914400" lvl="2" indent="0">
              <a:lnSpc>
                <a:spcPct val="90000"/>
              </a:lnSpc>
              <a:buNone/>
            </a:pPr>
            <a:endParaRPr lang="en-US" sz="1700" dirty="0">
              <a:solidFill>
                <a:schemeClr val="tx1"/>
              </a:solidFill>
            </a:endParaRPr>
          </a:p>
          <a:p>
            <a:pPr lvl="2">
              <a:lnSpc>
                <a:spcPct val="90000"/>
              </a:lnSpc>
            </a:pPr>
            <a:endParaRPr lang="en-US" sz="1700" dirty="0">
              <a:solidFill>
                <a:schemeClr val="tx1"/>
              </a:solidFill>
            </a:endParaRPr>
          </a:p>
        </p:txBody>
      </p:sp>
    </p:spTree>
    <p:extLst>
      <p:ext uri="{BB962C8B-B14F-4D97-AF65-F5344CB8AC3E}">
        <p14:creationId xmlns:p14="http://schemas.microsoft.com/office/powerpoint/2010/main" val="15433625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wipe(down)">
                                      <p:cBhvr>
                                        <p:cTn id="2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736</TotalTime>
  <Words>1155</Words>
  <Application>Microsoft Office PowerPoint</Application>
  <PresentationFormat>Widescreen</PresentationFormat>
  <Paragraphs>105</Paragraphs>
  <Slides>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Century Gothic</vt:lpstr>
      <vt:lpstr>Wingdings 3</vt:lpstr>
      <vt:lpstr>Slice</vt:lpstr>
      <vt:lpstr>Crosstown Surgery Center</vt:lpstr>
      <vt:lpstr>PowerPoint Presentation</vt:lpstr>
      <vt:lpstr>Timeline of Tasks</vt:lpstr>
      <vt:lpstr>Timeline of Tasks</vt:lpstr>
      <vt:lpstr>Timeline of Tasks</vt:lpstr>
      <vt:lpstr>Timeline of Tasks</vt:lpstr>
      <vt:lpstr>Things that work well</vt:lpstr>
      <vt:lpstr>Areas for improvement</vt:lpstr>
    </vt:vector>
  </TitlesOfParts>
  <Company>Revo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Crosstown Surgery Center</dc:title>
  <dc:creator>Tessa Halupczok</dc:creator>
  <cp:lastModifiedBy>Tessa Halupczok</cp:lastModifiedBy>
  <cp:revision>37</cp:revision>
  <dcterms:created xsi:type="dcterms:W3CDTF">2023-03-28T17:09:35Z</dcterms:created>
  <dcterms:modified xsi:type="dcterms:W3CDTF">2023-04-27T19:50:55Z</dcterms:modified>
</cp:coreProperties>
</file>